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60" r:id="rId4"/>
    <p:sldId id="265" r:id="rId5"/>
    <p:sldId id="261" r:id="rId6"/>
    <p:sldId id="263" r:id="rId7"/>
    <p:sldId id="262" r:id="rId8"/>
    <p:sldId id="266" r:id="rId9"/>
    <p:sldId id="264" r:id="rId10"/>
    <p:sldId id="257" r:id="rId11"/>
    <p:sldId id="258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6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F3CDF-A67B-4195-ABC0-74329E06263C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EE092-28EB-4DEB-9F95-4E8B0E3C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4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2020-08-04-Voter-Counts-by-Age-Edited.xlsx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2020-08-04-Voter-Counts-by-Age-Edited.xlsx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Sedgwick County is most</a:t>
            </a:r>
            <a:r>
              <a:rPr lang="en-US" baseline="0" dirty="0" smtClean="0"/>
              <a:t> like Kansas statewide profile</a:t>
            </a:r>
          </a:p>
          <a:p>
            <a:r>
              <a:rPr lang="en-US" baseline="0" dirty="0" smtClean="0"/>
              <a:t>Several counties have mostly missing data in the 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AA75A-D1F6-4C1F-A2E2-2A25718861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 unaffiliated and Libertarian voters cast ballots in primary elections.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2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6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7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3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0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4796-DE6A-43C1-AA55-7CDB3CB35F7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443" y="1122363"/>
            <a:ext cx="10203443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Kansas August Primary Election Turnout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2020-08-04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efg</a:t>
            </a:r>
          </a:p>
          <a:p>
            <a:r>
              <a:rPr lang="en-US" dirty="0" smtClean="0"/>
              <a:t>2022-04-30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Party</a:t>
            </a:r>
            <a:br>
              <a:rPr lang="en-US" dirty="0" smtClean="0"/>
            </a:br>
            <a:r>
              <a:rPr lang="en-US" dirty="0" smtClean="0"/>
              <a:t>Differences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99" y="3553284"/>
            <a:ext cx="6035084" cy="3017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99" y="282444"/>
            <a:ext cx="6035084" cy="3017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60654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8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  <a:br>
              <a:rPr lang="en-US" dirty="0" smtClean="0"/>
            </a:br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133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Aug 2020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51" y="3515097"/>
            <a:ext cx="6035084" cy="3017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51" y="314347"/>
            <a:ext cx="6035084" cy="30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1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Normalized Turnout:  </a:t>
            </a:r>
            <a:br>
              <a:rPr lang="en-US" dirty="0" smtClean="0"/>
            </a:br>
            <a:r>
              <a:rPr lang="en-US" dirty="0" smtClean="0"/>
              <a:t>Johnson County vs Precincts</a:t>
            </a:r>
            <a:br>
              <a:rPr lang="en-US" dirty="0" smtClean="0"/>
            </a:br>
            <a:r>
              <a:rPr lang="en-US" sz="2000" dirty="0" smtClean="0"/>
              <a:t>Turnout curves can vary considerably by precincts within a county.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0331"/>
            <a:ext cx="5852202" cy="4389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69" y="88288"/>
            <a:ext cx="4137987" cy="66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1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Normalized Turnout:  </a:t>
            </a:r>
            <a:br>
              <a:rPr lang="en-US" dirty="0" smtClean="0"/>
            </a:br>
            <a:r>
              <a:rPr lang="en-US" dirty="0" smtClean="0"/>
              <a:t>Sedgwick County vs Precincts</a:t>
            </a:r>
            <a:br>
              <a:rPr lang="en-US" dirty="0" smtClean="0"/>
            </a:br>
            <a:r>
              <a:rPr lang="en-US" sz="2000" dirty="0" smtClean="0"/>
              <a:t>Turnout curves can vary considerably by precincts within a county.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7204"/>
            <a:ext cx="5852202" cy="43891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27" y="163962"/>
            <a:ext cx="4023389" cy="643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3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Normalized Turnout:  </a:t>
            </a:r>
            <a:br>
              <a:rPr lang="en-US" dirty="0" smtClean="0"/>
            </a:br>
            <a:r>
              <a:rPr lang="en-US" dirty="0" smtClean="0"/>
              <a:t>Shawnee County vs Precincts</a:t>
            </a:r>
            <a:br>
              <a:rPr lang="en-US" dirty="0" smtClean="0"/>
            </a:br>
            <a:r>
              <a:rPr lang="en-US" sz="2000" dirty="0" smtClean="0"/>
              <a:t>Turnout curves can vary considerably by precincts within a county.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6571"/>
            <a:ext cx="5852202" cy="4389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30" y="107206"/>
            <a:ext cx="4023389" cy="643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6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Normalized Turnout:  </a:t>
            </a:r>
            <a:br>
              <a:rPr lang="en-US" dirty="0" smtClean="0"/>
            </a:br>
            <a:r>
              <a:rPr lang="en-US" dirty="0" smtClean="0"/>
              <a:t>Wyandotte County vs Precincts</a:t>
            </a:r>
            <a:br>
              <a:rPr lang="en-US" dirty="0" smtClean="0"/>
            </a:br>
            <a:r>
              <a:rPr lang="en-US" sz="2000" dirty="0" smtClean="0"/>
              <a:t>Turnout curves can vary considerably by precincts within a county.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6" y="1839817"/>
            <a:ext cx="5852202" cy="4389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39" y="138738"/>
            <a:ext cx="4023389" cy="643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6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Normalized Turnout:  </a:t>
            </a:r>
            <a:br>
              <a:rPr lang="en-US" dirty="0" smtClean="0"/>
            </a:br>
            <a:r>
              <a:rPr lang="en-US" dirty="0" smtClean="0"/>
              <a:t>Douglas County vs Precincts</a:t>
            </a:r>
            <a:br>
              <a:rPr lang="en-US" dirty="0" smtClean="0"/>
            </a:br>
            <a:r>
              <a:rPr lang="en-US" sz="2000" dirty="0" smtClean="0"/>
              <a:t>Turnout curves can vary considerably by precincts within a county.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5" y="1789366"/>
            <a:ext cx="5852202" cy="4389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58" y="151350"/>
            <a:ext cx="4023389" cy="643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2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Voters, Active Voters, Ballots Cast</a:t>
            </a:r>
          </a:p>
          <a:p>
            <a:r>
              <a:rPr lang="en-US" dirty="0" smtClean="0"/>
              <a:t>Percentages of Registered Voters</a:t>
            </a:r>
          </a:p>
          <a:p>
            <a:r>
              <a:rPr lang="en-US" dirty="0" smtClean="0"/>
              <a:t>Normalized Voter Fraction (Turnout)</a:t>
            </a:r>
          </a:p>
          <a:p>
            <a:r>
              <a:rPr lang="en-US" dirty="0" smtClean="0"/>
              <a:t>Kansas Statewide Turnout vs 105 Counties</a:t>
            </a:r>
          </a:p>
          <a:p>
            <a:r>
              <a:rPr lang="en-US" dirty="0" smtClean="0"/>
              <a:t>Party Differences</a:t>
            </a:r>
          </a:p>
          <a:p>
            <a:r>
              <a:rPr lang="en-US" dirty="0" smtClean="0"/>
              <a:t>Gender Differences</a:t>
            </a:r>
          </a:p>
          <a:p>
            <a:r>
              <a:rPr lang="en-US" dirty="0" smtClean="0"/>
              <a:t>County-Precinct Differences:  JO, SG, SN, WY, DG Counties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3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Voters, Active Voters, Ballots Cast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54" y="1378817"/>
            <a:ext cx="6792959" cy="50947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497" y="1378817"/>
            <a:ext cx="2461260" cy="2758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497" y="4577628"/>
            <a:ext cx="2499360" cy="1470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0497" y="413725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1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Voters, Active Voters, Ballots Cast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54" y="1378817"/>
            <a:ext cx="6792959" cy="5094720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2893046" y="2282847"/>
            <a:ext cx="3823064" cy="214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58249" y="1789959"/>
            <a:ext cx="4219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Area between grey and black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represents “inactive” voters, mostly who have unknown street addresses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417512" y="4662974"/>
            <a:ext cx="3823064" cy="214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9614" y="4170086"/>
            <a:ext cx="33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Area between red line and x-axis represents voters casting ballots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17512" y="3347143"/>
            <a:ext cx="3823064" cy="214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09614" y="2990288"/>
            <a:ext cx="3120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Area between black and red</a:t>
            </a:r>
          </a:p>
          <a:p>
            <a:r>
              <a:rPr lang="en-US" dirty="0">
                <a:solidFill>
                  <a:srgbClr val="0070C0"/>
                </a:solidFill>
              </a:rPr>
              <a:t>l</a:t>
            </a:r>
            <a:r>
              <a:rPr lang="en-US" dirty="0" smtClean="0">
                <a:solidFill>
                  <a:srgbClr val="0070C0"/>
                </a:solidFill>
              </a:rPr>
              <a:t>ines represents voters who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did not participate in election</a:t>
            </a:r>
          </a:p>
        </p:txBody>
      </p:sp>
    </p:spTree>
    <p:extLst>
      <p:ext uri="{BB962C8B-B14F-4D97-AF65-F5344CB8AC3E}">
        <p14:creationId xmlns:p14="http://schemas.microsoft.com/office/powerpoint/2010/main" val="65945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Percentages:  Active Voters, Voters Casting Ballots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1" y="1440946"/>
            <a:ext cx="6217965" cy="46634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026" y="1491396"/>
            <a:ext cx="3695700" cy="278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0026" y="427269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026" y="4746226"/>
            <a:ext cx="3695700" cy="15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3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Voter Fraction (Turnout)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481"/>
            <a:ext cx="580178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033" y="1518745"/>
            <a:ext cx="3078480" cy="2804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033" y="4608819"/>
            <a:ext cx="3101340" cy="152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0026" y="427269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9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Turnout:  Kansas vs 105 Counties</a:t>
            </a:r>
            <a:br>
              <a:rPr lang="en-US" dirty="0" smtClean="0"/>
            </a:br>
            <a:r>
              <a:rPr lang="en-US" sz="2000" dirty="0" smtClean="0"/>
              <a:t>Turnout curves can vary considerably across counties in the state.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95" y="1597025"/>
            <a:ext cx="6583728" cy="4937796"/>
          </a:xfrm>
        </p:spPr>
      </p:pic>
    </p:spTree>
    <p:extLst>
      <p:ext uri="{BB962C8B-B14F-4D97-AF65-F5344CB8AC3E}">
        <p14:creationId xmlns:p14="http://schemas.microsoft.com/office/powerpoint/2010/main" val="362689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Normalized Turnout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3337" y="1775175"/>
            <a:ext cx="5001348" cy="4351338"/>
          </a:xfrm>
        </p:spPr>
        <p:txBody>
          <a:bodyPr/>
          <a:lstStyle/>
          <a:p>
            <a:r>
              <a:rPr lang="en-US" dirty="0" smtClean="0"/>
              <a:t>Ratios &gt; 1 show age ranges with turnout better than overall</a:t>
            </a:r>
            <a:r>
              <a:rPr lang="en-US" smtClean="0"/>
              <a:t>, </a:t>
            </a:r>
            <a:r>
              <a:rPr lang="en-US" smtClean="0"/>
              <a:t>e.g., </a:t>
            </a:r>
            <a:r>
              <a:rPr lang="en-US" dirty="0" smtClean="0"/>
              <a:t>53 - 95</a:t>
            </a:r>
          </a:p>
          <a:p>
            <a:r>
              <a:rPr lang="en-US" dirty="0" smtClean="0"/>
              <a:t>Ratios &lt; 1 show age ranges </a:t>
            </a:r>
            <a:br>
              <a:rPr lang="en-US" dirty="0" smtClean="0"/>
            </a:br>
            <a:r>
              <a:rPr lang="en-US" dirty="0" smtClean="0"/>
              <a:t>with turnout worse than</a:t>
            </a:r>
            <a:br>
              <a:rPr lang="en-US" dirty="0" smtClean="0"/>
            </a:br>
            <a:r>
              <a:rPr lang="en-US" dirty="0" smtClean="0"/>
              <a:t>overall, ≤ 52 or ≥ 96</a:t>
            </a:r>
          </a:p>
          <a:p>
            <a:r>
              <a:rPr lang="en-US" dirty="0" smtClean="0"/>
              <a:t>Turnout curves can be compared among state and counties, or other districts,</a:t>
            </a:r>
            <a:br>
              <a:rPr lang="en-US" dirty="0" smtClean="0"/>
            </a:br>
            <a:r>
              <a:rPr lang="en-US" dirty="0" smtClean="0"/>
              <a:t>especially using “</a:t>
            </a:r>
            <a:r>
              <a:rPr lang="en-US" dirty="0" err="1" smtClean="0"/>
              <a:t>heatmaps</a:t>
            </a:r>
            <a:r>
              <a:rPr lang="en-US" dirty="0" smtClean="0"/>
              <a:t>”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11" y="1690688"/>
            <a:ext cx="5023988" cy="376799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140878" y="2017986"/>
            <a:ext cx="2367128" cy="1354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005374" y="3273581"/>
            <a:ext cx="4502632" cy="850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20640" y="3451888"/>
            <a:ext cx="1342697" cy="672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3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24" y="1075880"/>
            <a:ext cx="3474745" cy="55595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2" y="1523940"/>
            <a:ext cx="6217965" cy="4663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80789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Kansas August </a:t>
            </a:r>
            <a:r>
              <a:rPr lang="en-US" sz="2800" b="1" smtClean="0"/>
              <a:t>Primary Election:  </a:t>
            </a:r>
            <a:r>
              <a:rPr lang="en-US" sz="2800" b="1" dirty="0" smtClean="0"/>
              <a:t>Normalized Voter Turnout by Age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698697"/>
            <a:ext cx="105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 Line </a:t>
            </a:r>
            <a:r>
              <a:rPr lang="en-US" dirty="0" smtClean="0"/>
              <a:t>= Statewide Turnout;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Grey Lines </a:t>
            </a:r>
            <a:r>
              <a:rPr lang="en-US" dirty="0" smtClean="0"/>
              <a:t>= Turnout for Each of 105 Counties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68239" y="3973827"/>
            <a:ext cx="2885597" cy="53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18462" y="3213048"/>
            <a:ext cx="4220954" cy="76077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24392" y="3252741"/>
            <a:ext cx="82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Kansas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830090" y="4027336"/>
            <a:ext cx="1980176" cy="885973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96823" y="4672241"/>
            <a:ext cx="1975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Represent each county</a:t>
            </a:r>
          </a:p>
          <a:p>
            <a:r>
              <a:rPr lang="en-US" sz="1200" dirty="0" smtClean="0"/>
              <a:t>grey line by color-coded</a:t>
            </a:r>
          </a:p>
          <a:p>
            <a:r>
              <a:rPr lang="en-US" sz="1200" dirty="0" smtClean="0"/>
              <a:t>line in </a:t>
            </a:r>
            <a:r>
              <a:rPr lang="en-US" sz="1200" dirty="0" err="1" smtClean="0"/>
              <a:t>heatmap</a:t>
            </a:r>
            <a:r>
              <a:rPr lang="en-US" sz="1200" dirty="0" smtClean="0"/>
              <a:t> by showing </a:t>
            </a:r>
          </a:p>
          <a:p>
            <a:r>
              <a:rPr lang="en-US" sz="1200" dirty="0"/>
              <a:t>n</a:t>
            </a:r>
            <a:r>
              <a:rPr lang="en-US" sz="1200" dirty="0" smtClean="0"/>
              <a:t>ormalized turnout fraction </a:t>
            </a:r>
          </a:p>
          <a:p>
            <a:r>
              <a:rPr lang="en-US" sz="1200" dirty="0"/>
              <a:t>f</a:t>
            </a:r>
            <a:r>
              <a:rPr lang="en-US" sz="1200" dirty="0" smtClean="0"/>
              <a:t>rom 0 to 2 by age 18 to 105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13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266</Words>
  <Application>Microsoft Office PowerPoint</Application>
  <PresentationFormat>Widescreen</PresentationFormat>
  <Paragraphs>55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Kansas August Primary Election Turnout  2020-08-04</vt:lpstr>
      <vt:lpstr>Outline</vt:lpstr>
      <vt:lpstr>Registered Voters, Active Voters, Ballots Cast</vt:lpstr>
      <vt:lpstr>Registered Voters, Active Voters, Ballots Cast</vt:lpstr>
      <vt:lpstr>Percentages:  Active Voters, Voters Casting Ballots</vt:lpstr>
      <vt:lpstr>Normalized Voter Fraction (Turnout)</vt:lpstr>
      <vt:lpstr>Normalized Turnout:  Kansas vs 105 Counties Turnout curves can vary considerably across counties in the state.</vt:lpstr>
      <vt:lpstr>Advantages of Normalized Turnout</vt:lpstr>
      <vt:lpstr>Kansas August Primary Election:  Normalized Voter Turnout by Age</vt:lpstr>
      <vt:lpstr>Party Differences</vt:lpstr>
      <vt:lpstr>Gender Differences</vt:lpstr>
      <vt:lpstr>Normalized Turnout:   Johnson County vs Precincts Turnout curves can vary considerably by precincts within a county.</vt:lpstr>
      <vt:lpstr>Normalized Turnout:   Sedgwick County vs Precincts Turnout curves can vary considerably by precincts within a county.</vt:lpstr>
      <vt:lpstr>Normalized Turnout:   Shawnee County vs Precincts Turnout curves can vary considerably by precincts within a county.</vt:lpstr>
      <vt:lpstr>Normalized Turnout:   Wyandotte County vs Precincts Turnout curves can vary considerably by precincts within a county.</vt:lpstr>
      <vt:lpstr>Normalized Turnout:   Douglas County vs Precincts Turnout curves can vary considerably by precincts within a county.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Normalized Voter Turnout 2006 - 2020</dc:title>
  <dc:creator>efg</dc:creator>
  <cp:lastModifiedBy>efg</cp:lastModifiedBy>
  <cp:revision>44</cp:revision>
  <dcterms:created xsi:type="dcterms:W3CDTF">2022-04-29T04:51:27Z</dcterms:created>
  <dcterms:modified xsi:type="dcterms:W3CDTF">2022-04-30T17:03:58Z</dcterms:modified>
</cp:coreProperties>
</file>