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7" r:id="rId4"/>
    <p:sldId id="259" r:id="rId5"/>
    <p:sldId id="260" r:id="rId6"/>
    <p:sldId id="285" r:id="rId7"/>
    <p:sldId id="281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91" r:id="rId17"/>
    <p:sldId id="270" r:id="rId18"/>
    <p:sldId id="271" r:id="rId19"/>
    <p:sldId id="272" r:id="rId20"/>
    <p:sldId id="273" r:id="rId21"/>
    <p:sldId id="287" r:id="rId22"/>
    <p:sldId id="274" r:id="rId23"/>
    <p:sldId id="275" r:id="rId24"/>
    <p:sldId id="277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7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15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A7884-F64F-43BC-8305-5F13E933A83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3903C-BA25-4DAB-9719-45EDD7A40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5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3903C-BA25-4DAB-9719-45EDD7A40F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00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6B19-FB07-4911-8795-5CA141091E2D}" type="datetime1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38-70A2-4E1E-B984-3F0AC9CB1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3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DF11-5691-4F73-B022-D5EC49F926F0}" type="datetime1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38-70A2-4E1E-B984-3F0AC9CB1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1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9662-A32A-4CFA-AF65-625BBDAE06D0}" type="datetime1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38-70A2-4E1E-B984-3F0AC9CB1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6167-B671-4A55-87A5-2977FC3D4668}" type="datetime1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38-70A2-4E1E-B984-3F0AC9CB1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1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EFC7-097D-4040-A799-C6A10F88F6F0}" type="datetime1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38-70A2-4E1E-B984-3F0AC9CB1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DFC8-575B-46E2-9525-1A1AAC29AAC4}" type="datetime1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38-70A2-4E1E-B984-3F0AC9CB1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7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679A-A3F9-4840-A1C8-C1E2A08D3E95}" type="datetime1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38-70A2-4E1E-B984-3F0AC9CB1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8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CEA-0B38-4E42-B1D1-5729EAD24C90}" type="datetime1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38-70A2-4E1E-B984-3F0AC9CB1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5C5D-3201-4103-A019-B4F4864D74B9}" type="datetime1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38-70A2-4E1E-B984-3F0AC9CB1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4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AB5C-D68A-4104-B7A1-AF855ABF0E96}" type="datetime1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38-70A2-4E1E-B984-3F0AC9CB1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5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78AA-1D8D-4375-AFEB-8B2A70FF262A}" type="datetime1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38-70A2-4E1E-B984-3F0AC9CB1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4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793DC-BD02-4FED-8542-C19CCC458F76}" type="datetime1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36238-70A2-4E1E-B984-3F0AC9CB1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3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lee32/election-fraud-ohio" TargetMode="External"/><Relationship Id="rId2" Type="http://schemas.openxmlformats.org/officeDocument/2006/relationships/hyperlink" Target="https://github.com/rlee32/election-fraud-nation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6.ohiosos.gov/ords/f?p=111:1" TargetMode="External"/><Relationship Id="rId2" Type="http://schemas.openxmlformats.org/officeDocument/2006/relationships/hyperlink" Target="https://www.ohiosos.gov/secretary-office/online-databa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6.ohiosos.gov/ords/f?p=VOTERFTP:DOWNLOAD::FILE:NO:2:P2_PRODUCT_NUMBER: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fs.ohio.gov/PerformanceCenter/FastFacts/Ohio_Counties_with_County_Codes.pdf" TargetMode="External"/><Relationship Id="rId2" Type="http://schemas.openxmlformats.org/officeDocument/2006/relationships/hyperlink" Target="https://tax.ohio.gov/static/excise/Ohio%20County%20Listing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Ohio Election Analysis</a:t>
            </a:r>
            <a:br>
              <a:rPr lang="en-US" sz="3200" dirty="0" smtClean="0"/>
            </a:br>
            <a:r>
              <a:rPr lang="en-US" sz="3200" dirty="0" smtClean="0"/>
              <a:t>Verification of Nov 2020 Results: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>
                <a:solidFill>
                  <a:srgbClr val="0070C0"/>
                </a:solidFill>
              </a:rPr>
              <a:t>Robert Lee’s Analysis of Ohio Data on GitHub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efg, </a:t>
            </a:r>
            <a:r>
              <a:rPr lang="en-US" dirty="0" smtClean="0"/>
              <a:t>2022-05-01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38-70A2-4E1E-B984-3F0AC9CB18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7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Ohio voter data and “</a:t>
            </a:r>
            <a:r>
              <a:rPr lang="en-US" dirty="0" err="1" smtClean="0"/>
              <a:t>jsonify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sz="2000" dirty="0" smtClean="0"/>
              <a:t>Notebook:  </a:t>
            </a:r>
            <a:r>
              <a:rPr lang="en-US" sz="2000" b="1" dirty="0" smtClean="0"/>
              <a:t>Ohio-Analysis-1-setup.html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 could have been performed using .csv files with Python “pandas” data analysis library, but Lee chose to convert to a “JSON” file format instead.  I followed Lee’s script using JSON.</a:t>
            </a:r>
          </a:p>
          <a:p>
            <a:r>
              <a:rPr lang="en-US" dirty="0" smtClean="0"/>
              <a:t>Notebook filtered data and converted files </a:t>
            </a:r>
            <a:r>
              <a:rPr lang="en-US" i="1" dirty="0" smtClean="0"/>
              <a:t>n</a:t>
            </a:r>
            <a:r>
              <a:rPr lang="en-US" dirty="0" smtClean="0"/>
              <a:t>.csv to </a:t>
            </a:r>
            <a:r>
              <a:rPr lang="en-US" i="1" dirty="0" err="1" smtClean="0"/>
              <a:t>n</a:t>
            </a:r>
            <a:r>
              <a:rPr lang="en-US" dirty="0" err="1" smtClean="0"/>
              <a:t>.json</a:t>
            </a:r>
            <a:r>
              <a:rPr lang="en-US" dirty="0" smtClean="0"/>
              <a:t> in local directory:  Ohio/rlee32/Analysis/</a:t>
            </a:r>
            <a:r>
              <a:rPr lang="en-US" dirty="0" err="1" smtClean="0"/>
              <a:t>jsonified</a:t>
            </a:r>
            <a:endParaRPr lang="en-US" dirty="0" smtClean="0"/>
          </a:p>
          <a:p>
            <a:r>
              <a:rPr lang="en-US" dirty="0" smtClean="0"/>
              <a:t>Raw JSON file (1.json; 187,497 records) looks like this:</a:t>
            </a:r>
          </a:p>
          <a:p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5" y="4409268"/>
            <a:ext cx="2526446" cy="20262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9039" y="631190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38-70A2-4E1E-B984-3F0AC9CB18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24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Single County analysis:  Cuyahoga and Franklin Counties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1" dirty="0" smtClean="0">
                <a:latin typeface="+mj-lt"/>
              </a:rPr>
              <a:t>Ohio-Analysis-2-Single-County-Cuyahoga.html</a:t>
            </a:r>
            <a:br>
              <a:rPr lang="en-US" sz="2000" b="1" dirty="0" smtClean="0">
                <a:latin typeface="+mj-lt"/>
              </a:rPr>
            </a:br>
            <a:r>
              <a:rPr lang="en-US" sz="2000" b="1" dirty="0" smtClean="0">
                <a:latin typeface="+mj-lt"/>
              </a:rPr>
              <a:t>Ohio-Analysis-2-Single-County-Franklin.html</a:t>
            </a:r>
            <a:endParaRPr lang="en-US" sz="2000" b="1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98" y="1690688"/>
            <a:ext cx="5514895" cy="35164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950" y="1690688"/>
            <a:ext cx="5562600" cy="36880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1261" y="5261926"/>
            <a:ext cx="95882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Source:  Ohio Secretary of State’s web site; data captured on 2020-03-25.</a:t>
            </a:r>
          </a:p>
          <a:p>
            <a:r>
              <a:rPr lang="en-US" sz="2000" dirty="0" smtClean="0"/>
              <a:t>Profiles of Ohio’s two largest counties are very different based on age.</a:t>
            </a:r>
          </a:p>
          <a:p>
            <a:r>
              <a:rPr lang="en-US" sz="2000" dirty="0" smtClean="0"/>
              <a:t>“Active” voter lines added to Lee’s analysis to explore that factor.</a:t>
            </a:r>
          </a:p>
          <a:p>
            <a:endParaRPr lang="en-US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38-70A2-4E1E-B984-3F0AC9CB18D9}" type="slidenum">
              <a:rPr lang="en-US" smtClean="0"/>
              <a:t>11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1261" y="6413698"/>
            <a:ext cx="7755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Adapted from Lee’s script:  plot_turnout_by_age.py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1454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Single County </a:t>
            </a:r>
            <a:r>
              <a:rPr lang="en-US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</a:t>
            </a:r>
            <a:br>
              <a:rPr lang="en-US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fraction voted (turnout):</a:t>
            </a:r>
            <a:br>
              <a:rPr lang="en-US" sz="2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b="1" dirty="0">
                <a:latin typeface="+mj-lt"/>
              </a:rPr>
              <a:t>Ohio-Analysis-2-Single-County-Cuyahoga.html</a:t>
            </a:r>
            <a:br>
              <a:rPr lang="en-US" sz="2000" b="1" dirty="0">
                <a:latin typeface="+mj-lt"/>
              </a:rPr>
            </a:br>
            <a:r>
              <a:rPr lang="en-US" sz="2000" b="1" dirty="0">
                <a:latin typeface="+mj-lt"/>
              </a:rPr>
              <a:t>Ohio-Analysis-2-Single-County-Franklin.html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38-70A2-4E1E-B984-3F0AC9CB18D9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18636" y="2464904"/>
            <a:ext cx="4134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each age interval, 18 to 105 years: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08387" y="2945262"/>
                <a:ext cx="3238066" cy="434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 smtClean="0"/>
                  <a:t>Fraction Active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𝐴𝑐𝑡𝑖𝑣𝑒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𝑣𝑜𝑡𝑒𝑟𝑠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𝑅𝑒𝑔𝑖𝑠𝑡𝑒𝑟𝑒𝑑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𝑣𝑜𝑡𝑒𝑟𝑠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387" y="2945262"/>
                <a:ext cx="3238066" cy="434543"/>
              </a:xfrm>
              <a:prstGeom prst="rect">
                <a:avLst/>
              </a:prstGeom>
              <a:blipFill rotWithShape="0">
                <a:blip r:embed="rId2"/>
                <a:stretch>
                  <a:fillRect l="-4520" t="-2817" b="-19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08387" y="3561044"/>
                <a:ext cx="4150175" cy="424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 smtClean="0"/>
                  <a:t>Fraction Voted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𝑁𝑜𝑣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2020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𝑣𝑜𝑡𝑒𝑟𝑠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𝑅𝑒𝑔𝑖𝑠𝑡𝑒𝑟𝑒𝑑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𝑣𝑜𝑡𝑒𝑟𝑠</m:t>
                        </m:r>
                      </m:den>
                    </m:f>
                  </m:oMath>
                </a14:m>
                <a:r>
                  <a:rPr lang="en-US" dirty="0" smtClean="0"/>
                  <a:t> = </a:t>
                </a:r>
                <a:r>
                  <a:rPr lang="en-US" b="1" dirty="0" smtClean="0"/>
                  <a:t>Turnout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387" y="3561044"/>
                <a:ext cx="4150175" cy="424925"/>
              </a:xfrm>
              <a:prstGeom prst="rect">
                <a:avLst/>
              </a:prstGeom>
              <a:blipFill rotWithShape="0">
                <a:blip r:embed="rId3"/>
                <a:stretch>
                  <a:fillRect l="-3529" t="-4286" r="-88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300" y="173354"/>
            <a:ext cx="4633913" cy="32070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0968" y="3554412"/>
            <a:ext cx="4627245" cy="31670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8636" y="4582901"/>
            <a:ext cx="325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Overall values </a:t>
            </a:r>
            <a:r>
              <a:rPr lang="en-US" sz="2000" i="1" dirty="0" smtClean="0"/>
              <a:t>(not averages)</a:t>
            </a:r>
            <a:r>
              <a:rPr lang="en-US" sz="2000" dirty="0" smtClean="0"/>
              <a:t>: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08387" y="5097692"/>
                <a:ext cx="4288033" cy="496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 smtClean="0"/>
                  <a:t>Overall Active Fraction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𝐴𝑐𝑡𝑖𝑣𝑒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𝑣𝑜𝑡𝑒𝑟𝑠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𝑅𝑒𝑔𝑖𝑠𝑡𝑒𝑟𝑒𝑑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𝑣𝑜𝑡𝑒𝑟𝑠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387" y="5097692"/>
                <a:ext cx="4288033" cy="496739"/>
              </a:xfrm>
              <a:prstGeom prst="rect">
                <a:avLst/>
              </a:prstGeom>
              <a:blipFill rotWithShape="0">
                <a:blip r:embed="rId6"/>
                <a:stretch>
                  <a:fillRect l="-341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08387" y="5859611"/>
                <a:ext cx="4311886" cy="496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 smtClean="0"/>
                  <a:t>Overall  Voted Fraction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𝑁𝑜𝑣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2020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𝑣𝑜𝑡𝑒𝑟𝑠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𝑅𝑒𝑔𝑖𝑠𝑡𝑒𝑟𝑒𝑑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𝑣𝑜𝑡𝑒𝑟𝑠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387" y="5859611"/>
                <a:ext cx="4311886" cy="496739"/>
              </a:xfrm>
              <a:prstGeom prst="rect">
                <a:avLst/>
              </a:prstGeom>
              <a:blipFill rotWithShape="0">
                <a:blip r:embed="rId7"/>
                <a:stretch>
                  <a:fillRect l="-3395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518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Single 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County </a:t>
            </a:r>
            <a:r>
              <a:rPr lang="en-US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</a:t>
            </a:r>
            <a:br>
              <a:rPr lang="en-US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2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”normalized”</a:t>
            </a:r>
            <a:r>
              <a:rPr lang="en-US" sz="22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fraction voted (“normalized” turnout):</a:t>
            </a:r>
            <a:br>
              <a:rPr lang="en-US" sz="22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b="1" dirty="0">
                <a:latin typeface="+mj-lt"/>
              </a:rPr>
              <a:t>Ohio-Analysis-2-Single-County-Cuyahoga.html</a:t>
            </a:r>
            <a:br>
              <a:rPr lang="en-US" sz="2000" b="1" dirty="0">
                <a:latin typeface="+mj-lt"/>
              </a:rPr>
            </a:br>
            <a:r>
              <a:rPr lang="en-US" sz="2000" b="1" dirty="0">
                <a:latin typeface="+mj-lt"/>
              </a:rPr>
              <a:t>Ohio-Analysis-2-Single-County-Franklin.html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38-70A2-4E1E-B984-3F0AC9CB18D9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3895" y="2482144"/>
            <a:ext cx="4134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each age interval, 18 to 105 years: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29119" y="2955829"/>
                <a:ext cx="4742324" cy="551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 smtClean="0"/>
                  <a:t>Normalized Fraction Active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𝐴𝑐𝑡𝑖𝑣𝑒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𝑣𝑜𝑡𝑒𝑟𝑠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𝑅𝑒𝑔𝑖𝑠𝑡𝑒𝑟𝑒𝑑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𝑣𝑜𝑡𝑒𝑟𝑠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𝑂𝑣𝑒𝑟𝑎𝑙𝑙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𝐴𝑐𝑡𝑖𝑣𝑒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𝐹𝑟𝑎𝑐𝑡𝑖𝑜𝑛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119" y="2955829"/>
                <a:ext cx="4742324" cy="551498"/>
              </a:xfrm>
              <a:prstGeom prst="rect">
                <a:avLst/>
              </a:prstGeom>
              <a:blipFill rotWithShape="0">
                <a:blip r:embed="rId2"/>
                <a:stretch>
                  <a:fillRect l="-2956" b="-1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29119" y="3708347"/>
                <a:ext cx="6030497" cy="5452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 smtClean="0"/>
                  <a:t>Normalized Fraction Voted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𝑁𝑜𝑣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2020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𝑣𝑜𝑡𝑒𝑟𝑠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𝑅𝑒𝑔𝑖𝑠𝑡𝑒𝑟𝑒𝑑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𝑣𝑜𝑡𝑒𝑟𝑠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𝑂𝑣𝑒𝑟𝑎𝑙𝑙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𝑉𝑜𝑡𝑒𝑑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𝐹𝑟𝑎𝑐𝑡𝑖𝑜𝑛</m:t>
                        </m:r>
                      </m:den>
                    </m:f>
                  </m:oMath>
                </a14:m>
                <a:r>
                  <a:rPr lang="en-US" dirty="0" smtClean="0"/>
                  <a:t> = Turnout Key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119" y="3708347"/>
                <a:ext cx="6030497" cy="545214"/>
              </a:xfrm>
              <a:prstGeom prst="rect">
                <a:avLst/>
              </a:prstGeom>
              <a:blipFill rotWithShape="0">
                <a:blip r:embed="rId3"/>
                <a:stretch>
                  <a:fillRect l="-2323" r="-1414" b="-1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93895" y="4572413"/>
            <a:ext cx="844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29119" y="5130161"/>
                <a:ext cx="4288033" cy="496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 smtClean="0"/>
                  <a:t>Overall Active Fraction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𝐴𝑐𝑡𝑖𝑣𝑒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𝑣𝑜𝑡𝑒𝑟𝑠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𝑅𝑒𝑔𝑖𝑠𝑡𝑒𝑟𝑒𝑑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𝑣𝑜𝑡𝑒𝑟𝑠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119" y="5130161"/>
                <a:ext cx="4288033" cy="496739"/>
              </a:xfrm>
              <a:prstGeom prst="rect">
                <a:avLst/>
              </a:prstGeom>
              <a:blipFill rotWithShape="0">
                <a:blip r:embed="rId4"/>
                <a:stretch>
                  <a:fillRect l="-3267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43642" y="5723078"/>
                <a:ext cx="4258986" cy="496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 smtClean="0"/>
                  <a:t>Overall Voted Fraction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𝑁𝑜𝑣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2020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𝑣𝑜𝑡𝑒𝑟𝑠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𝑅𝑒𝑔𝑖𝑠𝑡𝑒𝑟𝑒𝑑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𝑣𝑜𝑡𝑒𝑟𝑠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42" y="5723078"/>
                <a:ext cx="4258986" cy="496739"/>
              </a:xfrm>
              <a:prstGeom prst="rect">
                <a:avLst/>
              </a:prstGeom>
              <a:blipFill rotWithShape="0">
                <a:blip r:embed="rId5"/>
                <a:stretch>
                  <a:fillRect l="-3438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7102" y="189455"/>
            <a:ext cx="4940618" cy="32070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7102" y="3491795"/>
            <a:ext cx="4933950" cy="316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61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Single 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County </a:t>
            </a:r>
            <a:r>
              <a:rPr lang="en-US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</a:t>
            </a:r>
            <a:br>
              <a:rPr lang="en-US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”normalized” fraction voted (“normalized” turnout):</a:t>
            </a:r>
            <a:br>
              <a:rPr lang="en-US" sz="22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b="1" dirty="0">
                <a:latin typeface="+mj-lt"/>
              </a:rPr>
              <a:t>Ohio-Analysis-2-Single-County-Cuyahoga.html</a:t>
            </a:r>
            <a:br>
              <a:rPr lang="en-US" sz="2000" b="1" dirty="0">
                <a:latin typeface="+mj-lt"/>
              </a:rPr>
            </a:br>
            <a:r>
              <a:rPr lang="en-US" sz="2000" b="1" dirty="0">
                <a:latin typeface="+mj-lt"/>
              </a:rPr>
              <a:t>Ohio-Analysis-2-Single-County-Franklin.html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38-70A2-4E1E-B984-3F0AC9CB18D9}" type="slidenum">
              <a:rPr lang="en-US" smtClean="0"/>
              <a:t>14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102" y="189455"/>
            <a:ext cx="4940618" cy="32070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102" y="3491795"/>
            <a:ext cx="4933950" cy="31670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2085975"/>
            <a:ext cx="59055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Comments:</a:t>
            </a:r>
          </a:p>
          <a:p>
            <a:r>
              <a:rPr lang="en-US" sz="2400" dirty="0" smtClean="0"/>
              <a:t>The “normalized” fraction shows age intervals 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hat are “above” 1 or “below” 1, where 1 is the overall fraction for all ages.</a:t>
            </a:r>
          </a:p>
          <a:p>
            <a:endParaRPr lang="en-US" sz="2400" dirty="0"/>
          </a:p>
          <a:p>
            <a:r>
              <a:rPr lang="en-US" sz="2400" dirty="0" smtClean="0"/>
              <a:t>For example, in Cuyahoga County voter turnout was </a:t>
            </a:r>
            <a:r>
              <a:rPr lang="en-US" sz="2400" b="1" dirty="0" smtClean="0"/>
              <a:t>below</a:t>
            </a:r>
            <a:r>
              <a:rPr lang="en-US" sz="2400" dirty="0" smtClean="0"/>
              <a:t> the overall rate for ages</a:t>
            </a:r>
          </a:p>
          <a:p>
            <a:r>
              <a:rPr lang="en-US" sz="2400" dirty="0" smtClean="0"/>
              <a:t>~18 to ~45 and above 95.  Turnout was </a:t>
            </a:r>
            <a:r>
              <a:rPr lang="en-US" sz="2400" b="1" dirty="0" smtClean="0"/>
              <a:t>above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the overall rate for ages ~45 to ~95.</a:t>
            </a:r>
          </a:p>
          <a:p>
            <a:endParaRPr lang="en-US" sz="2400" dirty="0"/>
          </a:p>
          <a:p>
            <a:r>
              <a:rPr lang="en-US" sz="2400" dirty="0" smtClean="0"/>
              <a:t>“Overall rate” is not the average by age.</a:t>
            </a:r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7553325" y="1247776"/>
            <a:ext cx="4191000" cy="19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553325" y="4809774"/>
            <a:ext cx="4191000" cy="19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140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All Ohio Counties: “Normalized” Voter Turnout Keys </a:t>
            </a:r>
            <a:br>
              <a:rPr lang="en-US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latin typeface="+mj-lt"/>
              </a:rPr>
              <a:t>Ohio-Analysis-3-All-Counties.html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38-70A2-4E1E-B984-3F0AC9CB18D9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61" y="1516895"/>
            <a:ext cx="6386512" cy="47219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1261" y="6413698"/>
            <a:ext cx="7755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Adapted from Lee’s script:  plot_turnout_by_age.py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7381875" y="1771650"/>
            <a:ext cx="39719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These county plots include </a:t>
            </a:r>
            <a:br>
              <a:rPr lang="en-US" sz="2000" dirty="0" smtClean="0"/>
            </a:br>
            <a:r>
              <a:rPr lang="en-US" sz="2000" dirty="0" smtClean="0"/>
              <a:t>the red lines in the normalized turnout plots for </a:t>
            </a:r>
            <a:r>
              <a:rPr lang="en-US" sz="2000" dirty="0" err="1" smtClean="0"/>
              <a:t>Cuyahoa</a:t>
            </a:r>
            <a:r>
              <a:rPr lang="en-US" sz="2000" dirty="0" smtClean="0"/>
              <a:t> and Franklin Counties on the last slide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Variation of normalized turnout varies by 15-20% across all counties</a:t>
            </a:r>
            <a:r>
              <a:rPr lang="en-US" sz="2000" dirty="0"/>
              <a:t> </a:t>
            </a:r>
            <a:r>
              <a:rPr lang="en-US" sz="2000" dirty="0" smtClean="0"/>
              <a:t>for any given 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All of these county “keys” are  highly correlated but not identical.  </a:t>
            </a:r>
          </a:p>
        </p:txBody>
      </p:sp>
    </p:spTree>
    <p:extLst>
      <p:ext uri="{BB962C8B-B14F-4D97-AF65-F5344CB8AC3E}">
        <p14:creationId xmlns:p14="http://schemas.microsoft.com/office/powerpoint/2010/main" val="1552694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</a:t>
            </a:r>
            <a:r>
              <a:rPr lang="en-US" sz="4000" dirty="0"/>
              <a:t>ll Ohio Counties: “Normalized” Voter Turnout Keys </a:t>
            </a:r>
            <a:br>
              <a:rPr lang="en-US" sz="4000" dirty="0"/>
            </a:br>
            <a:r>
              <a:rPr lang="en-US" sz="2400" b="1" dirty="0"/>
              <a:t>Ohio-Key-Heatmap.html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68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Compare statewide “key” to separate “keys” by county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38-70A2-4E1E-B984-3F0AC9CB18D9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53" y="2026331"/>
            <a:ext cx="5577629" cy="41832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23529" y="3471611"/>
            <a:ext cx="42752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normalized voter turnout by age varies </a:t>
            </a:r>
          </a:p>
          <a:p>
            <a:r>
              <a:rPr lang="en-US" dirty="0" smtClean="0"/>
              <a:t>Considerably by county</a:t>
            </a:r>
          </a:p>
          <a:p>
            <a:endParaRPr lang="en-US" dirty="0"/>
          </a:p>
          <a:p>
            <a:r>
              <a:rPr lang="en-US" dirty="0" smtClean="0"/>
              <a:t>Small counts (small “n”) for ages 90+ result</a:t>
            </a:r>
          </a:p>
          <a:p>
            <a:r>
              <a:rPr lang="en-US" dirty="0"/>
              <a:t>i</a:t>
            </a:r>
            <a:r>
              <a:rPr lang="en-US" dirty="0" smtClean="0"/>
              <a:t>n “noisy” normalized key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87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Generate Ohio Normalized Turnout “Key”</a:t>
            </a:r>
            <a:br>
              <a:rPr lang="en-US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latin typeface="+mj-lt"/>
              </a:rPr>
              <a:t>Ohio-Analysis-4-Generate-Key.html</a:t>
            </a:r>
            <a:endParaRPr lang="en-US" sz="2000" b="1" dirty="0"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38-70A2-4E1E-B984-3F0AC9CB18D9}" type="slidenum">
              <a:rPr lang="en-US" smtClean="0"/>
              <a:t>17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1261" y="6413698"/>
            <a:ext cx="7755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Adapted from Lee’s script:  generate_key.py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28" y="2359925"/>
            <a:ext cx="6873627" cy="35260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572126"/>
            <a:ext cx="5930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Apply methodology used for single county in previous slides to whole State of Ohio: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44045" y="5222463"/>
            <a:ext cx="41009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“Key” written to file </a:t>
            </a:r>
            <a:r>
              <a:rPr lang="en-US" sz="1600" b="1" dirty="0" err="1" smtClean="0"/>
              <a:t>key.json</a:t>
            </a:r>
            <a:r>
              <a:rPr lang="en-US" sz="1600" dirty="0" smtClean="0"/>
              <a:t>, which is not</a:t>
            </a:r>
          </a:p>
          <a:p>
            <a:r>
              <a:rPr lang="en-US" sz="1600" dirty="0"/>
              <a:t>e</a:t>
            </a:r>
            <a:r>
              <a:rPr lang="en-US" sz="1600" dirty="0" smtClean="0"/>
              <a:t>asy to review in a text editor or Excel since it’s</a:t>
            </a:r>
          </a:p>
          <a:p>
            <a:r>
              <a:rPr lang="en-US" sz="1600" dirty="0" smtClean="0"/>
              <a:t>over 200 characters wide,  and not necessarily </a:t>
            </a:r>
          </a:p>
          <a:p>
            <a:r>
              <a:rPr lang="en-US" sz="1600" dirty="0" smtClean="0"/>
              <a:t>ordered.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444045" y="6213325"/>
            <a:ext cx="44165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{"18": 1.0148327400458397, "19": 0.8998751228239705,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"105": 0.3339083283101293, "104": 0.37172693302673665} 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936" y="1161642"/>
            <a:ext cx="4303395" cy="29660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84989" y="4164716"/>
            <a:ext cx="450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Dr. Frank’s version of OH Key from presentation</a:t>
            </a:r>
            <a:br>
              <a:rPr lang="en-US" sz="1600" dirty="0" smtClean="0"/>
            </a:br>
            <a:r>
              <a:rPr lang="en-US" sz="1600" dirty="0" smtClean="0"/>
              <a:t>to Kansas House Election Committee on 2022-03-15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12613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Fit Polynomials to Ohio Normalized Turnout Key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38-70A2-4E1E-B984-3F0AC9CB18D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6176963"/>
            <a:ext cx="7755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RStudio</a:t>
            </a:r>
            <a:r>
              <a:rPr lang="en-US" sz="1400" dirty="0" smtClean="0"/>
              <a:t> </a:t>
            </a:r>
            <a:r>
              <a:rPr lang="en-US" sz="1400" dirty="0"/>
              <a:t>Notebook:  Ohio-Key-Polynomials.html</a:t>
            </a:r>
            <a:r>
              <a:rPr lang="en-US" sz="1400" dirty="0" smtClean="0"/>
              <a:t>, Section 5.1 (AIC),  Section 5.2 (R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), polyfitsMany-1.png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31021"/>
            <a:ext cx="6189783" cy="4642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72303" y="1805530"/>
            <a:ext cx="445929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Here age range limited to [18, 100].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Fit Ohio Normalized Turnout curve</a:t>
            </a:r>
            <a:br>
              <a:rPr lang="en-US" dirty="0" smtClean="0"/>
            </a:br>
            <a:r>
              <a:rPr lang="en-US" dirty="0" smtClean="0"/>
              <a:t>(red dots) to polynomials of various </a:t>
            </a:r>
            <a:br>
              <a:rPr lang="en-US" dirty="0" smtClean="0"/>
            </a:br>
            <a:r>
              <a:rPr lang="en-US" dirty="0" smtClean="0"/>
              <a:t>degrees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Higher degree provides curvature/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wiggliness</a:t>
            </a:r>
            <a:r>
              <a:rPr lang="en-US" dirty="0" smtClean="0"/>
              <a:t>”, but too high can lead</a:t>
            </a:r>
            <a:br>
              <a:rPr lang="en-US" dirty="0" smtClean="0"/>
            </a:br>
            <a:r>
              <a:rPr lang="en-US" dirty="0" smtClean="0"/>
              <a:t>to overfitting.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Akaike</a:t>
            </a:r>
            <a:r>
              <a:rPr lang="en-US" dirty="0" smtClean="0"/>
              <a:t> Information Criterion (AIC)</a:t>
            </a:r>
            <a:br>
              <a:rPr lang="en-US" dirty="0" smtClean="0"/>
            </a:br>
            <a:r>
              <a:rPr lang="en-US" dirty="0" smtClean="0"/>
              <a:t>indicates highest degree over </a:t>
            </a:r>
            <a:br>
              <a:rPr lang="en-US" dirty="0" smtClean="0"/>
            </a:br>
            <a:r>
              <a:rPr lang="en-US" dirty="0" smtClean="0"/>
              <a:t>range 1 to 9 was the “best”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approaches 1 as degree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is nothing “remarkable” about</a:t>
            </a:r>
            <a:br>
              <a:rPr lang="en-US" dirty="0" smtClean="0"/>
            </a:br>
            <a:r>
              <a:rPr lang="en-US" dirty="0" smtClean="0"/>
              <a:t>these curve fits.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Curve fits offer few insight about data</a:t>
            </a:r>
            <a:br>
              <a:rPr lang="en-US" dirty="0" smtClean="0"/>
            </a:br>
            <a:r>
              <a:rPr lang="en-US" dirty="0" smtClean="0"/>
              <a:t> but provide good numerical interpolation.</a:t>
            </a:r>
          </a:p>
        </p:txBody>
      </p:sp>
    </p:spTree>
    <p:extLst>
      <p:ext uri="{BB962C8B-B14F-4D97-AF65-F5344CB8AC3E}">
        <p14:creationId xmlns:p14="http://schemas.microsoft.com/office/powerpoint/2010/main" val="70914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Fit Polynomials to Ohio Normalized Turnout Key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38-70A2-4E1E-B984-3F0AC9CB18D9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6176963"/>
            <a:ext cx="7755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RStudio</a:t>
            </a:r>
            <a:r>
              <a:rPr lang="en-US" sz="1400" dirty="0" smtClean="0"/>
              <a:t> </a:t>
            </a:r>
            <a:r>
              <a:rPr lang="en-US" sz="1400" dirty="0"/>
              <a:t>Notebook:  Ohio-Key-Polynomials.html</a:t>
            </a:r>
            <a:r>
              <a:rPr lang="en-US" sz="1400" dirty="0" smtClean="0"/>
              <a:t>, Section 6</a:t>
            </a:r>
            <a:r>
              <a:rPr lang="en-US" sz="1400" dirty="0"/>
              <a:t>, polyfit5-1.png, </a:t>
            </a:r>
            <a:r>
              <a:rPr lang="en-US" sz="1400" dirty="0" smtClean="0"/>
              <a:t>polyfit6-1.png</a:t>
            </a:r>
            <a:r>
              <a:rPr lang="en-US" sz="1400" dirty="0"/>
              <a:t>, </a:t>
            </a:r>
            <a:r>
              <a:rPr lang="en-US" sz="1400" dirty="0" smtClean="0"/>
              <a:t>polyfit7-1.png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72" y="1566667"/>
            <a:ext cx="3657627" cy="27432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86" y="1566667"/>
            <a:ext cx="3657627" cy="27432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00" y="1566667"/>
            <a:ext cx="3657627" cy="27432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97000" y="4309887"/>
            <a:ext cx="30165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95% confidence interval is about width</a:t>
            </a:r>
            <a:br>
              <a:rPr lang="en-US" sz="1400" dirty="0" smtClean="0"/>
            </a:br>
            <a:r>
              <a:rPr lang="en-US" sz="1400" dirty="0" smtClean="0"/>
              <a:t>of line for 7-th degree fit, but this</a:t>
            </a:r>
          </a:p>
          <a:p>
            <a:r>
              <a:rPr lang="en-US" sz="1400" dirty="0" smtClean="0"/>
              <a:t>may be “overfitting”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7078" y="4495621"/>
            <a:ext cx="85902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polynomial equations above, x = Age, y = Normalized Fraction</a:t>
            </a:r>
          </a:p>
          <a:p>
            <a:endParaRPr lang="en-US" dirty="0" smtClean="0"/>
          </a:p>
          <a:p>
            <a:r>
              <a:rPr lang="en-US" dirty="0" smtClean="0"/>
              <a:t>Largest residual over range:  0.132 (5</a:t>
            </a:r>
            <a:r>
              <a:rPr lang="en-US" baseline="30000" dirty="0" smtClean="0"/>
              <a:t>th</a:t>
            </a:r>
            <a:r>
              <a:rPr lang="en-US" dirty="0" smtClean="0"/>
              <a:t>), 0.062 (6</a:t>
            </a:r>
            <a:r>
              <a:rPr lang="en-US" baseline="30000" dirty="0" smtClean="0"/>
              <a:t>th</a:t>
            </a:r>
            <a:r>
              <a:rPr lang="en-US" dirty="0" smtClean="0"/>
              <a:t>), 0.038 (7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But, there is </a:t>
            </a:r>
            <a:r>
              <a:rPr lang="en-US" i="1" dirty="0" smtClean="0"/>
              <a:t>no need for polynomial fit if original normalized turnout curve is used directly!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363050" y="1289134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Degree 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01184" y="1289134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Degree 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99135" y="1289134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Degree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6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989"/>
            <a:ext cx="10515600" cy="132556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2788"/>
            <a:ext cx="11353800" cy="55105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Reproducible Research</a:t>
            </a:r>
          </a:p>
          <a:p>
            <a:r>
              <a:rPr lang="en-US" dirty="0" smtClean="0"/>
              <a:t>Robert Lee’s GitHub Page, Limitations</a:t>
            </a:r>
          </a:p>
          <a:p>
            <a:r>
              <a:rPr lang="en-US" dirty="0" err="1" smtClean="0"/>
              <a:t>Jupyter</a:t>
            </a:r>
            <a:r>
              <a:rPr lang="en-US" dirty="0" smtClean="0"/>
              <a:t> and </a:t>
            </a:r>
            <a:r>
              <a:rPr lang="en-US" dirty="0" err="1" smtClean="0"/>
              <a:t>RStudio</a:t>
            </a:r>
            <a:r>
              <a:rPr lang="en-US" dirty="0" smtClean="0"/>
              <a:t> Notebooks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Download Ohio voter data and “</a:t>
            </a:r>
            <a:r>
              <a:rPr lang="en-US" dirty="0" err="1" smtClean="0"/>
              <a:t>jsonify</a:t>
            </a:r>
            <a:r>
              <a:rPr lang="en-US" dirty="0" smtClean="0"/>
              <a:t>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Single County analysis:  Cuyahoga and Franklin Counties</a:t>
            </a:r>
          </a:p>
          <a:p>
            <a:pPr lvl="2"/>
            <a:r>
              <a:rPr lang="en-US" dirty="0" smtClean="0"/>
              <a:t>Registered Voters, Active Voters, and Nov 2020 Voted Counts</a:t>
            </a:r>
          </a:p>
          <a:p>
            <a:pPr lvl="2"/>
            <a:r>
              <a:rPr lang="en-US" dirty="0" smtClean="0"/>
              <a:t>Fraction voted (turnout)</a:t>
            </a:r>
          </a:p>
          <a:p>
            <a:pPr lvl="2"/>
            <a:r>
              <a:rPr lang="en-US" dirty="0" smtClean="0"/>
              <a:t>“Normalized” fraction voted (“key”)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All Ohio Counties:  Normalized voter turnout “keys” for </a:t>
            </a:r>
            <a:r>
              <a:rPr lang="en-US" dirty="0"/>
              <a:t>N</a:t>
            </a:r>
            <a:r>
              <a:rPr lang="en-US" dirty="0" smtClean="0"/>
              <a:t>ov 2020 election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Generate Ohio statewide normalized turnout “key”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Polynomial curve fitting of statewide “key”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Compare county and state normalized turnout keys using “</a:t>
            </a:r>
            <a:r>
              <a:rPr lang="en-US" dirty="0" err="1" smtClean="0"/>
              <a:t>heatmap</a:t>
            </a:r>
            <a:r>
              <a:rPr lang="en-US" dirty="0" smtClean="0"/>
              <a:t>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Compare correlations of number of registered voters and number of Nov 2020 voters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Predictions:  Predict Hamilton County turnout using Ohio “key”</a:t>
            </a:r>
          </a:p>
          <a:p>
            <a:r>
              <a:rPr lang="en-US" dirty="0" smtClean="0"/>
              <a:t>Technical Questions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38-70A2-4E1E-B984-3F0AC9CB18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36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County vs State Normalized “Key” Curves</a:t>
            </a:r>
            <a:br>
              <a:rPr lang="en-US" dirty="0" smtClean="0"/>
            </a:br>
            <a:r>
              <a:rPr lang="en-US" sz="2000" dirty="0" smtClean="0"/>
              <a:t>All curves are </a:t>
            </a:r>
            <a:r>
              <a:rPr lang="en-US" sz="2000" i="1" dirty="0" smtClean="0"/>
              <a:t>highly</a:t>
            </a:r>
            <a:r>
              <a:rPr lang="en-US" sz="2000" dirty="0" smtClean="0"/>
              <a:t> correlated but not identical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38-70A2-4E1E-B984-3F0AC9CB18D9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32" y="1986117"/>
            <a:ext cx="5227750" cy="38652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1261" y="6413698"/>
            <a:ext cx="10966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Ohio-Analysis-3-All-Counties.html</a:t>
            </a:r>
            <a:r>
              <a:rPr lang="en-US" sz="1400" dirty="0" smtClean="0"/>
              <a:t>; </a:t>
            </a:r>
            <a:r>
              <a:rPr lang="en-US" sz="1400" dirty="0"/>
              <a:t>Ohio-Key-Polynomials.html, Section 3, OhioNormalized-1.png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388" y="1990769"/>
            <a:ext cx="4833486" cy="3625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03968" y="5877643"/>
            <a:ext cx="5089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Scaling is different between plots.</a:t>
            </a:r>
            <a:br>
              <a:rPr lang="en-US" sz="1600" b="1" dirty="0" smtClean="0"/>
            </a:br>
            <a:r>
              <a:rPr lang="en-US" sz="1600" dirty="0" err="1" smtClean="0"/>
              <a:t>Plots</a:t>
            </a:r>
            <a:r>
              <a:rPr lang="en-US" sz="1600" dirty="0" smtClean="0"/>
              <a:t> show raw turnout values without using polynomial fit.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1261" y="1588111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Counties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66410" y="1588111"/>
            <a:ext cx="161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Ohio Statewide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5709139" y="2886379"/>
            <a:ext cx="997626" cy="1137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55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Ohio Turnout “Key”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38-70A2-4E1E-B984-3F0AC9CB18D9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857" y="2062231"/>
            <a:ext cx="5120677" cy="38405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0" y="1583115"/>
            <a:ext cx="395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Key:  Based on Yearly Data (</a:t>
            </a:r>
            <a:r>
              <a:rPr lang="en-US" b="1" dirty="0" smtClean="0"/>
              <a:t>83 numbers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2231"/>
            <a:ext cx="5120677" cy="38405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1896" y="1583115"/>
            <a:ext cx="533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  6</a:t>
            </a:r>
            <a:r>
              <a:rPr lang="en-US" baseline="30000" dirty="0" smtClean="0"/>
              <a:t>th</a:t>
            </a:r>
            <a:r>
              <a:rPr lang="en-US" dirty="0" smtClean="0"/>
              <a:t> Degree Polynomial Fit to Data (</a:t>
            </a:r>
            <a:r>
              <a:rPr lang="en-US" b="1" dirty="0" smtClean="0"/>
              <a:t>7 numbers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87780" y="6105005"/>
            <a:ext cx="6193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Scaling is different between plots but both are based on the same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2491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County Normalized Curves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38-70A2-4E1E-B984-3F0AC9CB18D9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32" y="1986117"/>
            <a:ext cx="5227750" cy="38652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1189" y="6146773"/>
            <a:ext cx="6125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Ohio-Analysis-3-All-Counties.html</a:t>
            </a:r>
            <a:r>
              <a:rPr lang="en-US" sz="1400" dirty="0" smtClean="0"/>
              <a:t>; </a:t>
            </a:r>
            <a:br>
              <a:rPr lang="en-US" sz="1400" dirty="0" smtClean="0"/>
            </a:br>
            <a:r>
              <a:rPr lang="en-US" sz="1400" dirty="0" smtClean="0"/>
              <a:t>Ohio-Key-Heatmap.html,  heatmap-1.png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61261" y="1588111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Counties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857" y="92766"/>
            <a:ext cx="4142943" cy="662870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6028367" y="2781591"/>
            <a:ext cx="997626" cy="1137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22773" y="259692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17316" y="32224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03081" y="423653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02049" y="6331439"/>
            <a:ext cx="2593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Enlargements more readable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228085" y="251158"/>
            <a:ext cx="1780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</a:t>
            </a:r>
            <a:r>
              <a:rPr lang="en-US" sz="1600" dirty="0" err="1" smtClean="0"/>
              <a:t>endrogram</a:t>
            </a:r>
            <a:r>
              <a:rPr lang="en-US" sz="1600" dirty="0" smtClean="0"/>
              <a:t> shows</a:t>
            </a:r>
          </a:p>
          <a:p>
            <a:r>
              <a:rPr lang="en-US" sz="1600" dirty="0"/>
              <a:t>s</a:t>
            </a:r>
            <a:r>
              <a:rPr lang="en-US" sz="1600" dirty="0" smtClean="0"/>
              <a:t>imilarities among</a:t>
            </a:r>
          </a:p>
          <a:p>
            <a:r>
              <a:rPr lang="en-US" sz="1600" dirty="0" smtClean="0"/>
              <a:t>counties</a:t>
            </a:r>
            <a:endParaRPr lang="en-US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0962402" y="6527190"/>
            <a:ext cx="1113693" cy="1172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72351" y="359178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68486" y="3208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82200" y="39239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161454" y="3923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445155" y="40958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13362" y="3961118"/>
            <a:ext cx="14941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Heatmap</a:t>
            </a:r>
            <a:r>
              <a:rPr lang="en-US" dirty="0" smtClean="0"/>
              <a:t>”</a:t>
            </a:r>
          </a:p>
          <a:p>
            <a:r>
              <a:rPr lang="en-US" sz="1200" dirty="0" smtClean="0"/>
              <a:t>One row per county.</a:t>
            </a:r>
          </a:p>
          <a:p>
            <a:r>
              <a:rPr lang="en-US" sz="1200" dirty="0" smtClean="0"/>
              <a:t>Ordered by similarity</a:t>
            </a:r>
            <a:br>
              <a:rPr lang="en-US" sz="1200" dirty="0" smtClean="0"/>
            </a:br>
            <a:r>
              <a:rPr lang="en-US" sz="1200" dirty="0" smtClean="0"/>
              <a:t>(but ordering is not</a:t>
            </a:r>
          </a:p>
          <a:p>
            <a:r>
              <a:rPr lang="en-US" sz="1200" dirty="0"/>
              <a:t>u</a:t>
            </a:r>
            <a:r>
              <a:rPr lang="en-US" sz="1200" dirty="0" smtClean="0"/>
              <a:t>nique).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317316" y="3800031"/>
            <a:ext cx="2054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All 88 counties plotted</a:t>
            </a:r>
          </a:p>
          <a:p>
            <a:r>
              <a:rPr lang="en-US" sz="1600" dirty="0"/>
              <a:t>o</a:t>
            </a:r>
            <a:r>
              <a:rPr lang="en-US" sz="1600" dirty="0" smtClean="0"/>
              <a:t>n top of each other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025993" y="821137"/>
            <a:ext cx="917994" cy="53248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210857" y="4101220"/>
            <a:ext cx="4345892" cy="13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210857" y="1942942"/>
            <a:ext cx="4345892" cy="13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010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38-70A2-4E1E-B984-3F0AC9CB18D9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1" y="175099"/>
            <a:ext cx="10195779" cy="645430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0704451" y="5551555"/>
            <a:ext cx="0" cy="4354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99301" y="5912553"/>
            <a:ext cx="2725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“Most different” counties:</a:t>
            </a:r>
            <a:br>
              <a:rPr lang="en-US" dirty="0" smtClean="0"/>
            </a:br>
            <a:r>
              <a:rPr lang="en-US" dirty="0" smtClean="0"/>
              <a:t>Athens, </a:t>
            </a:r>
            <a:r>
              <a:rPr lang="en-US" dirty="0" err="1" smtClean="0"/>
              <a:t>Meigs</a:t>
            </a:r>
            <a:r>
              <a:rPr lang="en-US" dirty="0" smtClean="0"/>
              <a:t>, Vinton</a:t>
            </a:r>
            <a:endParaRPr lang="en-US" dirty="0"/>
          </a:p>
        </p:txBody>
      </p:sp>
      <p:sp>
        <p:nvSpPr>
          <p:cNvPr id="14" name="Right Bracket 13"/>
          <p:cNvSpPr/>
          <p:nvPr/>
        </p:nvSpPr>
        <p:spPr>
          <a:xfrm>
            <a:off x="10832009" y="5017476"/>
            <a:ext cx="161560" cy="466817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164536" y="987879"/>
            <a:ext cx="913772" cy="62048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156294" y="111345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02218" y="5771575"/>
            <a:ext cx="1244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Bottom</a:t>
            </a:r>
          </a:p>
          <a:p>
            <a:pPr algn="ctr"/>
            <a:r>
              <a:rPr lang="en-US" sz="1400" dirty="0" smtClean="0"/>
              <a:t>With age scale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738967" y="5498294"/>
            <a:ext cx="151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Numeric Scale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84008" y="13722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11128" y="1750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11596" y="18592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42898" y="58582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20404" y="5858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58614" y="58582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42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38-70A2-4E1E-B984-3F0AC9CB18D9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34" y="386863"/>
            <a:ext cx="11685270" cy="520504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746738" y="1453663"/>
            <a:ext cx="1113693" cy="1172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95752" y="1107776"/>
            <a:ext cx="161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Ohio Statewide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12159" y="6252600"/>
            <a:ext cx="577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Stark County profile is most similar to Ohio statewide profile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4563" y="5536867"/>
            <a:ext cx="2259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Top</a:t>
            </a:r>
            <a:br>
              <a:rPr lang="en-US" dirty="0" smtClean="0"/>
            </a:br>
            <a:r>
              <a:rPr lang="en-US" dirty="0" smtClean="0"/>
              <a:t>with overall OHIO row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1399340" y="1443742"/>
            <a:ext cx="493271" cy="45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08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38-70A2-4E1E-B984-3F0AC9CB18D9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47" y="410308"/>
            <a:ext cx="11277499" cy="59024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98193" y="635214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Middle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228081" y="2297257"/>
            <a:ext cx="321306" cy="34314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28081" y="3683286"/>
            <a:ext cx="321306" cy="34314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28081" y="1010641"/>
            <a:ext cx="321306" cy="34314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28081" y="5328123"/>
            <a:ext cx="321306" cy="34314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65489" y="6386901"/>
            <a:ext cx="4564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18-yr old turnout somewhat “high” in a few counties</a:t>
            </a:r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308091" y="5730107"/>
            <a:ext cx="8638" cy="7302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27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Reproducible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7175"/>
            <a:ext cx="11201400" cy="4719175"/>
          </a:xfrm>
        </p:spPr>
        <p:txBody>
          <a:bodyPr>
            <a:normAutofit/>
          </a:bodyPr>
          <a:lstStyle/>
          <a:p>
            <a:r>
              <a:rPr lang="en-US" dirty="0" smtClean="0"/>
              <a:t>Criticism of election process should not be another “black box.”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Any proper analysis should …</a:t>
            </a:r>
          </a:p>
          <a:p>
            <a:r>
              <a:rPr lang="en-US" dirty="0" smtClean="0"/>
              <a:t>Document data provenance starting with original government sources.</a:t>
            </a:r>
          </a:p>
          <a:p>
            <a:r>
              <a:rPr lang="en-US" dirty="0" smtClean="0"/>
              <a:t>Provide documented, step-by-step analysis, which can be reviewed and audited.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38-70A2-4E1E-B984-3F0AC9CB18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6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Robert Lee’s </a:t>
            </a:r>
            <a:r>
              <a:rPr lang="en-US" dirty="0" err="1" smtClean="0"/>
              <a:t>Github</a:t>
            </a:r>
            <a:r>
              <a:rPr lang="en-US" dirty="0" smtClean="0"/>
              <a:t>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page compares the normalized turnout “keys” for several states: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https://github.com/rlee32/election-fraud-national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This page show details with python code for Ohio analysis: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https://github.com/rlee32/election-fraud-ohio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372" y="3694919"/>
            <a:ext cx="4478778" cy="293835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38-70A2-4E1E-B984-3F0AC9CB18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2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Robert Lee’s </a:t>
            </a:r>
            <a:r>
              <a:rPr lang="en-US" dirty="0" err="1" smtClean="0"/>
              <a:t>Github</a:t>
            </a:r>
            <a:r>
              <a:rPr lang="en-US" dirty="0" smtClean="0"/>
              <a:t>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6928"/>
            <a:ext cx="10515600" cy="477569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 converted Lee’s Python scripts to be part of </a:t>
            </a:r>
            <a:r>
              <a:rPr lang="en-US" dirty="0" err="1" smtClean="0"/>
              <a:t>Jupyter</a:t>
            </a:r>
            <a:r>
              <a:rPr lang="en-US" dirty="0" smtClean="0"/>
              <a:t> notebooks to show documentation, code, results, graphics and comments in one place.</a:t>
            </a:r>
          </a:p>
          <a:p>
            <a:r>
              <a:rPr lang="en-US" dirty="0" smtClean="0"/>
              <a:t>Modifications to some of Lee’s approaches and assumptions:</a:t>
            </a:r>
          </a:p>
          <a:p>
            <a:pPr lvl="1"/>
            <a:r>
              <a:rPr lang="en-US" dirty="0" smtClean="0"/>
              <a:t>Used different file download process since Lee’s approach didn’t work for me.</a:t>
            </a:r>
          </a:p>
          <a:p>
            <a:pPr lvl="1"/>
            <a:r>
              <a:rPr lang="en-US" dirty="0" smtClean="0"/>
              <a:t>Added curves for “Active” voters to Lee’s plots of Registered and Nov 2020 Voters.  Not necessary to compute key but adds additional insights.</a:t>
            </a:r>
          </a:p>
          <a:p>
            <a:pPr lvl="1"/>
            <a:r>
              <a:rPr lang="en-US" dirty="0" smtClean="0"/>
              <a:t>Added county names to numbers.  Clarified titles and axes labels.</a:t>
            </a:r>
          </a:p>
          <a:p>
            <a:pPr lvl="1"/>
            <a:r>
              <a:rPr lang="en-US" dirty="0" err="1" smtClean="0"/>
              <a:t>Jupyter</a:t>
            </a:r>
            <a:r>
              <a:rPr lang="en-US" dirty="0" smtClean="0"/>
              <a:t> notebooks reject ages &gt; 105 years instead of Lee’s 150 year old limit.</a:t>
            </a:r>
          </a:p>
          <a:p>
            <a:pPr lvl="1"/>
            <a:r>
              <a:rPr lang="en-US" dirty="0" smtClean="0"/>
              <a:t>Added legend to identify lines.  Added grids to all plots.</a:t>
            </a:r>
            <a:endParaRPr lang="en-US" dirty="0"/>
          </a:p>
          <a:p>
            <a:r>
              <a:rPr lang="en-US" dirty="0" smtClean="0"/>
              <a:t>Added polynomial fits of statewide “normalized turnout” to reproduce Ohio “key”.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6176963"/>
            <a:ext cx="7755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 directory:  Election-Integrity/Ohio/rlee32/Analysis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38-70A2-4E1E-B984-3F0AC9CB18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Robert Lee’s </a:t>
            </a:r>
            <a:r>
              <a:rPr lang="en-US" dirty="0" err="1" smtClean="0"/>
              <a:t>Github</a:t>
            </a:r>
            <a:r>
              <a:rPr lang="en-US" dirty="0" smtClean="0"/>
              <a:t> Page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6176963"/>
            <a:ext cx="7755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 directory:  Election-Integrity/Ohio/rlee32/Analysis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38-70A2-4E1E-B984-3F0AC9CB18D9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135034"/>
              </p:ext>
            </p:extLst>
          </p:nvPr>
        </p:nvGraphicFramePr>
        <p:xfrm>
          <a:off x="981412" y="1690688"/>
          <a:ext cx="8128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116"/>
                <a:gridCol w="49848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Robert Lee’s 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Corresponding </a:t>
                      </a:r>
                      <a:r>
                        <a:rPr lang="en-US" dirty="0" err="1" smtClean="0"/>
                        <a:t>Jupyter</a:t>
                      </a:r>
                      <a:r>
                        <a:rPr lang="en-US" dirty="0" smtClean="0"/>
                        <a:t> Notebooks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download_voter_database.py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Ohio-Analysis-1-setup.ipynb</a:t>
                      </a:r>
                      <a:r>
                        <a:rPr lang="en-US" baseline="0" dirty="0" smtClean="0"/>
                        <a:t> → .html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jsonify.py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plot_turnout_by_age.py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Ohio-Analysis-2-Single-County.ipynb</a:t>
                      </a:r>
                    </a:p>
                    <a:p>
                      <a:r>
                        <a:rPr lang="en-US" dirty="0" smtClean="0"/>
                        <a:t>Ohio-Analysis-3-All-Counties.ipynb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generate_key.py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Ohio-Analysis-4-Generate-Key.ipynb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predict.py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Ohio-Analysis-5-Predictions-vs-Acutal-Votes.ipynb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935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I’m using latest Ohio data from 2022-03-25 since older Ohio files</a:t>
            </a:r>
            <a:br>
              <a:rPr lang="en-US" dirty="0" smtClean="0"/>
            </a:br>
            <a:r>
              <a:rPr lang="en-US" dirty="0" smtClean="0"/>
              <a:t>from the Nov. 2020 election are not readily available.  </a:t>
            </a:r>
          </a:p>
          <a:p>
            <a:r>
              <a:rPr lang="en-US" dirty="0" smtClean="0"/>
              <a:t>Many Ohio voter records have been added, deleted or changed since the Nov. 2020 election.</a:t>
            </a:r>
          </a:p>
          <a:p>
            <a:pPr lvl="1"/>
            <a:r>
              <a:rPr lang="en-US" dirty="0" smtClean="0"/>
              <a:t>Analysis here shows 7,431,918 Ohio registered voters with 5,656,585 voting in Nov. 2020.</a:t>
            </a:r>
          </a:p>
          <a:p>
            <a:pPr lvl="1"/>
            <a:r>
              <a:rPr lang="en-US" dirty="0" smtClean="0"/>
              <a:t>Official Ohio statewide results for the Nov. 2020 election show 8,073,929 registered voters with 5,974,121 casting ballots.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38-70A2-4E1E-B984-3F0AC9CB18D9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1261" y="6413698"/>
            <a:ext cx="10966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Ohio-Correlations.html, </a:t>
            </a:r>
            <a:r>
              <a:rPr lang="en-US" sz="1400" dirty="0" smtClean="0"/>
              <a:t>Section 4.1, Statewide-1.png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4883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Ohio voter data and “</a:t>
            </a:r>
            <a:r>
              <a:rPr lang="en-US" dirty="0" err="1" smtClean="0"/>
              <a:t>jsonify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sz="2000" dirty="0" smtClean="0"/>
              <a:t>Notebook:  </a:t>
            </a:r>
            <a:r>
              <a:rPr lang="en-US" sz="2000" b="1" dirty="0" smtClean="0"/>
              <a:t>Ohio-Analysis-1-setup.html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25014" cy="45751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State of Ohio online databases:  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https://www.ohiosos.gov/secretary-office/online-databases/</a:t>
            </a:r>
            <a:endParaRPr lang="en-US" dirty="0" smtClean="0"/>
          </a:p>
          <a:p>
            <a:r>
              <a:rPr lang="en-US" dirty="0" smtClean="0"/>
              <a:t>Ohio County voter file download: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https://www6.ohiosos.gov/ords/f?p=111:1</a:t>
            </a:r>
            <a:r>
              <a:rPr lang="en-US" dirty="0" smtClean="0"/>
              <a:t> </a:t>
            </a:r>
          </a:p>
          <a:p>
            <a:r>
              <a:rPr lang="en-US" dirty="0" smtClean="0"/>
              <a:t>Sample link to download county file 1, Adams County: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https://www6.ohiosos.gov/ords/f?p=VOTERFTP:DOWNLOAD::FILE:NO:2:P2_PRODUCT_NUMBER:1</a:t>
            </a:r>
            <a:r>
              <a:rPr lang="en-US" dirty="0" smtClean="0"/>
              <a:t> </a:t>
            </a:r>
          </a:p>
          <a:p>
            <a:r>
              <a:rPr lang="en-US" dirty="0" smtClean="0"/>
              <a:t>Notebook downloaded 88 files 1.csv, 2.csv, …, 88.csv to local directory:</a:t>
            </a:r>
            <a:br>
              <a:rPr lang="en-US" dirty="0" smtClean="0"/>
            </a:br>
            <a:r>
              <a:rPr lang="en-US" dirty="0" smtClean="0"/>
              <a:t>Election-Integrity/Ohio/rlee32/Analysis/</a:t>
            </a:r>
            <a:r>
              <a:rPr lang="en-US" dirty="0" err="1" smtClean="0"/>
              <a:t>voter_database</a:t>
            </a:r>
            <a:endParaRPr lang="en-US" dirty="0" smtClean="0"/>
          </a:p>
          <a:p>
            <a:r>
              <a:rPr lang="en-US" dirty="0" smtClean="0"/>
              <a:t>Data was captured from Ohio SOS site on 2022-03-25.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76963"/>
            <a:ext cx="7755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Adapted from Lee’s scripts:  download_voter_database.py and jsonify.py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38-70A2-4E1E-B984-3F0AC9CB18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4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Ohio voter data and “</a:t>
            </a:r>
            <a:r>
              <a:rPr lang="en-US" dirty="0" err="1" smtClean="0"/>
              <a:t>jsonify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sz="2000" dirty="0" smtClean="0"/>
              <a:t>Notebook:  </a:t>
            </a:r>
            <a:r>
              <a:rPr lang="en-US" sz="2000" b="1" dirty="0" smtClean="0"/>
              <a:t>Ohio-Analysis-1-setup.html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Ohio Counties with county </a:t>
            </a:r>
            <a:r>
              <a:rPr lang="en-US" dirty="0"/>
              <a:t>n</a:t>
            </a:r>
            <a:r>
              <a:rPr lang="en-US" dirty="0" smtClean="0"/>
              <a:t>umber 1 .. 88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2"/>
              </a:rPr>
              <a:t>https://tax.ohio.gov/static/excise/Ohio%20County%20Listing.pdf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Map of Ohio Counties with county number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https://jfs.ohio.gov/PerformanceCenter/FastFacts/Ohio_Counties_with_County_Codes.pdf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Raw data looks like this for Adams County (1.csv; 17,046 records):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049" y="4498010"/>
            <a:ext cx="10227751" cy="8420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6049" y="5290325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09855" y="431334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38-70A2-4E1E-B984-3F0AC9CB18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7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1138</Words>
  <Application>Microsoft Office PowerPoint</Application>
  <PresentationFormat>Widescreen</PresentationFormat>
  <Paragraphs>220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Office Theme</vt:lpstr>
      <vt:lpstr>Ohio Election Analysis Verification of Nov 2020 Results: Robert Lee’s Analysis of Ohio Data on GitHub</vt:lpstr>
      <vt:lpstr>Outline</vt:lpstr>
      <vt:lpstr>Reproducible Research</vt:lpstr>
      <vt:lpstr>Robert Lee’s Github Page</vt:lpstr>
      <vt:lpstr>Robert Lee’s Github Page</vt:lpstr>
      <vt:lpstr>Robert Lee’s Github Page</vt:lpstr>
      <vt:lpstr>Limitations </vt:lpstr>
      <vt:lpstr>Download Ohio voter data and “jsonify” Notebook:  Ohio-Analysis-1-setup.html</vt:lpstr>
      <vt:lpstr>Download Ohio voter data and “jsonify” Notebook:  Ohio-Analysis-1-setup.html</vt:lpstr>
      <vt:lpstr>Download Ohio voter data and “jsonify” Notebook:  Ohio-Analysis-1-setup.html</vt:lpstr>
      <vt:lpstr>Single County analysis:  Cuyahoga and Franklin Counties Ohio-Analysis-2-Single-County-Cuyahoga.html Ohio-Analysis-2-Single-County-Franklin.html</vt:lpstr>
      <vt:lpstr>Single County analysis fraction voted (turnout): Ohio-Analysis-2-Single-County-Cuyahoga.html Ohio-Analysis-2-Single-County-Franklin.html</vt:lpstr>
      <vt:lpstr>Single County analysis ”normalized” fraction voted (“normalized” turnout): Ohio-Analysis-2-Single-County-Cuyahoga.html Ohio-Analysis-2-Single-County-Franklin.html</vt:lpstr>
      <vt:lpstr>Single County analysis ”normalized” fraction voted (“normalized” turnout): Ohio-Analysis-2-Single-County-Cuyahoga.html Ohio-Analysis-2-Single-County-Franklin.html</vt:lpstr>
      <vt:lpstr>All Ohio Counties: “Normalized” Voter Turnout Keys  Ohio-Analysis-3-All-Counties.html </vt:lpstr>
      <vt:lpstr>All Ohio Counties: “Normalized” Voter Turnout Keys  Ohio-Key-Heatmap.html</vt:lpstr>
      <vt:lpstr>Generate Ohio Normalized Turnout “Key” Ohio-Analysis-4-Generate-Key.html</vt:lpstr>
      <vt:lpstr>Fit Polynomials to Ohio Normalized Turnout Key</vt:lpstr>
      <vt:lpstr>Fit Polynomials to Ohio Normalized Turnout Key</vt:lpstr>
      <vt:lpstr>County vs State Normalized “Key” Curves All curves are highly correlated but not identical</vt:lpstr>
      <vt:lpstr>Ohio Turnout “Key”</vt:lpstr>
      <vt:lpstr>County Normalized Curves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Ohio Election Analysis Verification of Nov 2020 Results Based on </dc:title>
  <dc:creator>efg</dc:creator>
  <cp:lastModifiedBy>efg</cp:lastModifiedBy>
  <cp:revision>91</cp:revision>
  <dcterms:created xsi:type="dcterms:W3CDTF">2022-03-30T20:57:37Z</dcterms:created>
  <dcterms:modified xsi:type="dcterms:W3CDTF">2022-05-01T20:28:34Z</dcterms:modified>
</cp:coreProperties>
</file>