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1" r:id="rId7"/>
    <p:sldId id="260" r:id="rId8"/>
    <p:sldId id="264" r:id="rId9"/>
    <p:sldId id="265"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02" y="2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4F8087-A8FF-4811-9AC9-AC78B0A9A274}"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280405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F8087-A8FF-4811-9AC9-AC78B0A9A274}"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422025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F8087-A8FF-4811-9AC9-AC78B0A9A274}"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223312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4F8087-A8FF-4811-9AC9-AC78B0A9A274}"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405502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4F8087-A8FF-4811-9AC9-AC78B0A9A274}" type="datetimeFigureOut">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408287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4F8087-A8FF-4811-9AC9-AC78B0A9A274}" type="datetimeFigureOut">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2971516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4F8087-A8FF-4811-9AC9-AC78B0A9A274}" type="datetimeFigureOut">
              <a:rPr lang="en-US" smtClean="0"/>
              <a:t>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129624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4F8087-A8FF-4811-9AC9-AC78B0A9A274}" type="datetimeFigureOut">
              <a:rPr lang="en-US" smtClean="0"/>
              <a:t>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428567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F8087-A8FF-4811-9AC9-AC78B0A9A274}" type="datetimeFigureOut">
              <a:rPr lang="en-US" smtClean="0"/>
              <a:t>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132442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F8087-A8FF-4811-9AC9-AC78B0A9A274}" type="datetimeFigureOut">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380510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4F8087-A8FF-4811-9AC9-AC78B0A9A274}" type="datetimeFigureOut">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1B080-A02B-4877-9148-9E2F474D7577}" type="slidenum">
              <a:rPr lang="en-US" smtClean="0"/>
              <a:t>‹#›</a:t>
            </a:fld>
            <a:endParaRPr lang="en-US"/>
          </a:p>
        </p:txBody>
      </p:sp>
    </p:spTree>
    <p:extLst>
      <p:ext uri="{BB962C8B-B14F-4D97-AF65-F5344CB8AC3E}">
        <p14:creationId xmlns:p14="http://schemas.microsoft.com/office/powerpoint/2010/main" val="381808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F8087-A8FF-4811-9AC9-AC78B0A9A274}" type="datetimeFigureOut">
              <a:rPr lang="en-US" smtClean="0"/>
              <a:t>2/12/2021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1B080-A02B-4877-9148-9E2F474D7577}" type="slidenum">
              <a:rPr lang="en-US" smtClean="0"/>
              <a:t>‹#›</a:t>
            </a:fld>
            <a:endParaRPr lang="en-US"/>
          </a:p>
        </p:txBody>
      </p:sp>
    </p:spTree>
    <p:extLst>
      <p:ext uri="{BB962C8B-B14F-4D97-AF65-F5344CB8AC3E}">
        <p14:creationId xmlns:p14="http://schemas.microsoft.com/office/powerpoint/2010/main" val="3447186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thomasadventure.blog/posts/understanding-nse-part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dplyr</a:t>
            </a:r>
            <a:r>
              <a:rPr lang="en-US" dirty="0" smtClean="0"/>
              <a:t> for beginners</a:t>
            </a:r>
            <a:br>
              <a:rPr lang="en-US" dirty="0" smtClean="0"/>
            </a:br>
            <a:r>
              <a:rPr lang="en-US" sz="2000" dirty="0" smtClean="0"/>
              <a:t>Kansas City R Users Group</a:t>
            </a:r>
            <a:endParaRPr lang="en-US" sz="2000" dirty="0"/>
          </a:p>
        </p:txBody>
      </p:sp>
      <p:sp>
        <p:nvSpPr>
          <p:cNvPr id="3" name="Subtitle 2"/>
          <p:cNvSpPr>
            <a:spLocks noGrp="1"/>
          </p:cNvSpPr>
          <p:nvPr>
            <p:ph type="subTitle" idx="1"/>
          </p:nvPr>
        </p:nvSpPr>
        <p:spPr/>
        <p:txBody>
          <a:bodyPr/>
          <a:lstStyle/>
          <a:p>
            <a:r>
              <a:rPr lang="en-US" dirty="0" smtClean="0"/>
              <a:t>efg</a:t>
            </a:r>
            <a:br>
              <a:rPr lang="en-US" dirty="0" smtClean="0"/>
            </a:br>
            <a:r>
              <a:rPr lang="en-US" dirty="0" smtClean="0"/>
              <a:t>Earl </a:t>
            </a:r>
            <a:r>
              <a:rPr lang="en-US" dirty="0" smtClean="0"/>
              <a:t>F Glynn</a:t>
            </a:r>
          </a:p>
          <a:p>
            <a:r>
              <a:rPr lang="en-US" sz="2000" dirty="0" smtClean="0"/>
              <a:t>2021-02-13</a:t>
            </a:r>
            <a:endParaRPr lang="en-US" sz="2000" dirty="0"/>
          </a:p>
        </p:txBody>
      </p:sp>
      <p:sp>
        <p:nvSpPr>
          <p:cNvPr id="4" name="TextBox 3"/>
          <p:cNvSpPr txBox="1"/>
          <p:nvPr/>
        </p:nvSpPr>
        <p:spPr>
          <a:xfrm>
            <a:off x="1652337" y="5646821"/>
            <a:ext cx="528671" cy="369332"/>
          </a:xfrm>
          <a:prstGeom prst="rect">
            <a:avLst/>
          </a:prstGeom>
          <a:noFill/>
        </p:spPr>
        <p:txBody>
          <a:bodyPr wrap="none" rtlCol="0">
            <a:spAutoFit/>
          </a:bodyPr>
          <a:lstStyle/>
          <a:p>
            <a:r>
              <a:rPr lang="en-US" dirty="0" err="1" smtClean="0"/>
              <a:t>httt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399" y="1122363"/>
            <a:ext cx="1031331" cy="1199914"/>
          </a:xfrm>
          <a:prstGeom prst="rect">
            <a:avLst/>
          </a:prstGeom>
        </p:spPr>
      </p:pic>
    </p:spTree>
    <p:extLst>
      <p:ext uri="{BB962C8B-B14F-4D97-AF65-F5344CB8AC3E}">
        <p14:creationId xmlns:p14="http://schemas.microsoft.com/office/powerpoint/2010/main" val="2366263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
            </a:r>
            <a:r>
              <a:rPr lang="en-US" dirty="0" err="1" smtClean="0"/>
              <a:t>plyr</a:t>
            </a:r>
            <a:r>
              <a:rPr lang="en-US" dirty="0" smtClean="0"/>
              <a:t> for beginners notebook</a:t>
            </a:r>
            <a:endParaRPr lang="en-US" dirty="0"/>
          </a:p>
        </p:txBody>
      </p:sp>
      <p:pic>
        <p:nvPicPr>
          <p:cNvPr id="4" name="Picture 3"/>
          <p:cNvPicPr>
            <a:picLocks noChangeAspect="1"/>
          </p:cNvPicPr>
          <p:nvPr/>
        </p:nvPicPr>
        <p:blipFill>
          <a:blip r:embed="rId2"/>
          <a:stretch>
            <a:fillRect/>
          </a:stretch>
        </p:blipFill>
        <p:spPr>
          <a:xfrm>
            <a:off x="528637" y="1555582"/>
            <a:ext cx="11134725" cy="3714750"/>
          </a:xfrm>
          <a:prstGeom prst="rect">
            <a:avLst/>
          </a:prstGeom>
        </p:spPr>
      </p:pic>
    </p:spTree>
    <p:extLst>
      <p:ext uri="{BB962C8B-B14F-4D97-AF65-F5344CB8AC3E}">
        <p14:creationId xmlns:p14="http://schemas.microsoft.com/office/powerpoint/2010/main" val="354023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dbplyr</a:t>
            </a:r>
            <a:r>
              <a:rPr lang="en-US" dirty="0"/>
              <a:t>:  </a:t>
            </a:r>
            <a:r>
              <a:rPr lang="en-US" dirty="0" err="1"/>
              <a:t>dplyr</a:t>
            </a:r>
            <a:r>
              <a:rPr lang="en-US" dirty="0"/>
              <a:t> with databases</a:t>
            </a:r>
            <a:endParaRPr lang="en-US" dirty="0"/>
          </a:p>
        </p:txBody>
      </p:sp>
      <p:sp>
        <p:nvSpPr>
          <p:cNvPr id="3" name="Content Placeholder 2"/>
          <p:cNvSpPr>
            <a:spLocks noGrp="1"/>
          </p:cNvSpPr>
          <p:nvPr>
            <p:ph idx="1"/>
          </p:nvPr>
        </p:nvSpPr>
        <p:spPr>
          <a:xfrm>
            <a:off x="838200" y="1293062"/>
            <a:ext cx="10515600" cy="4351338"/>
          </a:xfrm>
        </p:spPr>
        <p:txBody>
          <a:bodyPr/>
          <a:lstStyle/>
          <a:p>
            <a:pPr marL="0" indent="0">
              <a:buNone/>
            </a:pPr>
            <a:r>
              <a:rPr lang="en-US" b="1" dirty="0"/>
              <a:t>Exploring MIMIC-III Critical Care </a:t>
            </a:r>
            <a:r>
              <a:rPr lang="en-US" b="1" dirty="0" smtClean="0"/>
              <a:t>Database </a:t>
            </a:r>
            <a:r>
              <a:rPr lang="en-US" b="1" dirty="0"/>
              <a:t/>
            </a:r>
            <a:br>
              <a:rPr lang="en-US" b="1" dirty="0"/>
            </a:br>
            <a:r>
              <a:rPr lang="en-US" sz="1600" dirty="0"/>
              <a:t>https://github.com/EarlGlynn/MIMIC-III-Exploration</a:t>
            </a:r>
            <a:br>
              <a:rPr lang="en-US" sz="1600" dirty="0"/>
            </a:br>
            <a:r>
              <a:rPr lang="en-US" sz="1600" dirty="0" smtClean="0"/>
              <a:t>2019-02-09-Exploring-MIMIC-III.pptx, Slide 47</a:t>
            </a:r>
            <a:endParaRPr lang="en-US" sz="1600" dirty="0"/>
          </a:p>
          <a:p>
            <a:endParaRPr lang="en-US" dirty="0"/>
          </a:p>
        </p:txBody>
      </p:sp>
      <p:sp>
        <p:nvSpPr>
          <p:cNvPr id="5" name="Rectangle 4"/>
          <p:cNvSpPr/>
          <p:nvPr/>
        </p:nvSpPr>
        <p:spPr>
          <a:xfrm>
            <a:off x="6732564" y="2295459"/>
            <a:ext cx="3817199" cy="646331"/>
          </a:xfrm>
          <a:prstGeom prst="rect">
            <a:avLst/>
          </a:prstGeom>
        </p:spPr>
        <p:txBody>
          <a:bodyPr wrap="none">
            <a:spAutoFit/>
          </a:bodyPr>
          <a:lstStyle/>
          <a:p>
            <a:r>
              <a:rPr lang="en-US" dirty="0" smtClean="0"/>
              <a:t>Great resource:</a:t>
            </a:r>
            <a:br>
              <a:rPr lang="en-US" dirty="0" smtClean="0"/>
            </a:br>
            <a:r>
              <a:rPr lang="en-US" dirty="0" smtClean="0"/>
              <a:t>https</a:t>
            </a:r>
            <a:r>
              <a:rPr lang="en-US" dirty="0"/>
              <a:t>://db.rstudio.com/best-practices/</a:t>
            </a:r>
          </a:p>
        </p:txBody>
      </p:sp>
      <p:sp>
        <p:nvSpPr>
          <p:cNvPr id="6" name="TextBox 5"/>
          <p:cNvSpPr txBox="1"/>
          <p:nvPr/>
        </p:nvSpPr>
        <p:spPr>
          <a:xfrm>
            <a:off x="994787" y="365125"/>
            <a:ext cx="4474879" cy="369332"/>
          </a:xfrm>
          <a:prstGeom prst="rect">
            <a:avLst/>
          </a:prstGeom>
          <a:noFill/>
        </p:spPr>
        <p:txBody>
          <a:bodyPr wrap="none" rtlCol="0">
            <a:spAutoFit/>
          </a:bodyPr>
          <a:lstStyle/>
          <a:p>
            <a:r>
              <a:rPr lang="en-US" dirty="0" smtClean="0"/>
              <a:t>2019-02-09-Exploring-MIMIC-III.pptx, Slide 47</a:t>
            </a:r>
            <a:endParaRPr lang="en-US" dirty="0"/>
          </a:p>
        </p:txBody>
      </p:sp>
      <p:pic>
        <p:nvPicPr>
          <p:cNvPr id="7" name="Picture 6"/>
          <p:cNvPicPr>
            <a:picLocks noChangeAspect="1"/>
          </p:cNvPicPr>
          <p:nvPr/>
        </p:nvPicPr>
        <p:blipFill>
          <a:blip r:embed="rId2"/>
          <a:stretch>
            <a:fillRect/>
          </a:stretch>
        </p:blipFill>
        <p:spPr>
          <a:xfrm>
            <a:off x="994787" y="2249293"/>
            <a:ext cx="5657222" cy="4454425"/>
          </a:xfrm>
          <a:prstGeom prst="rect">
            <a:avLst/>
          </a:prstGeom>
        </p:spPr>
      </p:pic>
    </p:spTree>
    <p:extLst>
      <p:ext uri="{BB962C8B-B14F-4D97-AF65-F5344CB8AC3E}">
        <p14:creationId xmlns:p14="http://schemas.microsoft.com/office/powerpoint/2010/main" val="349944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Random thought #1 …</a:t>
            </a:r>
            <a:endParaRPr lang="en-US" sz="2000" dirty="0"/>
          </a:p>
        </p:txBody>
      </p:sp>
      <p:sp>
        <p:nvSpPr>
          <p:cNvPr id="3" name="Content Placeholder 2"/>
          <p:cNvSpPr>
            <a:spLocks noGrp="1"/>
          </p:cNvSpPr>
          <p:nvPr>
            <p:ph idx="1"/>
          </p:nvPr>
        </p:nvSpPr>
        <p:spPr>
          <a:xfrm>
            <a:off x="809625" y="1193613"/>
            <a:ext cx="10515600" cy="4351338"/>
          </a:xfrm>
        </p:spPr>
        <p:txBody>
          <a:bodyPr>
            <a:normAutofit/>
          </a:bodyPr>
          <a:lstStyle/>
          <a:p>
            <a:pPr marL="0" indent="0">
              <a:buNone/>
            </a:pPr>
            <a:r>
              <a:rPr lang="en-US" sz="4000" dirty="0" smtClean="0"/>
              <a:t>The KC R Users Group is now 10 years old!!</a:t>
            </a:r>
            <a:endParaRPr lang="en-US" sz="4000" dirty="0"/>
          </a:p>
        </p:txBody>
      </p:sp>
      <p:pic>
        <p:nvPicPr>
          <p:cNvPr id="4" name="Picture 3"/>
          <p:cNvPicPr>
            <a:picLocks noChangeAspect="1"/>
          </p:cNvPicPr>
          <p:nvPr/>
        </p:nvPicPr>
        <p:blipFill>
          <a:blip r:embed="rId2"/>
          <a:stretch>
            <a:fillRect/>
          </a:stretch>
        </p:blipFill>
        <p:spPr>
          <a:xfrm>
            <a:off x="866775" y="1894915"/>
            <a:ext cx="10458450" cy="1200150"/>
          </a:xfrm>
          <a:prstGeom prst="rect">
            <a:avLst/>
          </a:prstGeom>
        </p:spPr>
      </p:pic>
      <p:pic>
        <p:nvPicPr>
          <p:cNvPr id="5" name="Picture 4"/>
          <p:cNvPicPr>
            <a:picLocks noChangeAspect="1"/>
          </p:cNvPicPr>
          <p:nvPr/>
        </p:nvPicPr>
        <p:blipFill>
          <a:blip r:embed="rId3"/>
          <a:stretch>
            <a:fillRect/>
          </a:stretch>
        </p:blipFill>
        <p:spPr>
          <a:xfrm>
            <a:off x="838200" y="3095065"/>
            <a:ext cx="6384551" cy="3178834"/>
          </a:xfrm>
          <a:prstGeom prst="rect">
            <a:avLst/>
          </a:prstGeom>
        </p:spPr>
      </p:pic>
    </p:spTree>
    <p:extLst>
      <p:ext uri="{BB962C8B-B14F-4D97-AF65-F5344CB8AC3E}">
        <p14:creationId xmlns:p14="http://schemas.microsoft.com/office/powerpoint/2010/main" val="322768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Random thought #2 …</a:t>
            </a:r>
            <a:endParaRPr lang="en-US" sz="2000" dirty="0"/>
          </a:p>
        </p:txBody>
      </p:sp>
      <p:sp>
        <p:nvSpPr>
          <p:cNvPr id="3" name="Content Placeholder 2"/>
          <p:cNvSpPr>
            <a:spLocks noGrp="1"/>
          </p:cNvSpPr>
          <p:nvPr>
            <p:ph idx="1"/>
          </p:nvPr>
        </p:nvSpPr>
        <p:spPr>
          <a:xfrm>
            <a:off x="809625" y="1193613"/>
            <a:ext cx="11212046" cy="4351338"/>
          </a:xfrm>
        </p:spPr>
        <p:txBody>
          <a:bodyPr>
            <a:normAutofit/>
          </a:bodyPr>
          <a:lstStyle/>
          <a:p>
            <a:pPr marL="0" indent="0">
              <a:buNone/>
            </a:pPr>
            <a:r>
              <a:rPr lang="en-US" sz="4000" dirty="0"/>
              <a:t>ICYMI …</a:t>
            </a:r>
            <a:br>
              <a:rPr lang="en-US" sz="4000" dirty="0"/>
            </a:br>
            <a:r>
              <a:rPr lang="en-US" sz="4000" dirty="0"/>
              <a:t>https://rstudio.com/resources/rstudioglobal-2021/</a:t>
            </a:r>
          </a:p>
        </p:txBody>
      </p:sp>
      <p:pic>
        <p:nvPicPr>
          <p:cNvPr id="6" name="Picture 5"/>
          <p:cNvPicPr>
            <a:picLocks noChangeAspect="1"/>
          </p:cNvPicPr>
          <p:nvPr/>
        </p:nvPicPr>
        <p:blipFill>
          <a:blip r:embed="rId2"/>
          <a:stretch>
            <a:fillRect/>
          </a:stretch>
        </p:blipFill>
        <p:spPr>
          <a:xfrm>
            <a:off x="919442" y="2352396"/>
            <a:ext cx="5010711" cy="2471385"/>
          </a:xfrm>
          <a:prstGeom prst="rect">
            <a:avLst/>
          </a:prstGeom>
        </p:spPr>
      </p:pic>
      <p:pic>
        <p:nvPicPr>
          <p:cNvPr id="7" name="Picture 6"/>
          <p:cNvPicPr>
            <a:picLocks noChangeAspect="1"/>
          </p:cNvPicPr>
          <p:nvPr/>
        </p:nvPicPr>
        <p:blipFill>
          <a:blip r:embed="rId3"/>
          <a:stretch>
            <a:fillRect/>
          </a:stretch>
        </p:blipFill>
        <p:spPr>
          <a:xfrm>
            <a:off x="919442" y="4954680"/>
            <a:ext cx="9296400" cy="1695450"/>
          </a:xfrm>
          <a:prstGeom prst="rect">
            <a:avLst/>
          </a:prstGeom>
        </p:spPr>
      </p:pic>
    </p:spTree>
    <p:extLst>
      <p:ext uri="{BB962C8B-B14F-4D97-AF65-F5344CB8AC3E}">
        <p14:creationId xmlns:p14="http://schemas.microsoft.com/office/powerpoint/2010/main" val="311734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verview:  </a:t>
            </a:r>
            <a:r>
              <a:rPr lang="en-US" dirty="0" err="1" smtClean="0"/>
              <a:t>dplyr</a:t>
            </a:r>
            <a:r>
              <a:rPr lang="en-US" dirty="0" smtClean="0"/>
              <a:t> for beginners</a:t>
            </a:r>
            <a:endParaRPr lang="en-US" dirty="0"/>
          </a:p>
        </p:txBody>
      </p:sp>
      <p:sp>
        <p:nvSpPr>
          <p:cNvPr id="3" name="Content Placeholder 2"/>
          <p:cNvSpPr>
            <a:spLocks noGrp="1"/>
          </p:cNvSpPr>
          <p:nvPr>
            <p:ph idx="1"/>
          </p:nvPr>
        </p:nvSpPr>
        <p:spPr/>
        <p:txBody>
          <a:bodyPr/>
          <a:lstStyle/>
          <a:p>
            <a:r>
              <a:rPr lang="en-US" dirty="0" smtClean="0"/>
              <a:t>origin of “</a:t>
            </a:r>
            <a:r>
              <a:rPr lang="en-US" dirty="0" err="1" smtClean="0"/>
              <a:t>dplyr</a:t>
            </a:r>
            <a:r>
              <a:rPr lang="en-US" dirty="0" smtClean="0"/>
              <a:t>”</a:t>
            </a:r>
          </a:p>
          <a:p>
            <a:r>
              <a:rPr lang="en-US" dirty="0" smtClean="0"/>
              <a:t>data used in examples:  </a:t>
            </a:r>
            <a:r>
              <a:rPr lang="en-US" dirty="0" err="1" smtClean="0"/>
              <a:t>palmerpenguins</a:t>
            </a:r>
            <a:endParaRPr lang="en-US" dirty="0" smtClean="0"/>
          </a:p>
          <a:p>
            <a:r>
              <a:rPr lang="en-US" dirty="0" err="1" smtClean="0"/>
              <a:t>tidyverse</a:t>
            </a:r>
            <a:endParaRPr lang="en-US" dirty="0" smtClean="0"/>
          </a:p>
          <a:p>
            <a:r>
              <a:rPr lang="en-US" dirty="0" err="1"/>
              <a:t>d</a:t>
            </a:r>
            <a:r>
              <a:rPr lang="en-US" dirty="0" err="1" smtClean="0"/>
              <a:t>plyr</a:t>
            </a:r>
            <a:r>
              <a:rPr lang="en-US" dirty="0" smtClean="0"/>
              <a:t> verbs</a:t>
            </a:r>
          </a:p>
          <a:p>
            <a:r>
              <a:rPr lang="en-US" dirty="0" err="1"/>
              <a:t>maggritr</a:t>
            </a:r>
            <a:r>
              <a:rPr lang="en-US" dirty="0"/>
              <a:t> “pipe” operator and data </a:t>
            </a:r>
            <a:r>
              <a:rPr lang="en-US" dirty="0" smtClean="0"/>
              <a:t>pipeline</a:t>
            </a:r>
          </a:p>
          <a:p>
            <a:r>
              <a:rPr lang="en-US" dirty="0" err="1"/>
              <a:t>d</a:t>
            </a:r>
            <a:r>
              <a:rPr lang="en-US" dirty="0" err="1" smtClean="0"/>
              <a:t>plyr</a:t>
            </a:r>
            <a:r>
              <a:rPr lang="en-US" dirty="0" smtClean="0"/>
              <a:t> for beginners notebook</a:t>
            </a:r>
            <a:endParaRPr lang="en-US" dirty="0">
              <a:solidFill>
                <a:schemeClr val="bg1">
                  <a:lumMod val="85000"/>
                </a:schemeClr>
              </a:solidFill>
            </a:endParaRPr>
          </a:p>
          <a:p>
            <a:r>
              <a:rPr lang="en-US" dirty="0" err="1"/>
              <a:t>d</a:t>
            </a:r>
            <a:r>
              <a:rPr lang="en-US" dirty="0" err="1" smtClean="0"/>
              <a:t>bplyr</a:t>
            </a:r>
            <a:r>
              <a:rPr lang="en-US" dirty="0" smtClean="0"/>
              <a:t>:  </a:t>
            </a:r>
            <a:r>
              <a:rPr lang="en-US" dirty="0" err="1" smtClean="0"/>
              <a:t>dplyr</a:t>
            </a:r>
            <a:r>
              <a:rPr lang="en-US" dirty="0" smtClean="0"/>
              <a:t> </a:t>
            </a:r>
            <a:r>
              <a:rPr lang="en-US" dirty="0"/>
              <a:t>with databases</a:t>
            </a:r>
          </a:p>
        </p:txBody>
      </p:sp>
    </p:spTree>
    <p:extLst>
      <p:ext uri="{BB962C8B-B14F-4D97-AF65-F5344CB8AC3E}">
        <p14:creationId xmlns:p14="http://schemas.microsoft.com/office/powerpoint/2010/main" val="293098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rigin of `</a:t>
            </a:r>
            <a:r>
              <a:rPr lang="en-US" dirty="0" err="1" smtClean="0"/>
              <a:t>dplyr</a:t>
            </a:r>
            <a:r>
              <a:rPr lang="en-US" dirty="0" smtClean="0"/>
              <a:t>`</a:t>
            </a:r>
            <a:endParaRPr lang="en-US" dirty="0"/>
          </a:p>
        </p:txBody>
      </p:sp>
      <p:sp>
        <p:nvSpPr>
          <p:cNvPr id="3" name="Content Placeholder 2"/>
          <p:cNvSpPr>
            <a:spLocks noGrp="1"/>
          </p:cNvSpPr>
          <p:nvPr>
            <p:ph idx="1"/>
          </p:nvPr>
        </p:nvSpPr>
        <p:spPr>
          <a:xfrm>
            <a:off x="838200" y="1293062"/>
            <a:ext cx="10515600" cy="4351338"/>
          </a:xfrm>
        </p:spPr>
        <p:txBody>
          <a:bodyPr/>
          <a:lstStyle/>
          <a:p>
            <a:pPr marL="0" indent="0">
              <a:buNone/>
            </a:pPr>
            <a:r>
              <a:rPr lang="en-US" dirty="0"/>
              <a:t>https://</a:t>
            </a:r>
            <a:r>
              <a:rPr lang="en-US" dirty="0" smtClean="0"/>
              <a:t>github.com/tidyverse/dplyr/issues/1857</a:t>
            </a:r>
            <a:br>
              <a:rPr lang="en-US" dirty="0" smtClean="0"/>
            </a:br>
            <a:endParaRPr lang="en-US" dirty="0"/>
          </a:p>
        </p:txBody>
      </p:sp>
      <p:pic>
        <p:nvPicPr>
          <p:cNvPr id="4" name="Picture 3"/>
          <p:cNvPicPr>
            <a:picLocks noChangeAspect="1"/>
          </p:cNvPicPr>
          <p:nvPr/>
        </p:nvPicPr>
        <p:blipFill>
          <a:blip r:embed="rId2"/>
          <a:stretch>
            <a:fillRect/>
          </a:stretch>
        </p:blipFill>
        <p:spPr>
          <a:xfrm>
            <a:off x="673268" y="1816979"/>
            <a:ext cx="7829550" cy="1352550"/>
          </a:xfrm>
          <a:prstGeom prst="rect">
            <a:avLst/>
          </a:prstGeom>
        </p:spPr>
      </p:pic>
      <p:pic>
        <p:nvPicPr>
          <p:cNvPr id="5" name="Picture 4"/>
          <p:cNvPicPr>
            <a:picLocks noChangeAspect="1"/>
          </p:cNvPicPr>
          <p:nvPr/>
        </p:nvPicPr>
        <p:blipFill>
          <a:blip r:embed="rId3"/>
          <a:stretch>
            <a:fillRect/>
          </a:stretch>
        </p:blipFill>
        <p:spPr>
          <a:xfrm>
            <a:off x="763703" y="3169529"/>
            <a:ext cx="6858000" cy="1143000"/>
          </a:xfrm>
          <a:prstGeom prst="rect">
            <a:avLst/>
          </a:prstGeom>
        </p:spPr>
      </p:pic>
      <p:pic>
        <p:nvPicPr>
          <p:cNvPr id="6" name="Picture 5"/>
          <p:cNvPicPr>
            <a:picLocks noChangeAspect="1"/>
          </p:cNvPicPr>
          <p:nvPr/>
        </p:nvPicPr>
        <p:blipFill>
          <a:blip r:embed="rId4"/>
          <a:stretch>
            <a:fillRect/>
          </a:stretch>
        </p:blipFill>
        <p:spPr>
          <a:xfrm>
            <a:off x="673268" y="4391112"/>
            <a:ext cx="10344150" cy="2181225"/>
          </a:xfrm>
          <a:prstGeom prst="rect">
            <a:avLst/>
          </a:prstGeom>
        </p:spPr>
      </p:pic>
      <p:sp>
        <p:nvSpPr>
          <p:cNvPr id="7" name="AutoShape 2" descr="Image result for dply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7709" y="664454"/>
            <a:ext cx="1981200" cy="2305050"/>
          </a:xfrm>
          <a:prstGeom prst="rect">
            <a:avLst/>
          </a:prstGeom>
        </p:spPr>
      </p:pic>
    </p:spTree>
    <p:extLst>
      <p:ext uri="{BB962C8B-B14F-4D97-AF65-F5344CB8AC3E}">
        <p14:creationId xmlns:p14="http://schemas.microsoft.com/office/powerpoint/2010/main" val="243539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used for examples: </a:t>
            </a:r>
            <a:r>
              <a:rPr lang="en-US" dirty="0" err="1" smtClean="0">
                <a:solidFill>
                  <a:srgbClr val="0070C0"/>
                </a:solidFill>
              </a:rPr>
              <a:t>palmerpenguins</a:t>
            </a:r>
            <a:endParaRPr lang="en-US" dirty="0">
              <a:solidFill>
                <a:srgbClr val="0070C0"/>
              </a:solidFill>
            </a:endParaRPr>
          </a:p>
        </p:txBody>
      </p:sp>
      <p:sp>
        <p:nvSpPr>
          <p:cNvPr id="3" name="Content Placeholder 2"/>
          <p:cNvSpPr>
            <a:spLocks noGrp="1"/>
          </p:cNvSpPr>
          <p:nvPr>
            <p:ph idx="1"/>
          </p:nvPr>
        </p:nvSpPr>
        <p:spPr/>
        <p:txBody>
          <a:bodyPr/>
          <a:lstStyle/>
          <a:p>
            <a:pPr marL="0" indent="0">
              <a:buNone/>
            </a:pPr>
            <a:r>
              <a:rPr lang="en-US" dirty="0"/>
              <a:t>https://</a:t>
            </a:r>
            <a:r>
              <a:rPr lang="en-US" dirty="0" smtClean="0"/>
              <a:t>cran.r-project.org/web/packages/palmerpenguins/index.html</a:t>
            </a:r>
          </a:p>
          <a:p>
            <a:pPr marL="0" indent="0">
              <a:buNone/>
            </a:pPr>
            <a:r>
              <a:rPr lang="en-US" b="1" dirty="0" err="1"/>
              <a:t>palmerpenguins</a:t>
            </a:r>
            <a:r>
              <a:rPr lang="en-US" b="1" dirty="0"/>
              <a:t>: Palmer Archipelago (Antarctica) Penguin Data</a:t>
            </a:r>
          </a:p>
          <a:p>
            <a:pPr marL="0" indent="0">
              <a:buNone/>
            </a:pPr>
            <a:r>
              <a:rPr lang="en-US" dirty="0"/>
              <a:t>Size measurements, clutch observations, and blood isotope ratios for adult foraging </a:t>
            </a:r>
            <a:r>
              <a:rPr lang="en-US" dirty="0" err="1"/>
              <a:t>Adélie</a:t>
            </a:r>
            <a:r>
              <a:rPr lang="en-US" dirty="0"/>
              <a:t>, Chinstrap, and Gentoo penguins observed on islands in the Palmer Archipelago near Palmer Station, Antarctica. Data were collected and made available by Dr. Kristen Gorman and the Palmer Station Long Term Ecological Research (LTER) Program</a:t>
            </a:r>
            <a:r>
              <a:rPr lang="en-US" dirty="0" smtClean="0"/>
              <a:t>.</a:t>
            </a:r>
          </a:p>
          <a:p>
            <a:pPr marL="0" indent="0">
              <a:buNone/>
            </a:pPr>
            <a:endParaRPr lang="en-US" dirty="0"/>
          </a:p>
          <a:p>
            <a:pPr marL="0" indent="0">
              <a:buNone/>
            </a:pPr>
            <a:r>
              <a:rPr lang="en-US" dirty="0">
                <a:solidFill>
                  <a:srgbClr val="0070C0"/>
                </a:solidFill>
              </a:rPr>
              <a:t>&gt; </a:t>
            </a:r>
            <a:r>
              <a:rPr lang="en-US" dirty="0" err="1">
                <a:solidFill>
                  <a:srgbClr val="0070C0"/>
                </a:solidFill>
              </a:rPr>
              <a:t>install.packages</a:t>
            </a:r>
            <a:r>
              <a:rPr lang="en-US" dirty="0">
                <a:solidFill>
                  <a:srgbClr val="0070C0"/>
                </a:solidFill>
              </a:rPr>
              <a:t>("</a:t>
            </a:r>
            <a:r>
              <a:rPr lang="en-US" dirty="0" err="1">
                <a:solidFill>
                  <a:srgbClr val="0070C0"/>
                </a:solidFill>
              </a:rPr>
              <a:t>palmerpenguins</a:t>
            </a:r>
            <a:r>
              <a:rPr lang="en-US" dirty="0">
                <a:solidFill>
                  <a:srgbClr val="0070C0"/>
                </a:solidFill>
              </a:rPr>
              <a:t>") </a:t>
            </a:r>
            <a:endParaRPr lang="en-US" dirty="0">
              <a:solidFill>
                <a:srgbClr val="0070C0"/>
              </a:solidFill>
            </a:endParaRPr>
          </a:p>
          <a:p>
            <a:pPr marL="0" indent="0">
              <a:buNone/>
            </a:pPr>
            <a:endParaRPr lang="en-US"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9342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tidyverse</a:t>
            </a:r>
            <a:endParaRPr lang="en-US" dirty="0"/>
          </a:p>
        </p:txBody>
      </p:sp>
      <p:sp>
        <p:nvSpPr>
          <p:cNvPr id="3" name="Content Placeholder 2"/>
          <p:cNvSpPr>
            <a:spLocks noGrp="1"/>
          </p:cNvSpPr>
          <p:nvPr>
            <p:ph idx="1"/>
          </p:nvPr>
        </p:nvSpPr>
        <p:spPr>
          <a:xfrm>
            <a:off x="838200" y="1583578"/>
            <a:ext cx="10515600" cy="4351338"/>
          </a:xfrm>
        </p:spPr>
        <p:txBody>
          <a:bodyPr/>
          <a:lstStyle/>
          <a:p>
            <a:pPr marL="0" indent="0">
              <a:buNone/>
            </a:pPr>
            <a:r>
              <a:rPr lang="en-US" dirty="0"/>
              <a:t>l</a:t>
            </a:r>
            <a:r>
              <a:rPr lang="en-US" dirty="0" smtClean="0"/>
              <a:t>ibrary(</a:t>
            </a:r>
            <a:r>
              <a:rPr lang="en-US" dirty="0" err="1" smtClean="0"/>
              <a:t>tidyverse</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885265" y="2661397"/>
            <a:ext cx="10565908" cy="1547532"/>
          </a:xfrm>
          <a:prstGeom prst="rect">
            <a:avLst/>
          </a:prstGeom>
        </p:spPr>
      </p:pic>
      <p:sp>
        <p:nvSpPr>
          <p:cNvPr id="7" name="Rectangle 6"/>
          <p:cNvSpPr/>
          <p:nvPr/>
        </p:nvSpPr>
        <p:spPr>
          <a:xfrm>
            <a:off x="3415553" y="3395382"/>
            <a:ext cx="2312894" cy="28238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4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
            </a:r>
            <a:r>
              <a:rPr lang="en-US" dirty="0" err="1" smtClean="0"/>
              <a:t>plyr</a:t>
            </a:r>
            <a:r>
              <a:rPr lang="en-US" dirty="0" smtClean="0"/>
              <a:t> verbs</a:t>
            </a:r>
            <a:endParaRPr lang="en-US" dirty="0"/>
          </a:p>
        </p:txBody>
      </p:sp>
      <p:sp>
        <p:nvSpPr>
          <p:cNvPr id="3" name="Content Placeholder 2"/>
          <p:cNvSpPr>
            <a:spLocks noGrp="1"/>
          </p:cNvSpPr>
          <p:nvPr>
            <p:ph idx="1"/>
          </p:nvPr>
        </p:nvSpPr>
        <p:spPr/>
        <p:txBody>
          <a:bodyPr/>
          <a:lstStyle/>
          <a:p>
            <a:r>
              <a:rPr lang="en-US" b="1" dirty="0"/>
              <a:t>Columns</a:t>
            </a:r>
            <a:r>
              <a:rPr lang="en-US" dirty="0"/>
              <a:t>:  </a:t>
            </a:r>
            <a:endParaRPr lang="en-US" dirty="0" smtClean="0"/>
          </a:p>
          <a:p>
            <a:pPr lvl="1"/>
            <a:r>
              <a:rPr lang="en-US" dirty="0" smtClean="0"/>
              <a:t>select</a:t>
            </a:r>
            <a:r>
              <a:rPr lang="en-US" dirty="0"/>
              <a:t>, </a:t>
            </a:r>
            <a:r>
              <a:rPr lang="en-US" dirty="0" smtClean="0"/>
              <a:t>mutate, everything, pull</a:t>
            </a:r>
          </a:p>
          <a:p>
            <a:pPr lvl="1"/>
            <a:r>
              <a:rPr lang="en-US" dirty="0"/>
              <a:t>a</a:t>
            </a:r>
            <a:r>
              <a:rPr lang="en-US" dirty="0" smtClean="0"/>
              <a:t>cross, relocate, rename</a:t>
            </a:r>
            <a:endParaRPr lang="en-US" dirty="0"/>
          </a:p>
          <a:p>
            <a:r>
              <a:rPr lang="en-US" b="1" dirty="0" smtClean="0"/>
              <a:t>Rows</a:t>
            </a:r>
            <a:r>
              <a:rPr lang="en-US" dirty="0" smtClean="0"/>
              <a:t>:  filter, arrange, slice</a:t>
            </a:r>
          </a:p>
          <a:p>
            <a:r>
              <a:rPr lang="en-US" b="1" dirty="0" smtClean="0"/>
              <a:t>Groups of rows</a:t>
            </a:r>
            <a:r>
              <a:rPr lang="en-US" dirty="0" smtClean="0"/>
              <a:t>:  </a:t>
            </a:r>
            <a:r>
              <a:rPr lang="en-US" dirty="0" err="1" smtClean="0"/>
              <a:t>summarise</a:t>
            </a:r>
            <a:endParaRPr lang="en-US" dirty="0" smtClean="0"/>
          </a:p>
          <a:p>
            <a:r>
              <a:rPr lang="en-US" b="1" dirty="0" smtClean="0"/>
              <a:t>Two table verbs</a:t>
            </a:r>
            <a:r>
              <a:rPr lang="en-US" dirty="0" smtClean="0"/>
              <a:t>:  </a:t>
            </a:r>
          </a:p>
          <a:p>
            <a:pPr lvl="1"/>
            <a:r>
              <a:rPr lang="en-US" dirty="0" err="1" smtClean="0"/>
              <a:t>inner_join</a:t>
            </a:r>
            <a:r>
              <a:rPr lang="en-US" dirty="0" smtClean="0"/>
              <a:t>, </a:t>
            </a:r>
            <a:r>
              <a:rPr lang="en-US" dirty="0" err="1" smtClean="0"/>
              <a:t>left_join</a:t>
            </a:r>
            <a:r>
              <a:rPr lang="en-US" dirty="0" smtClean="0"/>
              <a:t>, </a:t>
            </a:r>
            <a:r>
              <a:rPr lang="en-US" dirty="0" err="1" smtClean="0"/>
              <a:t>right_join</a:t>
            </a:r>
            <a:endParaRPr lang="en-US" dirty="0" smtClean="0"/>
          </a:p>
          <a:p>
            <a:pPr lvl="1"/>
            <a:r>
              <a:rPr lang="en-US" dirty="0" err="1"/>
              <a:t>s</a:t>
            </a:r>
            <a:r>
              <a:rPr lang="en-US" dirty="0" err="1" smtClean="0"/>
              <a:t>emi_join</a:t>
            </a:r>
            <a:r>
              <a:rPr lang="en-US" dirty="0" smtClean="0"/>
              <a:t>, </a:t>
            </a:r>
            <a:r>
              <a:rPr lang="en-US" dirty="0" err="1" smtClean="0"/>
              <a:t>anti_join</a:t>
            </a:r>
            <a:endParaRPr lang="en-US" dirty="0" smtClean="0"/>
          </a:p>
          <a:p>
            <a:r>
              <a:rPr lang="en-US" i="1" dirty="0" smtClean="0">
                <a:latin typeface="Times New Roman" panose="02020603050405020304" pitchFamily="18" charset="0"/>
                <a:cs typeface="Times New Roman" panose="02020603050405020304" pitchFamily="18" charset="0"/>
              </a:rPr>
              <a:t>Many similarities to SQL verbs</a:t>
            </a:r>
          </a:p>
          <a:p>
            <a:pPr lvl="1"/>
            <a:endParaRPr lang="en-US" dirty="0"/>
          </a:p>
        </p:txBody>
      </p:sp>
      <p:pic>
        <p:nvPicPr>
          <p:cNvPr id="4" name="Picture 3"/>
          <p:cNvPicPr>
            <a:picLocks noChangeAspect="1"/>
          </p:cNvPicPr>
          <p:nvPr/>
        </p:nvPicPr>
        <p:blipFill>
          <a:blip r:embed="rId2"/>
          <a:stretch>
            <a:fillRect/>
          </a:stretch>
        </p:blipFill>
        <p:spPr>
          <a:xfrm>
            <a:off x="5678904" y="2191981"/>
            <a:ext cx="6230353" cy="2425387"/>
          </a:xfrm>
          <a:prstGeom prst="rect">
            <a:avLst/>
          </a:prstGeom>
        </p:spPr>
      </p:pic>
    </p:spTree>
    <p:extLst>
      <p:ext uri="{BB962C8B-B14F-4D97-AF65-F5344CB8AC3E}">
        <p14:creationId xmlns:p14="http://schemas.microsoft.com/office/powerpoint/2010/main" val="234211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maggritr</a:t>
            </a:r>
            <a:r>
              <a:rPr lang="en-US" dirty="0" smtClean="0"/>
              <a:t> “pipe” operator and data pipeline</a:t>
            </a:r>
            <a:endParaRPr lang="en-US" dirty="0"/>
          </a:p>
        </p:txBody>
      </p:sp>
      <p:sp>
        <p:nvSpPr>
          <p:cNvPr id="3" name="Content Placeholder 2"/>
          <p:cNvSpPr>
            <a:spLocks noGrp="1"/>
          </p:cNvSpPr>
          <p:nvPr>
            <p:ph idx="1"/>
          </p:nvPr>
        </p:nvSpPr>
        <p:spPr>
          <a:xfrm>
            <a:off x="982579" y="2158499"/>
            <a:ext cx="10515600" cy="3768976"/>
          </a:xfrm>
        </p:spPr>
        <p:txBody>
          <a:bodyPr>
            <a:normAutofit lnSpcReduction="10000"/>
          </a:bodyPr>
          <a:lstStyle/>
          <a:p>
            <a:r>
              <a:rPr lang="en-US" dirty="0" err="1"/>
              <a:t>m</a:t>
            </a:r>
            <a:r>
              <a:rPr lang="en-US" dirty="0" err="1" smtClean="0"/>
              <a:t>aggritr</a:t>
            </a:r>
            <a:r>
              <a:rPr lang="en-US" dirty="0" smtClean="0"/>
              <a:t>:  %&gt;%  </a:t>
            </a:r>
          </a:p>
          <a:p>
            <a:r>
              <a:rPr lang="en-US" dirty="0" smtClean="0"/>
              <a:t>Uses “non-standard </a:t>
            </a:r>
            <a:r>
              <a:rPr lang="en-US" dirty="0"/>
              <a:t>evaluation”</a:t>
            </a:r>
            <a:br>
              <a:rPr lang="en-US" dirty="0"/>
            </a:br>
            <a:r>
              <a:rPr lang="en-US" dirty="0"/>
              <a:t/>
            </a:r>
            <a:br>
              <a:rPr lang="en-US" dirty="0"/>
            </a:br>
            <a:r>
              <a:rPr lang="en-US" dirty="0"/>
              <a:t>Understanding Non-Standard </a:t>
            </a:r>
            <a:r>
              <a:rPr lang="en-US" dirty="0" smtClean="0"/>
              <a:t>Evaluation</a:t>
            </a:r>
            <a:r>
              <a:rPr lang="en-US" dirty="0"/>
              <a:t/>
            </a:r>
            <a:br>
              <a:rPr lang="en-US" dirty="0"/>
            </a:br>
            <a:r>
              <a:rPr lang="en-US" dirty="0">
                <a:hlinkClick r:id="rId2"/>
              </a:rPr>
              <a:t>https://thomasadventure.blog/posts/understanding-nse-part1</a:t>
            </a:r>
            <a:r>
              <a:rPr lang="en-US" dirty="0" smtClean="0">
                <a:hlinkClick r:id="rId2"/>
              </a:rPr>
              <a:t>/</a:t>
            </a:r>
            <a:r>
              <a:rPr lang="en-US" dirty="0" smtClean="0"/>
              <a:t> </a:t>
            </a:r>
            <a:br>
              <a:rPr lang="en-US" dirty="0" smtClean="0"/>
            </a:br>
            <a:endParaRPr lang="en-US" dirty="0" smtClean="0"/>
          </a:p>
          <a:p>
            <a:r>
              <a:rPr lang="en-US" dirty="0" smtClean="0"/>
              <a:t> </a:t>
            </a:r>
            <a:r>
              <a:rPr lang="en-US" dirty="0" err="1" smtClean="0"/>
              <a:t>datasource</a:t>
            </a:r>
            <a:r>
              <a:rPr lang="en-US" dirty="0" smtClean="0"/>
              <a:t> %&gt;% action1(</a:t>
            </a:r>
            <a:r>
              <a:rPr lang="en-US" dirty="0" err="1" smtClean="0"/>
              <a:t>parms</a:t>
            </a:r>
            <a:r>
              <a:rPr lang="en-US" dirty="0" smtClean="0"/>
              <a:t>…) %&gt;% action2(</a:t>
            </a:r>
            <a:r>
              <a:rPr lang="en-US" dirty="0" err="1" smtClean="0"/>
              <a:t>parms</a:t>
            </a:r>
            <a:r>
              <a:rPr lang="en-US" dirty="0" smtClean="0"/>
              <a:t>…) …</a:t>
            </a:r>
          </a:p>
          <a:p>
            <a:r>
              <a:rPr lang="en-US" dirty="0" smtClean="0"/>
              <a:t>Read “%&gt;%” as “then”</a:t>
            </a:r>
            <a:br>
              <a:rPr lang="en-US" dirty="0" smtClean="0"/>
            </a:br>
            <a:endParaRPr lang="en-US" dirty="0"/>
          </a:p>
        </p:txBody>
      </p:sp>
      <p:pic>
        <p:nvPicPr>
          <p:cNvPr id="3074" name="Picture 2" descr="The treachery of images (This is not a pipe), 1928 - 1929 - Rene Magrit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9763" y="1393324"/>
            <a:ext cx="2160067" cy="15062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27759" y="2990400"/>
            <a:ext cx="4177554" cy="584775"/>
          </a:xfrm>
          <a:prstGeom prst="rect">
            <a:avLst/>
          </a:prstGeom>
          <a:noFill/>
        </p:spPr>
        <p:txBody>
          <a:bodyPr wrap="none" rtlCol="0">
            <a:spAutoFit/>
          </a:bodyPr>
          <a:lstStyle/>
          <a:p>
            <a:r>
              <a:rPr lang="en-US" sz="1600" dirty="0"/>
              <a:t>https://www.wikiart.org/en/rene-magritte</a:t>
            </a:r>
            <a:r>
              <a:rPr lang="en-US" sz="1600" dirty="0" smtClean="0"/>
              <a:t>/</a:t>
            </a:r>
            <a:br>
              <a:rPr lang="en-US" sz="1600" dirty="0" smtClean="0"/>
            </a:br>
            <a:r>
              <a:rPr lang="en-US" sz="1600" dirty="0" smtClean="0"/>
              <a:t>the-treachery-of-images-this-is-not-a-pipe-1948</a:t>
            </a:r>
            <a:endParaRPr lang="en-US" sz="1600" dirty="0"/>
          </a:p>
        </p:txBody>
      </p:sp>
    </p:spTree>
    <p:extLst>
      <p:ext uri="{BB962C8B-B14F-4D97-AF65-F5344CB8AC3E}">
        <p14:creationId xmlns:p14="http://schemas.microsoft.com/office/powerpoint/2010/main" val="113485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241</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dplyr for beginners Kansas City R Users Group</vt:lpstr>
      <vt:lpstr>Random thought #1 …</vt:lpstr>
      <vt:lpstr>Random thought #2 …</vt:lpstr>
      <vt:lpstr>overview:  dplyr for beginners</vt:lpstr>
      <vt:lpstr>origin of `dplyr`</vt:lpstr>
      <vt:lpstr>data used for examples: palmerpenguins</vt:lpstr>
      <vt:lpstr>tidyverse</vt:lpstr>
      <vt:lpstr>dplyr verbs</vt:lpstr>
      <vt:lpstr>maggritr “pipe” operator and data pipeline</vt:lpstr>
      <vt:lpstr>dplyr for beginners notebook</vt:lpstr>
      <vt:lpstr>dbplyr:  dplyr with databases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dplyr for beginners Kansas City R Users Group</dc:title>
  <dc:creator>efg</dc:creator>
  <cp:lastModifiedBy>efg</cp:lastModifiedBy>
  <cp:revision>16</cp:revision>
  <dcterms:created xsi:type="dcterms:W3CDTF">2021-02-13T02:45:21Z</dcterms:created>
  <dcterms:modified xsi:type="dcterms:W3CDTF">2021-02-13T17:35:38Z</dcterms:modified>
</cp:coreProperties>
</file>