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70" r:id="rId7"/>
    <p:sldId id="267" r:id="rId8"/>
    <p:sldId id="282" r:id="rId9"/>
    <p:sldId id="280" r:id="rId10"/>
    <p:sldId id="281" r:id="rId11"/>
    <p:sldId id="268" r:id="rId12"/>
    <p:sldId id="271" r:id="rId13"/>
    <p:sldId id="272" r:id="rId14"/>
    <p:sldId id="269" r:id="rId15"/>
    <p:sldId id="274" r:id="rId16"/>
    <p:sldId id="276" r:id="rId17"/>
    <p:sldId id="275" r:id="rId18"/>
    <p:sldId id="277" r:id="rId19"/>
    <p:sldId id="286" r:id="rId20"/>
    <p:sldId id="283" r:id="rId21"/>
    <p:sldId id="285" r:id="rId22"/>
    <p:sldId id="284" r:id="rId23"/>
    <p:sldId id="263" r:id="rId24"/>
    <p:sldId id="264" r:id="rId25"/>
    <p:sldId id="287" r:id="rId26"/>
    <p:sldId id="265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arlglynn.github.io/kc-r-users-jupyt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authoring_basic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arlglynn.github.io/kc-r-users-jupyt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tinuum.io/anaconda/pkg-docs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blog/developer/jupyter-and-conda-r" TargetMode="External"/><Relationship Id="rId2" Type="http://schemas.openxmlformats.org/officeDocument/2006/relationships/hyperlink" Target="http://irkernel.github.io/installa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ython/ipython/wiki/IPython-kernels-for-other-languag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python.org/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Using Interactive </a:t>
            </a:r>
            <a:r>
              <a:rPr lang="en-US" sz="4800" dirty="0" err="1" smtClean="0"/>
              <a:t>Jupyter</a:t>
            </a:r>
            <a:r>
              <a:rPr lang="en-US" sz="4800" dirty="0" smtClean="0"/>
              <a:t> Notebooks with 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Earl F Glynn</a:t>
            </a:r>
          </a:p>
          <a:p>
            <a:r>
              <a:rPr lang="en-US" dirty="0" smtClean="0"/>
              <a:t>Kansas City R Users Group</a:t>
            </a:r>
          </a:p>
          <a:p>
            <a:r>
              <a:rPr lang="en-US" sz="2200" dirty="0" smtClean="0"/>
              <a:t>2015-12-05</a:t>
            </a:r>
          </a:p>
          <a:p>
            <a:r>
              <a:rPr lang="en-US" sz="3000" dirty="0">
                <a:hlinkClick r:id="rId2"/>
              </a:rPr>
              <a:t>http://earlglynn.github.io/kc-r-users-jupyter</a:t>
            </a:r>
            <a:r>
              <a:rPr lang="en-US" sz="3000" dirty="0" smtClean="0">
                <a:hlinkClick r:id="rId2"/>
              </a:rPr>
              <a:t>/</a:t>
            </a:r>
            <a:r>
              <a:rPr lang="en-US" sz="3000" dirty="0" smtClean="0"/>
              <a:t>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311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19200"/>
            <a:ext cx="6719887" cy="538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smtClean="0"/>
              <a:t>with Markdown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3001"/>
            <a:ext cx="5029200" cy="4804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1800" y="1265238"/>
            <a:ext cx="7620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096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Markdown Basics: 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rmarkdown.rstudio.com/authoring_basics.html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smtClean="0"/>
              <a:t>with Markdown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99" y="1961362"/>
            <a:ext cx="8229600" cy="4491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253887"/>
            <a:ext cx="3130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Output to HTML, PDF, Word.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Graphics output included.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smtClean="0"/>
              <a:t>with Markdown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177" y="1600200"/>
            <a:ext cx="394764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command window in working directory, start </a:t>
            </a:r>
            <a:r>
              <a:rPr lang="en-US" dirty="0" err="1" smtClean="0"/>
              <a:t>Jupyter</a:t>
            </a:r>
            <a:r>
              <a:rPr lang="en-US" dirty="0" smtClean="0"/>
              <a:t> notebook server: 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8" y="4038600"/>
            <a:ext cx="830900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645" y="4586281"/>
            <a:ext cx="1552575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71177"/>
            <a:ext cx="8458200" cy="26948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0" y="2947640"/>
            <a:ext cx="457200" cy="2527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91400" y="3276600"/>
            <a:ext cx="45720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48400" y="6096000"/>
            <a:ext cx="457200" cy="2527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67700" cy="22700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2448593"/>
            <a:ext cx="457200" cy="2297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38600"/>
            <a:ext cx="2800350" cy="2571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71800" y="2770949"/>
            <a:ext cx="762000" cy="302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00600" y="5777500"/>
            <a:ext cx="762000" cy="3946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7300" y="2700138"/>
            <a:ext cx="190500" cy="2716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2153522"/>
            <a:ext cx="685800" cy="2527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9956" y="4876800"/>
            <a:ext cx="2555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Each </a:t>
            </a:r>
            <a:r>
              <a:rPr lang="en-US" dirty="0" err="1" smtClean="0">
                <a:solidFill>
                  <a:srgbClr val="0070C0"/>
                </a:solidFill>
              </a:rPr>
              <a:t>Jupyter</a:t>
            </a:r>
            <a:r>
              <a:rPr lang="en-US" dirty="0" smtClean="0">
                <a:solidFill>
                  <a:srgbClr val="0070C0"/>
                </a:solidFill>
              </a:rPr>
              <a:t> cell contains Markdown or the equivalent of a Code “chunk” in </a:t>
            </a:r>
            <a:r>
              <a:rPr lang="en-US" dirty="0" err="1" smtClean="0">
                <a:solidFill>
                  <a:srgbClr val="0070C0"/>
                </a:solidFill>
              </a:rPr>
              <a:t>RStudio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578" y="2125427"/>
            <a:ext cx="76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Cell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2700138"/>
            <a:ext cx="533400" cy="1358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38275" y="3044824"/>
            <a:ext cx="514350" cy="3850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08220"/>
            <a:ext cx="6950643" cy="41458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5638800"/>
            <a:ext cx="5801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Unlike </a:t>
            </a:r>
            <a:r>
              <a:rPr lang="en-US" dirty="0" err="1" smtClean="0">
                <a:solidFill>
                  <a:srgbClr val="0070C0"/>
                </a:solidFill>
              </a:rPr>
              <a:t>RStudio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knittr</a:t>
            </a:r>
            <a:r>
              <a:rPr lang="en-US" dirty="0" smtClean="0">
                <a:solidFill>
                  <a:srgbClr val="0070C0"/>
                </a:solidFill>
              </a:rPr>
              <a:t>, no special syntax for code chunk.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Enter “Ctrl-Enter” to execute code in cell interactively.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Out[1] is the R output here from cell In[1].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400" y="262954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Markdown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30578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819400"/>
            <a:ext cx="762000" cy="753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0600" y="3242542"/>
            <a:ext cx="609600" cy="523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41923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417638"/>
            <a:ext cx="8553450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360613"/>
            <a:ext cx="4495800" cy="39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Interactive </a:t>
            </a:r>
            <a:r>
              <a:rPr lang="en-US" dirty="0" err="1" smtClean="0"/>
              <a:t>Jupyter</a:t>
            </a:r>
            <a:r>
              <a:rPr lang="en-US" dirty="0" smtClean="0"/>
              <a:t> Notebooks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59436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Jupyter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R User Interface Evolution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with Markdown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Markdown Cells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Code Cells</a:t>
            </a:r>
          </a:p>
          <a:p>
            <a:r>
              <a:rPr lang="en-US" dirty="0" smtClean="0"/>
              <a:t>Installation of </a:t>
            </a:r>
            <a:r>
              <a:rPr lang="en-US" dirty="0" err="1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Markdown 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95400"/>
            <a:ext cx="8267700" cy="4697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6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Markdown example including inline </a:t>
            </a:r>
            <a:r>
              <a:rPr lang="en-US" dirty="0" err="1" smtClean="0">
                <a:solidFill>
                  <a:srgbClr val="0070C0"/>
                </a:solidFill>
              </a:rPr>
              <a:t>LaTeX</a:t>
            </a:r>
            <a:r>
              <a:rPr lang="en-US" dirty="0" smtClean="0">
                <a:solidFill>
                  <a:srgbClr val="0070C0"/>
                </a:solidFill>
              </a:rPr>
              <a:t> equations.  </a:t>
            </a:r>
            <a:r>
              <a:rPr lang="en-US" i="1" dirty="0" smtClean="0">
                <a:solidFill>
                  <a:srgbClr val="0070C0"/>
                </a:solidFill>
              </a:rPr>
              <a:t>Ctrl-Enter</a:t>
            </a:r>
            <a:r>
              <a:rPr lang="en-US" dirty="0" smtClean="0">
                <a:solidFill>
                  <a:srgbClr val="0070C0"/>
                </a:solidFill>
              </a:rPr>
              <a:t> to render.</a:t>
            </a:r>
          </a:p>
        </p:txBody>
      </p:sp>
    </p:spTree>
    <p:extLst>
      <p:ext uri="{BB962C8B-B14F-4D97-AF65-F5344CB8AC3E}">
        <p14:creationId xmlns:p14="http://schemas.microsoft.com/office/powerpoint/2010/main" val="13234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Markdown 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24000"/>
            <a:ext cx="8266176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Code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Online Examples: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http://earlglynn.github.io/kc-r-users-jupyter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First Look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m help example</a:t>
            </a:r>
          </a:p>
          <a:p>
            <a:r>
              <a:rPr lang="en-US" dirty="0" smtClean="0"/>
              <a:t>Co-occurrence Matrix</a:t>
            </a:r>
          </a:p>
          <a:p>
            <a:endParaRPr lang="en-US" dirty="0"/>
          </a:p>
          <a:p>
            <a:r>
              <a:rPr lang="en-US" dirty="0" smtClean="0"/>
              <a:t>Exploring </a:t>
            </a:r>
            <a:r>
              <a:rPr lang="en-US" dirty="0" err="1" smtClean="0"/>
              <a:t>Kaggle</a:t>
            </a:r>
            <a:r>
              <a:rPr lang="en-US" dirty="0" smtClean="0"/>
              <a:t> Facial </a:t>
            </a:r>
            <a:r>
              <a:rPr lang="en-US" dirty="0" err="1" smtClean="0"/>
              <a:t>Keypoints</a:t>
            </a:r>
            <a:r>
              <a:rPr lang="en-US" dirty="0" smtClean="0"/>
              <a:t> Detection Data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3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Perhaps easiest</a:t>
            </a:r>
            <a:r>
              <a:rPr lang="en-US" dirty="0"/>
              <a:t>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/>
              <a:t>Anaconda Python from Continuum </a:t>
            </a:r>
            <a:r>
              <a:rPr lang="en-US" dirty="0" smtClean="0"/>
              <a:t>Analytics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www.continuum.io/downloads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 </a:t>
            </a:r>
            <a:r>
              <a:rPr lang="en-US" dirty="0"/>
              <a:t>3.5, Windows 64-bit graphical </a:t>
            </a:r>
            <a:r>
              <a:rPr lang="en-US" dirty="0" smtClean="0"/>
              <a:t>installer</a:t>
            </a:r>
          </a:p>
          <a:p>
            <a:r>
              <a:rPr lang="en-US" dirty="0"/>
              <a:t>Package List: 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docs.continuum.io/anaconda/pkg-docs</a:t>
            </a:r>
          </a:p>
          <a:p>
            <a:pPr marL="800100" lvl="1" indent="-342900"/>
            <a:r>
              <a:rPr lang="en-US" dirty="0" smtClean="0"/>
              <a:t>Includes: 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matplotlib</a:t>
            </a:r>
            <a:r>
              <a:rPr lang="en-US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9446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command prompt:</a:t>
            </a:r>
          </a:p>
          <a:p>
            <a:r>
              <a:rPr lang="en-US" dirty="0" err="1"/>
              <a:t>Conda</a:t>
            </a:r>
            <a:r>
              <a:rPr lang="en-US" dirty="0"/>
              <a:t>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Jupyter</a:t>
            </a:r>
            <a:r>
              <a:rPr lang="en-US" dirty="0"/>
              <a:t>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 Essentials: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-c r r-essentials</a:t>
            </a:r>
          </a:p>
          <a:p>
            <a:r>
              <a:rPr lang="en-US" dirty="0"/>
              <a:t>R Kernel: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-c 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-notebook r-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irkernel</a:t>
            </a:r>
            <a:r>
              <a:rPr lang="en-US" dirty="0"/>
              <a:t/>
            </a:r>
            <a:br>
              <a:rPr lang="en-US" dirty="0"/>
            </a:br>
            <a:r>
              <a:rPr lang="en-US" sz="2200" u="sng" dirty="0">
                <a:hlinkClick r:id="rId2"/>
              </a:rPr>
              <a:t>http://irkernel.github.io/installation/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u="sng" dirty="0">
                <a:hlinkClick r:id="rId3"/>
              </a:rPr>
              <a:t>https://www.continuum.io/blog/developer/jupyter-and-conda-r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6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Packages Used by </a:t>
            </a:r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0" y="1547019"/>
            <a:ext cx="73406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55911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10000"/>
            <a:ext cx="6200775" cy="192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9848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386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Kernels for other languages:</a:t>
            </a:r>
          </a:p>
          <a:p>
            <a:pPr marL="0" lvl="1" indent="0">
              <a:buNone/>
            </a:pPr>
            <a:r>
              <a:rPr lang="en-US" sz="1800" u="sng" dirty="0">
                <a:hlinkClick r:id="rId2"/>
              </a:rPr>
              <a:t>https://github.com/ipython/ipython/wiki/IPython-kernels-for-other-languages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Home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Jupyter</a:t>
            </a:r>
            <a:r>
              <a:rPr lang="en-US" dirty="0" smtClean="0"/>
              <a:t> is a great way to use R interactively to document the steps in a data analysis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Jupyter’s</a:t>
            </a:r>
            <a:r>
              <a:rPr lang="en-US" dirty="0" smtClean="0"/>
              <a:t> interactive approach is better (IMHO) than the batch processing by  </a:t>
            </a:r>
            <a:r>
              <a:rPr lang="en-US" dirty="0" err="1" smtClean="0"/>
              <a:t>RStudio</a:t>
            </a:r>
            <a:r>
              <a:rPr lang="en-US" dirty="0" smtClean="0"/>
              <a:t>/knitr to document reproducible results.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3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Jupyter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://jupyter.org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dirty="0" smtClean="0"/>
              <a:t>Language-agnostic </a:t>
            </a:r>
            <a:r>
              <a:rPr lang="en-US" dirty="0"/>
              <a:t>parts of </a:t>
            </a:r>
            <a:r>
              <a:rPr lang="en-US" dirty="0" err="1"/>
              <a:t>IPython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(“Interactive Python</a:t>
            </a:r>
            <a:r>
              <a:rPr lang="en-US" dirty="0"/>
              <a:t>”) </a:t>
            </a:r>
            <a:r>
              <a:rPr lang="en-US" dirty="0">
                <a:hlinkClick r:id="rId3"/>
              </a:rPr>
              <a:t>http://ipython.org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Provides interactive </a:t>
            </a:r>
            <a:r>
              <a:rPr lang="en-US" dirty="0"/>
              <a:t>data science and scientific computing across </a:t>
            </a:r>
            <a:r>
              <a:rPr lang="en-US" dirty="0" smtClean="0"/>
              <a:t>~40 </a:t>
            </a:r>
            <a:r>
              <a:rPr lang="en-US" dirty="0"/>
              <a:t>programming </a:t>
            </a:r>
            <a:r>
              <a:rPr lang="en-US" dirty="0" smtClean="0"/>
              <a:t>languages</a:t>
            </a:r>
          </a:p>
          <a:p>
            <a:r>
              <a:rPr lang="en-US" b="1" dirty="0"/>
              <a:t>Ju</a:t>
            </a:r>
            <a:r>
              <a:rPr lang="en-US" dirty="0"/>
              <a:t>lia – </a:t>
            </a:r>
            <a:r>
              <a:rPr lang="en-US" b="1" dirty="0"/>
              <a:t>Pyt</a:t>
            </a:r>
            <a:r>
              <a:rPr lang="en-US" dirty="0"/>
              <a:t>hon – </a:t>
            </a:r>
            <a:r>
              <a:rPr lang="en-US" b="1" dirty="0" smtClean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509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User Interface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Command Line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 smtClean="0"/>
              <a:t>RStudio</a:t>
            </a:r>
            <a:r>
              <a:rPr lang="en-US" dirty="0" smtClean="0"/>
              <a:t> with Markdown 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Comparisons using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?lm </a:t>
            </a:r>
            <a:r>
              <a:rPr lang="en-US" sz="2000" dirty="0" smtClean="0"/>
              <a:t>help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9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?lm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Annette Dobson (1990) "An Introduction to Generalized Linear Models".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Page 9: Plant Weight Data.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c(4.17,5.58,5.18,6.11,4.50,4.61,5.17,4.53,5.33,5.14)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c(4.81,4.17,4.41,3.59,5.87,3.83,6.03,4.89,4.32,4.69)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10, 20, labels = c("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weight &lt;- c(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lm.D9 &lt;- lm(weight ~ group)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lm.D90 &lt;- lm(weight ~ group - 1) # omitting intercept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(lm.D9)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summary(lm.D90)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c(2,2),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c(0, 0, 1.1, 0))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plot(lm.D9, las = 1)      # Residuals, Fitted,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82231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and paste to R console window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Command Line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4230332" cy="4525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14" y="1981200"/>
            <a:ext cx="3850341" cy="40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24728"/>
            <a:ext cx="6934200" cy="4899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5638800"/>
            <a:ext cx="457200" cy="228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096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hlinkClick r:id="rId3"/>
              </a:rPr>
              <a:t>https://www.rstudio.com/products/RStudio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/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4191000"/>
            <a:ext cx="1828800" cy="144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5000" y="3382957"/>
            <a:ext cx="457200" cy="1889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219200"/>
            <a:ext cx="7858125" cy="5329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3500" y="1917700"/>
            <a:ext cx="457200" cy="2810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330701" y="3640418"/>
            <a:ext cx="1308099" cy="1236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143000"/>
            <a:ext cx="7934325" cy="5381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0200" y="3528940"/>
            <a:ext cx="457200" cy="2810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495</Words>
  <Application>Microsoft Office PowerPoint</Application>
  <PresentationFormat>On-screen Show (4:3)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Using Interactive Jupyter Notebooks with R</vt:lpstr>
      <vt:lpstr>Using Interactive Jupyter Notebooks with R</vt:lpstr>
      <vt:lpstr>What is Jupyter?</vt:lpstr>
      <vt:lpstr>R User Interface Evolution</vt:lpstr>
      <vt:lpstr>R Command Line</vt:lpstr>
      <vt:lpstr>R Command Line</vt:lpstr>
      <vt:lpstr>RStudio</vt:lpstr>
      <vt:lpstr>RStudio</vt:lpstr>
      <vt:lpstr>RStudio</vt:lpstr>
      <vt:lpstr>RStudio</vt:lpstr>
      <vt:lpstr>RStudio with Markdown</vt:lpstr>
      <vt:lpstr>RStudio with Markdown</vt:lpstr>
      <vt:lpstr>RStudio with Markdown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Markdown Cells</vt:lpstr>
      <vt:lpstr>Jupyter Markdown Cells</vt:lpstr>
      <vt:lpstr>Jupyter Code Cells</vt:lpstr>
      <vt:lpstr>Installation of Jupyter</vt:lpstr>
      <vt:lpstr>Installation of Jupyter</vt:lpstr>
      <vt:lpstr>R Packages Used by Jupyter</vt:lpstr>
      <vt:lpstr>Installation of Jupyter</vt:lpstr>
      <vt:lpstr>Take Home Message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  Using R’s Caret Package</dc:title>
  <dc:creator>Earl</dc:creator>
  <cp:lastModifiedBy>Earl Glynn</cp:lastModifiedBy>
  <cp:revision>42</cp:revision>
  <dcterms:created xsi:type="dcterms:W3CDTF">2006-08-16T00:00:00Z</dcterms:created>
  <dcterms:modified xsi:type="dcterms:W3CDTF">2015-11-30T01:19:08Z</dcterms:modified>
</cp:coreProperties>
</file>