
<file path=[Content_Types].xml><?xml version="1.0" encoding="utf-8"?>
<Types xmlns="http://schemas.openxmlformats.org/package/2006/content-types">
  <Default Extension="png" ContentType="image/png"/>
  <Default Extension="6E1BC960"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8" r:id="rId2"/>
    <p:sldId id="289" r:id="rId3"/>
    <p:sldId id="290" r:id="rId4"/>
    <p:sldId id="263" r:id="rId5"/>
    <p:sldId id="262" r:id="rId6"/>
    <p:sldId id="291" r:id="rId7"/>
    <p:sldId id="264" r:id="rId8"/>
    <p:sldId id="265" r:id="rId9"/>
    <p:sldId id="266" r:id="rId10"/>
    <p:sldId id="267" r:id="rId11"/>
    <p:sldId id="268" r:id="rId12"/>
    <p:sldId id="269" r:id="rId13"/>
    <p:sldId id="270" r:id="rId14"/>
    <p:sldId id="272" r:id="rId15"/>
    <p:sldId id="271" r:id="rId16"/>
    <p:sldId id="273" r:id="rId17"/>
    <p:sldId id="292" r:id="rId18"/>
    <p:sldId id="274" r:id="rId19"/>
    <p:sldId id="287" r:id="rId20"/>
    <p:sldId id="275" r:id="rId21"/>
    <p:sldId id="276" r:id="rId22"/>
    <p:sldId id="277" r:id="rId23"/>
    <p:sldId id="278" r:id="rId24"/>
    <p:sldId id="279" r:id="rId25"/>
    <p:sldId id="280" r:id="rId26"/>
    <p:sldId id="281" r:id="rId27"/>
    <p:sldId id="286" r:id="rId28"/>
    <p:sldId id="282" r:id="rId29"/>
    <p:sldId id="283"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116" d="100"/>
          <a:sy n="116" d="100"/>
        </p:scale>
        <p:origin x="2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E1BC960"/><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manpages.debian.org/testing/util-linux/nsenter.1.en.html" TargetMode="External"/><Relationship Id="rId2" Type="http://schemas.openxmlformats.org/officeDocument/2006/relationships/hyperlink" Target="https://docs.docker.com/engine/reference/commandline/run/#:%7E:text=The%20%2D%2Dprivileged%20flag%20gives,like%20running%20Docker%20within%20Docker."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learning.oreilly.com/library/view/docker-quick-start/9781789347326/toc.xhtml" TargetMode="External"/><Relationship Id="rId2" Type="http://schemas.openxmlformats.org/officeDocument/2006/relationships/hyperlink" Target="https://www.amazon.com/Docker-Quick-Start-Guide-applications/dp/1789347327/ref=sr_1_1?dchild=1&amp;keywords=Docker+Quick+Start+Guide&amp;qid=1630008857&amp;sr=8-1" TargetMode="Externa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clevelandcontainers.co.uk/blog/16-fun-facts-about-container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bit.ly/2QqK78a" TargetMode="External"/><Relationship Id="rId2" Type="http://schemas.openxmlformats.org/officeDocument/2006/relationships/hyperlink" Target="https://github.com/PacktPublishing/Docker-Quick-Start-Guide/tree/master/Chapter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5" y="729343"/>
            <a:ext cx="5934508" cy="860560"/>
          </a:xfrm>
        </p:spPr>
        <p:txBody>
          <a:bodyPr>
            <a:noAutofit/>
          </a:bodyPr>
          <a:lstStyle/>
          <a:p>
            <a:r>
              <a:rPr lang="en-US" sz="3600" dirty="0" smtClean="0"/>
              <a:t>Docker Quick Start Guide</a:t>
            </a:r>
            <a:endParaRPr lang="en-US" sz="3600" dirty="0"/>
          </a:p>
        </p:txBody>
      </p:sp>
      <p:sp>
        <p:nvSpPr>
          <p:cNvPr id="4" name="Text Placeholder 3"/>
          <p:cNvSpPr>
            <a:spLocks noGrp="1"/>
          </p:cNvSpPr>
          <p:nvPr>
            <p:ph type="body" sz="half" idx="2"/>
          </p:nvPr>
        </p:nvSpPr>
        <p:spPr>
          <a:xfrm>
            <a:off x="3415029" y="2282732"/>
            <a:ext cx="1117145" cy="509895"/>
          </a:xfrm>
        </p:spPr>
        <p:txBody>
          <a:bodyPr/>
          <a:lstStyle/>
          <a:p>
            <a:r>
              <a:rPr lang="en-US" dirty="0"/>
              <a:t>Earl </a:t>
            </a:r>
            <a:r>
              <a:rPr lang="en-US" dirty="0" smtClean="0"/>
              <a:t>Waud</a:t>
            </a:r>
            <a:endParaRPr lang="en-US" dirty="0"/>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rcRect l="6680" r="6680"/>
          <a:stretch>
            <a:fillRect/>
          </a:stretch>
        </p:blipFill>
        <p:spPr bwMode="auto">
          <a:prstGeom prst="rect">
            <a:avLst/>
          </a:prstGeom>
          <a:noFill/>
        </p:spPr>
      </p:pic>
      <p:sp>
        <p:nvSpPr>
          <p:cNvPr id="3" name="TextBox 2"/>
          <p:cNvSpPr txBox="1"/>
          <p:nvPr/>
        </p:nvSpPr>
        <p:spPr>
          <a:xfrm>
            <a:off x="1738183" y="1680518"/>
            <a:ext cx="4470839" cy="369332"/>
          </a:xfrm>
          <a:prstGeom prst="rect">
            <a:avLst/>
          </a:prstGeom>
          <a:noFill/>
        </p:spPr>
        <p:txBody>
          <a:bodyPr wrap="none" rtlCol="0">
            <a:spAutoFit/>
          </a:bodyPr>
          <a:lstStyle/>
          <a:p>
            <a:r>
              <a:rPr lang="en-US" dirty="0" smtClean="0"/>
              <a:t>Working through the book, chapter by chapter</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022" y="3025509"/>
            <a:ext cx="3829050" cy="2981325"/>
          </a:xfrm>
          <a:prstGeom prst="rect">
            <a:avLst/>
          </a:prstGeom>
        </p:spPr>
      </p:pic>
    </p:spTree>
    <p:extLst>
      <p:ext uri="{BB962C8B-B14F-4D97-AF65-F5344CB8AC3E}">
        <p14:creationId xmlns:p14="http://schemas.microsoft.com/office/powerpoint/2010/main" val="3163150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Docker Volumes</a:t>
            </a:r>
            <a:endParaRPr lang="en-US" dirty="0"/>
          </a:p>
        </p:txBody>
      </p:sp>
      <p:sp>
        <p:nvSpPr>
          <p:cNvPr id="3" name="TextBox 2"/>
          <p:cNvSpPr txBox="1"/>
          <p:nvPr/>
        </p:nvSpPr>
        <p:spPr>
          <a:xfrm>
            <a:off x="1141413" y="1643743"/>
            <a:ext cx="10081758" cy="3785652"/>
          </a:xfrm>
          <a:prstGeom prst="rect">
            <a:avLst/>
          </a:prstGeom>
          <a:noFill/>
        </p:spPr>
        <p:txBody>
          <a:bodyPr wrap="square" rtlCol="0">
            <a:spAutoFit/>
          </a:bodyPr>
          <a:lstStyle/>
          <a:p>
            <a:r>
              <a:rPr lang="en-US" sz="2400" dirty="0" smtClean="0"/>
              <a:t>There are a few different ways to create a Docker volume</a:t>
            </a:r>
          </a:p>
          <a:p>
            <a:r>
              <a:rPr lang="en-US" sz="2400" dirty="0" smtClean="0"/>
              <a:t>One way is to use the volume create subcommand</a:t>
            </a:r>
          </a:p>
          <a:p>
            <a:endParaRPr lang="en-US" sz="2400" dirty="0"/>
          </a:p>
          <a:p>
            <a:r>
              <a:rPr lang="en-US" sz="2400" dirty="0" smtClean="0"/>
              <a:t>Usage: </a:t>
            </a:r>
            <a:r>
              <a:rPr lang="en-US" sz="2400" dirty="0" err="1" smtClean="0"/>
              <a:t>docker</a:t>
            </a:r>
            <a:r>
              <a:rPr lang="en-US" sz="2400" dirty="0" smtClean="0"/>
              <a:t> volume create [OPTIONS] [VOLUME]</a:t>
            </a:r>
          </a:p>
          <a:p>
            <a:endParaRPr lang="en-US" sz="2400" dirty="0"/>
          </a:p>
          <a:p>
            <a:r>
              <a:rPr lang="en-US" sz="2400" dirty="0" smtClean="0"/>
              <a:t># The options available are:</a:t>
            </a:r>
            <a:endParaRPr lang="en-US" sz="2400" dirty="0"/>
          </a:p>
          <a:p>
            <a:r>
              <a:rPr lang="en-US" sz="2400" dirty="0" smtClean="0"/>
              <a:t>-</a:t>
            </a:r>
            <a:r>
              <a:rPr lang="en-US" sz="2400" dirty="0"/>
              <a:t>d, --driver string </a:t>
            </a:r>
            <a:r>
              <a:rPr lang="en-US" sz="2400" dirty="0" smtClean="0"/>
              <a:t>				# </a:t>
            </a:r>
            <a:r>
              <a:rPr lang="en-US" sz="2400" dirty="0"/>
              <a:t>Specify volume driver name (default "local")</a:t>
            </a:r>
          </a:p>
          <a:p>
            <a:r>
              <a:rPr lang="en-US" sz="2400" dirty="0"/>
              <a:t>--label list </a:t>
            </a:r>
            <a:r>
              <a:rPr lang="en-US" sz="2400" dirty="0" smtClean="0"/>
              <a:t>						# </a:t>
            </a:r>
            <a:r>
              <a:rPr lang="en-US" sz="2400" dirty="0"/>
              <a:t>Set metadata for a volume</a:t>
            </a:r>
          </a:p>
          <a:p>
            <a:r>
              <a:rPr lang="en-US" sz="2400" dirty="0"/>
              <a:t>-o, --opt map </a:t>
            </a:r>
            <a:r>
              <a:rPr lang="en-US" sz="2400" dirty="0" smtClean="0"/>
              <a:t>					# </a:t>
            </a:r>
            <a:r>
              <a:rPr lang="en-US" sz="2400" dirty="0"/>
              <a:t>Set driver specific options (default map</a:t>
            </a:r>
            <a:r>
              <a:rPr lang="en-US" sz="2400" dirty="0" smtClean="0"/>
              <a:t>[])</a:t>
            </a:r>
          </a:p>
          <a:p>
            <a:endParaRPr lang="en-US" sz="2400" dirty="0"/>
          </a:p>
        </p:txBody>
      </p:sp>
    </p:spTree>
    <p:extLst>
      <p:ext uri="{BB962C8B-B14F-4D97-AF65-F5344CB8AC3E}">
        <p14:creationId xmlns:p14="http://schemas.microsoft.com/office/powerpoint/2010/main" val="3667011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TextBox 2"/>
          <p:cNvSpPr txBox="1"/>
          <p:nvPr/>
        </p:nvSpPr>
        <p:spPr>
          <a:xfrm>
            <a:off x="1141413" y="1643743"/>
            <a:ext cx="10081758" cy="1569660"/>
          </a:xfrm>
          <a:prstGeom prst="rect">
            <a:avLst/>
          </a:prstGeom>
          <a:noFill/>
        </p:spPr>
        <p:txBody>
          <a:bodyPr wrap="square" rtlCol="0">
            <a:spAutoFit/>
          </a:bodyPr>
          <a:lstStyle/>
          <a:p>
            <a:endParaRPr lang="en-US" sz="2400" dirty="0" smtClean="0"/>
          </a:p>
          <a:p>
            <a:endParaRPr lang="en-US" sz="2400" dirty="0"/>
          </a:p>
          <a:p>
            <a:r>
              <a:rPr lang="en-US" sz="2400" dirty="0" smtClean="0"/>
              <a:t># Use the volume create subcommand with no optional parameters</a:t>
            </a:r>
          </a:p>
          <a:p>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 volume create</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1519157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simple example</a:t>
            </a:r>
            <a:endParaRPr lang="en-US" dirty="0"/>
          </a:p>
        </p:txBody>
      </p:sp>
      <p:sp>
        <p:nvSpPr>
          <p:cNvPr id="3" name="TextBox 2"/>
          <p:cNvSpPr txBox="1"/>
          <p:nvPr/>
        </p:nvSpPr>
        <p:spPr>
          <a:xfrm>
            <a:off x="1141413" y="1643743"/>
            <a:ext cx="10081758" cy="1569660"/>
          </a:xfrm>
          <a:prstGeom prst="rect">
            <a:avLst/>
          </a:prstGeom>
          <a:noFill/>
        </p:spPr>
        <p:txBody>
          <a:bodyPr wrap="square" rtlCol="0">
            <a:spAutoFit/>
          </a:bodyPr>
          <a:lstStyle/>
          <a:p>
            <a:endParaRPr lang="en-US" sz="2400" dirty="0" smtClean="0"/>
          </a:p>
          <a:p>
            <a:endParaRPr lang="en-US" sz="2400" dirty="0"/>
          </a:p>
          <a:p>
            <a:r>
              <a:rPr lang="en-US" sz="2400" dirty="0" smtClean="0"/>
              <a:t># Use the volume create subcommand with an optional volume name</a:t>
            </a:r>
          </a:p>
          <a:p>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 volume create my-vol-02</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554622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volume ls </a:t>
            </a:r>
            <a:r>
              <a:rPr lang="en-US" dirty="0" err="1" smtClean="0"/>
              <a:t>subcomand</a:t>
            </a:r>
            <a:endParaRPr lang="en-US" dirty="0"/>
          </a:p>
        </p:txBody>
      </p:sp>
      <p:sp>
        <p:nvSpPr>
          <p:cNvPr id="3" name="TextBox 2"/>
          <p:cNvSpPr txBox="1"/>
          <p:nvPr/>
        </p:nvSpPr>
        <p:spPr>
          <a:xfrm>
            <a:off x="1141413" y="1643743"/>
            <a:ext cx="10081758" cy="1569660"/>
          </a:xfrm>
          <a:prstGeom prst="rect">
            <a:avLst/>
          </a:prstGeom>
          <a:noFill/>
        </p:spPr>
        <p:txBody>
          <a:bodyPr wrap="square" rtlCol="0">
            <a:spAutoFit/>
          </a:bodyPr>
          <a:lstStyle/>
          <a:p>
            <a:endParaRPr lang="en-US" sz="2400" dirty="0" smtClean="0"/>
          </a:p>
          <a:p>
            <a:endParaRPr lang="en-US" sz="2400" dirty="0"/>
          </a:p>
          <a:p>
            <a:r>
              <a:rPr lang="en-US" sz="2400" dirty="0" smtClean="0"/>
              <a:t># Use the volume ls subcommand to list existing volumes</a:t>
            </a:r>
          </a:p>
          <a:p>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 volume ls</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633985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volume inspect subcommand</a:t>
            </a:r>
            <a:endParaRPr lang="en-US" dirty="0"/>
          </a:p>
        </p:txBody>
      </p:sp>
      <p:sp>
        <p:nvSpPr>
          <p:cNvPr id="3" name="TextBox 2"/>
          <p:cNvSpPr txBox="1"/>
          <p:nvPr/>
        </p:nvSpPr>
        <p:spPr>
          <a:xfrm>
            <a:off x="1141413" y="1643743"/>
            <a:ext cx="10081758" cy="1569660"/>
          </a:xfrm>
          <a:prstGeom prst="rect">
            <a:avLst/>
          </a:prstGeom>
          <a:noFill/>
        </p:spPr>
        <p:txBody>
          <a:bodyPr wrap="square" rtlCol="0">
            <a:spAutoFit/>
          </a:bodyPr>
          <a:lstStyle/>
          <a:p>
            <a:endParaRPr lang="en-US" sz="2400" dirty="0" smtClean="0"/>
          </a:p>
          <a:p>
            <a:endParaRPr lang="en-US" sz="2400" dirty="0"/>
          </a:p>
          <a:p>
            <a:r>
              <a:rPr lang="en-US" sz="2400" dirty="0" smtClean="0"/>
              <a:t># Use the volume inspect subcommand to view information about a volume</a:t>
            </a:r>
          </a:p>
          <a:p>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 volume inspect my-vol-02</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1650941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learn from the inspect data</a:t>
            </a:r>
            <a:endParaRPr lang="en-US" dirty="0"/>
          </a:p>
        </p:txBody>
      </p:sp>
      <p:sp>
        <p:nvSpPr>
          <p:cNvPr id="3" name="TextBox 2"/>
          <p:cNvSpPr txBox="1"/>
          <p:nvPr/>
        </p:nvSpPr>
        <p:spPr>
          <a:xfrm>
            <a:off x="1141413" y="1643743"/>
            <a:ext cx="10081758" cy="4893647"/>
          </a:xfrm>
          <a:prstGeom prst="rect">
            <a:avLst/>
          </a:prstGeom>
          <a:noFill/>
        </p:spPr>
        <p:txBody>
          <a:bodyPr wrap="square" rtlCol="0">
            <a:spAutoFit/>
          </a:bodyPr>
          <a:lstStyle/>
          <a:p>
            <a:endParaRPr lang="en-US" sz="2400" dirty="0" smtClean="0"/>
          </a:p>
          <a:p>
            <a:r>
              <a:rPr lang="en-US" sz="2400" dirty="0" smtClean="0"/>
              <a:t>The volume mount point is provided in the “</a:t>
            </a:r>
            <a:r>
              <a:rPr lang="en-US" sz="2400" dirty="0" err="1" smtClean="0"/>
              <a:t>Mountpoint</a:t>
            </a:r>
            <a:r>
              <a:rPr lang="en-US" sz="2400" dirty="0" smtClean="0"/>
              <a:t>” line, in this case it is</a:t>
            </a:r>
          </a:p>
          <a:p>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var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/lib/</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/volumes/my-vol-02/_data”</a:t>
            </a:r>
          </a:p>
          <a:p>
            <a:endParaRPr lang="en-US" sz="2400" dirty="0"/>
          </a:p>
          <a:p>
            <a:r>
              <a:rPr lang="en-US" sz="2400" dirty="0"/>
              <a:t>If we look at that path, we will see that it is owned by </a:t>
            </a:r>
            <a:r>
              <a:rPr lang="en-US" sz="2400" dirty="0" smtClean="0"/>
              <a:t>root, which means you will need elevated permissions to access the location from the host side.</a:t>
            </a:r>
          </a:p>
          <a:p>
            <a:endParaRPr lang="en-US" sz="2400" dirty="0"/>
          </a:p>
          <a:p>
            <a:r>
              <a:rPr lang="en-US" sz="2400" dirty="0" smtClean="0"/>
              <a:t>A key distinction between running Docker on Linux and OSX.  Volumes are folders on the host file system when using Docker on Linux.  When using Docker on OSX, Docker is using a mostly seamless virtual machine for running the containers.  Volumes is one area where the seams show through on OSX.  The mount point is actually inside the file system of the virtual machine, and as such there is no direct path on the host OSX file system for the mount point. </a:t>
            </a:r>
            <a:endParaRPr lang="en-US" sz="2400" dirty="0"/>
          </a:p>
        </p:txBody>
      </p:sp>
    </p:spTree>
    <p:extLst>
      <p:ext uri="{BB962C8B-B14F-4D97-AF65-F5344CB8AC3E}">
        <p14:creationId xmlns:p14="http://schemas.microsoft.com/office/powerpoint/2010/main" val="2176781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volume mount point on OSX</a:t>
            </a:r>
            <a:endParaRPr lang="en-US" dirty="0"/>
          </a:p>
        </p:txBody>
      </p:sp>
      <p:sp>
        <p:nvSpPr>
          <p:cNvPr id="3" name="TextBox 2"/>
          <p:cNvSpPr txBox="1"/>
          <p:nvPr/>
        </p:nvSpPr>
        <p:spPr>
          <a:xfrm>
            <a:off x="1141413" y="1643743"/>
            <a:ext cx="10081758" cy="3170099"/>
          </a:xfrm>
          <a:prstGeom prst="rect">
            <a:avLst/>
          </a:prstGeom>
          <a:noFill/>
        </p:spPr>
        <p:txBody>
          <a:bodyPr wrap="square" rtlCol="0">
            <a:spAutoFit/>
          </a:bodyPr>
          <a:lstStyle/>
          <a:p>
            <a:endParaRPr lang="en-US" sz="2400" dirty="0" smtClean="0"/>
          </a:p>
          <a:p>
            <a:r>
              <a:rPr lang="en-US" sz="2400" dirty="0" smtClean="0"/>
              <a:t>On Mac OS X, volume folders are stored inside of a virtual machine.  Therefore, trying to access the volume </a:t>
            </a:r>
            <a:r>
              <a:rPr lang="en-US" sz="2400" dirty="0" err="1" smtClean="0"/>
              <a:t>mountpoint</a:t>
            </a:r>
            <a:r>
              <a:rPr lang="en-US" sz="2400" dirty="0" smtClean="0"/>
              <a:t> on the OS X host will not be successful.</a:t>
            </a:r>
          </a:p>
          <a:p>
            <a:endParaRPr lang="en-US" sz="2400" dirty="0"/>
          </a:p>
          <a:p>
            <a:r>
              <a:rPr lang="en-US" sz="2400" dirty="0" smtClean="0"/>
              <a:t>There is a way to access the mount point using another container</a:t>
            </a:r>
          </a:p>
          <a:p>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smtClean="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run -it --privileged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pid</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=host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debian</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nsenter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-t 1 -m -u -n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i</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sh</a:t>
            </a:r>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a:p>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a:p>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ls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altr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var</a:t>
            </a:r>
            <a:r>
              <a:rPr lang="en-US" sz="2000" b="1" i="1" dirty="0" smtClean="0">
                <a:solidFill>
                  <a:schemeClr val="accent2">
                    <a:lumMod val="75000"/>
                  </a:schemeClr>
                </a:solidFill>
                <a:latin typeface="FantasqueSansMono NF" panose="020B0609020204030204" pitchFamily="49" charset="0"/>
                <a:ea typeface="FantasqueSansMono NF" panose="020B0609020204030204" pitchFamily="49" charset="0"/>
              </a:rPr>
              <a:t>/lib/</a:t>
            </a:r>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smtClean="0">
                <a:solidFill>
                  <a:schemeClr val="accent2">
                    <a:lumMod val="75000"/>
                  </a:schemeClr>
                </a:solidFill>
                <a:latin typeface="FantasqueSansMono NF" panose="020B0609020204030204" pitchFamily="49" charset="0"/>
                <a:ea typeface="FantasqueSansMono NF" panose="020B0609020204030204" pitchFamily="49" charset="0"/>
              </a:rPr>
              <a:t>/volumes/my-vol-02</a:t>
            </a:r>
          </a:p>
          <a:p>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913682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going on</a:t>
            </a:r>
            <a:endParaRPr lang="en-US" dirty="0"/>
          </a:p>
        </p:txBody>
      </p:sp>
      <p:sp>
        <p:nvSpPr>
          <p:cNvPr id="3" name="TextBox 2"/>
          <p:cNvSpPr txBox="1"/>
          <p:nvPr/>
        </p:nvSpPr>
        <p:spPr>
          <a:xfrm>
            <a:off x="1141413" y="1643743"/>
            <a:ext cx="10081758" cy="2862322"/>
          </a:xfrm>
          <a:prstGeom prst="rect">
            <a:avLst/>
          </a:prstGeom>
          <a:noFill/>
        </p:spPr>
        <p:txBody>
          <a:bodyPr wrap="square" rtlCol="0">
            <a:spAutoFit/>
          </a:bodyPr>
          <a:lstStyle/>
          <a:p>
            <a:pPr fontAlgn="base"/>
            <a:r>
              <a:rPr lang="en-US" b="1" dirty="0" smtClean="0"/>
              <a:t>-</a:t>
            </a:r>
            <a:r>
              <a:rPr lang="en-US" b="1" dirty="0"/>
              <a:t>it</a:t>
            </a:r>
            <a:r>
              <a:rPr lang="en-US" dirty="0"/>
              <a:t> goes for Keep STDIN open even if not attached + Allocate </a:t>
            </a:r>
            <a:r>
              <a:rPr lang="en-US" dirty="0" smtClean="0"/>
              <a:t>pseudo-TTY</a:t>
            </a:r>
            <a:endParaRPr lang="en-US" dirty="0"/>
          </a:p>
          <a:p>
            <a:pPr fontAlgn="base"/>
            <a:r>
              <a:rPr lang="en-US" b="1" dirty="0"/>
              <a:t>--privileged</a:t>
            </a:r>
            <a:r>
              <a:rPr lang="en-US" dirty="0"/>
              <a:t> "gives all capabilities to the container. Allows special cases like running </a:t>
            </a:r>
            <a:r>
              <a:rPr lang="en-US" u="sng" dirty="0" err="1">
                <a:hlinkClick r:id="rId2"/>
              </a:rPr>
              <a:t>docker</a:t>
            </a:r>
            <a:r>
              <a:rPr lang="en-US" dirty="0"/>
              <a:t>" </a:t>
            </a:r>
            <a:r>
              <a:rPr lang="en-US" dirty="0" smtClean="0"/>
              <a:t>.</a:t>
            </a:r>
            <a:endParaRPr lang="en-US" dirty="0"/>
          </a:p>
          <a:p>
            <a:pPr fontAlgn="base"/>
            <a:r>
              <a:rPr lang="en-US" b="1" dirty="0"/>
              <a:t>--</a:t>
            </a:r>
            <a:r>
              <a:rPr lang="en-US" b="1" dirty="0" err="1"/>
              <a:t>pid</a:t>
            </a:r>
            <a:r>
              <a:rPr lang="en-US" dirty="0"/>
              <a:t> defines to use the host VM namespace</a:t>
            </a:r>
            <a:r>
              <a:rPr lang="en-US" dirty="0" smtClean="0"/>
              <a:t>.</a:t>
            </a:r>
            <a:endParaRPr lang="en-US" dirty="0"/>
          </a:p>
          <a:p>
            <a:pPr fontAlgn="base"/>
            <a:r>
              <a:rPr lang="en-US" b="1" dirty="0" err="1"/>
              <a:t>debian</a:t>
            </a:r>
            <a:r>
              <a:rPr lang="en-US" dirty="0"/>
              <a:t> the actual image to use</a:t>
            </a:r>
            <a:r>
              <a:rPr lang="en-US" dirty="0" smtClean="0"/>
              <a:t>.</a:t>
            </a:r>
            <a:endParaRPr lang="en-US" dirty="0"/>
          </a:p>
          <a:p>
            <a:pPr fontAlgn="base"/>
            <a:r>
              <a:rPr lang="en-US" b="1" dirty="0" err="1"/>
              <a:t>nsenter</a:t>
            </a:r>
            <a:r>
              <a:rPr lang="en-US" dirty="0"/>
              <a:t> a </a:t>
            </a:r>
            <a:r>
              <a:rPr lang="en-US" u="sng" dirty="0" err="1">
                <a:hlinkClick r:id="rId3"/>
              </a:rPr>
              <a:t>debian's</a:t>
            </a:r>
            <a:r>
              <a:rPr lang="en-US" u="sng" dirty="0">
                <a:hlinkClick r:id="rId3"/>
              </a:rPr>
              <a:t> tool</a:t>
            </a:r>
            <a:r>
              <a:rPr lang="en-US" dirty="0"/>
              <a:t> to run programs in different </a:t>
            </a:r>
            <a:r>
              <a:rPr lang="en-US" dirty="0" smtClean="0"/>
              <a:t>namespaces</a:t>
            </a:r>
            <a:endParaRPr lang="en-US" dirty="0"/>
          </a:p>
          <a:p>
            <a:pPr fontAlgn="base"/>
            <a:r>
              <a:rPr lang="en-US" b="1" dirty="0"/>
              <a:t>-t</a:t>
            </a:r>
            <a:r>
              <a:rPr lang="en-US" dirty="0"/>
              <a:t> is the target PID</a:t>
            </a:r>
          </a:p>
          <a:p>
            <a:pPr fontAlgn="base"/>
            <a:r>
              <a:rPr lang="en-US" b="1" dirty="0"/>
              <a:t>-m</a:t>
            </a:r>
            <a:r>
              <a:rPr lang="en-US" dirty="0"/>
              <a:t> mount the provided PID namespace.</a:t>
            </a:r>
          </a:p>
          <a:p>
            <a:pPr fontAlgn="base"/>
            <a:r>
              <a:rPr lang="en-US" b="1" dirty="0"/>
              <a:t>-u</a:t>
            </a:r>
            <a:r>
              <a:rPr lang="en-US" dirty="0"/>
              <a:t> enter the Unix Time Sharing (UTS) namespace.</a:t>
            </a:r>
          </a:p>
          <a:p>
            <a:pPr fontAlgn="base"/>
            <a:r>
              <a:rPr lang="en-US" b="1" dirty="0"/>
              <a:t>-n</a:t>
            </a:r>
            <a:r>
              <a:rPr lang="en-US" dirty="0"/>
              <a:t> enter the provided PID network namespace.</a:t>
            </a:r>
          </a:p>
          <a:p>
            <a:pPr fontAlgn="base"/>
            <a:r>
              <a:rPr lang="en-US" b="1" dirty="0"/>
              <a:t>-</a:t>
            </a:r>
            <a:r>
              <a:rPr lang="en-US" b="1" dirty="0" err="1"/>
              <a:t>i</a:t>
            </a:r>
            <a:r>
              <a:rPr lang="en-US" dirty="0"/>
              <a:t> enter the provided PID IPC namespace</a:t>
            </a:r>
            <a:r>
              <a:rPr lang="en-US" dirty="0" smtClean="0"/>
              <a:t>.</a:t>
            </a:r>
            <a:endParaRPr lang="en-US" dirty="0"/>
          </a:p>
        </p:txBody>
      </p:sp>
    </p:spTree>
    <p:extLst>
      <p:ext uri="{BB962C8B-B14F-4D97-AF65-F5344CB8AC3E}">
        <p14:creationId xmlns:p14="http://schemas.microsoft.com/office/powerpoint/2010/main" val="1583320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access volume mount point on OSX</a:t>
            </a:r>
            <a:endParaRPr lang="en-US" dirty="0"/>
          </a:p>
        </p:txBody>
      </p:sp>
      <p:sp>
        <p:nvSpPr>
          <p:cNvPr id="3" name="TextBox 2"/>
          <p:cNvSpPr txBox="1"/>
          <p:nvPr/>
        </p:nvSpPr>
        <p:spPr>
          <a:xfrm>
            <a:off x="1141413" y="1643743"/>
            <a:ext cx="10081758" cy="4616648"/>
          </a:xfrm>
          <a:prstGeom prst="rect">
            <a:avLst/>
          </a:prstGeom>
          <a:noFill/>
        </p:spPr>
        <p:txBody>
          <a:bodyPr wrap="square" rtlCol="0">
            <a:spAutoFit/>
          </a:bodyPr>
          <a:lstStyle/>
          <a:p>
            <a:endParaRPr lang="en-US" dirty="0" smtClean="0"/>
          </a:p>
          <a:p>
            <a:r>
              <a:rPr lang="en-US" dirty="0" smtClean="0"/>
              <a:t># </a:t>
            </a:r>
            <a:r>
              <a:rPr lang="en-US" dirty="0"/>
              <a:t>Start by creating a new volume</a:t>
            </a:r>
          </a:p>
          <a:p>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volume create my-</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osx</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-volume</a:t>
            </a:r>
          </a:p>
          <a:p>
            <a:r>
              <a:rPr lang="en-US" dirty="0"/>
              <a:t># Now find the </a:t>
            </a:r>
            <a:r>
              <a:rPr lang="en-US" dirty="0" err="1" smtClean="0"/>
              <a:t>Mountpoint</a:t>
            </a:r>
            <a:r>
              <a:rPr lang="en-US" dirty="0" smtClean="0"/>
              <a:t>…</a:t>
            </a:r>
            <a:endParaRPr lang="en-US" dirty="0"/>
          </a:p>
          <a:p>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volume inspect my-</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osx</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-volume -f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json</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Mountpoint</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a:t>
            </a:r>
          </a:p>
          <a:p>
            <a:r>
              <a:rPr lang="en-US" dirty="0"/>
              <a:t># Try to view the contents of the </a:t>
            </a:r>
            <a:r>
              <a:rPr lang="en-US" dirty="0" err="1"/>
              <a:t>Mountpoint's</a:t>
            </a:r>
            <a:r>
              <a:rPr lang="en-US" dirty="0"/>
              <a:t> folder</a:t>
            </a:r>
          </a:p>
          <a:p>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sudo</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ls -l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var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/lib/</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/volumes/my-</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osx</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-volume</a:t>
            </a:r>
          </a:p>
          <a:p>
            <a:r>
              <a:rPr lang="en-US" dirty="0"/>
              <a:t># "No such file or directory" because the directory does not exist on </a:t>
            </a:r>
            <a:r>
              <a:rPr lang="en-US" dirty="0" smtClean="0"/>
              <a:t>the OS </a:t>
            </a:r>
            <a:r>
              <a:rPr lang="en-US" dirty="0"/>
              <a:t>X </a:t>
            </a:r>
            <a:r>
              <a:rPr lang="en-US" dirty="0" smtClean="0"/>
              <a:t>host</a:t>
            </a:r>
          </a:p>
          <a:p>
            <a:endParaRPr lang="en-US" sz="2400" dirty="0"/>
          </a:p>
          <a:p>
            <a:r>
              <a:rPr lang="en-US" sz="2800" dirty="0"/>
              <a:t>There is a way to access the mount point using another container</a:t>
            </a:r>
          </a:p>
          <a:p>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run -it --privileged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pid</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=host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debian</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nsenter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-t 1 -m -u -n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i</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s</a:t>
            </a:r>
          </a:p>
          <a:p>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a:p>
            <a:r>
              <a:rPr lang="en-US" sz="2400" b="1" i="1" dirty="0">
                <a:solidFill>
                  <a:schemeClr val="accent2">
                    <a:lumMod val="75000"/>
                  </a:schemeClr>
                </a:solidFill>
                <a:latin typeface="FantasqueSansMono NF" panose="020B0609020204030204" pitchFamily="49" charset="0"/>
                <a:ea typeface="FantasqueSansMono NF" panose="020B0609020204030204" pitchFamily="49" charset="0"/>
              </a:rPr>
              <a:t>ls -</a:t>
            </a:r>
            <a:r>
              <a:rPr lang="en-US" sz="2400" b="1" i="1" dirty="0" err="1">
                <a:solidFill>
                  <a:schemeClr val="accent2">
                    <a:lumMod val="75000"/>
                  </a:schemeClr>
                </a:solidFill>
                <a:latin typeface="FantasqueSansMono NF" panose="020B0609020204030204" pitchFamily="49" charset="0"/>
                <a:ea typeface="FantasqueSansMono NF" panose="020B0609020204030204" pitchFamily="49" charset="0"/>
              </a:rPr>
              <a:t>altr</a:t>
            </a:r>
            <a:r>
              <a:rPr lang="en-US" sz="24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var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/lib/</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/volumes/my-</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osx</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-volume</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a:p>
            <a:r>
              <a:rPr lang="en-US" sz="2400" dirty="0" smtClean="0"/>
              <a:t># Ta Da</a:t>
            </a:r>
          </a:p>
        </p:txBody>
      </p:sp>
    </p:spTree>
    <p:extLst>
      <p:ext uri="{BB962C8B-B14F-4D97-AF65-F5344CB8AC3E}">
        <p14:creationId xmlns:p14="http://schemas.microsoft.com/office/powerpoint/2010/main" val="4112105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volume mount point on WIN</a:t>
            </a:r>
            <a:endParaRPr lang="en-US" dirty="0"/>
          </a:p>
        </p:txBody>
      </p:sp>
      <p:sp>
        <p:nvSpPr>
          <p:cNvPr id="3" name="TextBox 2"/>
          <p:cNvSpPr txBox="1"/>
          <p:nvPr/>
        </p:nvSpPr>
        <p:spPr>
          <a:xfrm>
            <a:off x="1141413" y="1643743"/>
            <a:ext cx="10081758" cy="2862322"/>
          </a:xfrm>
          <a:prstGeom prst="rect">
            <a:avLst/>
          </a:prstGeom>
          <a:noFill/>
        </p:spPr>
        <p:txBody>
          <a:bodyPr wrap="square" rtlCol="0">
            <a:spAutoFit/>
          </a:bodyPr>
          <a:lstStyle/>
          <a:p>
            <a:endParaRPr lang="en-US" sz="2400" dirty="0" smtClean="0"/>
          </a:p>
          <a:p>
            <a:r>
              <a:rPr lang="en-US" sz="2400" dirty="0" smtClean="0"/>
              <a:t>On Windows, volume folders are stored inside of a WSL environment.  Therefore, trying to access the volume </a:t>
            </a:r>
            <a:r>
              <a:rPr lang="en-US" sz="2400" dirty="0" err="1" smtClean="0"/>
              <a:t>mountpoint</a:t>
            </a:r>
            <a:r>
              <a:rPr lang="en-US" sz="2400" dirty="0" smtClean="0"/>
              <a:t> on the Windows host will not be successful.</a:t>
            </a:r>
          </a:p>
          <a:p>
            <a:endParaRPr lang="en-US" sz="2400" dirty="0"/>
          </a:p>
          <a:p>
            <a:r>
              <a:rPr lang="en-US" sz="2400" dirty="0" smtClean="0"/>
              <a:t>Here is where you will find the volumes on a Windows system</a:t>
            </a:r>
          </a:p>
          <a:p>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dir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\\wsl$\docker-desktop-data\version-pack-data\community\docker\volumes</a:t>
            </a:r>
          </a:p>
          <a:p>
            <a:endParaRPr lang="en-US" sz="2000" b="1" i="1" dirty="0" smtClean="0">
              <a:solidFill>
                <a:schemeClr val="accent2">
                  <a:lumMod val="75000"/>
                </a:schemeClr>
              </a:solidFill>
              <a:latin typeface="FantasqueSansMono NF" panose="020B0609020204030204" pitchFamily="49" charset="0"/>
              <a:ea typeface="FantasqueSansMono NF" panose="020B0609020204030204" pitchFamily="49" charset="0"/>
            </a:endParaRPr>
          </a:p>
          <a:p>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802701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813" y="609601"/>
            <a:ext cx="5934508" cy="1639886"/>
          </a:xfrm>
        </p:spPr>
        <p:txBody>
          <a:bodyPr/>
          <a:lstStyle/>
          <a:p>
            <a:r>
              <a:rPr lang="en-US" dirty="0"/>
              <a:t>reasons you might want to use this book to learn Docker</a:t>
            </a:r>
          </a:p>
        </p:txBody>
      </p:sp>
      <p:sp>
        <p:nvSpPr>
          <p:cNvPr id="4" name="Text Placeholder 3"/>
          <p:cNvSpPr>
            <a:spLocks noGrp="1"/>
          </p:cNvSpPr>
          <p:nvPr>
            <p:ph type="body" sz="half" idx="2"/>
          </p:nvPr>
        </p:nvSpPr>
        <p:spPr>
          <a:xfrm>
            <a:off x="5103813" y="2278288"/>
            <a:ext cx="5934511" cy="3541714"/>
          </a:xfrm>
        </p:spPr>
        <p:txBody>
          <a:bodyPr>
            <a:noAutofit/>
          </a:bodyPr>
          <a:lstStyle/>
          <a:p>
            <a:pPr marL="285750" indent="-285750">
              <a:buFont typeface="Arial" panose="020B0604020202020204" pitchFamily="34" charset="0"/>
              <a:buChar char="•"/>
            </a:pPr>
            <a:r>
              <a:rPr lang="en-US" sz="1800" b="1" dirty="0" smtClean="0"/>
              <a:t>Docker </a:t>
            </a:r>
            <a:r>
              <a:rPr lang="en-US" sz="1800" b="1" dirty="0"/>
              <a:t>Quick Start Guide</a:t>
            </a:r>
            <a:r>
              <a:rPr lang="en-US" sz="1800" dirty="0"/>
              <a:t> reached #14 on the Top 100 Paid best sellers list in the System Administration category.</a:t>
            </a:r>
          </a:p>
          <a:p>
            <a:pPr marL="285750" indent="-285750">
              <a:buFont typeface="Arial" panose="020B0604020202020204" pitchFamily="34" charset="0"/>
              <a:buChar char="•"/>
            </a:pPr>
            <a:r>
              <a:rPr lang="en-US" sz="1800" dirty="0"/>
              <a:t>It currently has a 4.2 out of 5.0 star rating on </a:t>
            </a:r>
            <a:r>
              <a:rPr lang="en-US" sz="1800" u="sng" dirty="0" smtClean="0">
                <a:hlinkClick r:id="rId2"/>
              </a:rPr>
              <a:t>Amazon.com</a:t>
            </a:r>
            <a:endParaRPr lang="en-US" sz="1800" dirty="0"/>
          </a:p>
          <a:p>
            <a:pPr marL="285750" indent="-285750">
              <a:buFont typeface="Arial" panose="020B0604020202020204" pitchFamily="34" charset="0"/>
              <a:buChar char="•"/>
            </a:pPr>
            <a:r>
              <a:rPr lang="en-US" sz="1800" dirty="0"/>
              <a:t>It has been my best selling book, selling about 2000 print and kindle copies worldwide so </a:t>
            </a:r>
            <a:r>
              <a:rPr lang="en-US" sz="1800" dirty="0" smtClean="0"/>
              <a:t>far</a:t>
            </a:r>
            <a:endParaRPr lang="en-US" sz="1800" dirty="0"/>
          </a:p>
          <a:p>
            <a:pPr marL="285750" indent="-285750">
              <a:buFont typeface="Arial" panose="020B0604020202020204" pitchFamily="34" charset="0"/>
              <a:buChar char="•"/>
            </a:pPr>
            <a:r>
              <a:rPr lang="en-US" sz="1800" dirty="0" smtClean="0"/>
              <a:t>And</a:t>
            </a:r>
            <a:r>
              <a:rPr lang="en-US" sz="1800" dirty="0"/>
              <a:t>… You can SSO into Oreilly and click the following link for access to the full book FOR </a:t>
            </a:r>
            <a:r>
              <a:rPr lang="en-US" sz="1800" dirty="0" smtClean="0"/>
              <a:t>FREE:</a:t>
            </a:r>
            <a:r>
              <a:rPr lang="en-US" sz="1800" dirty="0"/>
              <a:t/>
            </a:r>
            <a:br>
              <a:rPr lang="en-US" sz="1800" dirty="0"/>
            </a:br>
            <a:r>
              <a:rPr lang="en-US" sz="1800" u="sng" dirty="0">
                <a:hlinkClick r:id="rId3"/>
              </a:rPr>
              <a:t>https://learning.oreilly.com/library/view/docker-quick-start/9781789347326/toc.xhtml</a:t>
            </a:r>
            <a:endParaRPr lang="en-US" sz="1800" dirty="0"/>
          </a:p>
          <a:p>
            <a:endParaRPr lang="en-US" sz="18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41" y="893240"/>
            <a:ext cx="4353667" cy="4685874"/>
          </a:xfrm>
          <a:prstGeom prst="rect">
            <a:avLst/>
          </a:prstGeom>
        </p:spPr>
      </p:pic>
    </p:spTree>
    <p:extLst>
      <p:ext uri="{BB962C8B-B14F-4D97-AF65-F5344CB8AC3E}">
        <p14:creationId xmlns:p14="http://schemas.microsoft.com/office/powerpoint/2010/main" val="35979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containers used so far</a:t>
            </a:r>
            <a:endParaRPr lang="en-US" dirty="0"/>
          </a:p>
        </p:txBody>
      </p:sp>
      <p:sp>
        <p:nvSpPr>
          <p:cNvPr id="3" name="TextBox 2"/>
          <p:cNvSpPr txBox="1"/>
          <p:nvPr/>
        </p:nvSpPr>
        <p:spPr>
          <a:xfrm>
            <a:off x="1141413" y="1643743"/>
            <a:ext cx="10081758" cy="4154984"/>
          </a:xfrm>
          <a:prstGeom prst="rect">
            <a:avLst/>
          </a:prstGeom>
          <a:noFill/>
        </p:spPr>
        <p:txBody>
          <a:bodyPr wrap="square" rtlCol="0">
            <a:spAutoFit/>
          </a:bodyPr>
          <a:lstStyle/>
          <a:p>
            <a:endParaRPr lang="en-US" sz="2400" dirty="0" smtClean="0"/>
          </a:p>
          <a:p>
            <a:r>
              <a:rPr lang="en-US" sz="2400" dirty="0" smtClean="0"/>
              <a:t>I </a:t>
            </a:r>
            <a:r>
              <a:rPr lang="en-US" sz="2400" dirty="0"/>
              <a:t>want to point out </a:t>
            </a:r>
            <a:r>
              <a:rPr lang="en-US" sz="2400" dirty="0" smtClean="0"/>
              <a:t>that in the examples so far, we have created a few Docker volumes, but we have not used any Docker containers (except for the special case for looking at OS X volumes).</a:t>
            </a:r>
          </a:p>
          <a:p>
            <a:endParaRPr lang="en-US" sz="2400" dirty="0"/>
          </a:p>
          <a:p>
            <a:r>
              <a:rPr lang="en-US" sz="2400" dirty="0" smtClean="0"/>
              <a:t>This emphasizes that Docker volumes are not using or a part of the Union File System.</a:t>
            </a:r>
          </a:p>
          <a:p>
            <a:endParaRPr lang="en-US" sz="2400" dirty="0"/>
          </a:p>
          <a:p>
            <a:r>
              <a:rPr lang="en-US" sz="2400" dirty="0" smtClean="0"/>
              <a:t>Next up we are going to mix in the use of Docker containers.</a:t>
            </a:r>
          </a:p>
          <a:p>
            <a:r>
              <a:rPr lang="en-US" sz="2400" dirty="0" smtClean="0"/>
              <a:t>We are going to use a VERY basic Docker image for these examples so that the focus can be on what is happening with the Docker volumes.</a:t>
            </a:r>
            <a:endParaRPr lang="en-US" sz="2400" dirty="0"/>
          </a:p>
        </p:txBody>
      </p:sp>
    </p:spTree>
    <p:extLst>
      <p:ext uri="{BB962C8B-B14F-4D97-AF65-F5344CB8AC3E}">
        <p14:creationId xmlns:p14="http://schemas.microsoft.com/office/powerpoint/2010/main" val="2627729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example Docker image</a:t>
            </a:r>
            <a:endParaRPr lang="en-US" dirty="0"/>
          </a:p>
        </p:txBody>
      </p:sp>
      <p:sp>
        <p:nvSpPr>
          <p:cNvPr id="3" name="TextBox 2"/>
          <p:cNvSpPr txBox="1"/>
          <p:nvPr/>
        </p:nvSpPr>
        <p:spPr>
          <a:xfrm>
            <a:off x="1141413" y="1643743"/>
            <a:ext cx="10081758" cy="5078313"/>
          </a:xfrm>
          <a:prstGeom prst="rect">
            <a:avLst/>
          </a:prstGeom>
          <a:noFill/>
        </p:spPr>
        <p:txBody>
          <a:bodyPr wrap="square" rtlCol="0">
            <a:spAutoFit/>
          </a:bodyPr>
          <a:lstStyle/>
          <a:p>
            <a:endParaRPr lang="en-US" sz="2400" dirty="0" smtClean="0"/>
          </a:p>
          <a:p>
            <a:r>
              <a:rPr lang="en-US" sz="2400" dirty="0" smtClean="0"/>
              <a:t>Here is the </a:t>
            </a:r>
            <a:r>
              <a:rPr lang="en-US" sz="2400" dirty="0" err="1" smtClean="0"/>
              <a:t>Dockerfile</a:t>
            </a:r>
            <a:r>
              <a:rPr lang="en-US" sz="2400" dirty="0" smtClean="0"/>
              <a:t> used for creating our super simple Docker image</a:t>
            </a:r>
          </a:p>
          <a:p>
            <a:endParaRPr lang="en-US" sz="2400" dirty="0"/>
          </a:p>
          <a:p>
            <a:r>
              <a:rPr lang="en-US" sz="2800" dirty="0"/>
              <a:t># VOLUME instruction </a:t>
            </a:r>
            <a:r>
              <a:rPr lang="en-US" sz="2800" dirty="0" err="1"/>
              <a:t>Dockerfile</a:t>
            </a:r>
            <a:r>
              <a:rPr lang="en-US" sz="2800" dirty="0"/>
              <a:t> for Docker Quick Start Guide  </a:t>
            </a:r>
          </a:p>
          <a:p>
            <a:r>
              <a:rPr lang="en-US" sz="3200" b="1" i="1" dirty="0">
                <a:solidFill>
                  <a:schemeClr val="accent2">
                    <a:lumMod val="75000"/>
                  </a:schemeClr>
                </a:solidFill>
              </a:rPr>
              <a:t>FROM alpine</a:t>
            </a:r>
          </a:p>
          <a:p>
            <a:r>
              <a:rPr lang="en-US" sz="3200" b="1" i="1" dirty="0">
                <a:solidFill>
                  <a:schemeClr val="accent2">
                    <a:lumMod val="75000"/>
                  </a:schemeClr>
                </a:solidFill>
              </a:rPr>
              <a:t>RUN </a:t>
            </a:r>
            <a:r>
              <a:rPr lang="en-US" sz="3200" b="1" i="1" dirty="0" err="1">
                <a:solidFill>
                  <a:schemeClr val="accent2">
                    <a:lumMod val="75000"/>
                  </a:schemeClr>
                </a:solidFill>
              </a:rPr>
              <a:t>mkdir</a:t>
            </a:r>
            <a:r>
              <a:rPr lang="en-US" sz="3200" b="1" i="1" dirty="0">
                <a:solidFill>
                  <a:schemeClr val="accent2">
                    <a:lumMod val="75000"/>
                  </a:schemeClr>
                </a:solidFill>
              </a:rPr>
              <a:t> /</a:t>
            </a:r>
            <a:r>
              <a:rPr lang="en-US" sz="3200" b="1" i="1" dirty="0" err="1">
                <a:solidFill>
                  <a:schemeClr val="accent2">
                    <a:lumMod val="75000"/>
                  </a:schemeClr>
                </a:solidFill>
              </a:rPr>
              <a:t>myvol</a:t>
            </a:r>
            <a:endParaRPr lang="en-US" sz="3200" b="1" i="1" dirty="0">
              <a:solidFill>
                <a:schemeClr val="accent2">
                  <a:lumMod val="75000"/>
                </a:schemeClr>
              </a:solidFill>
            </a:endParaRPr>
          </a:p>
          <a:p>
            <a:r>
              <a:rPr lang="en-US" sz="3200" b="1" i="1" dirty="0">
                <a:solidFill>
                  <a:schemeClr val="accent2">
                    <a:lumMod val="75000"/>
                  </a:schemeClr>
                </a:solidFill>
              </a:rPr>
              <a:t>RUN echo "Data from image" &gt; /</a:t>
            </a:r>
            <a:r>
              <a:rPr lang="en-US" sz="3200" b="1" i="1" dirty="0" err="1">
                <a:solidFill>
                  <a:schemeClr val="accent2">
                    <a:lumMod val="75000"/>
                  </a:schemeClr>
                </a:solidFill>
              </a:rPr>
              <a:t>myvol</a:t>
            </a:r>
            <a:r>
              <a:rPr lang="en-US" sz="3200" b="1" i="1" dirty="0">
                <a:solidFill>
                  <a:schemeClr val="accent2">
                    <a:lumMod val="75000"/>
                  </a:schemeClr>
                </a:solidFill>
              </a:rPr>
              <a:t>/both-places.txt</a:t>
            </a:r>
          </a:p>
          <a:p>
            <a:r>
              <a:rPr lang="en-US" sz="3200" b="1" i="1" dirty="0">
                <a:solidFill>
                  <a:schemeClr val="accent2">
                    <a:lumMod val="75000"/>
                  </a:schemeClr>
                </a:solidFill>
              </a:rPr>
              <a:t>CMD ["</a:t>
            </a:r>
            <a:r>
              <a:rPr lang="en-US" sz="3200" b="1" i="1" dirty="0" err="1">
                <a:solidFill>
                  <a:schemeClr val="accent2">
                    <a:lumMod val="75000"/>
                  </a:schemeClr>
                </a:solidFill>
              </a:rPr>
              <a:t>sh</a:t>
            </a:r>
            <a:r>
              <a:rPr lang="en-US" sz="3200" b="1" i="1" dirty="0" smtClean="0">
                <a:solidFill>
                  <a:schemeClr val="accent2">
                    <a:lumMod val="75000"/>
                  </a:schemeClr>
                </a:solidFill>
              </a:rPr>
              <a:t>"]</a:t>
            </a:r>
          </a:p>
          <a:p>
            <a:endParaRPr lang="en-US" sz="3200" b="1" i="1" dirty="0">
              <a:solidFill>
                <a:schemeClr val="accent2">
                  <a:lumMod val="75000"/>
                </a:schemeClr>
              </a:solidFill>
            </a:endParaRPr>
          </a:p>
          <a:p>
            <a:r>
              <a:rPr lang="en-US" sz="3200" dirty="0"/>
              <a:t># </a:t>
            </a:r>
            <a:r>
              <a:rPr lang="en-US" sz="3200" dirty="0" smtClean="0"/>
              <a:t>Build the Docker image </a:t>
            </a:r>
            <a:endParaRPr lang="en-US" sz="3200" b="1" i="1" dirty="0" smtClean="0">
              <a:solidFill>
                <a:schemeClr val="accent2">
                  <a:lumMod val="75000"/>
                </a:schemeClr>
              </a:solidFill>
            </a:endParaRPr>
          </a:p>
          <a:p>
            <a:r>
              <a:rPr lang="de-DE" sz="3200" b="1" i="1" dirty="0">
                <a:solidFill>
                  <a:schemeClr val="accent2">
                    <a:lumMod val="75000"/>
                  </a:schemeClr>
                </a:solidFill>
              </a:rPr>
              <a:t>docker image build -t volume-demo2:1.0 .</a:t>
            </a:r>
            <a:endParaRPr lang="en-US" sz="3200" b="1" i="1" dirty="0">
              <a:solidFill>
                <a:schemeClr val="accent2">
                  <a:lumMod val="75000"/>
                </a:schemeClr>
              </a:solidFill>
            </a:endParaRPr>
          </a:p>
        </p:txBody>
      </p:sp>
    </p:spTree>
    <p:extLst>
      <p:ext uri="{BB962C8B-B14F-4D97-AF65-F5344CB8AC3E}">
        <p14:creationId xmlns:p14="http://schemas.microsoft.com/office/powerpoint/2010/main" val="1831377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 a pre-created volume</a:t>
            </a:r>
            <a:endParaRPr lang="en-US" dirty="0"/>
          </a:p>
        </p:txBody>
      </p:sp>
      <p:sp>
        <p:nvSpPr>
          <p:cNvPr id="3" name="TextBox 2"/>
          <p:cNvSpPr txBox="1"/>
          <p:nvPr/>
        </p:nvSpPr>
        <p:spPr>
          <a:xfrm>
            <a:off x="1141413" y="1643743"/>
            <a:ext cx="10081758" cy="3046988"/>
          </a:xfrm>
          <a:prstGeom prst="rect">
            <a:avLst/>
          </a:prstGeom>
          <a:noFill/>
        </p:spPr>
        <p:txBody>
          <a:bodyPr wrap="square" rtlCol="0">
            <a:spAutoFit/>
          </a:bodyPr>
          <a:lstStyle/>
          <a:p>
            <a:endParaRPr lang="en-US" sz="3200" dirty="0" smtClean="0"/>
          </a:p>
          <a:p>
            <a:r>
              <a:rPr lang="en-US" sz="3200" dirty="0"/>
              <a:t># mount a pre-created volume with --mount parameter</a:t>
            </a:r>
          </a:p>
          <a:p>
            <a:r>
              <a:rPr lang="en-US" sz="3200" b="1" i="1" dirty="0" err="1">
                <a:solidFill>
                  <a:schemeClr val="accent2">
                    <a:lumMod val="75000"/>
                  </a:schemeClr>
                </a:solidFill>
              </a:rPr>
              <a:t>docker</a:t>
            </a:r>
            <a:r>
              <a:rPr lang="en-US" sz="3200" b="1" i="1" dirty="0">
                <a:solidFill>
                  <a:schemeClr val="accent2">
                    <a:lumMod val="75000"/>
                  </a:schemeClr>
                </a:solidFill>
              </a:rPr>
              <a:t> container run --</a:t>
            </a:r>
            <a:r>
              <a:rPr lang="en-US" sz="3200" b="1" i="1" dirty="0" err="1">
                <a:solidFill>
                  <a:schemeClr val="accent2">
                    <a:lumMod val="75000"/>
                  </a:schemeClr>
                </a:solidFill>
              </a:rPr>
              <a:t>rm</a:t>
            </a:r>
            <a:r>
              <a:rPr lang="en-US" sz="3200" b="1" i="1" dirty="0">
                <a:solidFill>
                  <a:schemeClr val="accent2">
                    <a:lumMod val="75000"/>
                  </a:schemeClr>
                </a:solidFill>
              </a:rPr>
              <a:t> -d \</a:t>
            </a:r>
          </a:p>
          <a:p>
            <a:r>
              <a:rPr lang="en-US" sz="3200" b="1" i="1" dirty="0">
                <a:solidFill>
                  <a:schemeClr val="accent2">
                    <a:lumMod val="75000"/>
                  </a:schemeClr>
                </a:solidFill>
              </a:rPr>
              <a:t>--mount source=my-vol-02,target=/</a:t>
            </a:r>
            <a:r>
              <a:rPr lang="en-US" sz="3200" b="1" i="1" dirty="0" err="1">
                <a:solidFill>
                  <a:schemeClr val="accent2">
                    <a:lumMod val="75000"/>
                  </a:schemeClr>
                </a:solidFill>
              </a:rPr>
              <a:t>myvol</a:t>
            </a:r>
            <a:r>
              <a:rPr lang="en-US" sz="3200" b="1" i="1" dirty="0">
                <a:solidFill>
                  <a:schemeClr val="accent2">
                    <a:lumMod val="75000"/>
                  </a:schemeClr>
                </a:solidFill>
              </a:rPr>
              <a:t> \</a:t>
            </a:r>
          </a:p>
          <a:p>
            <a:r>
              <a:rPr lang="en-US" sz="3200" b="1" i="1" dirty="0">
                <a:solidFill>
                  <a:schemeClr val="accent2">
                    <a:lumMod val="75000"/>
                  </a:schemeClr>
                </a:solidFill>
              </a:rPr>
              <a:t>--name vol-demo2 \</a:t>
            </a:r>
          </a:p>
          <a:p>
            <a:r>
              <a:rPr lang="en-US" sz="3200" b="1" i="1" dirty="0">
                <a:solidFill>
                  <a:schemeClr val="accent2">
                    <a:lumMod val="75000"/>
                  </a:schemeClr>
                </a:solidFill>
              </a:rPr>
              <a:t>volume-demo2:1.0 tail -f /dev/null</a:t>
            </a:r>
            <a:endParaRPr lang="en-US" sz="2400" b="1" i="1" dirty="0">
              <a:solidFill>
                <a:schemeClr val="accent2">
                  <a:lumMod val="75000"/>
                </a:schemeClr>
              </a:solidFill>
            </a:endParaRPr>
          </a:p>
        </p:txBody>
      </p:sp>
    </p:spTree>
    <p:extLst>
      <p:ext uri="{BB962C8B-B14F-4D97-AF65-F5344CB8AC3E}">
        <p14:creationId xmlns:p14="http://schemas.microsoft.com/office/powerpoint/2010/main" val="2350740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check out what happens</a:t>
            </a:r>
            <a:endParaRPr lang="en-US" dirty="0"/>
          </a:p>
        </p:txBody>
      </p:sp>
      <p:sp>
        <p:nvSpPr>
          <p:cNvPr id="3" name="TextBox 2"/>
          <p:cNvSpPr txBox="1"/>
          <p:nvPr/>
        </p:nvSpPr>
        <p:spPr>
          <a:xfrm>
            <a:off x="1141413" y="1643743"/>
            <a:ext cx="10081758" cy="5447645"/>
          </a:xfrm>
          <a:prstGeom prst="rect">
            <a:avLst/>
          </a:prstGeom>
          <a:noFill/>
        </p:spPr>
        <p:txBody>
          <a:bodyPr wrap="square" rtlCol="0">
            <a:spAutoFit/>
          </a:bodyPr>
          <a:lstStyle/>
          <a:p>
            <a:endParaRPr lang="en-US" sz="3200" dirty="0" smtClean="0"/>
          </a:p>
          <a:p>
            <a:r>
              <a:rPr lang="en-US" sz="3200" dirty="0" smtClean="0"/>
              <a:t># List Docker containers</a:t>
            </a:r>
          </a:p>
          <a:p>
            <a:r>
              <a:rPr lang="en-US" sz="3200" b="1" i="1" dirty="0" err="1">
                <a:solidFill>
                  <a:schemeClr val="accent2">
                    <a:lumMod val="75000"/>
                  </a:schemeClr>
                </a:solidFill>
              </a:rPr>
              <a:t>docker</a:t>
            </a:r>
            <a:r>
              <a:rPr lang="en-US" sz="3200" b="1" i="1" dirty="0">
                <a:solidFill>
                  <a:schemeClr val="accent2">
                    <a:lumMod val="75000"/>
                  </a:schemeClr>
                </a:solidFill>
              </a:rPr>
              <a:t> </a:t>
            </a:r>
            <a:r>
              <a:rPr lang="en-US" sz="3200" b="1" i="1" dirty="0" smtClean="0">
                <a:solidFill>
                  <a:schemeClr val="accent2">
                    <a:lumMod val="75000"/>
                  </a:schemeClr>
                </a:solidFill>
              </a:rPr>
              <a:t>container </a:t>
            </a:r>
            <a:r>
              <a:rPr lang="en-US" sz="3200" b="1" i="1" dirty="0">
                <a:solidFill>
                  <a:schemeClr val="accent2">
                    <a:lumMod val="75000"/>
                  </a:schemeClr>
                </a:solidFill>
              </a:rPr>
              <a:t>ls</a:t>
            </a:r>
          </a:p>
          <a:p>
            <a:r>
              <a:rPr lang="en-US" sz="3200" dirty="0" smtClean="0"/>
              <a:t># List Docker volumes</a:t>
            </a:r>
          </a:p>
          <a:p>
            <a:r>
              <a:rPr lang="en-US" sz="3200" b="1" i="1" dirty="0" err="1">
                <a:solidFill>
                  <a:schemeClr val="accent2">
                    <a:lumMod val="75000"/>
                  </a:schemeClr>
                </a:solidFill>
              </a:rPr>
              <a:t>docker</a:t>
            </a:r>
            <a:r>
              <a:rPr lang="en-US" sz="3200" b="1" i="1" dirty="0">
                <a:solidFill>
                  <a:schemeClr val="accent2">
                    <a:lumMod val="75000"/>
                  </a:schemeClr>
                </a:solidFill>
              </a:rPr>
              <a:t> volume ls</a:t>
            </a:r>
          </a:p>
          <a:p>
            <a:r>
              <a:rPr lang="en-US" sz="3200" dirty="0" smtClean="0"/>
              <a:t># cat volume data from host side</a:t>
            </a:r>
          </a:p>
          <a:p>
            <a:r>
              <a:rPr lang="en-US" sz="2800" b="1" i="1" dirty="0" err="1">
                <a:solidFill>
                  <a:schemeClr val="accent2">
                    <a:lumMod val="75000"/>
                  </a:schemeClr>
                </a:solidFill>
              </a:rPr>
              <a:t>sudo</a:t>
            </a:r>
            <a:r>
              <a:rPr lang="en-US" sz="2800" b="1" i="1" dirty="0">
                <a:solidFill>
                  <a:schemeClr val="accent2">
                    <a:lumMod val="75000"/>
                  </a:schemeClr>
                </a:solidFill>
              </a:rPr>
              <a:t> cat /</a:t>
            </a:r>
            <a:r>
              <a:rPr lang="en-US" sz="2800" b="1" i="1" dirty="0" err="1">
                <a:solidFill>
                  <a:schemeClr val="accent2">
                    <a:lumMod val="75000"/>
                  </a:schemeClr>
                </a:solidFill>
              </a:rPr>
              <a:t>var</a:t>
            </a:r>
            <a:r>
              <a:rPr lang="en-US" sz="2800" b="1" i="1" dirty="0">
                <a:solidFill>
                  <a:schemeClr val="accent2">
                    <a:lumMod val="75000"/>
                  </a:schemeClr>
                </a:solidFill>
              </a:rPr>
              <a:t>/lib/</a:t>
            </a:r>
            <a:r>
              <a:rPr lang="en-US" sz="2800" b="1" i="1" dirty="0" err="1">
                <a:solidFill>
                  <a:schemeClr val="accent2">
                    <a:lumMod val="75000"/>
                  </a:schemeClr>
                </a:solidFill>
              </a:rPr>
              <a:t>docker</a:t>
            </a:r>
            <a:r>
              <a:rPr lang="en-US" sz="2800" b="1" i="1" dirty="0">
                <a:solidFill>
                  <a:schemeClr val="accent2">
                    <a:lumMod val="75000"/>
                  </a:schemeClr>
                </a:solidFill>
              </a:rPr>
              <a:t>/volumes/my-vol-02/_data/both-places.txt</a:t>
            </a:r>
          </a:p>
          <a:p>
            <a:r>
              <a:rPr lang="en-US" sz="3200" dirty="0" smtClean="0"/>
              <a:t># cat volume data from inside the container</a:t>
            </a:r>
          </a:p>
          <a:p>
            <a:r>
              <a:rPr lang="en-US" sz="3200" b="1" i="1" dirty="0" err="1">
                <a:solidFill>
                  <a:schemeClr val="accent2">
                    <a:lumMod val="75000"/>
                  </a:schemeClr>
                </a:solidFill>
              </a:rPr>
              <a:t>docker</a:t>
            </a:r>
            <a:r>
              <a:rPr lang="en-US" sz="3200" b="1" i="1" dirty="0">
                <a:solidFill>
                  <a:schemeClr val="accent2">
                    <a:lumMod val="75000"/>
                  </a:schemeClr>
                </a:solidFill>
              </a:rPr>
              <a:t> container exec -it vol-demo2 /bin/</a:t>
            </a:r>
            <a:r>
              <a:rPr lang="en-US" sz="3200" b="1" i="1" dirty="0" err="1">
                <a:solidFill>
                  <a:schemeClr val="accent2">
                    <a:lumMod val="75000"/>
                  </a:schemeClr>
                </a:solidFill>
              </a:rPr>
              <a:t>sh</a:t>
            </a:r>
            <a:endParaRPr lang="en-US" sz="3200" b="1" i="1" dirty="0">
              <a:solidFill>
                <a:schemeClr val="accent2">
                  <a:lumMod val="75000"/>
                </a:schemeClr>
              </a:solidFill>
            </a:endParaRPr>
          </a:p>
          <a:p>
            <a:r>
              <a:rPr lang="en-US" sz="3200" b="1" i="1" dirty="0">
                <a:solidFill>
                  <a:schemeClr val="accent2">
                    <a:lumMod val="75000"/>
                  </a:schemeClr>
                </a:solidFill>
              </a:rPr>
              <a:t>cat /</a:t>
            </a:r>
            <a:r>
              <a:rPr lang="en-US" sz="3200" b="1" i="1" dirty="0" err="1">
                <a:solidFill>
                  <a:schemeClr val="accent2">
                    <a:lumMod val="75000"/>
                  </a:schemeClr>
                </a:solidFill>
              </a:rPr>
              <a:t>myvol</a:t>
            </a:r>
            <a:r>
              <a:rPr lang="en-US" sz="3200" b="1" i="1" dirty="0">
                <a:solidFill>
                  <a:schemeClr val="accent2">
                    <a:lumMod val="75000"/>
                  </a:schemeClr>
                </a:solidFill>
              </a:rPr>
              <a:t>/both-places.txt</a:t>
            </a:r>
          </a:p>
          <a:p>
            <a:endParaRPr lang="en-US" sz="3200" dirty="0" smtClean="0"/>
          </a:p>
        </p:txBody>
      </p:sp>
    </p:spTree>
    <p:extLst>
      <p:ext uri="{BB962C8B-B14F-4D97-AF65-F5344CB8AC3E}">
        <p14:creationId xmlns:p14="http://schemas.microsoft.com/office/powerpoint/2010/main" val="2311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 A single file as a volume</a:t>
            </a:r>
            <a:endParaRPr lang="en-US" dirty="0"/>
          </a:p>
        </p:txBody>
      </p:sp>
      <p:sp>
        <p:nvSpPr>
          <p:cNvPr id="3" name="TextBox 2"/>
          <p:cNvSpPr txBox="1"/>
          <p:nvPr/>
        </p:nvSpPr>
        <p:spPr>
          <a:xfrm>
            <a:off x="1141413" y="1643743"/>
            <a:ext cx="10081758" cy="5016758"/>
          </a:xfrm>
          <a:prstGeom prst="rect">
            <a:avLst/>
          </a:prstGeom>
          <a:noFill/>
        </p:spPr>
        <p:txBody>
          <a:bodyPr wrap="square" rtlCol="0">
            <a:spAutoFit/>
          </a:bodyPr>
          <a:lstStyle/>
          <a:p>
            <a:r>
              <a:rPr lang="en-US" sz="3200" dirty="0" smtClean="0"/>
              <a:t># </a:t>
            </a:r>
            <a:r>
              <a:rPr lang="en-US" sz="3200" dirty="0"/>
              <a:t>Map a single file from the host to a container</a:t>
            </a:r>
          </a:p>
          <a:p>
            <a:r>
              <a:rPr lang="en-US" sz="3200" b="1" i="1" dirty="0">
                <a:solidFill>
                  <a:schemeClr val="accent2">
                    <a:lumMod val="75000"/>
                  </a:schemeClr>
                </a:solidFill>
              </a:rPr>
              <a:t>echo "important </a:t>
            </a:r>
            <a:r>
              <a:rPr lang="en-US" sz="3200" b="1" i="1" dirty="0" smtClean="0">
                <a:solidFill>
                  <a:schemeClr val="accent2">
                    <a:lumMod val="75000"/>
                  </a:schemeClr>
                </a:solidFill>
              </a:rPr>
              <a:t>data in a file" </a:t>
            </a:r>
            <a:r>
              <a:rPr lang="en-US" sz="3200" b="1" i="1" dirty="0">
                <a:solidFill>
                  <a:schemeClr val="accent2">
                    <a:lumMod val="75000"/>
                  </a:schemeClr>
                </a:solidFill>
              </a:rPr>
              <a:t>&gt; /</a:t>
            </a:r>
            <a:r>
              <a:rPr lang="en-US" sz="3200" b="1" i="1" dirty="0" err="1">
                <a:solidFill>
                  <a:schemeClr val="accent2">
                    <a:lumMod val="75000"/>
                  </a:schemeClr>
                </a:solidFill>
              </a:rPr>
              <a:t>tmp</a:t>
            </a:r>
            <a:r>
              <a:rPr lang="en-US" sz="3200" b="1" i="1" dirty="0">
                <a:solidFill>
                  <a:schemeClr val="accent2">
                    <a:lumMod val="75000"/>
                  </a:schemeClr>
                </a:solidFill>
              </a:rPr>
              <a:t>/data-file.txt</a:t>
            </a:r>
          </a:p>
          <a:p>
            <a:r>
              <a:rPr lang="en-US" sz="3200" dirty="0" smtClean="0"/>
              <a:t># Run a container mounting the file</a:t>
            </a:r>
          </a:p>
          <a:p>
            <a:r>
              <a:rPr lang="en-US" sz="3200" b="1" i="1" dirty="0" err="1">
                <a:solidFill>
                  <a:schemeClr val="accent2">
                    <a:lumMod val="75000"/>
                  </a:schemeClr>
                </a:solidFill>
              </a:rPr>
              <a:t>docker</a:t>
            </a:r>
            <a:r>
              <a:rPr lang="en-US" sz="3200" b="1" i="1" dirty="0">
                <a:solidFill>
                  <a:schemeClr val="accent2">
                    <a:lumMod val="75000"/>
                  </a:schemeClr>
                </a:solidFill>
              </a:rPr>
              <a:t> container run --</a:t>
            </a:r>
            <a:r>
              <a:rPr lang="en-US" sz="3200" b="1" i="1" dirty="0" err="1">
                <a:solidFill>
                  <a:schemeClr val="accent2">
                    <a:lumMod val="75000"/>
                  </a:schemeClr>
                </a:solidFill>
              </a:rPr>
              <a:t>rm</a:t>
            </a:r>
            <a:r>
              <a:rPr lang="en-US" sz="3200" b="1" i="1" dirty="0">
                <a:solidFill>
                  <a:schemeClr val="accent2">
                    <a:lumMod val="75000"/>
                  </a:schemeClr>
                </a:solidFill>
              </a:rPr>
              <a:t> -d \</a:t>
            </a:r>
          </a:p>
          <a:p>
            <a:r>
              <a:rPr lang="en-US" sz="3200" b="1" i="1" dirty="0">
                <a:solidFill>
                  <a:schemeClr val="accent2">
                    <a:lumMod val="75000"/>
                  </a:schemeClr>
                </a:solidFill>
              </a:rPr>
              <a:t>-v /</a:t>
            </a:r>
            <a:r>
              <a:rPr lang="en-US" sz="3200" b="1" i="1" dirty="0" err="1">
                <a:solidFill>
                  <a:schemeClr val="accent2">
                    <a:lumMod val="75000"/>
                  </a:schemeClr>
                </a:solidFill>
              </a:rPr>
              <a:t>tmp</a:t>
            </a:r>
            <a:r>
              <a:rPr lang="en-US" sz="3200" b="1" i="1" dirty="0">
                <a:solidFill>
                  <a:schemeClr val="accent2">
                    <a:lumMod val="75000"/>
                  </a:schemeClr>
                </a:solidFill>
              </a:rPr>
              <a:t>/data-file.txt:/</a:t>
            </a:r>
            <a:r>
              <a:rPr lang="en-US" sz="3200" b="1" i="1" dirty="0" err="1">
                <a:solidFill>
                  <a:schemeClr val="accent2">
                    <a:lumMod val="75000"/>
                  </a:schemeClr>
                </a:solidFill>
              </a:rPr>
              <a:t>myvol</a:t>
            </a:r>
            <a:r>
              <a:rPr lang="en-US" sz="3200" b="1" i="1" dirty="0">
                <a:solidFill>
                  <a:schemeClr val="accent2">
                    <a:lumMod val="75000"/>
                  </a:schemeClr>
                </a:solidFill>
              </a:rPr>
              <a:t>/data-file.txt \</a:t>
            </a:r>
          </a:p>
          <a:p>
            <a:r>
              <a:rPr lang="en-US" sz="3200" b="1" i="1" dirty="0">
                <a:solidFill>
                  <a:schemeClr val="accent2">
                    <a:lumMod val="75000"/>
                  </a:schemeClr>
                </a:solidFill>
              </a:rPr>
              <a:t>--name </a:t>
            </a:r>
            <a:r>
              <a:rPr lang="en-US" sz="3200" b="1" i="1" dirty="0" err="1">
                <a:solidFill>
                  <a:schemeClr val="accent2">
                    <a:lumMod val="75000"/>
                  </a:schemeClr>
                </a:solidFill>
              </a:rPr>
              <a:t>vol</a:t>
            </a:r>
            <a:r>
              <a:rPr lang="en-US" sz="3200" b="1" i="1" dirty="0">
                <a:solidFill>
                  <a:schemeClr val="accent2">
                    <a:lumMod val="75000"/>
                  </a:schemeClr>
                </a:solidFill>
              </a:rPr>
              <a:t>-demo \</a:t>
            </a:r>
          </a:p>
          <a:p>
            <a:r>
              <a:rPr lang="en-US" sz="3200" b="1" i="1" dirty="0">
                <a:solidFill>
                  <a:schemeClr val="accent2">
                    <a:lumMod val="75000"/>
                  </a:schemeClr>
                </a:solidFill>
              </a:rPr>
              <a:t>volume-demo2:1.0 tail -f /dev/null</a:t>
            </a:r>
          </a:p>
          <a:p>
            <a:endParaRPr lang="en-US" sz="3200" dirty="0"/>
          </a:p>
          <a:p>
            <a:r>
              <a:rPr lang="en-US" sz="3200" dirty="0"/>
              <a:t># Prove it</a:t>
            </a:r>
          </a:p>
          <a:p>
            <a:r>
              <a:rPr lang="pt-BR" sz="3200" b="1" i="1" dirty="0">
                <a:solidFill>
                  <a:schemeClr val="accent2">
                    <a:lumMod val="75000"/>
                  </a:schemeClr>
                </a:solidFill>
              </a:rPr>
              <a:t>docker exec vol-demo cat /myvol/data-file.txt</a:t>
            </a:r>
            <a:endParaRPr lang="en-US" sz="3200" b="1" i="1" dirty="0">
              <a:solidFill>
                <a:schemeClr val="accent2">
                  <a:lumMod val="75000"/>
                </a:schemeClr>
              </a:solidFill>
            </a:endParaRPr>
          </a:p>
        </p:txBody>
      </p:sp>
    </p:spTree>
    <p:extLst>
      <p:ext uri="{BB962C8B-B14F-4D97-AF65-F5344CB8AC3E}">
        <p14:creationId xmlns:p14="http://schemas.microsoft.com/office/powerpoint/2010/main" val="2774930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ways to do the same thing</a:t>
            </a:r>
            <a:endParaRPr lang="en-US" dirty="0"/>
          </a:p>
        </p:txBody>
      </p:sp>
      <p:sp>
        <p:nvSpPr>
          <p:cNvPr id="3" name="TextBox 2"/>
          <p:cNvSpPr txBox="1"/>
          <p:nvPr/>
        </p:nvSpPr>
        <p:spPr>
          <a:xfrm>
            <a:off x="1141413" y="1643743"/>
            <a:ext cx="6043158" cy="4893647"/>
          </a:xfrm>
          <a:prstGeom prst="rect">
            <a:avLst/>
          </a:prstGeom>
          <a:noFill/>
        </p:spPr>
        <p:txBody>
          <a:bodyPr wrap="square" rtlCol="0">
            <a:spAutoFit/>
          </a:bodyPr>
          <a:lstStyle/>
          <a:p>
            <a:r>
              <a:rPr lang="en-US" sz="2400" dirty="0" smtClean="0"/>
              <a:t># </a:t>
            </a:r>
            <a:r>
              <a:rPr lang="en-US" sz="2400" dirty="0"/>
              <a:t>Using --mount with source and target</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chemeClr val="accent2">
                    <a:lumMod val="75000"/>
                  </a:schemeClr>
                </a:solidFill>
              </a:rPr>
              <a:t>--mount source=my-</a:t>
            </a:r>
            <a:r>
              <a:rPr lang="en-US" sz="2000" b="1" i="1" dirty="0" err="1">
                <a:solidFill>
                  <a:schemeClr val="accent2">
                    <a:lumMod val="75000"/>
                  </a:schemeClr>
                </a:solidFill>
              </a:rPr>
              <a:t>volume,target</a:t>
            </a:r>
            <a:r>
              <a:rPr lang="en-US" sz="2000" b="1" i="1" dirty="0">
                <a:solidFill>
                  <a:schemeClr val="accent2">
                    <a:lumMod val="75000"/>
                  </a:schemeClr>
                </a:solidFill>
              </a:rPr>
              <a:t>=/</a:t>
            </a:r>
            <a:r>
              <a:rPr lang="en-US" sz="2000" b="1" i="1" dirty="0" err="1">
                <a:solidFill>
                  <a:schemeClr val="accent2">
                    <a:lumMod val="75000"/>
                  </a:schemeClr>
                </a:solidFill>
              </a:rPr>
              <a:t>myvol,readonly</a:t>
            </a:r>
            <a:r>
              <a:rPr lang="en-US" sz="2000" b="1" i="1" dirty="0">
                <a:solidFill>
                  <a:schemeClr val="accent2">
                    <a:lumMod val="75000"/>
                  </a:schemeClr>
                </a:solidFill>
              </a:rPr>
              <a:t> \</a:t>
            </a:r>
          </a:p>
          <a:p>
            <a:r>
              <a:rPr lang="en-US" sz="2000" b="1" i="1" dirty="0">
                <a:solidFill>
                  <a:schemeClr val="accent2">
                    <a:lumMod val="75000"/>
                  </a:schemeClr>
                </a:solidFill>
              </a:rPr>
              <a:t>--name vol-demo1 \</a:t>
            </a:r>
          </a:p>
          <a:p>
            <a:r>
              <a:rPr lang="en-US" sz="2000" b="1" i="1" dirty="0" err="1">
                <a:solidFill>
                  <a:schemeClr val="accent2">
                    <a:lumMod val="75000"/>
                  </a:schemeClr>
                </a:solidFill>
              </a:rPr>
              <a:t>volume-demo:latest</a:t>
            </a:r>
            <a:r>
              <a:rPr lang="en-US" sz="2000" b="1" i="1" dirty="0">
                <a:solidFill>
                  <a:schemeClr val="accent2">
                    <a:lumMod val="75000"/>
                  </a:schemeClr>
                </a:solidFill>
              </a:rPr>
              <a:t> tail -f /dev/null</a:t>
            </a:r>
          </a:p>
          <a:p>
            <a:r>
              <a:rPr lang="en-US" sz="2400" dirty="0"/>
              <a:t># Using --mount with source and destination</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chemeClr val="accent2">
                    <a:lumMod val="75000"/>
                  </a:schemeClr>
                </a:solidFill>
              </a:rPr>
              <a:t>--mount source=my-</a:t>
            </a:r>
            <a:r>
              <a:rPr lang="en-US" sz="2000" b="1" i="1" dirty="0" err="1">
                <a:solidFill>
                  <a:schemeClr val="accent2">
                    <a:lumMod val="75000"/>
                  </a:schemeClr>
                </a:solidFill>
              </a:rPr>
              <a:t>volume,destination</a:t>
            </a:r>
            <a:r>
              <a:rPr lang="en-US" sz="2000" b="1" i="1" dirty="0">
                <a:solidFill>
                  <a:schemeClr val="accent2">
                    <a:lumMod val="75000"/>
                  </a:schemeClr>
                </a:solidFill>
              </a:rPr>
              <a:t>=/</a:t>
            </a:r>
            <a:r>
              <a:rPr lang="en-US" sz="2000" b="1" i="1" dirty="0" err="1">
                <a:solidFill>
                  <a:schemeClr val="accent2">
                    <a:lumMod val="75000"/>
                  </a:schemeClr>
                </a:solidFill>
              </a:rPr>
              <a:t>myvol,readonly</a:t>
            </a:r>
            <a:r>
              <a:rPr lang="en-US" sz="2000" b="1" i="1" dirty="0">
                <a:solidFill>
                  <a:schemeClr val="accent2">
                    <a:lumMod val="75000"/>
                  </a:schemeClr>
                </a:solidFill>
              </a:rPr>
              <a:t> \</a:t>
            </a:r>
          </a:p>
          <a:p>
            <a:r>
              <a:rPr lang="en-US" sz="2000" b="1" i="1" dirty="0">
                <a:solidFill>
                  <a:schemeClr val="accent2">
                    <a:lumMod val="75000"/>
                  </a:schemeClr>
                </a:solidFill>
              </a:rPr>
              <a:t>--name vol-demo2 \</a:t>
            </a:r>
          </a:p>
          <a:p>
            <a:r>
              <a:rPr lang="en-US" sz="2000" b="1" i="1" dirty="0" err="1">
                <a:solidFill>
                  <a:schemeClr val="accent2">
                    <a:lumMod val="75000"/>
                  </a:schemeClr>
                </a:solidFill>
              </a:rPr>
              <a:t>volume-demo:latest</a:t>
            </a:r>
            <a:r>
              <a:rPr lang="en-US" sz="2000" b="1" i="1" dirty="0">
                <a:solidFill>
                  <a:schemeClr val="accent2">
                    <a:lumMod val="75000"/>
                  </a:schemeClr>
                </a:solidFill>
              </a:rPr>
              <a:t> tail -f /dev/null</a:t>
            </a:r>
          </a:p>
          <a:p>
            <a:r>
              <a:rPr lang="en-US" sz="2400" dirty="0"/>
              <a:t># Using -v</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chemeClr val="accent2">
                    <a:lumMod val="75000"/>
                  </a:schemeClr>
                </a:solidFill>
              </a:rPr>
              <a:t>-v my-volume:/</a:t>
            </a:r>
            <a:r>
              <a:rPr lang="en-US" sz="2000" b="1" i="1" dirty="0" err="1">
                <a:solidFill>
                  <a:schemeClr val="accent2">
                    <a:lumMod val="75000"/>
                  </a:schemeClr>
                </a:solidFill>
              </a:rPr>
              <a:t>myvol:ro</a:t>
            </a:r>
            <a:r>
              <a:rPr lang="en-US" sz="2000" b="1" i="1" dirty="0">
                <a:solidFill>
                  <a:schemeClr val="accent2">
                    <a:lumMod val="75000"/>
                  </a:schemeClr>
                </a:solidFill>
              </a:rPr>
              <a:t> \</a:t>
            </a:r>
          </a:p>
          <a:p>
            <a:r>
              <a:rPr lang="en-US" sz="2000" b="1" i="1" dirty="0">
                <a:solidFill>
                  <a:schemeClr val="accent2">
                    <a:lumMod val="75000"/>
                  </a:schemeClr>
                </a:solidFill>
              </a:rPr>
              <a:t>--name vol-demo3 \</a:t>
            </a:r>
          </a:p>
          <a:p>
            <a:r>
              <a:rPr lang="en-US" sz="2000" b="1" i="1" dirty="0" err="1">
                <a:solidFill>
                  <a:schemeClr val="accent2">
                    <a:lumMod val="75000"/>
                  </a:schemeClr>
                </a:solidFill>
              </a:rPr>
              <a:t>volume-demo:latest</a:t>
            </a:r>
            <a:r>
              <a:rPr lang="en-US" sz="2000" b="1" i="1" dirty="0">
                <a:solidFill>
                  <a:schemeClr val="accent2">
                    <a:lumMod val="75000"/>
                  </a:schemeClr>
                </a:solidFill>
              </a:rPr>
              <a:t> tail -f /dev/null</a:t>
            </a:r>
          </a:p>
        </p:txBody>
      </p:sp>
      <p:sp>
        <p:nvSpPr>
          <p:cNvPr id="4" name="TextBox 3"/>
          <p:cNvSpPr txBox="1"/>
          <p:nvPr/>
        </p:nvSpPr>
        <p:spPr>
          <a:xfrm>
            <a:off x="6008915" y="5142759"/>
            <a:ext cx="5420292" cy="769441"/>
          </a:xfrm>
          <a:prstGeom prst="rect">
            <a:avLst/>
          </a:prstGeom>
          <a:noFill/>
        </p:spPr>
        <p:txBody>
          <a:bodyPr wrap="square" rtlCol="0">
            <a:spAutoFit/>
          </a:bodyPr>
          <a:lstStyle/>
          <a:p>
            <a:r>
              <a:rPr lang="en-US" sz="2400" dirty="0"/>
              <a:t># Prove </a:t>
            </a:r>
            <a:r>
              <a:rPr lang="en-US" sz="2400" dirty="0" smtClean="0"/>
              <a:t>it</a:t>
            </a:r>
          </a:p>
          <a:p>
            <a:r>
              <a:rPr lang="en-US" sz="2000" b="1" i="1" dirty="0" err="1">
                <a:solidFill>
                  <a:schemeClr val="accent2">
                    <a:lumMod val="75000"/>
                  </a:schemeClr>
                </a:solidFill>
              </a:rPr>
              <a:t>docker</a:t>
            </a:r>
            <a:r>
              <a:rPr lang="en-US" sz="2000" b="1" i="1" dirty="0">
                <a:solidFill>
                  <a:schemeClr val="accent2">
                    <a:lumMod val="75000"/>
                  </a:schemeClr>
                </a:solidFill>
              </a:rPr>
              <a:t> container </a:t>
            </a:r>
            <a:r>
              <a:rPr lang="en-US" sz="2000" b="1" i="1" dirty="0" err="1">
                <a:solidFill>
                  <a:schemeClr val="accent2">
                    <a:lumMod val="75000"/>
                  </a:schemeClr>
                </a:solidFill>
              </a:rPr>
              <a:t>ps</a:t>
            </a:r>
            <a:r>
              <a:rPr lang="en-US" sz="2000" b="1" i="1" dirty="0">
                <a:solidFill>
                  <a:schemeClr val="accent2">
                    <a:lumMod val="75000"/>
                  </a:schemeClr>
                </a:solidFill>
              </a:rPr>
              <a:t> -a --filter volume=my-volume</a:t>
            </a:r>
          </a:p>
        </p:txBody>
      </p:sp>
    </p:spTree>
    <p:extLst>
      <p:ext uri="{BB962C8B-B14F-4D97-AF65-F5344CB8AC3E}">
        <p14:creationId xmlns:p14="http://schemas.microsoft.com/office/powerpoint/2010/main" val="2267537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to remove Docker volumes</a:t>
            </a:r>
          </a:p>
        </p:txBody>
      </p:sp>
      <p:sp>
        <p:nvSpPr>
          <p:cNvPr id="3" name="TextBox 2"/>
          <p:cNvSpPr txBox="1"/>
          <p:nvPr/>
        </p:nvSpPr>
        <p:spPr>
          <a:xfrm>
            <a:off x="1141413" y="1643743"/>
            <a:ext cx="10081758" cy="3416320"/>
          </a:xfrm>
          <a:prstGeom prst="rect">
            <a:avLst/>
          </a:prstGeom>
          <a:noFill/>
        </p:spPr>
        <p:txBody>
          <a:bodyPr wrap="square" rtlCol="0">
            <a:spAutoFit/>
          </a:bodyPr>
          <a:lstStyle/>
          <a:p>
            <a:endParaRPr lang="en-US" sz="2400" dirty="0" smtClean="0"/>
          </a:p>
          <a:p>
            <a:r>
              <a:rPr lang="en-US" sz="2400" dirty="0" smtClean="0"/>
              <a:t>There are two other subcommands in the volume management group, both for volume removal</a:t>
            </a:r>
          </a:p>
          <a:p>
            <a:endParaRPr lang="en-US" sz="2400" dirty="0"/>
          </a:p>
          <a:p>
            <a:r>
              <a:rPr lang="en-US" sz="2400" dirty="0"/>
              <a:t># Remove volumes command syntax</a:t>
            </a:r>
          </a:p>
          <a:p>
            <a:r>
              <a:rPr lang="fr-FR" sz="2400" dirty="0"/>
              <a:t>Usage: docker volume </a:t>
            </a:r>
            <a:r>
              <a:rPr lang="fr-FR" sz="2400" dirty="0" err="1"/>
              <a:t>rm</a:t>
            </a:r>
            <a:r>
              <a:rPr lang="fr-FR" sz="2400" dirty="0"/>
              <a:t> [OPTIONS] VOLUME [VOLUME</a:t>
            </a:r>
            <a:r>
              <a:rPr lang="fr-FR" sz="2400" dirty="0" smtClean="0"/>
              <a:t>...]</a:t>
            </a:r>
          </a:p>
          <a:p>
            <a:endParaRPr lang="fr-FR" sz="2400" dirty="0"/>
          </a:p>
          <a:p>
            <a:r>
              <a:rPr lang="en-US" sz="2400" dirty="0"/>
              <a:t># Prune volumes command syntax</a:t>
            </a:r>
          </a:p>
          <a:p>
            <a:r>
              <a:rPr lang="fr-FR" sz="2400" dirty="0"/>
              <a:t>Usage: docker volume prune [OPTIONS]</a:t>
            </a:r>
            <a:endParaRPr lang="en-US" sz="2400" dirty="0"/>
          </a:p>
        </p:txBody>
      </p:sp>
    </p:spTree>
    <p:extLst>
      <p:ext uri="{BB962C8B-B14F-4D97-AF65-F5344CB8AC3E}">
        <p14:creationId xmlns:p14="http://schemas.microsoft.com/office/powerpoint/2010/main" val="1663995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removing </a:t>
            </a:r>
            <a:r>
              <a:rPr lang="en-US" dirty="0"/>
              <a:t>Docker volumes</a:t>
            </a:r>
          </a:p>
        </p:txBody>
      </p:sp>
      <p:sp>
        <p:nvSpPr>
          <p:cNvPr id="3" name="TextBox 2"/>
          <p:cNvSpPr txBox="1"/>
          <p:nvPr/>
        </p:nvSpPr>
        <p:spPr>
          <a:xfrm>
            <a:off x="1141413" y="1643743"/>
            <a:ext cx="4453844" cy="5016758"/>
          </a:xfrm>
          <a:prstGeom prst="rect">
            <a:avLst/>
          </a:prstGeom>
          <a:noFill/>
        </p:spPr>
        <p:txBody>
          <a:bodyPr wrap="square" rtlCol="0">
            <a:spAutoFit/>
          </a:bodyPr>
          <a:lstStyle/>
          <a:p>
            <a:r>
              <a:rPr lang="en-US" sz="2400" dirty="0" smtClean="0"/>
              <a:t># List volumes</a:t>
            </a:r>
          </a:p>
          <a:p>
            <a:r>
              <a:rPr lang="en-US" sz="2000" b="1" i="1" dirty="0" err="1">
                <a:solidFill>
                  <a:schemeClr val="accent2">
                    <a:lumMod val="75000"/>
                  </a:schemeClr>
                </a:solidFill>
              </a:rPr>
              <a:t>docker</a:t>
            </a:r>
            <a:r>
              <a:rPr lang="en-US" sz="2000" b="1" i="1" dirty="0">
                <a:solidFill>
                  <a:schemeClr val="accent2">
                    <a:lumMod val="75000"/>
                  </a:schemeClr>
                </a:solidFill>
              </a:rPr>
              <a:t> volume ls</a:t>
            </a:r>
          </a:p>
          <a:p>
            <a:endParaRPr lang="en-US" sz="2400" dirty="0" smtClean="0"/>
          </a:p>
          <a:p>
            <a:r>
              <a:rPr lang="en-US" sz="2400" dirty="0" smtClean="0"/>
              <a:t># Remove my-vol-02 volume</a:t>
            </a:r>
            <a:endParaRPr lang="en-US" sz="2400" dirty="0"/>
          </a:p>
          <a:p>
            <a:r>
              <a:rPr lang="en-US" sz="2000" b="1" i="1" dirty="0" err="1">
                <a:solidFill>
                  <a:schemeClr val="accent2">
                    <a:lumMod val="75000"/>
                  </a:schemeClr>
                </a:solidFill>
              </a:rPr>
              <a:t>docker</a:t>
            </a:r>
            <a:r>
              <a:rPr lang="en-US" sz="2000" b="1" i="1" dirty="0">
                <a:solidFill>
                  <a:schemeClr val="accent2">
                    <a:lumMod val="75000"/>
                  </a:schemeClr>
                </a:solidFill>
              </a:rPr>
              <a:t> volume </a:t>
            </a:r>
            <a:r>
              <a:rPr lang="en-US" sz="2000" b="1" i="1" dirty="0" err="1">
                <a:solidFill>
                  <a:schemeClr val="accent2">
                    <a:lumMod val="75000"/>
                  </a:schemeClr>
                </a:solidFill>
              </a:rPr>
              <a:t>rm</a:t>
            </a:r>
            <a:r>
              <a:rPr lang="en-US" sz="2000" b="1" i="1" dirty="0">
                <a:solidFill>
                  <a:schemeClr val="accent2">
                    <a:lumMod val="75000"/>
                  </a:schemeClr>
                </a:solidFill>
              </a:rPr>
              <a:t> my-vol-02</a:t>
            </a:r>
          </a:p>
          <a:p>
            <a:endParaRPr lang="en-US" sz="2400" dirty="0" smtClean="0"/>
          </a:p>
          <a:p>
            <a:r>
              <a:rPr lang="en-US" sz="2400" dirty="0"/>
              <a:t># List volumes</a:t>
            </a:r>
          </a:p>
          <a:p>
            <a:r>
              <a:rPr lang="en-US" sz="2000" b="1" i="1" dirty="0" err="1">
                <a:solidFill>
                  <a:schemeClr val="accent2">
                    <a:lumMod val="75000"/>
                  </a:schemeClr>
                </a:solidFill>
              </a:rPr>
              <a:t>docker</a:t>
            </a:r>
            <a:r>
              <a:rPr lang="en-US" sz="2000" b="1" i="1" dirty="0">
                <a:solidFill>
                  <a:schemeClr val="accent2">
                    <a:lumMod val="75000"/>
                  </a:schemeClr>
                </a:solidFill>
              </a:rPr>
              <a:t> volume ls</a:t>
            </a:r>
          </a:p>
          <a:p>
            <a:endParaRPr lang="en-US" sz="2400" dirty="0" smtClean="0"/>
          </a:p>
          <a:p>
            <a:r>
              <a:rPr lang="en-US" sz="2400" dirty="0" smtClean="0"/>
              <a:t># Remove all unused volumes</a:t>
            </a:r>
            <a:endParaRPr lang="en-US" sz="2400" dirty="0"/>
          </a:p>
          <a:p>
            <a:r>
              <a:rPr lang="en-US" sz="2000" b="1" i="1" dirty="0" err="1">
                <a:solidFill>
                  <a:schemeClr val="accent2">
                    <a:lumMod val="75000"/>
                  </a:schemeClr>
                </a:solidFill>
              </a:rPr>
              <a:t>docker</a:t>
            </a:r>
            <a:r>
              <a:rPr lang="en-US" sz="2000" b="1" i="1" dirty="0">
                <a:solidFill>
                  <a:schemeClr val="accent2">
                    <a:lumMod val="75000"/>
                  </a:schemeClr>
                </a:solidFill>
              </a:rPr>
              <a:t> volume prune</a:t>
            </a:r>
          </a:p>
          <a:p>
            <a:endParaRPr lang="en-US" sz="2400" dirty="0"/>
          </a:p>
          <a:p>
            <a:r>
              <a:rPr lang="en-US" sz="2400" dirty="0"/>
              <a:t># List volumes</a:t>
            </a:r>
          </a:p>
          <a:p>
            <a:r>
              <a:rPr lang="en-US" sz="2000" b="1" i="1" dirty="0" err="1">
                <a:solidFill>
                  <a:schemeClr val="accent2">
                    <a:lumMod val="75000"/>
                  </a:schemeClr>
                </a:solidFill>
              </a:rPr>
              <a:t>docker</a:t>
            </a:r>
            <a:r>
              <a:rPr lang="en-US" sz="2000" b="1" i="1" dirty="0">
                <a:solidFill>
                  <a:schemeClr val="accent2">
                    <a:lumMod val="75000"/>
                  </a:schemeClr>
                </a:solidFill>
              </a:rPr>
              <a:t> volume ls</a:t>
            </a:r>
          </a:p>
        </p:txBody>
      </p:sp>
      <p:sp>
        <p:nvSpPr>
          <p:cNvPr id="4" name="TextBox 3"/>
          <p:cNvSpPr txBox="1"/>
          <p:nvPr/>
        </p:nvSpPr>
        <p:spPr>
          <a:xfrm>
            <a:off x="5915591" y="1977346"/>
            <a:ext cx="5264038" cy="769441"/>
          </a:xfrm>
          <a:prstGeom prst="rect">
            <a:avLst/>
          </a:prstGeom>
          <a:noFill/>
        </p:spPr>
        <p:txBody>
          <a:bodyPr wrap="square" rtlCol="0">
            <a:spAutoFit/>
          </a:bodyPr>
          <a:lstStyle/>
          <a:p>
            <a:r>
              <a:rPr lang="en-US" sz="2400" dirty="0"/>
              <a:t># First, lets stop all running containers</a:t>
            </a:r>
          </a:p>
          <a:p>
            <a:r>
              <a:rPr lang="en-US" sz="2000" b="1" i="1" dirty="0" err="1">
                <a:solidFill>
                  <a:schemeClr val="accent2">
                    <a:lumMod val="75000"/>
                  </a:schemeClr>
                </a:solidFill>
              </a:rPr>
              <a:t>docker</a:t>
            </a:r>
            <a:r>
              <a:rPr lang="en-US" sz="2000" b="1" i="1" dirty="0">
                <a:solidFill>
                  <a:schemeClr val="accent2">
                    <a:lumMod val="75000"/>
                  </a:schemeClr>
                </a:solidFill>
              </a:rPr>
              <a:t> container stop $(</a:t>
            </a:r>
            <a:r>
              <a:rPr lang="en-US" sz="2000" b="1" i="1" dirty="0" err="1">
                <a:solidFill>
                  <a:schemeClr val="accent2">
                    <a:lumMod val="75000"/>
                  </a:schemeClr>
                </a:solidFill>
              </a:rPr>
              <a:t>docker</a:t>
            </a:r>
            <a:r>
              <a:rPr lang="en-US" sz="2000" b="1" i="1" dirty="0">
                <a:solidFill>
                  <a:schemeClr val="accent2">
                    <a:lumMod val="75000"/>
                  </a:schemeClr>
                </a:solidFill>
              </a:rPr>
              <a:t> container ls </a:t>
            </a:r>
            <a:r>
              <a:rPr lang="en-US" sz="2000" b="1" i="1" dirty="0" smtClean="0">
                <a:solidFill>
                  <a:schemeClr val="accent2">
                    <a:lumMod val="75000"/>
                  </a:schemeClr>
                </a:solidFill>
              </a:rPr>
              <a:t>–</a:t>
            </a:r>
            <a:r>
              <a:rPr lang="en-US" sz="2000" b="1" i="1" dirty="0" err="1" smtClean="0">
                <a:solidFill>
                  <a:schemeClr val="accent2">
                    <a:lumMod val="75000"/>
                  </a:schemeClr>
                </a:solidFill>
              </a:rPr>
              <a:t>aq</a:t>
            </a:r>
            <a:r>
              <a:rPr lang="en-US" sz="2000" b="1" i="1" dirty="0" smtClean="0">
                <a:solidFill>
                  <a:schemeClr val="accent2">
                    <a:lumMod val="75000"/>
                  </a:schemeClr>
                </a:solidFill>
              </a:rPr>
              <a:t>)</a:t>
            </a:r>
            <a:endParaRPr lang="en-US" sz="2000" b="1" i="1" dirty="0">
              <a:solidFill>
                <a:schemeClr val="accent2">
                  <a:lumMod val="75000"/>
                </a:schemeClr>
              </a:solidFill>
            </a:endParaRPr>
          </a:p>
        </p:txBody>
      </p:sp>
    </p:spTree>
    <p:extLst>
      <p:ext uri="{BB962C8B-B14F-4D97-AF65-F5344CB8AC3E}">
        <p14:creationId xmlns:p14="http://schemas.microsoft.com/office/powerpoint/2010/main" val="3741159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data between containers with data volume containers</a:t>
            </a:r>
          </a:p>
        </p:txBody>
      </p:sp>
      <p:sp>
        <p:nvSpPr>
          <p:cNvPr id="3" name="TextBox 2"/>
          <p:cNvSpPr txBox="1"/>
          <p:nvPr/>
        </p:nvSpPr>
        <p:spPr>
          <a:xfrm>
            <a:off x="1141413" y="1643743"/>
            <a:ext cx="10081758" cy="4524315"/>
          </a:xfrm>
          <a:prstGeom prst="rect">
            <a:avLst/>
          </a:prstGeom>
          <a:noFill/>
        </p:spPr>
        <p:txBody>
          <a:bodyPr wrap="square" rtlCol="0">
            <a:spAutoFit/>
          </a:bodyPr>
          <a:lstStyle/>
          <a:p>
            <a:endParaRPr lang="en-US" sz="2400" dirty="0" smtClean="0"/>
          </a:p>
          <a:p>
            <a:r>
              <a:rPr lang="en-US" sz="2400" dirty="0"/>
              <a:t>There is another feature of Docker volumes that allows you to share the volume(s) </a:t>
            </a:r>
            <a:r>
              <a:rPr lang="en-US" sz="2400" dirty="0" smtClean="0"/>
              <a:t>mounted in </a:t>
            </a:r>
            <a:r>
              <a:rPr lang="en-US" sz="2400" dirty="0"/>
              <a:t>one Docker container with other containers</a:t>
            </a:r>
            <a:r>
              <a:rPr lang="en-US" sz="2400" dirty="0" smtClean="0"/>
              <a:t>.</a:t>
            </a:r>
          </a:p>
          <a:p>
            <a:r>
              <a:rPr lang="en-US" sz="2400" dirty="0" smtClean="0"/>
              <a:t> </a:t>
            </a:r>
          </a:p>
          <a:p>
            <a:r>
              <a:rPr lang="en-US" sz="2400" dirty="0" smtClean="0"/>
              <a:t>It </a:t>
            </a:r>
            <a:r>
              <a:rPr lang="en-US" sz="2400" dirty="0"/>
              <a:t>is called data volume containers</a:t>
            </a:r>
            <a:r>
              <a:rPr lang="en-US" sz="2400" dirty="0" smtClean="0"/>
              <a:t>.</a:t>
            </a:r>
          </a:p>
          <a:p>
            <a:endParaRPr lang="en-US" sz="2400" dirty="0"/>
          </a:p>
          <a:p>
            <a:r>
              <a:rPr lang="en-US" sz="2400" dirty="0" smtClean="0"/>
              <a:t>Using data </a:t>
            </a:r>
            <a:r>
              <a:rPr lang="en-US" sz="2400" dirty="0"/>
              <a:t>volume containers is basically a two-step process</a:t>
            </a:r>
            <a:r>
              <a:rPr lang="en-US" sz="2400" dirty="0" smtClean="0"/>
              <a:t>.</a:t>
            </a:r>
          </a:p>
          <a:p>
            <a:endParaRPr lang="en-US" sz="2400" dirty="0" smtClean="0"/>
          </a:p>
          <a:p>
            <a:r>
              <a:rPr lang="en-US" sz="2400" dirty="0" smtClean="0"/>
              <a:t>In </a:t>
            </a:r>
            <a:r>
              <a:rPr lang="en-US" sz="2400" dirty="0"/>
              <a:t>the first step, you run a </a:t>
            </a:r>
            <a:r>
              <a:rPr lang="en-US" sz="2400" dirty="0" smtClean="0"/>
              <a:t>container that </a:t>
            </a:r>
            <a:r>
              <a:rPr lang="en-US" sz="2400" dirty="0"/>
              <a:t>either creates or mounts Docker </a:t>
            </a:r>
            <a:r>
              <a:rPr lang="en-US" sz="2400" dirty="0" smtClean="0"/>
              <a:t>volumes, </a:t>
            </a:r>
            <a:r>
              <a:rPr lang="en-US" sz="2400" dirty="0"/>
              <a:t>and in the second step, you use </a:t>
            </a:r>
            <a:r>
              <a:rPr lang="en-US" sz="2400" dirty="0" smtClean="0"/>
              <a:t>the special </a:t>
            </a:r>
            <a:r>
              <a:rPr lang="en-US" sz="2400" dirty="0"/>
              <a:t>volume parameter, </a:t>
            </a:r>
            <a:r>
              <a:rPr lang="en-US" sz="2400" b="1" i="1" dirty="0">
                <a:solidFill>
                  <a:schemeClr val="accent2">
                    <a:lumMod val="75000"/>
                  </a:schemeClr>
                </a:solidFill>
              </a:rPr>
              <a:t>--volumes-from</a:t>
            </a:r>
            <a:r>
              <a:rPr lang="en-US" sz="2400" dirty="0"/>
              <a:t>, when running other containers to </a:t>
            </a:r>
            <a:r>
              <a:rPr lang="en-US" sz="2400" dirty="0" smtClean="0"/>
              <a:t>configure them </a:t>
            </a:r>
            <a:r>
              <a:rPr lang="en-US" sz="2400" dirty="0"/>
              <a:t>to mount all of the volumes mounted in the first container.</a:t>
            </a:r>
          </a:p>
        </p:txBody>
      </p:sp>
    </p:spTree>
    <p:extLst>
      <p:ext uri="{BB962C8B-B14F-4D97-AF65-F5344CB8AC3E}">
        <p14:creationId xmlns:p14="http://schemas.microsoft.com/office/powerpoint/2010/main" val="2397125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i="1" dirty="0" smtClean="0"/>
              <a:t>--volumes-from” </a:t>
            </a:r>
            <a:r>
              <a:rPr lang="en-US" dirty="0" smtClean="0"/>
              <a:t>parameter</a:t>
            </a:r>
            <a:endParaRPr lang="en-US" dirty="0"/>
          </a:p>
        </p:txBody>
      </p:sp>
      <p:sp>
        <p:nvSpPr>
          <p:cNvPr id="3" name="TextBox 2"/>
          <p:cNvSpPr txBox="1"/>
          <p:nvPr/>
        </p:nvSpPr>
        <p:spPr>
          <a:xfrm>
            <a:off x="1141413" y="1643743"/>
            <a:ext cx="10081758" cy="5016758"/>
          </a:xfrm>
          <a:prstGeom prst="rect">
            <a:avLst/>
          </a:prstGeom>
          <a:noFill/>
        </p:spPr>
        <p:txBody>
          <a:bodyPr wrap="square" rtlCol="0">
            <a:spAutoFit/>
          </a:bodyPr>
          <a:lstStyle/>
          <a:p>
            <a:r>
              <a:rPr lang="en-US" sz="2000" dirty="0" smtClean="0"/>
              <a:t># </a:t>
            </a:r>
            <a:r>
              <a:rPr lang="en-US" sz="2000" dirty="0"/>
              <a:t>Step 1</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p>
          <a:p>
            <a:r>
              <a:rPr lang="en-US" sz="2000" b="1" i="1" dirty="0">
                <a:solidFill>
                  <a:schemeClr val="accent2">
                    <a:lumMod val="75000"/>
                  </a:schemeClr>
                </a:solidFill>
              </a:rPr>
              <a:t>--</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chemeClr val="accent2">
                    <a:lumMod val="75000"/>
                  </a:schemeClr>
                </a:solidFill>
              </a:rPr>
              <a:t>-v data-vol-01:/data/vol1 -v data-vol-02:/data/vol2 \</a:t>
            </a:r>
          </a:p>
          <a:p>
            <a:r>
              <a:rPr lang="en-US" sz="2000" b="1" i="1" dirty="0">
                <a:solidFill>
                  <a:schemeClr val="accent2">
                    <a:lumMod val="75000"/>
                  </a:schemeClr>
                </a:solidFill>
              </a:rPr>
              <a:t>--name data-container \</a:t>
            </a:r>
          </a:p>
          <a:p>
            <a:r>
              <a:rPr lang="en-US" sz="2000" b="1" i="1" dirty="0">
                <a:solidFill>
                  <a:schemeClr val="accent2">
                    <a:lumMod val="75000"/>
                  </a:schemeClr>
                </a:solidFill>
              </a:rPr>
              <a:t>vol-demo2:1.0 tail -f /dev/null</a:t>
            </a:r>
          </a:p>
          <a:p>
            <a:r>
              <a:rPr lang="en-US" sz="2000" dirty="0"/>
              <a:t># Step 2</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p>
          <a:p>
            <a:r>
              <a:rPr lang="en-US" sz="2000" b="1" i="1" dirty="0">
                <a:solidFill>
                  <a:schemeClr val="accent2">
                    <a:lumMod val="75000"/>
                  </a:schemeClr>
                </a:solidFill>
              </a:rPr>
              <a:t>--</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chemeClr val="accent2">
                    <a:lumMod val="75000"/>
                  </a:schemeClr>
                </a:solidFill>
              </a:rPr>
              <a:t>--volumes-from data-container \</a:t>
            </a:r>
          </a:p>
          <a:p>
            <a:r>
              <a:rPr lang="en-US" sz="2000" b="1" i="1" dirty="0">
                <a:solidFill>
                  <a:schemeClr val="accent2">
                    <a:lumMod val="75000"/>
                  </a:schemeClr>
                </a:solidFill>
              </a:rPr>
              <a:t>--name app-container \</a:t>
            </a:r>
          </a:p>
          <a:p>
            <a:r>
              <a:rPr lang="en-US" sz="2000" b="1" i="1" dirty="0">
                <a:solidFill>
                  <a:schemeClr val="accent2">
                    <a:lumMod val="75000"/>
                  </a:schemeClr>
                </a:solidFill>
              </a:rPr>
              <a:t>vol-demo2:1.0 tail -f /dev/null</a:t>
            </a:r>
          </a:p>
          <a:p>
            <a:r>
              <a:rPr lang="en-US" sz="2000" dirty="0"/>
              <a:t># Prove it</a:t>
            </a:r>
          </a:p>
          <a:p>
            <a:r>
              <a:rPr lang="fr-FR" sz="2000" b="1" i="1" dirty="0">
                <a:solidFill>
                  <a:schemeClr val="accent2">
                    <a:lumMod val="75000"/>
                  </a:schemeClr>
                </a:solidFill>
              </a:rPr>
              <a:t>docker container </a:t>
            </a:r>
            <a:r>
              <a:rPr lang="fr-FR" sz="2000" b="1" i="1" dirty="0" err="1">
                <a:solidFill>
                  <a:schemeClr val="accent2">
                    <a:lumMod val="75000"/>
                  </a:schemeClr>
                </a:solidFill>
              </a:rPr>
              <a:t>exec</a:t>
            </a:r>
            <a:r>
              <a:rPr lang="fr-FR" sz="2000" b="1" i="1" dirty="0">
                <a:solidFill>
                  <a:schemeClr val="accent2">
                    <a:lumMod val="75000"/>
                  </a:schemeClr>
                </a:solidFill>
              </a:rPr>
              <a:t> </a:t>
            </a:r>
            <a:r>
              <a:rPr lang="fr-FR" sz="2000" b="1" i="1" dirty="0" err="1">
                <a:solidFill>
                  <a:schemeClr val="accent2">
                    <a:lumMod val="75000"/>
                  </a:schemeClr>
                </a:solidFill>
              </a:rPr>
              <a:t>app</a:t>
            </a:r>
            <a:r>
              <a:rPr lang="fr-FR" sz="2000" b="1" i="1" dirty="0">
                <a:solidFill>
                  <a:schemeClr val="accent2">
                    <a:lumMod val="75000"/>
                  </a:schemeClr>
                </a:solidFill>
              </a:rPr>
              <a:t>-container </a:t>
            </a:r>
            <a:r>
              <a:rPr lang="fr-FR" sz="2000" b="1" i="1" dirty="0" err="1">
                <a:solidFill>
                  <a:schemeClr val="accent2">
                    <a:lumMod val="75000"/>
                  </a:schemeClr>
                </a:solidFill>
              </a:rPr>
              <a:t>ls</a:t>
            </a:r>
            <a:r>
              <a:rPr lang="fr-FR" sz="2000" b="1" i="1" dirty="0">
                <a:solidFill>
                  <a:schemeClr val="accent2">
                    <a:lumMod val="75000"/>
                  </a:schemeClr>
                </a:solidFill>
              </a:rPr>
              <a:t> -l /data</a:t>
            </a:r>
          </a:p>
          <a:p>
            <a:r>
              <a:rPr lang="en-US" sz="2000" dirty="0"/>
              <a:t># Prove it more</a:t>
            </a:r>
          </a:p>
          <a:p>
            <a:r>
              <a:rPr lang="en-US" sz="2000" b="1" i="1" dirty="0" err="1">
                <a:solidFill>
                  <a:schemeClr val="accent2">
                    <a:lumMod val="75000"/>
                  </a:schemeClr>
                </a:solidFill>
              </a:rPr>
              <a:t>docker</a:t>
            </a:r>
            <a:r>
              <a:rPr lang="en-US" sz="2000" b="1" i="1" dirty="0">
                <a:solidFill>
                  <a:schemeClr val="accent2">
                    <a:lumMod val="75000"/>
                  </a:schemeClr>
                </a:solidFill>
              </a:rPr>
              <a:t> container inspect -f '{{ range .Mounts }}{{ .Name }} {{ end }}' </a:t>
            </a:r>
            <a:r>
              <a:rPr lang="en-US" sz="2000" b="1" i="1" dirty="0" smtClean="0">
                <a:solidFill>
                  <a:schemeClr val="accent2">
                    <a:lumMod val="75000"/>
                  </a:schemeClr>
                </a:solidFill>
              </a:rPr>
              <a:t>app-container</a:t>
            </a:r>
            <a:endParaRPr lang="en-US" sz="2800" i="1" dirty="0">
              <a:solidFill>
                <a:schemeClr val="accent2">
                  <a:lumMod val="75000"/>
                </a:schemeClr>
              </a:solidFill>
            </a:endParaRPr>
          </a:p>
        </p:txBody>
      </p:sp>
    </p:spTree>
    <p:extLst>
      <p:ext uri="{BB962C8B-B14F-4D97-AF65-F5344CB8AC3E}">
        <p14:creationId xmlns:p14="http://schemas.microsoft.com/office/powerpoint/2010/main" val="242995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115" y="1621971"/>
            <a:ext cx="10798627" cy="4524315"/>
          </a:xfrm>
          <a:prstGeom prst="rect">
            <a:avLst/>
          </a:prstGeom>
          <a:noFill/>
        </p:spPr>
        <p:txBody>
          <a:bodyPr wrap="square" rtlCol="0">
            <a:spAutoFit/>
          </a:bodyPr>
          <a:lstStyle/>
          <a:p>
            <a:r>
              <a:rPr lang="en-US" sz="3600" dirty="0">
                <a:solidFill>
                  <a:schemeClr val="bg1">
                    <a:lumMod val="50000"/>
                    <a:lumOff val="50000"/>
                  </a:schemeClr>
                </a:solidFill>
              </a:rPr>
              <a:t>Chapter 1: Setting up a Docker Development Environment</a:t>
            </a:r>
          </a:p>
          <a:p>
            <a:r>
              <a:rPr lang="en-US" sz="3600" dirty="0">
                <a:solidFill>
                  <a:schemeClr val="bg1">
                    <a:lumMod val="50000"/>
                    <a:lumOff val="50000"/>
                  </a:schemeClr>
                </a:solidFill>
              </a:rPr>
              <a:t>Chapter 2: Learning Docker Commands</a:t>
            </a:r>
          </a:p>
          <a:p>
            <a:r>
              <a:rPr lang="en-US" sz="3600" dirty="0">
                <a:solidFill>
                  <a:schemeClr val="bg1">
                    <a:lumMod val="50000"/>
                    <a:lumOff val="50000"/>
                  </a:schemeClr>
                </a:solidFill>
              </a:rPr>
              <a:t>Chapter 3: Creating Docker Images</a:t>
            </a:r>
          </a:p>
          <a:p>
            <a:r>
              <a:rPr lang="en-US" sz="3600" dirty="0"/>
              <a:t>Chapter 4: Docker Volumes</a:t>
            </a:r>
          </a:p>
          <a:p>
            <a:r>
              <a:rPr lang="en-US" sz="3600" dirty="0" smtClean="0">
                <a:solidFill>
                  <a:schemeClr val="bg1">
                    <a:lumMod val="50000"/>
                    <a:lumOff val="50000"/>
                  </a:schemeClr>
                </a:solidFill>
              </a:rPr>
              <a:t>Chapter 5: Docker Swarm</a:t>
            </a:r>
          </a:p>
          <a:p>
            <a:r>
              <a:rPr lang="en-US" sz="3600" dirty="0" smtClean="0">
                <a:solidFill>
                  <a:schemeClr val="bg1">
                    <a:lumMod val="50000"/>
                    <a:lumOff val="50000"/>
                  </a:schemeClr>
                </a:solidFill>
              </a:rPr>
              <a:t>Chapter 6: Docker Networking</a:t>
            </a:r>
          </a:p>
          <a:p>
            <a:r>
              <a:rPr lang="en-US" sz="3600" dirty="0" smtClean="0">
                <a:solidFill>
                  <a:schemeClr val="bg1">
                    <a:lumMod val="50000"/>
                    <a:lumOff val="50000"/>
                  </a:schemeClr>
                </a:solidFill>
              </a:rPr>
              <a:t>Chapter 7: Docker Stacks</a:t>
            </a:r>
          </a:p>
          <a:p>
            <a:r>
              <a:rPr lang="en-US" sz="3600" dirty="0" smtClean="0">
                <a:solidFill>
                  <a:schemeClr val="bg1">
                    <a:lumMod val="50000"/>
                    <a:lumOff val="50000"/>
                  </a:schemeClr>
                </a:solidFill>
              </a:rPr>
              <a:t>Chapter 8: Docker and Jenkins</a:t>
            </a:r>
            <a:endParaRPr lang="en-US" sz="3600" dirty="0">
              <a:solidFill>
                <a:schemeClr val="bg1">
                  <a:lumMod val="50000"/>
                  <a:lumOff val="50000"/>
                </a:schemeClr>
              </a:solidFill>
            </a:endParaRPr>
          </a:p>
        </p:txBody>
      </p:sp>
      <p:sp>
        <p:nvSpPr>
          <p:cNvPr id="3" name="TextBox 2"/>
          <p:cNvSpPr txBox="1"/>
          <p:nvPr/>
        </p:nvSpPr>
        <p:spPr>
          <a:xfrm>
            <a:off x="4245835" y="261258"/>
            <a:ext cx="2566344" cy="923330"/>
          </a:xfrm>
          <a:prstGeom prst="rect">
            <a:avLst/>
          </a:prstGeom>
          <a:noFill/>
        </p:spPr>
        <p:txBody>
          <a:bodyPr wrap="none" rtlCol="0">
            <a:spAutoFit/>
          </a:bodyPr>
          <a:lstStyle/>
          <a:p>
            <a:r>
              <a:rPr lang="en-US" sz="5400" dirty="0" smtClean="0"/>
              <a:t>Today…</a:t>
            </a:r>
            <a:endParaRPr lang="en-US" sz="5400" dirty="0"/>
          </a:p>
        </p:txBody>
      </p:sp>
    </p:spTree>
    <p:extLst>
      <p:ext uri="{BB962C8B-B14F-4D97-AF65-F5344CB8AC3E}">
        <p14:creationId xmlns:p14="http://schemas.microsoft.com/office/powerpoint/2010/main" val="13980310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Box 2"/>
          <p:cNvSpPr txBox="1"/>
          <p:nvPr/>
        </p:nvSpPr>
        <p:spPr>
          <a:xfrm>
            <a:off x="1141413" y="1643743"/>
            <a:ext cx="10081758" cy="4585871"/>
          </a:xfrm>
          <a:prstGeom prst="rect">
            <a:avLst/>
          </a:prstGeom>
          <a:noFill/>
        </p:spPr>
        <p:txBody>
          <a:bodyPr wrap="square" rtlCol="0">
            <a:spAutoFit/>
          </a:bodyPr>
          <a:lstStyle/>
          <a:p>
            <a:r>
              <a:rPr lang="en-US" sz="2400" dirty="0" smtClean="0"/>
              <a:t>Today, we </a:t>
            </a:r>
            <a:r>
              <a:rPr lang="en-US" sz="2400" dirty="0"/>
              <a:t>took a deep-dive into Docker volumes. </a:t>
            </a:r>
            <a:endParaRPr lang="en-US" sz="2400" dirty="0" smtClean="0"/>
          </a:p>
          <a:p>
            <a:endParaRPr lang="en-US" sz="2400" dirty="0"/>
          </a:p>
          <a:p>
            <a:pPr marL="342900" indent="-342900">
              <a:buFont typeface="Arial" panose="020B0604020202020204" pitchFamily="34" charset="0"/>
              <a:buChar char="•"/>
            </a:pPr>
            <a:r>
              <a:rPr lang="en-US" sz="2800" dirty="0" smtClean="0"/>
              <a:t>We </a:t>
            </a:r>
            <a:r>
              <a:rPr lang="en-US" sz="2800" dirty="0"/>
              <a:t>learned what </a:t>
            </a:r>
            <a:r>
              <a:rPr lang="en-US" sz="2800" dirty="0" smtClean="0"/>
              <a:t>Docker volumes are</a:t>
            </a:r>
            <a:r>
              <a:rPr lang="en-US" sz="2800" dirty="0"/>
              <a:t>, along with a few ways to create them. </a:t>
            </a:r>
            <a:endParaRPr lang="en-US" sz="2800" dirty="0" smtClean="0"/>
          </a:p>
          <a:p>
            <a:pPr marL="342900" indent="-342900">
              <a:buFont typeface="Arial" panose="020B0604020202020204" pitchFamily="34" charset="0"/>
              <a:buChar char="•"/>
            </a:pPr>
            <a:r>
              <a:rPr lang="en-US" sz="2800" dirty="0" smtClean="0"/>
              <a:t>We </a:t>
            </a:r>
            <a:r>
              <a:rPr lang="en-US" sz="2800" dirty="0"/>
              <a:t>learned the </a:t>
            </a:r>
            <a:r>
              <a:rPr lang="en-US" sz="2800" dirty="0" smtClean="0"/>
              <a:t>differences between </a:t>
            </a:r>
            <a:r>
              <a:rPr lang="en-US" sz="2800" dirty="0"/>
              <a:t>creating Docker volumes with the volume create command</a:t>
            </a:r>
            <a:r>
              <a:rPr lang="en-US" sz="2800" dirty="0" smtClean="0"/>
              <a:t>, and </a:t>
            </a:r>
            <a:r>
              <a:rPr lang="en-US" sz="2800" dirty="0"/>
              <a:t>with the </a:t>
            </a:r>
            <a:r>
              <a:rPr lang="en-US" sz="2800" dirty="0" smtClean="0"/>
              <a:t>container run command. </a:t>
            </a:r>
          </a:p>
          <a:p>
            <a:pPr marL="342900" indent="-342900">
              <a:buFont typeface="Arial" panose="020B0604020202020204" pitchFamily="34" charset="0"/>
              <a:buChar char="•"/>
            </a:pPr>
            <a:r>
              <a:rPr lang="en-US" sz="2800" dirty="0" smtClean="0"/>
              <a:t>We </a:t>
            </a:r>
            <a:r>
              <a:rPr lang="en-US" sz="2800" dirty="0"/>
              <a:t>looked at a couple of ways </a:t>
            </a:r>
            <a:r>
              <a:rPr lang="en-US" sz="2800" dirty="0" smtClean="0"/>
              <a:t>to remove volumes.</a:t>
            </a:r>
          </a:p>
          <a:p>
            <a:pPr marL="342900" indent="-342900">
              <a:buFont typeface="Arial" panose="020B0604020202020204" pitchFamily="34" charset="0"/>
              <a:buChar char="•"/>
            </a:pPr>
            <a:r>
              <a:rPr lang="en-US" sz="2800" dirty="0" smtClean="0"/>
              <a:t>And we learned how </a:t>
            </a:r>
            <a:r>
              <a:rPr lang="en-US" sz="2800" dirty="0"/>
              <a:t>to use a data container to share volumes with other containers</a:t>
            </a:r>
            <a:r>
              <a:rPr lang="en-US" sz="2800" dirty="0" smtClean="0"/>
              <a:t>.</a:t>
            </a:r>
          </a:p>
          <a:p>
            <a:endParaRPr lang="en-US" sz="2400" dirty="0"/>
          </a:p>
          <a:p>
            <a:r>
              <a:rPr lang="en-US" sz="2400" dirty="0"/>
              <a:t>All in all, you should feel pretty confident in your Docker volume skills right now.</a:t>
            </a:r>
            <a:endParaRPr lang="en-US" sz="3200" dirty="0"/>
          </a:p>
        </p:txBody>
      </p:sp>
    </p:spTree>
    <p:extLst>
      <p:ext uri="{BB962C8B-B14F-4D97-AF65-F5344CB8AC3E}">
        <p14:creationId xmlns:p14="http://schemas.microsoft.com/office/powerpoint/2010/main" val="2472176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HU official answer key 2020 released for UET and PET; check detai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283" y="1180645"/>
            <a:ext cx="9264650" cy="463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8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 today</a:t>
            </a:r>
            <a:endParaRPr lang="en-US" dirty="0"/>
          </a:p>
        </p:txBody>
      </p:sp>
      <p:sp>
        <p:nvSpPr>
          <p:cNvPr id="3" name="TextBox 2"/>
          <p:cNvSpPr txBox="1"/>
          <p:nvPr/>
        </p:nvSpPr>
        <p:spPr>
          <a:xfrm>
            <a:off x="1141413" y="1959429"/>
            <a:ext cx="9280169" cy="3108543"/>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What is a Docker volume?</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Creating Docker volumes</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Two ways to remove Docker volumes</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Sharing data between containers with data volume containers</a:t>
            </a:r>
            <a:endParaRPr lang="en-US" sz="2800" dirty="0"/>
          </a:p>
        </p:txBody>
      </p:sp>
    </p:spTree>
    <p:extLst>
      <p:ext uri="{BB962C8B-B14F-4D97-AF65-F5344CB8AC3E}">
        <p14:creationId xmlns:p14="http://schemas.microsoft.com/office/powerpoint/2010/main" val="781378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7943" y="1621971"/>
            <a:ext cx="6781799" cy="4524315"/>
          </a:xfrm>
          <a:prstGeom prst="rect">
            <a:avLst/>
          </a:prstGeom>
          <a:noFill/>
        </p:spPr>
        <p:txBody>
          <a:bodyPr wrap="square" rtlCol="0">
            <a:spAutoFit/>
          </a:bodyPr>
          <a:lstStyle/>
          <a:p>
            <a:r>
              <a:rPr lang="en-US" sz="3600" dirty="0" smtClean="0"/>
              <a:t>Approximately 675 shipping containers are lost at sea each year.  In 1992, a 40 ft. container full of rubber ducks actually fell into the Pacific Ocean and 10 months later some of its ducks drifted ashore on the Alaskan coastline.</a:t>
            </a:r>
            <a:endParaRPr lang="en-US" sz="3600" dirty="0"/>
          </a:p>
        </p:txBody>
      </p:sp>
      <p:sp>
        <p:nvSpPr>
          <p:cNvPr id="3" name="TextBox 2"/>
          <p:cNvSpPr txBox="1"/>
          <p:nvPr/>
        </p:nvSpPr>
        <p:spPr>
          <a:xfrm>
            <a:off x="4180521" y="293915"/>
            <a:ext cx="2415726" cy="923330"/>
          </a:xfrm>
          <a:prstGeom prst="rect">
            <a:avLst/>
          </a:prstGeom>
          <a:noFill/>
        </p:spPr>
        <p:txBody>
          <a:bodyPr wrap="none" rtlCol="0">
            <a:spAutoFit/>
          </a:bodyPr>
          <a:lstStyle/>
          <a:p>
            <a:r>
              <a:rPr lang="en-US" sz="5400" dirty="0" smtClean="0"/>
              <a:t>Fun Fact</a:t>
            </a:r>
            <a:endParaRPr lang="en-US" sz="5400" dirty="0"/>
          </a:p>
        </p:txBody>
      </p:sp>
      <p:sp>
        <p:nvSpPr>
          <p:cNvPr id="4" name="TextBox 3"/>
          <p:cNvSpPr txBox="1"/>
          <p:nvPr/>
        </p:nvSpPr>
        <p:spPr>
          <a:xfrm>
            <a:off x="4397828" y="6181680"/>
            <a:ext cx="7053854" cy="369332"/>
          </a:xfrm>
          <a:prstGeom prst="rect">
            <a:avLst/>
          </a:prstGeom>
          <a:noFill/>
        </p:spPr>
        <p:txBody>
          <a:bodyPr wrap="none" rtlCol="0">
            <a:spAutoFit/>
          </a:bodyPr>
          <a:lstStyle/>
          <a:p>
            <a:r>
              <a:rPr lang="en-US" dirty="0" smtClean="0">
                <a:hlinkClick r:id="rId2"/>
              </a:rPr>
              <a:t>https://www.clevelandcontainers.co.uk/blog/16-fun-facts-about-containers</a:t>
            </a:r>
            <a:r>
              <a:rPr lang="en-US" dirty="0" smtClean="0"/>
              <a:t> </a:t>
            </a:r>
            <a:endParaRPr lang="en-US" dirty="0"/>
          </a:p>
        </p:txBody>
      </p:sp>
      <p:pic>
        <p:nvPicPr>
          <p:cNvPr id="1026" name="Picture 2" descr="Rubber Du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51" y="2166255"/>
            <a:ext cx="3510641" cy="2852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049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a:t>
            </a:r>
            <a:r>
              <a:rPr lang="en-US" b="1" dirty="0" smtClean="0"/>
              <a:t>requirements</a:t>
            </a:r>
            <a:endParaRPr lang="en-US" dirty="0"/>
          </a:p>
        </p:txBody>
      </p:sp>
      <p:sp>
        <p:nvSpPr>
          <p:cNvPr id="3" name="Content Placeholder 2"/>
          <p:cNvSpPr>
            <a:spLocks noGrp="1"/>
          </p:cNvSpPr>
          <p:nvPr>
            <p:ph idx="1"/>
          </p:nvPr>
        </p:nvSpPr>
        <p:spPr>
          <a:xfrm>
            <a:off x="1141412" y="1729946"/>
            <a:ext cx="9905999" cy="4819135"/>
          </a:xfrm>
        </p:spPr>
        <p:txBody>
          <a:bodyPr>
            <a:normAutofit/>
          </a:bodyPr>
          <a:lstStyle/>
          <a:p>
            <a:pPr marL="0" indent="0">
              <a:buNone/>
            </a:pPr>
            <a:r>
              <a:rPr lang="en-US" dirty="0"/>
              <a:t>You will be pulling Docker images from Docker's public </a:t>
            </a:r>
            <a:r>
              <a:rPr lang="en-US" dirty="0" smtClean="0"/>
              <a:t>repo, </a:t>
            </a:r>
            <a:r>
              <a:rPr lang="en-US" dirty="0"/>
              <a:t>so basic internet access is required to execute the examples within this chapter</a:t>
            </a:r>
            <a:r>
              <a:rPr lang="en-US" dirty="0" smtClean="0"/>
              <a:t>.</a:t>
            </a:r>
          </a:p>
          <a:p>
            <a:pPr marL="0" indent="0">
              <a:buNone/>
            </a:pPr>
            <a:endParaRPr lang="en-US" dirty="0"/>
          </a:p>
          <a:p>
            <a:pPr marL="0" indent="0">
              <a:buNone/>
            </a:pPr>
            <a:r>
              <a:rPr lang="en-US" dirty="0"/>
              <a:t>The code files of this chapter </a:t>
            </a:r>
            <a:r>
              <a:rPr lang="en-US" dirty="0" smtClean="0"/>
              <a:t>in the book can </a:t>
            </a:r>
            <a:r>
              <a:rPr lang="en-US" dirty="0"/>
              <a:t>be found on GitHub</a:t>
            </a:r>
            <a:r>
              <a:rPr lang="en-US" dirty="0" smtClean="0"/>
              <a:t>:</a:t>
            </a:r>
          </a:p>
          <a:p>
            <a:pPr marL="0" indent="0">
              <a:buNone/>
            </a:pPr>
            <a:r>
              <a:rPr lang="en-US" dirty="0">
                <a:hlinkClick r:id="rId2"/>
              </a:rPr>
              <a:t>https://</a:t>
            </a:r>
            <a:r>
              <a:rPr lang="en-US" dirty="0" smtClean="0">
                <a:hlinkClick r:id="rId2"/>
              </a:rPr>
              <a:t>github.com/PacktPublishing/Docker-Quick-Start-Guide/tree/master/Chapter04</a:t>
            </a:r>
            <a:endParaRPr lang="en-US" dirty="0" smtClean="0"/>
          </a:p>
          <a:p>
            <a:pPr marL="0" indent="0">
              <a:buNone/>
            </a:pPr>
            <a:r>
              <a:rPr lang="en-US" dirty="0" smtClean="0"/>
              <a:t>Check </a:t>
            </a:r>
            <a:r>
              <a:rPr lang="en-US" dirty="0"/>
              <a:t>out the following video to see the code in action: </a:t>
            </a:r>
            <a:r>
              <a:rPr lang="en-US" dirty="0">
                <a:hlinkClick r:id="rId3"/>
              </a:rPr>
              <a:t>http</a:t>
            </a:r>
            <a:r>
              <a:rPr lang="en-US" dirty="0" smtClean="0">
                <a:hlinkClick r:id="rId3"/>
              </a:rPr>
              <a:t>://bit.ly/2QqK78a</a:t>
            </a:r>
            <a:r>
              <a:rPr lang="en-US" dirty="0" smtClean="0"/>
              <a:t> </a:t>
            </a:r>
          </a:p>
          <a:p>
            <a:pPr marL="0" indent="0">
              <a:buNone/>
            </a:pPr>
            <a:endParaRPr lang="en-US" dirty="0"/>
          </a:p>
        </p:txBody>
      </p:sp>
    </p:spTree>
    <p:extLst>
      <p:ext uri="{BB962C8B-B14F-4D97-AF65-F5344CB8AC3E}">
        <p14:creationId xmlns:p14="http://schemas.microsoft.com/office/powerpoint/2010/main" val="15900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background…</a:t>
            </a:r>
            <a:endParaRPr lang="en-US" dirty="0"/>
          </a:p>
        </p:txBody>
      </p:sp>
      <p:sp>
        <p:nvSpPr>
          <p:cNvPr id="3" name="TextBox 2"/>
          <p:cNvSpPr txBox="1"/>
          <p:nvPr/>
        </p:nvSpPr>
        <p:spPr>
          <a:xfrm>
            <a:off x="1141413" y="1643743"/>
            <a:ext cx="9613673" cy="4893647"/>
          </a:xfrm>
          <a:prstGeom prst="rect">
            <a:avLst/>
          </a:prstGeom>
          <a:noFill/>
        </p:spPr>
        <p:txBody>
          <a:bodyPr wrap="square" rtlCol="0">
            <a:spAutoFit/>
          </a:bodyPr>
          <a:lstStyle/>
          <a:p>
            <a:r>
              <a:rPr lang="en-US" sz="2400" dirty="0" smtClean="0"/>
              <a:t>Docker uses a special file system called a </a:t>
            </a:r>
            <a:r>
              <a:rPr lang="en-US" sz="2400" b="1" dirty="0" smtClean="0"/>
              <a:t>Union File System</a:t>
            </a:r>
          </a:p>
          <a:p>
            <a:endParaRPr lang="en-US" sz="2400" b="1" dirty="0"/>
          </a:p>
          <a:p>
            <a:r>
              <a:rPr lang="en-US" sz="2400" dirty="0" smtClean="0"/>
              <a:t>This file system is key to Dockers layered image model</a:t>
            </a:r>
          </a:p>
          <a:p>
            <a:r>
              <a:rPr lang="en-US" sz="2400" dirty="0" smtClean="0"/>
              <a:t>All the layers in a Docker image are read-only</a:t>
            </a:r>
          </a:p>
          <a:p>
            <a:r>
              <a:rPr lang="en-US" sz="2400" dirty="0" smtClean="0"/>
              <a:t>The Union File System does not provide for persistent storage</a:t>
            </a:r>
          </a:p>
          <a:p>
            <a:endParaRPr lang="en-US" sz="2400" dirty="0"/>
          </a:p>
          <a:p>
            <a:r>
              <a:rPr lang="en-US" sz="2400" dirty="0" smtClean="0"/>
              <a:t>Running containers create a new read-write layer that holds </a:t>
            </a:r>
          </a:p>
          <a:p>
            <a:r>
              <a:rPr lang="en-US" sz="2400" dirty="0" smtClean="0"/>
              <a:t>all of the live data that represents the container</a:t>
            </a:r>
          </a:p>
          <a:p>
            <a:endParaRPr lang="en-US" sz="2400" dirty="0"/>
          </a:p>
          <a:p>
            <a:r>
              <a:rPr lang="en-US" sz="2400" dirty="0" smtClean="0"/>
              <a:t>All the changes made in the container go into that top </a:t>
            </a:r>
          </a:p>
          <a:p>
            <a:r>
              <a:rPr lang="en-US" sz="2400" dirty="0" smtClean="0"/>
              <a:t>read-write layer</a:t>
            </a:r>
          </a:p>
          <a:p>
            <a:endParaRPr lang="en-US" sz="2400" dirty="0"/>
          </a:p>
          <a:p>
            <a:r>
              <a:rPr lang="en-US" sz="2400" dirty="0" smtClean="0"/>
              <a:t>When the container goes away, so does that top read-write layer</a:t>
            </a:r>
            <a:endParaRPr lang="en-US" sz="2400" dirty="0"/>
          </a:p>
        </p:txBody>
      </p:sp>
    </p:spTree>
    <p:extLst>
      <p:ext uri="{BB962C8B-B14F-4D97-AF65-F5344CB8AC3E}">
        <p14:creationId xmlns:p14="http://schemas.microsoft.com/office/powerpoint/2010/main" val="2842398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Docker Volume?</a:t>
            </a:r>
            <a:endParaRPr lang="en-US" dirty="0"/>
          </a:p>
        </p:txBody>
      </p:sp>
      <p:sp>
        <p:nvSpPr>
          <p:cNvPr id="3" name="TextBox 2"/>
          <p:cNvSpPr txBox="1"/>
          <p:nvPr/>
        </p:nvSpPr>
        <p:spPr>
          <a:xfrm>
            <a:off x="1141413" y="1643743"/>
            <a:ext cx="10081758" cy="4524315"/>
          </a:xfrm>
          <a:prstGeom prst="rect">
            <a:avLst/>
          </a:prstGeom>
          <a:noFill/>
        </p:spPr>
        <p:txBody>
          <a:bodyPr wrap="square" rtlCol="0">
            <a:spAutoFit/>
          </a:bodyPr>
          <a:lstStyle/>
          <a:p>
            <a:r>
              <a:rPr lang="en-US" sz="2400" dirty="0" smtClean="0"/>
              <a:t>The Docker volume is a storage location that is completely outside of </a:t>
            </a:r>
          </a:p>
          <a:p>
            <a:r>
              <a:rPr lang="en-US" sz="2400" dirty="0" smtClean="0"/>
              <a:t>the Union File System.  As such, it is not bound by the same rules that are placed on the layers that make up a Docker image and container.</a:t>
            </a:r>
          </a:p>
          <a:p>
            <a:endParaRPr lang="en-US" sz="2400" dirty="0"/>
          </a:p>
          <a:p>
            <a:r>
              <a:rPr lang="en-US" sz="2400" dirty="0" smtClean="0"/>
              <a:t>The simplest way to describe a Docker volume is this: </a:t>
            </a:r>
            <a:r>
              <a:rPr lang="en-US" sz="2400" b="1" dirty="0" smtClean="0"/>
              <a:t>a Docker volume is a folder that exists on the Docker host and is mounted and accessible inside a running Docker container</a:t>
            </a:r>
            <a:r>
              <a:rPr lang="en-US" sz="2400" dirty="0" smtClean="0"/>
              <a:t>.  The accessibility goes both ways, allowing the contents of that folder to be modified from inside the container, or on the Docker host where the folder lives.</a:t>
            </a:r>
          </a:p>
          <a:p>
            <a:endParaRPr lang="en-US" sz="2400" dirty="0"/>
          </a:p>
          <a:p>
            <a:r>
              <a:rPr lang="en-US" sz="2400" dirty="0" smtClean="0"/>
              <a:t>Using different volume drivers, the volume folder can be somewhere other than on the Docker host, such as an NFS server or in the cloud.</a:t>
            </a:r>
            <a:endParaRPr lang="en-US" sz="2400" dirty="0"/>
          </a:p>
        </p:txBody>
      </p:sp>
    </p:spTree>
    <p:extLst>
      <p:ext uri="{BB962C8B-B14F-4D97-AF65-F5344CB8AC3E}">
        <p14:creationId xmlns:p14="http://schemas.microsoft.com/office/powerpoint/2010/main" val="1843267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volume management command</a:t>
            </a:r>
            <a:endParaRPr lang="en-US" dirty="0"/>
          </a:p>
        </p:txBody>
      </p:sp>
      <p:sp>
        <p:nvSpPr>
          <p:cNvPr id="3" name="TextBox 2"/>
          <p:cNvSpPr txBox="1"/>
          <p:nvPr/>
        </p:nvSpPr>
        <p:spPr>
          <a:xfrm>
            <a:off x="1141413" y="1643743"/>
            <a:ext cx="10081758" cy="3416320"/>
          </a:xfrm>
          <a:prstGeom prst="rect">
            <a:avLst/>
          </a:prstGeom>
          <a:noFill/>
        </p:spPr>
        <p:txBody>
          <a:bodyPr wrap="square" rtlCol="0">
            <a:spAutoFit/>
          </a:bodyPr>
          <a:lstStyle/>
          <a:p>
            <a:r>
              <a:rPr lang="en-US" sz="2400" dirty="0" smtClean="0"/>
              <a:t># top level command</a:t>
            </a:r>
            <a:endParaRPr lang="en-US" sz="2400" dirty="0"/>
          </a:p>
          <a:p>
            <a:r>
              <a:rPr lang="en-US" sz="2400" dirty="0" err="1" smtClean="0"/>
              <a:t>docker</a:t>
            </a:r>
            <a:r>
              <a:rPr lang="en-US" sz="2400" dirty="0" smtClean="0"/>
              <a:t> volume</a:t>
            </a:r>
          </a:p>
          <a:p>
            <a:endParaRPr lang="en-US" sz="2400" dirty="0"/>
          </a:p>
          <a:p>
            <a:r>
              <a:rPr lang="en-US" sz="2400" dirty="0" smtClean="0"/>
              <a:t># sub commands</a:t>
            </a:r>
          </a:p>
          <a:p>
            <a:r>
              <a:rPr lang="en-US" sz="2400" dirty="0" err="1" smtClean="0"/>
              <a:t>docker</a:t>
            </a:r>
            <a:r>
              <a:rPr lang="en-US" sz="2400" dirty="0" smtClean="0"/>
              <a:t> volume create				# Create a volume</a:t>
            </a:r>
          </a:p>
          <a:p>
            <a:r>
              <a:rPr lang="en-US" sz="2400" dirty="0" err="1" smtClean="0"/>
              <a:t>docker</a:t>
            </a:r>
            <a:r>
              <a:rPr lang="en-US" sz="2400" dirty="0" smtClean="0"/>
              <a:t> volume inspect				# Display info on one or more volumes</a:t>
            </a:r>
          </a:p>
          <a:p>
            <a:r>
              <a:rPr lang="en-US" sz="2400" dirty="0" err="1" smtClean="0"/>
              <a:t>docker</a:t>
            </a:r>
            <a:r>
              <a:rPr lang="en-US" sz="2400" dirty="0" smtClean="0"/>
              <a:t> volume ls					# List volumes</a:t>
            </a:r>
          </a:p>
          <a:p>
            <a:r>
              <a:rPr lang="en-US" sz="2400" dirty="0" err="1" smtClean="0"/>
              <a:t>docker</a:t>
            </a:r>
            <a:r>
              <a:rPr lang="en-US" sz="2400" dirty="0" smtClean="0"/>
              <a:t> volume </a:t>
            </a:r>
            <a:r>
              <a:rPr lang="en-US" sz="2400" dirty="0" err="1" smtClean="0"/>
              <a:t>rm</a:t>
            </a:r>
            <a:r>
              <a:rPr lang="en-US" sz="2400" dirty="0" smtClean="0"/>
              <a:t>					# Remove one or more volumes</a:t>
            </a:r>
          </a:p>
          <a:p>
            <a:r>
              <a:rPr lang="en-US" sz="2400" dirty="0" err="1" smtClean="0"/>
              <a:t>docker</a:t>
            </a:r>
            <a:r>
              <a:rPr lang="en-US" sz="2400" dirty="0" smtClean="0"/>
              <a:t> volume prune				# Remove all unused local volumes (be </a:t>
            </a:r>
            <a:r>
              <a:rPr lang="en-US" sz="2400" dirty="0" err="1" smtClean="0"/>
              <a:t>carefull</a:t>
            </a:r>
            <a:r>
              <a:rPr lang="en-US" sz="2400" dirty="0" smtClean="0"/>
              <a:t>)</a:t>
            </a:r>
            <a:endParaRPr lang="en-US" sz="2400" dirty="0"/>
          </a:p>
        </p:txBody>
      </p:sp>
    </p:spTree>
    <p:extLst>
      <p:ext uri="{BB962C8B-B14F-4D97-AF65-F5344CB8AC3E}">
        <p14:creationId xmlns:p14="http://schemas.microsoft.com/office/powerpoint/2010/main" val="28327717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834</TotalTime>
  <Words>2109</Words>
  <Application>Microsoft Office PowerPoint</Application>
  <PresentationFormat>Widescreen</PresentationFormat>
  <Paragraphs>271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FantasqueSansMono NF</vt:lpstr>
      <vt:lpstr>Trebuchet MS</vt:lpstr>
      <vt:lpstr>Tw Cen MT</vt:lpstr>
      <vt:lpstr>Circuit</vt:lpstr>
      <vt:lpstr>Docker Quick Start Guide</vt:lpstr>
      <vt:lpstr>reasons you might want to use this book to learn Docker</vt:lpstr>
      <vt:lpstr>PowerPoint Presentation</vt:lpstr>
      <vt:lpstr>What we will cover today</vt:lpstr>
      <vt:lpstr>PowerPoint Presentation</vt:lpstr>
      <vt:lpstr>Technical requirements</vt:lpstr>
      <vt:lpstr>A little background…</vt:lpstr>
      <vt:lpstr>What is a Docker Volume?</vt:lpstr>
      <vt:lpstr>Docker volume management command</vt:lpstr>
      <vt:lpstr>Creating Docker Volumes</vt:lpstr>
      <vt:lpstr>A simple example</vt:lpstr>
      <vt:lpstr>Another simple example</vt:lpstr>
      <vt:lpstr>Using the volume ls subcomand</vt:lpstr>
      <vt:lpstr>Using the volume inspect subcommand</vt:lpstr>
      <vt:lpstr>Things learn from the inspect data</vt:lpstr>
      <vt:lpstr>Accessing the volume mount point on OSX</vt:lpstr>
      <vt:lpstr>What is going on</vt:lpstr>
      <vt:lpstr>Example access volume mount point on OSX</vt:lpstr>
      <vt:lpstr>Accessing the volume mount point on WIN</vt:lpstr>
      <vt:lpstr>No containers used so far</vt:lpstr>
      <vt:lpstr>The example Docker image</vt:lpstr>
      <vt:lpstr>Mount a pre-created volume</vt:lpstr>
      <vt:lpstr>Lets check out what happens</vt:lpstr>
      <vt:lpstr>Mount A single file as a volume</vt:lpstr>
      <vt:lpstr>Different ways to do the same thing</vt:lpstr>
      <vt:lpstr>Two ways to remove Docker volumes</vt:lpstr>
      <vt:lpstr>Example removing Docker volumes</vt:lpstr>
      <vt:lpstr>Sharing data between containers with data volume containers</vt:lpstr>
      <vt:lpstr>Example using “--volumes-from” parameter</vt:lpstr>
      <vt:lpstr>Summary</vt:lpstr>
      <vt:lpstr>PowerPoint Presentation</vt:lpstr>
    </vt:vector>
  </TitlesOfParts>
  <Company>Intuit,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Docker Volumes</dc:title>
  <dc:creator>Waud, Earl</dc:creator>
  <cp:lastModifiedBy>Waud, Earl</cp:lastModifiedBy>
  <cp:revision>29</cp:revision>
  <dcterms:created xsi:type="dcterms:W3CDTF">2021-09-06T00:37:06Z</dcterms:created>
  <dcterms:modified xsi:type="dcterms:W3CDTF">2021-09-30T14:30:12Z</dcterms:modified>
</cp:coreProperties>
</file>