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3" r:id="rId5"/>
    <p:sldId id="262"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6" r:id="rId24"/>
    <p:sldId id="307" r:id="rId25"/>
    <p:sldId id="308" r:id="rId26"/>
    <p:sldId id="309" r:id="rId27"/>
    <p:sldId id="310" r:id="rId28"/>
    <p:sldId id="311" r:id="rId29"/>
    <p:sldId id="312" r:id="rId30"/>
    <p:sldId id="313" r:id="rId31"/>
    <p:sldId id="305" r:id="rId32"/>
    <p:sldId id="314" r:id="rId33"/>
    <p:sldId id="315" r:id="rId34"/>
    <p:sldId id="316" r:id="rId35"/>
    <p:sldId id="317" r:id="rId36"/>
    <p:sldId id="318" r:id="rId37"/>
    <p:sldId id="319" r:id="rId38"/>
    <p:sldId id="320" r:id="rId39"/>
    <p:sldId id="321" r:id="rId40"/>
    <p:sldId id="322" r:id="rId41"/>
    <p:sldId id="284" r:id="rId42"/>
    <p:sldId id="28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6" autoAdjust="0"/>
    <p:restoredTop sz="94660"/>
  </p:normalViewPr>
  <p:slideViewPr>
    <p:cSldViewPr snapToGrid="0">
      <p:cViewPr varScale="1">
        <p:scale>
          <a:sx n="97" d="100"/>
          <a:sy n="97" d="100"/>
        </p:scale>
        <p:origin x="2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bit.ly/2P43WNT" TargetMode="External"/><Relationship Id="rId2" Type="http://schemas.openxmlformats.org/officeDocument/2006/relationships/hyperlink" Target="https://github.com/PacktPublishing/Docker-Quick-Start-Guide/tree/master/Chapter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169151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hello-world come from?</a:t>
            </a:r>
            <a:endParaRPr lang="en-US" dirty="0"/>
          </a:p>
        </p:txBody>
      </p:sp>
      <p:sp>
        <p:nvSpPr>
          <p:cNvPr id="3" name="Content Placeholder 2"/>
          <p:cNvSpPr>
            <a:spLocks noGrp="1"/>
          </p:cNvSpPr>
          <p:nvPr>
            <p:ph idx="1"/>
          </p:nvPr>
        </p:nvSpPr>
        <p:spPr>
          <a:xfrm>
            <a:off x="1141412" y="1839686"/>
            <a:ext cx="9905999" cy="4572000"/>
          </a:xfrm>
        </p:spPr>
        <p:txBody>
          <a:bodyPr>
            <a:noAutofit/>
          </a:bodyPr>
          <a:lstStyle/>
          <a:p>
            <a:pPr marL="0" indent="0">
              <a:buNone/>
            </a:pPr>
            <a:r>
              <a:rPr lang="en-US" dirty="0"/>
              <a:t>You may be asking yourself, did the hello-world container image </a:t>
            </a:r>
            <a:r>
              <a:rPr lang="en-US" dirty="0" smtClean="0"/>
              <a:t>get installed </a:t>
            </a:r>
            <a:r>
              <a:rPr lang="en-US" dirty="0"/>
              <a:t>when I installed Docker? The answer is no. The docker run command will </a:t>
            </a:r>
            <a:r>
              <a:rPr lang="en-US" dirty="0" smtClean="0"/>
              <a:t>look at </a:t>
            </a:r>
            <a:r>
              <a:rPr lang="en-US" dirty="0"/>
              <a:t>the local container image cache to see whether there is a container image that matches </a:t>
            </a:r>
            <a:r>
              <a:rPr lang="en-US" dirty="0" smtClean="0"/>
              <a:t>the description </a:t>
            </a:r>
            <a:r>
              <a:rPr lang="en-US" dirty="0"/>
              <a:t>of the requested container. If there is, Docker will run the container from </a:t>
            </a:r>
            <a:r>
              <a:rPr lang="en-US" dirty="0" smtClean="0"/>
              <a:t>the cached </a:t>
            </a:r>
            <a:r>
              <a:rPr lang="en-US" dirty="0"/>
              <a:t>image. If the desired container image is not found in the cache, Docker will </a:t>
            </a:r>
            <a:r>
              <a:rPr lang="en-US" dirty="0" smtClean="0"/>
              <a:t>reach out </a:t>
            </a:r>
            <a:r>
              <a:rPr lang="en-US" dirty="0"/>
              <a:t>to a Docker registry to try to download the container image, storing it in the local </a:t>
            </a:r>
            <a:r>
              <a:rPr lang="en-US" dirty="0" smtClean="0"/>
              <a:t>cache in </a:t>
            </a:r>
            <a:r>
              <a:rPr lang="en-US" dirty="0"/>
              <a:t>the process. Docker will then run the newly-downloaded container from the cache.</a:t>
            </a:r>
          </a:p>
        </p:txBody>
      </p:sp>
    </p:spTree>
    <p:extLst>
      <p:ext uri="{BB962C8B-B14F-4D97-AF65-F5344CB8AC3E}">
        <p14:creationId xmlns:p14="http://schemas.microsoft.com/office/powerpoint/2010/main" val="420575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Image pull command</a:t>
            </a:r>
            <a:endParaRPr lang="en-US" dirty="0"/>
          </a:p>
        </p:txBody>
      </p:sp>
      <p:sp>
        <p:nvSpPr>
          <p:cNvPr id="3" name="Content Placeholder 2"/>
          <p:cNvSpPr>
            <a:spLocks noGrp="1"/>
          </p:cNvSpPr>
          <p:nvPr>
            <p:ph idx="1"/>
          </p:nvPr>
        </p:nvSpPr>
        <p:spPr>
          <a:xfrm>
            <a:off x="1141412" y="1817914"/>
            <a:ext cx="9905999" cy="4495800"/>
          </a:xfrm>
        </p:spPr>
        <p:txBody>
          <a:bodyPr>
            <a:normAutofit fontScale="85000" lnSpcReduction="10000"/>
          </a:bodyPr>
          <a:lstStyle/>
          <a:p>
            <a:pPr marL="0" indent="0">
              <a:buNone/>
            </a:pPr>
            <a:r>
              <a:rPr lang="en-US" dirty="0"/>
              <a:t>You can pre-seed the local docker cache with container images you plan to run by using the</a:t>
            </a:r>
          </a:p>
          <a:p>
            <a:pPr marL="0" indent="0">
              <a:buNone/>
            </a:pPr>
            <a:r>
              <a:rPr lang="en-US" dirty="0"/>
              <a:t>docker pull command; for example:</a:t>
            </a:r>
          </a:p>
          <a:p>
            <a:pPr marL="0" indent="0">
              <a:buNone/>
            </a:pPr>
            <a:r>
              <a:rPr lang="en-US" dirty="0"/>
              <a:t># new syntax</a:t>
            </a:r>
          </a:p>
          <a:p>
            <a:pPr marL="0" indent="0">
              <a:buNone/>
            </a:pPr>
            <a:r>
              <a:rPr lang="en-US" dirty="0"/>
              <a:t># Usage: docker image pull [OPTIONS] NAME[:TAG|@DIGEST]</a:t>
            </a:r>
          </a:p>
          <a:p>
            <a:pPr marL="0" indent="0">
              <a:buNone/>
            </a:pPr>
            <a:r>
              <a:rPr lang="en-US" b="1" dirty="0">
                <a:solidFill>
                  <a:srgbClr val="00B0F0"/>
                </a:solidFill>
              </a:rPr>
              <a:t>docker image pull hello-world</a:t>
            </a:r>
          </a:p>
          <a:p>
            <a:pPr marL="0" indent="0">
              <a:buNone/>
            </a:pPr>
            <a:r>
              <a:rPr lang="en-US" dirty="0"/>
              <a:t># old syntax</a:t>
            </a:r>
          </a:p>
          <a:p>
            <a:pPr marL="0" indent="0">
              <a:buNone/>
            </a:pPr>
            <a:r>
              <a:rPr lang="en-US" b="1" dirty="0">
                <a:solidFill>
                  <a:srgbClr val="00B0F0"/>
                </a:solidFill>
              </a:rPr>
              <a:t>docker pull hello-world</a:t>
            </a:r>
          </a:p>
          <a:p>
            <a:pPr marL="0" indent="0">
              <a:buNone/>
            </a:pPr>
            <a:r>
              <a:rPr lang="en-US" dirty="0"/>
              <a:t>If you prefetch the container image with a pull command, when you execute the </a:t>
            </a:r>
            <a:r>
              <a:rPr lang="en-US" dirty="0" smtClean="0"/>
              <a:t>docker run </a:t>
            </a:r>
            <a:r>
              <a:rPr lang="en-US" dirty="0"/>
              <a:t>command, it will find the image in the local cache and not need to download it again.</a:t>
            </a:r>
          </a:p>
        </p:txBody>
      </p:sp>
    </p:spTree>
    <p:extLst>
      <p:ext uri="{BB962C8B-B14F-4D97-AF65-F5344CB8AC3E}">
        <p14:creationId xmlns:p14="http://schemas.microsoft.com/office/powerpoint/2010/main" val="150211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Image Descriptions</a:t>
            </a:r>
            <a:endParaRPr lang="en-US" dirty="0"/>
          </a:p>
        </p:txBody>
      </p:sp>
      <p:sp>
        <p:nvSpPr>
          <p:cNvPr id="3" name="Content Placeholder 2"/>
          <p:cNvSpPr>
            <a:spLocks noGrp="1"/>
          </p:cNvSpPr>
          <p:nvPr>
            <p:ph idx="1"/>
          </p:nvPr>
        </p:nvSpPr>
        <p:spPr/>
        <p:txBody>
          <a:bodyPr/>
          <a:lstStyle/>
          <a:p>
            <a:pPr marL="0" indent="0">
              <a:buNone/>
            </a:pPr>
            <a:r>
              <a:rPr lang="en-US" dirty="0" smtClean="0"/>
              <a:t>Each container </a:t>
            </a:r>
            <a:r>
              <a:rPr lang="en-US" dirty="0"/>
              <a:t>image description is made up of three parts:</a:t>
            </a:r>
          </a:p>
          <a:p>
            <a:pPr lvl="1"/>
            <a:r>
              <a:rPr lang="en-US" dirty="0"/>
              <a:t>Docker registry host name</a:t>
            </a:r>
          </a:p>
          <a:p>
            <a:pPr lvl="1"/>
            <a:r>
              <a:rPr lang="en-US" dirty="0"/>
              <a:t>Slash-separated name</a:t>
            </a:r>
          </a:p>
          <a:p>
            <a:pPr lvl="1"/>
            <a:r>
              <a:rPr lang="en-US" dirty="0"/>
              <a:t>Tag </a:t>
            </a:r>
            <a:r>
              <a:rPr lang="en-US" dirty="0" smtClean="0"/>
              <a:t>name</a:t>
            </a:r>
          </a:p>
          <a:p>
            <a:pPr marL="0" indent="0">
              <a:buNone/>
            </a:pPr>
            <a:endParaRPr lang="en-US" dirty="0" smtClean="0"/>
          </a:p>
          <a:p>
            <a:pPr marL="0" indent="0">
              <a:buNone/>
            </a:pPr>
            <a:r>
              <a:rPr lang="en-US" dirty="0" smtClean="0"/>
              <a:t>For </a:t>
            </a:r>
            <a:r>
              <a:rPr lang="en-US" dirty="0"/>
              <a:t>example: </a:t>
            </a:r>
            <a:r>
              <a:rPr lang="en-US" b="1" dirty="0">
                <a:solidFill>
                  <a:srgbClr val="00B0F0"/>
                </a:solidFill>
              </a:rPr>
              <a:t>docker.intuit.com/oicp/base/alpine:3.9.4</a:t>
            </a:r>
          </a:p>
          <a:p>
            <a:endParaRPr lang="en-US" dirty="0"/>
          </a:p>
        </p:txBody>
      </p:sp>
    </p:spTree>
    <p:extLst>
      <p:ext uri="{BB962C8B-B14F-4D97-AF65-F5344CB8AC3E}">
        <p14:creationId xmlns:p14="http://schemas.microsoft.com/office/powerpoint/2010/main" val="127791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run command syntax</a:t>
            </a:r>
          </a:p>
        </p:txBody>
      </p:sp>
      <p:sp>
        <p:nvSpPr>
          <p:cNvPr id="3" name="Content Placeholder 2"/>
          <p:cNvSpPr>
            <a:spLocks noGrp="1"/>
          </p:cNvSpPr>
          <p:nvPr>
            <p:ph idx="1"/>
          </p:nvPr>
        </p:nvSpPr>
        <p:spPr>
          <a:xfrm>
            <a:off x="1141412" y="1817914"/>
            <a:ext cx="9905999" cy="4626429"/>
          </a:xfrm>
        </p:spPr>
        <p:txBody>
          <a:bodyPr>
            <a:normAutofit fontScale="92500" lnSpcReduction="20000"/>
          </a:bodyPr>
          <a:lstStyle/>
          <a:p>
            <a:pPr marL="0" indent="0">
              <a:buNone/>
            </a:pPr>
            <a:r>
              <a:rPr lang="en-US" dirty="0"/>
              <a:t>If you look at the full run command syntax, you will see this:</a:t>
            </a:r>
          </a:p>
          <a:p>
            <a:pPr marL="0" indent="0">
              <a:buNone/>
            </a:pPr>
            <a:r>
              <a:rPr lang="en-US" dirty="0"/>
              <a:t># Usage: docker container run [OPTIONS] IMAGE [COMMAND] [ARG</a:t>
            </a:r>
            <a:r>
              <a:rPr lang="en-US" dirty="0" smtClean="0"/>
              <a:t>...]</a:t>
            </a:r>
          </a:p>
          <a:p>
            <a:pPr marL="0" indent="0">
              <a:buNone/>
            </a:pPr>
            <a:endParaRPr lang="en-US" dirty="0"/>
          </a:p>
          <a:p>
            <a:pPr marL="0" indent="0">
              <a:buNone/>
            </a:pPr>
            <a:r>
              <a:rPr lang="en-US" dirty="0"/>
              <a:t>Docker container images are built with a default command that </a:t>
            </a:r>
            <a:r>
              <a:rPr lang="en-US" dirty="0" smtClean="0"/>
              <a:t>is executed </a:t>
            </a:r>
            <a:r>
              <a:rPr lang="en-US" dirty="0"/>
              <a:t>when you run a container based on the image. </a:t>
            </a:r>
            <a:endParaRPr lang="en-US" dirty="0" smtClean="0"/>
          </a:p>
          <a:p>
            <a:pPr marL="0" indent="0">
              <a:buNone/>
            </a:pPr>
            <a:r>
              <a:rPr lang="en-US" dirty="0" smtClean="0"/>
              <a:t>For </a:t>
            </a:r>
            <a:r>
              <a:rPr lang="en-US" dirty="0"/>
              <a:t>the hello-world container, </a:t>
            </a:r>
            <a:r>
              <a:rPr lang="en-US" dirty="0" smtClean="0"/>
              <a:t>the default </a:t>
            </a:r>
            <a:r>
              <a:rPr lang="en-US" dirty="0"/>
              <a:t>command is </a:t>
            </a:r>
            <a:r>
              <a:rPr lang="en-US" dirty="0">
                <a:solidFill>
                  <a:srgbClr val="00B0F0"/>
                </a:solidFill>
              </a:rPr>
              <a:t>/hello</a:t>
            </a:r>
            <a:r>
              <a:rPr lang="en-US" dirty="0"/>
              <a:t>. </a:t>
            </a:r>
            <a:endParaRPr lang="en-US" dirty="0" smtClean="0"/>
          </a:p>
          <a:p>
            <a:pPr marL="0" indent="0">
              <a:buNone/>
            </a:pPr>
            <a:r>
              <a:rPr lang="en-US" dirty="0" smtClean="0"/>
              <a:t>For </a:t>
            </a:r>
            <a:r>
              <a:rPr lang="en-US" dirty="0"/>
              <a:t>a full Ubuntu OS container, the default command is </a:t>
            </a:r>
            <a:r>
              <a:rPr lang="en-US" dirty="0">
                <a:solidFill>
                  <a:srgbClr val="00B0F0"/>
                </a:solidFill>
              </a:rPr>
              <a:t>bash</a:t>
            </a:r>
            <a:r>
              <a:rPr lang="en-US" dirty="0" smtClean="0"/>
              <a:t>.</a:t>
            </a:r>
          </a:p>
          <a:p>
            <a:pPr marL="0" indent="0">
              <a:buNone/>
            </a:pPr>
            <a:endParaRPr lang="en-US" dirty="0" smtClean="0"/>
          </a:p>
          <a:p>
            <a:pPr marL="0" indent="0">
              <a:buNone/>
            </a:pPr>
            <a:r>
              <a:rPr lang="en-US" dirty="0"/>
              <a:t>Note that when the command being executed by the running container (either default or override) </a:t>
            </a:r>
            <a:r>
              <a:rPr lang="en-US" dirty="0" smtClean="0"/>
              <a:t>terminates, the container will exit</a:t>
            </a:r>
            <a:endParaRPr lang="en-US" dirty="0"/>
          </a:p>
        </p:txBody>
      </p:sp>
    </p:spTree>
    <p:extLst>
      <p:ext uri="{BB962C8B-B14F-4D97-AF65-F5344CB8AC3E}">
        <p14:creationId xmlns:p14="http://schemas.microsoft.com/office/powerpoint/2010/main" val="240567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Container Optional Parameters</a:t>
            </a:r>
            <a:endParaRPr lang="en-US" dirty="0"/>
          </a:p>
        </p:txBody>
      </p:sp>
      <p:sp>
        <p:nvSpPr>
          <p:cNvPr id="3" name="Content Placeholder 2"/>
          <p:cNvSpPr>
            <a:spLocks noGrp="1"/>
          </p:cNvSpPr>
          <p:nvPr>
            <p:ph idx="1"/>
          </p:nvPr>
        </p:nvSpPr>
        <p:spPr>
          <a:xfrm>
            <a:off x="1141412" y="1966458"/>
            <a:ext cx="9905999" cy="4151313"/>
          </a:xfrm>
        </p:spPr>
        <p:txBody>
          <a:bodyPr>
            <a:normAutofit/>
          </a:bodyPr>
          <a:lstStyle/>
          <a:p>
            <a:pPr marL="0" indent="0">
              <a:buNone/>
            </a:pPr>
            <a:r>
              <a:rPr lang="en-US" dirty="0" smtClean="0"/>
              <a:t>One </a:t>
            </a:r>
            <a:r>
              <a:rPr lang="en-US" dirty="0"/>
              <a:t>of my favorite </a:t>
            </a:r>
            <a:r>
              <a:rPr lang="en-US" dirty="0" smtClean="0"/>
              <a:t>optional parameters is </a:t>
            </a:r>
            <a:r>
              <a:rPr lang="en-US" dirty="0"/>
              <a:t>the </a:t>
            </a:r>
            <a:r>
              <a:rPr lang="en-US" b="1" dirty="0">
                <a:solidFill>
                  <a:srgbClr val="00B0F0"/>
                </a:solidFill>
              </a:rPr>
              <a:t>--rm </a:t>
            </a:r>
            <a:r>
              <a:rPr lang="en-US" dirty="0"/>
              <a:t>parameter</a:t>
            </a:r>
            <a:r>
              <a:rPr lang="en-US" dirty="0" smtClean="0"/>
              <a:t>.</a:t>
            </a:r>
          </a:p>
          <a:p>
            <a:pPr marL="0" indent="0">
              <a:buNone/>
            </a:pPr>
            <a:r>
              <a:rPr lang="en-US" dirty="0" smtClean="0"/>
              <a:t>Remember </a:t>
            </a:r>
            <a:r>
              <a:rPr lang="en-US" dirty="0"/>
              <a:t>that a Docker image </a:t>
            </a:r>
            <a:r>
              <a:rPr lang="en-US" dirty="0" smtClean="0"/>
              <a:t>is made </a:t>
            </a:r>
            <a:r>
              <a:rPr lang="en-US" dirty="0"/>
              <a:t>up of layers. Whenever you run a docker container, it is really just using the </a:t>
            </a:r>
            <a:r>
              <a:rPr lang="en-US" dirty="0" smtClean="0"/>
              <a:t>locally cached docker </a:t>
            </a:r>
            <a:r>
              <a:rPr lang="en-US" dirty="0"/>
              <a:t>image (which is a stack of layers), and creating a new layer on top that is </a:t>
            </a:r>
            <a:r>
              <a:rPr lang="en-US" dirty="0" smtClean="0"/>
              <a:t>a read/write </a:t>
            </a:r>
            <a:r>
              <a:rPr lang="en-US" dirty="0"/>
              <a:t>layer. All of the execution and changes that occur during the running of </a:t>
            </a:r>
            <a:r>
              <a:rPr lang="en-US" dirty="0" smtClean="0"/>
              <a:t>a container </a:t>
            </a:r>
            <a:r>
              <a:rPr lang="en-US" dirty="0"/>
              <a:t>are stored in its own read/write layer</a:t>
            </a:r>
            <a:r>
              <a:rPr lang="en-US" dirty="0" smtClean="0"/>
              <a:t>.</a:t>
            </a:r>
          </a:p>
          <a:p>
            <a:pPr marL="0" indent="0">
              <a:buNone/>
            </a:pPr>
            <a:r>
              <a:rPr lang="en-US" dirty="0" smtClean="0"/>
              <a:t>Using the --rm parameter automatically removes the container (i.e. the read/write layer) when it exits.</a:t>
            </a:r>
            <a:endParaRPr lang="en-US" dirty="0"/>
          </a:p>
        </p:txBody>
      </p:sp>
    </p:spTree>
    <p:extLst>
      <p:ext uri="{BB962C8B-B14F-4D97-AF65-F5344CB8AC3E}">
        <p14:creationId xmlns:p14="http://schemas.microsoft.com/office/powerpoint/2010/main" val="45803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List container command</a:t>
            </a:r>
            <a:endParaRPr lang="en-US" dirty="0"/>
          </a:p>
        </p:txBody>
      </p:sp>
      <p:sp>
        <p:nvSpPr>
          <p:cNvPr id="3" name="Content Placeholder 2"/>
          <p:cNvSpPr>
            <a:spLocks noGrp="1"/>
          </p:cNvSpPr>
          <p:nvPr>
            <p:ph idx="1"/>
          </p:nvPr>
        </p:nvSpPr>
        <p:spPr>
          <a:xfrm>
            <a:off x="1141412" y="1890258"/>
            <a:ext cx="9905999" cy="4510541"/>
          </a:xfrm>
        </p:spPr>
        <p:txBody>
          <a:bodyPr>
            <a:normAutofit/>
          </a:bodyPr>
          <a:lstStyle/>
          <a:p>
            <a:pPr marL="0" indent="0">
              <a:buNone/>
            </a:pPr>
            <a:r>
              <a:rPr lang="en-US" dirty="0"/>
              <a:t>The indication of a running container can be shown using the following command:</a:t>
            </a:r>
          </a:p>
          <a:p>
            <a:pPr marL="0" indent="0">
              <a:buNone/>
            </a:pPr>
            <a:r>
              <a:rPr lang="en-US" dirty="0"/>
              <a:t># Usage: docker container ls [OPTIONS]</a:t>
            </a:r>
          </a:p>
          <a:p>
            <a:pPr marL="0" indent="0">
              <a:buNone/>
            </a:pPr>
            <a:r>
              <a:rPr lang="en-US" b="1" dirty="0">
                <a:solidFill>
                  <a:srgbClr val="00B0F0"/>
                </a:solidFill>
              </a:rPr>
              <a:t>docker container </a:t>
            </a:r>
            <a:r>
              <a:rPr lang="en-US" b="1" dirty="0" smtClean="0">
                <a:solidFill>
                  <a:srgbClr val="00B0F0"/>
                </a:solidFill>
              </a:rPr>
              <a:t>ls</a:t>
            </a:r>
          </a:p>
          <a:p>
            <a:pPr marL="0" indent="0">
              <a:buNone/>
            </a:pPr>
            <a:r>
              <a:rPr lang="en-US" dirty="0"/>
              <a:t>This is the list containers command, and without any additional parameters, it will list </a:t>
            </a:r>
            <a:r>
              <a:rPr lang="en-US" dirty="0" smtClean="0"/>
              <a:t>the currently-running </a:t>
            </a:r>
            <a:r>
              <a:rPr lang="en-US" dirty="0"/>
              <a:t>containers. </a:t>
            </a:r>
            <a:endParaRPr lang="en-US" b="1" dirty="0">
              <a:solidFill>
                <a:srgbClr val="00B0F0"/>
              </a:solidFill>
            </a:endParaRPr>
          </a:p>
        </p:txBody>
      </p:sp>
    </p:spTree>
    <p:extLst>
      <p:ext uri="{BB962C8B-B14F-4D97-AF65-F5344CB8AC3E}">
        <p14:creationId xmlns:p14="http://schemas.microsoft.com/office/powerpoint/2010/main" val="45412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I mean by currently running?</a:t>
            </a:r>
          </a:p>
        </p:txBody>
      </p:sp>
      <p:sp>
        <p:nvSpPr>
          <p:cNvPr id="3" name="Content Placeholder 2"/>
          <p:cNvSpPr>
            <a:spLocks noGrp="1"/>
          </p:cNvSpPr>
          <p:nvPr>
            <p:ph idx="1"/>
          </p:nvPr>
        </p:nvSpPr>
        <p:spPr>
          <a:xfrm>
            <a:off x="1141412" y="1890258"/>
            <a:ext cx="9905999" cy="4510541"/>
          </a:xfrm>
        </p:spPr>
        <p:txBody>
          <a:bodyPr>
            <a:normAutofit/>
          </a:bodyPr>
          <a:lstStyle/>
          <a:p>
            <a:pPr marL="0" indent="0">
              <a:buNone/>
            </a:pPr>
            <a:r>
              <a:rPr lang="en-US" dirty="0" smtClean="0"/>
              <a:t>A </a:t>
            </a:r>
            <a:r>
              <a:rPr lang="en-US" dirty="0"/>
              <a:t>container is </a:t>
            </a:r>
            <a:r>
              <a:rPr lang="en-US" dirty="0" smtClean="0"/>
              <a:t>a special </a:t>
            </a:r>
            <a:r>
              <a:rPr lang="en-US" dirty="0"/>
              <a:t>process running on the system, and like other processes on the system, a </a:t>
            </a:r>
            <a:r>
              <a:rPr lang="en-US" dirty="0" smtClean="0"/>
              <a:t>container can </a:t>
            </a:r>
            <a:r>
              <a:rPr lang="en-US" dirty="0"/>
              <a:t>stop or exit. </a:t>
            </a:r>
            <a:endParaRPr lang="en-US" dirty="0" smtClean="0"/>
          </a:p>
          <a:p>
            <a:pPr marL="0" indent="0">
              <a:buNone/>
            </a:pPr>
            <a:endParaRPr lang="en-US" dirty="0"/>
          </a:p>
          <a:p>
            <a:pPr marL="0" indent="0">
              <a:buNone/>
            </a:pPr>
            <a:r>
              <a:rPr lang="en-US" dirty="0" smtClean="0"/>
              <a:t>However</a:t>
            </a:r>
            <a:r>
              <a:rPr lang="en-US" dirty="0"/>
              <a:t>, unlike other types of processes on your system, the </a:t>
            </a:r>
            <a:r>
              <a:rPr lang="en-US" dirty="0" smtClean="0"/>
              <a:t>default behavior </a:t>
            </a:r>
            <a:r>
              <a:rPr lang="en-US" dirty="0"/>
              <a:t>for a container is to leave behind its read/write layer when it stops</a:t>
            </a:r>
            <a:r>
              <a:rPr lang="en-US" dirty="0" smtClean="0"/>
              <a:t>.</a:t>
            </a:r>
          </a:p>
          <a:p>
            <a:pPr marL="0" indent="0">
              <a:buNone/>
            </a:pPr>
            <a:endParaRPr lang="en-US" dirty="0"/>
          </a:p>
          <a:p>
            <a:pPr marL="0" indent="0">
              <a:buNone/>
            </a:pPr>
            <a:r>
              <a:rPr lang="en-US" dirty="0"/>
              <a:t>This is because you can restart the container if desired, keeping the state data it had when it exited.</a:t>
            </a:r>
          </a:p>
        </p:txBody>
      </p:sp>
    </p:spTree>
    <p:extLst>
      <p:ext uri="{BB962C8B-B14F-4D97-AF65-F5344CB8AC3E}">
        <p14:creationId xmlns:p14="http://schemas.microsoft.com/office/powerpoint/2010/main" val="411758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All containers, running and stopped</a:t>
            </a:r>
            <a:endParaRPr lang="en-US" dirty="0"/>
          </a:p>
        </p:txBody>
      </p:sp>
      <p:sp>
        <p:nvSpPr>
          <p:cNvPr id="3" name="Content Placeholder 2"/>
          <p:cNvSpPr>
            <a:spLocks noGrp="1"/>
          </p:cNvSpPr>
          <p:nvPr>
            <p:ph idx="1"/>
          </p:nvPr>
        </p:nvSpPr>
        <p:spPr>
          <a:xfrm>
            <a:off x="1141412" y="1890258"/>
            <a:ext cx="9905999" cy="4510541"/>
          </a:xfrm>
        </p:spPr>
        <p:txBody>
          <a:bodyPr>
            <a:normAutofit lnSpcReduction="10000"/>
          </a:bodyPr>
          <a:lstStyle/>
          <a:p>
            <a:pPr marL="0" indent="0">
              <a:buNone/>
            </a:pPr>
            <a:r>
              <a:rPr lang="en-US" dirty="0"/>
              <a:t>There is </a:t>
            </a:r>
            <a:r>
              <a:rPr lang="en-US" dirty="0" smtClean="0"/>
              <a:t>a parameter </a:t>
            </a:r>
            <a:r>
              <a:rPr lang="en-US" dirty="0"/>
              <a:t>to the list containers command that allows you to list all of the containers, </a:t>
            </a:r>
            <a:r>
              <a:rPr lang="en-US" dirty="0" smtClean="0"/>
              <a:t>both those </a:t>
            </a:r>
            <a:r>
              <a:rPr lang="en-US" dirty="0"/>
              <a:t>running and those that have exited. As you may have guessed, it is the </a:t>
            </a:r>
            <a:r>
              <a:rPr lang="en-US" dirty="0" smtClean="0"/>
              <a:t>–all parameter</a:t>
            </a:r>
            <a:r>
              <a:rPr lang="en-US" dirty="0"/>
              <a:t>, and it looks like this:</a:t>
            </a:r>
          </a:p>
          <a:p>
            <a:pPr marL="0" indent="0">
              <a:buNone/>
            </a:pPr>
            <a:r>
              <a:rPr lang="en-US" dirty="0"/>
              <a:t># short form of the parameter is -a</a:t>
            </a:r>
          </a:p>
          <a:p>
            <a:pPr marL="0" indent="0">
              <a:buNone/>
            </a:pPr>
            <a:r>
              <a:rPr lang="en-US" b="1" dirty="0">
                <a:solidFill>
                  <a:srgbClr val="00B0F0"/>
                </a:solidFill>
              </a:rPr>
              <a:t>docker container ls -a</a:t>
            </a:r>
          </a:p>
          <a:p>
            <a:pPr marL="0" indent="0">
              <a:buNone/>
            </a:pPr>
            <a:r>
              <a:rPr lang="en-US" dirty="0"/>
              <a:t># long form is --all</a:t>
            </a:r>
          </a:p>
          <a:p>
            <a:pPr marL="0" indent="0">
              <a:buNone/>
            </a:pPr>
            <a:r>
              <a:rPr lang="en-US" b="1" dirty="0">
                <a:solidFill>
                  <a:srgbClr val="00B0F0"/>
                </a:solidFill>
              </a:rPr>
              <a:t>docker container ls --all</a:t>
            </a:r>
          </a:p>
          <a:p>
            <a:pPr marL="0" indent="0">
              <a:buNone/>
            </a:pPr>
            <a:r>
              <a:rPr lang="en-US" dirty="0"/>
              <a:t># old syntax</a:t>
            </a:r>
          </a:p>
          <a:p>
            <a:pPr marL="0" indent="0">
              <a:buNone/>
            </a:pPr>
            <a:r>
              <a:rPr lang="en-US" b="1" dirty="0">
                <a:solidFill>
                  <a:srgbClr val="00B0F0"/>
                </a:solidFill>
              </a:rPr>
              <a:t>docker ps -a</a:t>
            </a:r>
          </a:p>
        </p:txBody>
      </p:sp>
    </p:spTree>
    <p:extLst>
      <p:ext uri="{BB962C8B-B14F-4D97-AF65-F5344CB8AC3E}">
        <p14:creationId xmlns:p14="http://schemas.microsoft.com/office/powerpoint/2010/main" val="1826377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this is action</a:t>
            </a:r>
            <a:endParaRPr lang="en-US" dirty="0"/>
          </a:p>
        </p:txBody>
      </p:sp>
      <p:sp>
        <p:nvSpPr>
          <p:cNvPr id="3" name="Content Placeholder 2"/>
          <p:cNvSpPr>
            <a:spLocks noGrp="1"/>
          </p:cNvSpPr>
          <p:nvPr>
            <p:ph idx="1"/>
          </p:nvPr>
        </p:nvSpPr>
        <p:spPr>
          <a:xfrm>
            <a:off x="1141412" y="1890258"/>
            <a:ext cx="9905999" cy="4510541"/>
          </a:xfrm>
        </p:spPr>
        <p:txBody>
          <a:bodyPr>
            <a:normAutofit fontScale="62500" lnSpcReduction="20000"/>
          </a:bodyPr>
          <a:lstStyle/>
          <a:p>
            <a:pPr marL="0" indent="0">
              <a:buNone/>
            </a:pPr>
            <a:r>
              <a:rPr lang="en-US" b="1" dirty="0" smtClean="0">
                <a:solidFill>
                  <a:srgbClr val="00B0F0"/>
                </a:solidFill>
              </a:rPr>
              <a:t># what images do we have</a:t>
            </a:r>
          </a:p>
          <a:p>
            <a:pPr marL="0" indent="0">
              <a:buNone/>
            </a:pPr>
            <a:r>
              <a:rPr lang="en-US" b="1" dirty="0" smtClean="0">
                <a:solidFill>
                  <a:srgbClr val="00B0F0"/>
                </a:solidFill>
              </a:rPr>
              <a:t>docker images</a:t>
            </a:r>
          </a:p>
          <a:p>
            <a:pPr marL="0" indent="0">
              <a:buNone/>
            </a:pPr>
            <a:r>
              <a:rPr lang="en-US" b="1" dirty="0" smtClean="0">
                <a:solidFill>
                  <a:srgbClr val="00B0F0"/>
                </a:solidFill>
              </a:rPr>
              <a:t># what containers do we have</a:t>
            </a:r>
          </a:p>
          <a:p>
            <a:pPr marL="0" indent="0">
              <a:buNone/>
            </a:pPr>
            <a:r>
              <a:rPr lang="en-US" b="1" dirty="0" smtClean="0">
                <a:solidFill>
                  <a:srgbClr val="00B0F0"/>
                </a:solidFill>
              </a:rPr>
              <a:t>docker container ls -a</a:t>
            </a:r>
          </a:p>
          <a:p>
            <a:pPr marL="0" indent="0">
              <a:buNone/>
            </a:pPr>
            <a:r>
              <a:rPr lang="en-US" b="1" dirty="0" smtClean="0">
                <a:solidFill>
                  <a:srgbClr val="00B0F0"/>
                </a:solidFill>
              </a:rPr>
              <a:t># run a container that will be auto removed</a:t>
            </a:r>
          </a:p>
          <a:p>
            <a:pPr marL="0" indent="0">
              <a:buNone/>
            </a:pPr>
            <a:r>
              <a:rPr lang="en-US" b="1" dirty="0" smtClean="0">
                <a:solidFill>
                  <a:srgbClr val="00B0F0"/>
                </a:solidFill>
              </a:rPr>
              <a:t>docker container run --rm hello-world &gt; /dev/null</a:t>
            </a:r>
          </a:p>
          <a:p>
            <a:pPr marL="0" indent="0">
              <a:buNone/>
            </a:pPr>
            <a:r>
              <a:rPr lang="en-US" b="1" dirty="0" smtClean="0">
                <a:solidFill>
                  <a:srgbClr val="00B0F0"/>
                </a:solidFill>
              </a:rPr>
              <a:t># see that it was auto removed</a:t>
            </a:r>
          </a:p>
          <a:p>
            <a:pPr marL="0" indent="0">
              <a:buNone/>
            </a:pPr>
            <a:r>
              <a:rPr lang="en-US" b="1" dirty="0" smtClean="0">
                <a:solidFill>
                  <a:srgbClr val="00B0F0"/>
                </a:solidFill>
              </a:rPr>
              <a:t>docker </a:t>
            </a:r>
            <a:r>
              <a:rPr lang="en-US" b="1" dirty="0">
                <a:solidFill>
                  <a:srgbClr val="00B0F0"/>
                </a:solidFill>
              </a:rPr>
              <a:t>container ls </a:t>
            </a:r>
            <a:r>
              <a:rPr lang="en-US" b="1" dirty="0" smtClean="0">
                <a:solidFill>
                  <a:srgbClr val="00B0F0"/>
                </a:solidFill>
              </a:rPr>
              <a:t>-a</a:t>
            </a:r>
          </a:p>
          <a:p>
            <a:pPr marL="0" indent="0">
              <a:buNone/>
            </a:pPr>
            <a:r>
              <a:rPr lang="en-US" b="1" dirty="0" smtClean="0">
                <a:solidFill>
                  <a:srgbClr val="00B0F0"/>
                </a:solidFill>
              </a:rPr>
              <a:t># run a container that is NOT auto removed (the default)</a:t>
            </a:r>
            <a:endParaRPr lang="en-US" b="1" dirty="0">
              <a:solidFill>
                <a:srgbClr val="00B0F0"/>
              </a:solidFill>
            </a:endParaRPr>
          </a:p>
          <a:p>
            <a:pPr marL="0" indent="0">
              <a:buNone/>
            </a:pPr>
            <a:r>
              <a:rPr lang="en-US" b="1" dirty="0" smtClean="0">
                <a:solidFill>
                  <a:srgbClr val="00B0F0"/>
                </a:solidFill>
              </a:rPr>
              <a:t>docker </a:t>
            </a:r>
            <a:r>
              <a:rPr lang="en-US" b="1" dirty="0">
                <a:solidFill>
                  <a:srgbClr val="00B0F0"/>
                </a:solidFill>
              </a:rPr>
              <a:t>container run </a:t>
            </a:r>
            <a:r>
              <a:rPr lang="en-US" b="1" dirty="0" smtClean="0">
                <a:solidFill>
                  <a:srgbClr val="00B0F0"/>
                </a:solidFill>
              </a:rPr>
              <a:t>hello-world </a:t>
            </a:r>
            <a:r>
              <a:rPr lang="en-US" b="1" dirty="0">
                <a:solidFill>
                  <a:srgbClr val="00B0F0"/>
                </a:solidFill>
              </a:rPr>
              <a:t>&gt; /dev/null</a:t>
            </a:r>
          </a:p>
          <a:p>
            <a:pPr marL="0" indent="0">
              <a:buNone/>
            </a:pPr>
            <a:r>
              <a:rPr lang="en-US" b="1" dirty="0" smtClean="0">
                <a:solidFill>
                  <a:srgbClr val="00B0F0"/>
                </a:solidFill>
              </a:rPr>
              <a:t># see that it was NOT auto removed</a:t>
            </a:r>
          </a:p>
          <a:p>
            <a:pPr marL="0" indent="0">
              <a:buNone/>
            </a:pPr>
            <a:r>
              <a:rPr lang="en-US" b="1" dirty="0" smtClean="0">
                <a:solidFill>
                  <a:srgbClr val="00B0F0"/>
                </a:solidFill>
              </a:rPr>
              <a:t>docker </a:t>
            </a:r>
            <a:r>
              <a:rPr lang="en-US" b="1" dirty="0">
                <a:solidFill>
                  <a:srgbClr val="00B0F0"/>
                </a:solidFill>
              </a:rPr>
              <a:t>container ls -a</a:t>
            </a:r>
          </a:p>
          <a:p>
            <a:pPr marL="0" indent="0">
              <a:buNone/>
            </a:pPr>
            <a:endParaRPr lang="en-US" b="1" dirty="0">
              <a:solidFill>
                <a:srgbClr val="00B0F0"/>
              </a:solidFill>
            </a:endParaRPr>
          </a:p>
        </p:txBody>
      </p:sp>
    </p:spTree>
    <p:extLst>
      <p:ext uri="{BB962C8B-B14F-4D97-AF65-F5344CB8AC3E}">
        <p14:creationId xmlns:p14="http://schemas.microsoft.com/office/powerpoint/2010/main" val="2169228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remove container command</a:t>
            </a:r>
            <a:endParaRPr lang="en-US" dirty="0"/>
          </a:p>
        </p:txBody>
      </p:sp>
      <p:sp>
        <p:nvSpPr>
          <p:cNvPr id="3" name="Content Placeholder 2"/>
          <p:cNvSpPr>
            <a:spLocks noGrp="1"/>
          </p:cNvSpPr>
          <p:nvPr>
            <p:ph idx="1"/>
          </p:nvPr>
        </p:nvSpPr>
        <p:spPr>
          <a:xfrm>
            <a:off x="1141412" y="1890258"/>
            <a:ext cx="9905999" cy="4510541"/>
          </a:xfrm>
        </p:spPr>
        <p:txBody>
          <a:bodyPr>
            <a:normAutofit lnSpcReduction="10000"/>
          </a:bodyPr>
          <a:lstStyle/>
          <a:p>
            <a:pPr marL="0" indent="0">
              <a:buNone/>
            </a:pPr>
            <a:r>
              <a:rPr lang="en-US" dirty="0" smtClean="0"/>
              <a:t>If the default behavior is to NOT remove the container when it exits, you would probably guess that there is a command to remove a container. It is the container remove command.</a:t>
            </a:r>
          </a:p>
          <a:p>
            <a:pPr marL="0" indent="0">
              <a:buNone/>
            </a:pPr>
            <a:r>
              <a:rPr lang="en-US" dirty="0"/>
              <a:t>The remove container command looks something like this:</a:t>
            </a:r>
          </a:p>
          <a:p>
            <a:pPr marL="0" indent="0">
              <a:buNone/>
            </a:pPr>
            <a:r>
              <a:rPr lang="en-US" dirty="0"/>
              <a:t># the new syntax</a:t>
            </a:r>
          </a:p>
          <a:p>
            <a:pPr marL="0" indent="0">
              <a:buNone/>
            </a:pPr>
            <a:r>
              <a:rPr lang="en-US" dirty="0"/>
              <a:t># Usage: docker container rm [OPTIONS] CONTAINER [CONTAINER...]</a:t>
            </a:r>
          </a:p>
          <a:p>
            <a:pPr marL="0" indent="0">
              <a:buNone/>
            </a:pPr>
            <a:r>
              <a:rPr lang="en-US" b="1" dirty="0">
                <a:solidFill>
                  <a:srgbClr val="00B0F0"/>
                </a:solidFill>
              </a:rPr>
              <a:t>docker container rm cd828234194a</a:t>
            </a:r>
          </a:p>
          <a:p>
            <a:pPr marL="0" indent="0">
              <a:buNone/>
            </a:pPr>
            <a:r>
              <a:rPr lang="en-US" dirty="0"/>
              <a:t># the old syntax</a:t>
            </a:r>
          </a:p>
          <a:p>
            <a:pPr marL="0" indent="0">
              <a:buNone/>
            </a:pPr>
            <a:r>
              <a:rPr lang="en-US" b="1" dirty="0">
                <a:solidFill>
                  <a:srgbClr val="00B0F0"/>
                </a:solidFill>
              </a:rPr>
              <a:t>docker rm cd828234194a</a:t>
            </a:r>
          </a:p>
        </p:txBody>
      </p:sp>
    </p:spTree>
    <p:extLst>
      <p:ext uri="{BB962C8B-B14F-4D97-AF65-F5344CB8AC3E}">
        <p14:creationId xmlns:p14="http://schemas.microsoft.com/office/powerpoint/2010/main" val="167612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Oreilly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53726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containers</a:t>
            </a:r>
            <a:endParaRPr lang="en-US" dirty="0"/>
          </a:p>
        </p:txBody>
      </p:sp>
      <p:sp>
        <p:nvSpPr>
          <p:cNvPr id="3" name="Content Placeholder 2"/>
          <p:cNvSpPr>
            <a:spLocks noGrp="1"/>
          </p:cNvSpPr>
          <p:nvPr>
            <p:ph idx="1"/>
          </p:nvPr>
        </p:nvSpPr>
        <p:spPr>
          <a:xfrm>
            <a:off x="1141412" y="1890258"/>
            <a:ext cx="9905999" cy="4510541"/>
          </a:xfrm>
        </p:spPr>
        <p:txBody>
          <a:bodyPr>
            <a:noAutofit/>
          </a:bodyPr>
          <a:lstStyle/>
          <a:p>
            <a:pPr marL="0" indent="0">
              <a:buNone/>
            </a:pPr>
            <a:r>
              <a:rPr lang="en-US" dirty="0"/>
              <a:t>While the randomly-generated names provided by docker are more human-readable </a:t>
            </a:r>
            <a:r>
              <a:rPr lang="en-US" dirty="0" smtClean="0"/>
              <a:t>than the </a:t>
            </a:r>
            <a:r>
              <a:rPr lang="en-US" dirty="0"/>
              <a:t>container IDs it assigns, they still may not be as relevant as you would like. This is </a:t>
            </a:r>
            <a:r>
              <a:rPr lang="en-US" dirty="0" smtClean="0"/>
              <a:t>why docker </a:t>
            </a:r>
            <a:r>
              <a:rPr lang="en-US" dirty="0"/>
              <a:t>has provided an optional parameter to the run command for naming </a:t>
            </a:r>
            <a:r>
              <a:rPr lang="en-US" dirty="0" smtClean="0"/>
              <a:t>your containers</a:t>
            </a:r>
            <a:r>
              <a:rPr lang="en-US" dirty="0"/>
              <a:t>. </a:t>
            </a:r>
            <a:endParaRPr lang="en-US" dirty="0" smtClean="0"/>
          </a:p>
          <a:p>
            <a:pPr marL="0" indent="0">
              <a:buNone/>
            </a:pPr>
            <a:r>
              <a:rPr lang="en-US" dirty="0" smtClean="0"/>
              <a:t>Here </a:t>
            </a:r>
            <a:r>
              <a:rPr lang="en-US" dirty="0"/>
              <a:t>is an example using the --name parameter:</a:t>
            </a:r>
          </a:p>
          <a:p>
            <a:pPr marL="0" indent="0">
              <a:buNone/>
            </a:pPr>
            <a:r>
              <a:rPr lang="en-US" dirty="0"/>
              <a:t># using our own name</a:t>
            </a:r>
          </a:p>
          <a:p>
            <a:pPr marL="0" indent="0">
              <a:buNone/>
            </a:pPr>
            <a:r>
              <a:rPr lang="en-US" b="1" dirty="0">
                <a:solidFill>
                  <a:srgbClr val="00B0F0"/>
                </a:solidFill>
              </a:rPr>
              <a:t>docker container </a:t>
            </a:r>
            <a:r>
              <a:rPr lang="en-US" b="1" dirty="0" smtClean="0">
                <a:solidFill>
                  <a:srgbClr val="00B0F0"/>
                </a:solidFill>
              </a:rPr>
              <a:t>run </a:t>
            </a:r>
            <a:r>
              <a:rPr lang="en-US" b="1" dirty="0">
                <a:solidFill>
                  <a:srgbClr val="00B0F0"/>
                </a:solidFill>
              </a:rPr>
              <a:t>--name hi-earl </a:t>
            </a:r>
            <a:r>
              <a:rPr lang="en-US" b="1" dirty="0" smtClean="0">
                <a:solidFill>
                  <a:srgbClr val="00B0F0"/>
                </a:solidFill>
              </a:rPr>
              <a:t>hello-world</a:t>
            </a:r>
          </a:p>
        </p:txBody>
      </p:sp>
    </p:spTree>
    <p:extLst>
      <p:ext uri="{BB962C8B-B14F-4D97-AF65-F5344CB8AC3E}">
        <p14:creationId xmlns:p14="http://schemas.microsoft.com/office/powerpoint/2010/main" val="236659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names must be unique</a:t>
            </a:r>
            <a:endParaRPr lang="en-US" dirty="0"/>
          </a:p>
        </p:txBody>
      </p:sp>
      <p:sp>
        <p:nvSpPr>
          <p:cNvPr id="3" name="Content Placeholder 2"/>
          <p:cNvSpPr>
            <a:spLocks noGrp="1"/>
          </p:cNvSpPr>
          <p:nvPr>
            <p:ph idx="1"/>
          </p:nvPr>
        </p:nvSpPr>
        <p:spPr>
          <a:xfrm>
            <a:off x="1141412" y="1890258"/>
            <a:ext cx="9905999" cy="4510541"/>
          </a:xfrm>
        </p:spPr>
        <p:txBody>
          <a:bodyPr>
            <a:noAutofit/>
          </a:bodyPr>
          <a:lstStyle/>
          <a:p>
            <a:pPr marL="0" indent="0">
              <a:buNone/>
            </a:pPr>
            <a:r>
              <a:rPr lang="en-US" dirty="0" smtClean="0"/>
              <a:t>All auto generated container IDs are unique.  And like container </a:t>
            </a:r>
            <a:r>
              <a:rPr lang="en-US" dirty="0"/>
              <a:t>IDs, the container names must be unique on </a:t>
            </a:r>
            <a:r>
              <a:rPr lang="en-US" dirty="0" smtClean="0"/>
              <a:t>a host</a:t>
            </a:r>
            <a:r>
              <a:rPr lang="en-US" dirty="0"/>
              <a:t>. </a:t>
            </a:r>
            <a:endParaRPr lang="en-US" dirty="0" smtClean="0"/>
          </a:p>
          <a:p>
            <a:pPr marL="0" indent="0">
              <a:buNone/>
            </a:pPr>
            <a:r>
              <a:rPr lang="en-US" dirty="0" smtClean="0"/>
              <a:t>You </a:t>
            </a:r>
            <a:r>
              <a:rPr lang="en-US" dirty="0"/>
              <a:t>cannot have two containers (even if one has exited) that </a:t>
            </a:r>
            <a:r>
              <a:rPr lang="en-US" dirty="0" smtClean="0"/>
              <a:t>have the </a:t>
            </a:r>
            <a:r>
              <a:rPr lang="en-US" dirty="0"/>
              <a:t>same name</a:t>
            </a:r>
            <a:r>
              <a:rPr lang="en-US" dirty="0" smtClean="0"/>
              <a:t>.</a:t>
            </a:r>
          </a:p>
          <a:p>
            <a:pPr marL="0" indent="0">
              <a:buNone/>
            </a:pPr>
            <a:r>
              <a:rPr lang="en-US" dirty="0"/>
              <a:t>Understand that you can have two containers running the same image at the same time, but they must be uniquely named.  They will have unique IDs and auto or manually assigned names</a:t>
            </a:r>
            <a:r>
              <a:rPr lang="en-US" dirty="0" smtClean="0"/>
              <a:t>.</a:t>
            </a:r>
          </a:p>
          <a:p>
            <a:pPr marL="0" indent="0">
              <a:buNone/>
            </a:pPr>
            <a:r>
              <a:rPr lang="en-US" b="1" dirty="0">
                <a:solidFill>
                  <a:srgbClr val="00B0F0"/>
                </a:solidFill>
              </a:rPr>
              <a:t>docker container run --name </a:t>
            </a:r>
            <a:r>
              <a:rPr lang="en-US" b="1" dirty="0" smtClean="0">
                <a:solidFill>
                  <a:srgbClr val="00B0F0"/>
                </a:solidFill>
              </a:rPr>
              <a:t>hi-earl01 </a:t>
            </a:r>
            <a:r>
              <a:rPr lang="en-US" b="1" dirty="0">
                <a:solidFill>
                  <a:srgbClr val="00B0F0"/>
                </a:solidFill>
              </a:rPr>
              <a:t>hello-world</a:t>
            </a:r>
          </a:p>
          <a:p>
            <a:pPr marL="0" indent="0">
              <a:buNone/>
            </a:pPr>
            <a:r>
              <a:rPr lang="en-US" b="1" dirty="0">
                <a:solidFill>
                  <a:srgbClr val="00B0F0"/>
                </a:solidFill>
              </a:rPr>
              <a:t>docker container run --name </a:t>
            </a:r>
            <a:r>
              <a:rPr lang="en-US" b="1" dirty="0" smtClean="0">
                <a:solidFill>
                  <a:srgbClr val="00B0F0"/>
                </a:solidFill>
              </a:rPr>
              <a:t>hi-earl02 hello-world</a:t>
            </a:r>
            <a:endParaRPr lang="en-US" b="1" dirty="0">
              <a:solidFill>
                <a:srgbClr val="00B0F0"/>
              </a:solidFill>
            </a:endParaRPr>
          </a:p>
        </p:txBody>
      </p:sp>
    </p:spTree>
    <p:extLst>
      <p:ext uri="{BB962C8B-B14F-4D97-AF65-F5344CB8AC3E}">
        <p14:creationId xmlns:p14="http://schemas.microsoft.com/office/powerpoint/2010/main" val="11324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force to remove containers</a:t>
            </a:r>
            <a:endParaRPr lang="en-US" dirty="0"/>
          </a:p>
        </p:txBody>
      </p:sp>
      <p:sp>
        <p:nvSpPr>
          <p:cNvPr id="3" name="Content Placeholder 2"/>
          <p:cNvSpPr>
            <a:spLocks noGrp="1"/>
          </p:cNvSpPr>
          <p:nvPr>
            <p:ph idx="1"/>
          </p:nvPr>
        </p:nvSpPr>
        <p:spPr>
          <a:xfrm>
            <a:off x="1141412" y="1890258"/>
            <a:ext cx="9905999" cy="4510541"/>
          </a:xfrm>
        </p:spPr>
        <p:txBody>
          <a:bodyPr>
            <a:noAutofit/>
          </a:bodyPr>
          <a:lstStyle/>
          <a:p>
            <a:pPr marL="0" indent="0">
              <a:buNone/>
            </a:pPr>
            <a:r>
              <a:rPr lang="en-US" dirty="0"/>
              <a:t>Usually, you will remove containers only after they have exited, such as the </a:t>
            </a:r>
            <a:r>
              <a:rPr lang="en-US" dirty="0" smtClean="0"/>
              <a:t>hello-world containers </a:t>
            </a:r>
            <a:r>
              <a:rPr lang="en-US" dirty="0"/>
              <a:t>that we have been using. However, sometimes you will want to remove </a:t>
            </a:r>
            <a:r>
              <a:rPr lang="en-US" dirty="0" smtClean="0"/>
              <a:t>a container </a:t>
            </a:r>
            <a:r>
              <a:rPr lang="en-US" dirty="0"/>
              <a:t>even if it is currently running. </a:t>
            </a:r>
            <a:endParaRPr lang="en-US" dirty="0" smtClean="0"/>
          </a:p>
          <a:p>
            <a:pPr marL="0" indent="0">
              <a:buNone/>
            </a:pPr>
            <a:r>
              <a:rPr lang="en-US" dirty="0" smtClean="0"/>
              <a:t>You </a:t>
            </a:r>
            <a:r>
              <a:rPr lang="en-US" dirty="0"/>
              <a:t>can use the --force parameter to handle </a:t>
            </a:r>
            <a:r>
              <a:rPr lang="en-US" dirty="0" smtClean="0"/>
              <a:t>that situation</a:t>
            </a:r>
            <a:r>
              <a:rPr lang="en-US" dirty="0"/>
              <a:t>. Here is an example of using the force parameter to remove a running container:</a:t>
            </a:r>
          </a:p>
          <a:p>
            <a:pPr marL="0" indent="0">
              <a:buNone/>
            </a:pPr>
            <a:r>
              <a:rPr lang="en-US" dirty="0"/>
              <a:t># removing </a:t>
            </a:r>
            <a:r>
              <a:rPr lang="en-US" dirty="0" smtClean="0"/>
              <a:t>a container even </a:t>
            </a:r>
            <a:r>
              <a:rPr lang="en-US" dirty="0"/>
              <a:t>if it is running</a:t>
            </a:r>
          </a:p>
          <a:p>
            <a:pPr marL="0" indent="0">
              <a:buNone/>
            </a:pPr>
            <a:r>
              <a:rPr lang="en-US" b="1" dirty="0" smtClean="0">
                <a:solidFill>
                  <a:srgbClr val="00B0F0"/>
                </a:solidFill>
              </a:rPr>
              <a:t>docker container run -d --</a:t>
            </a:r>
            <a:r>
              <a:rPr lang="en-US" b="1" dirty="0">
                <a:solidFill>
                  <a:srgbClr val="00B0F0"/>
                </a:solidFill>
              </a:rPr>
              <a:t>name </a:t>
            </a:r>
            <a:r>
              <a:rPr lang="en-US" b="1" dirty="0" smtClean="0">
                <a:solidFill>
                  <a:srgbClr val="00B0F0"/>
                </a:solidFill>
              </a:rPr>
              <a:t>web-server1 </a:t>
            </a:r>
            <a:r>
              <a:rPr lang="en-US" b="1" dirty="0" err="1" smtClean="0">
                <a:solidFill>
                  <a:srgbClr val="00B0F0"/>
                </a:solidFill>
              </a:rPr>
              <a:t>nginx</a:t>
            </a:r>
            <a:endParaRPr lang="en-US" b="1" dirty="0" smtClean="0">
              <a:solidFill>
                <a:srgbClr val="00B0F0"/>
              </a:solidFill>
            </a:endParaRPr>
          </a:p>
          <a:p>
            <a:pPr marL="0" indent="0">
              <a:buNone/>
            </a:pPr>
            <a:r>
              <a:rPr lang="en-US" b="1" dirty="0" smtClean="0">
                <a:solidFill>
                  <a:srgbClr val="00B0F0"/>
                </a:solidFill>
              </a:rPr>
              <a:t>docker </a:t>
            </a:r>
            <a:r>
              <a:rPr lang="en-US" b="1" dirty="0">
                <a:solidFill>
                  <a:srgbClr val="00B0F0"/>
                </a:solidFill>
              </a:rPr>
              <a:t>container rm --force web-server1</a:t>
            </a:r>
          </a:p>
        </p:txBody>
      </p:sp>
    </p:spTree>
    <p:extLst>
      <p:ext uri="{BB962C8B-B14F-4D97-AF65-F5344CB8AC3E}">
        <p14:creationId xmlns:p14="http://schemas.microsoft.com/office/powerpoint/2010/main" val="294081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all containers</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Sometimes, you may want to remove all of the containers on your system, running or not</a:t>
            </a:r>
            <a:r>
              <a:rPr lang="en-US" sz="2000" dirty="0" smtClean="0"/>
              <a:t>.  There </a:t>
            </a:r>
            <a:r>
              <a:rPr lang="en-US" sz="2000" dirty="0"/>
              <a:t>is a useful way to handle that situation. You can combine the </a:t>
            </a:r>
            <a:r>
              <a:rPr lang="en-US" sz="2000" dirty="0">
                <a:solidFill>
                  <a:srgbClr val="00B0F0"/>
                </a:solidFill>
              </a:rPr>
              <a:t>container </a:t>
            </a:r>
            <a:r>
              <a:rPr lang="en-US" sz="2000" dirty="0" smtClean="0">
                <a:solidFill>
                  <a:srgbClr val="00B0F0"/>
                </a:solidFill>
              </a:rPr>
              <a:t>ls </a:t>
            </a:r>
            <a:r>
              <a:rPr lang="en-US" sz="2000" dirty="0" smtClean="0"/>
              <a:t>command </a:t>
            </a:r>
            <a:r>
              <a:rPr lang="en-US" sz="2000" dirty="0"/>
              <a:t>and the </a:t>
            </a:r>
            <a:r>
              <a:rPr lang="en-US" sz="2000" dirty="0">
                <a:solidFill>
                  <a:srgbClr val="00B0F0"/>
                </a:solidFill>
              </a:rPr>
              <a:t>container </a:t>
            </a:r>
            <a:r>
              <a:rPr lang="en-US" sz="2000" dirty="0" smtClean="0">
                <a:solidFill>
                  <a:srgbClr val="00B0F0"/>
                </a:solidFill>
              </a:rPr>
              <a:t>rm </a:t>
            </a:r>
            <a:r>
              <a:rPr lang="en-US" sz="2000" dirty="0"/>
              <a:t>command to get the job done</a:t>
            </a:r>
            <a:r>
              <a:rPr lang="en-US" sz="2000" dirty="0" smtClean="0"/>
              <a:t>.</a:t>
            </a:r>
          </a:p>
          <a:p>
            <a:pPr marL="0" indent="0">
              <a:buNone/>
            </a:pPr>
            <a:r>
              <a:rPr lang="en-US" sz="1800" dirty="0"/>
              <a:t># list just the container IDs</a:t>
            </a:r>
          </a:p>
          <a:p>
            <a:pPr marL="0" indent="0">
              <a:buNone/>
            </a:pPr>
            <a:r>
              <a:rPr lang="en-US" sz="1800" b="1" dirty="0">
                <a:solidFill>
                  <a:srgbClr val="00B0F0"/>
                </a:solidFill>
              </a:rPr>
              <a:t>docker container ls --all </a:t>
            </a:r>
            <a:r>
              <a:rPr lang="en-US" sz="1800" b="1" dirty="0" smtClean="0">
                <a:solidFill>
                  <a:srgbClr val="00B0F0"/>
                </a:solidFill>
              </a:rPr>
              <a:t>--quiet</a:t>
            </a:r>
          </a:p>
          <a:p>
            <a:pPr marL="0" indent="0">
              <a:buNone/>
            </a:pPr>
            <a:r>
              <a:rPr lang="en-US" sz="1800" dirty="0"/>
              <a:t># using full parameter names</a:t>
            </a:r>
          </a:p>
          <a:p>
            <a:pPr marL="0" indent="0">
              <a:buNone/>
            </a:pPr>
            <a:r>
              <a:rPr lang="en-US" sz="1800" b="1" dirty="0">
                <a:solidFill>
                  <a:srgbClr val="00B0F0"/>
                </a:solidFill>
              </a:rPr>
              <a:t>docker container rm --force $(docker container ls --all --quiet)</a:t>
            </a:r>
          </a:p>
          <a:p>
            <a:pPr marL="0" indent="0">
              <a:buNone/>
            </a:pPr>
            <a:r>
              <a:rPr lang="en-US" sz="1800" dirty="0"/>
              <a:t># using short parameter names</a:t>
            </a:r>
          </a:p>
          <a:p>
            <a:pPr marL="0" indent="0">
              <a:buNone/>
            </a:pPr>
            <a:r>
              <a:rPr lang="fr-FR" sz="1800" b="1" dirty="0">
                <a:solidFill>
                  <a:srgbClr val="00B0F0"/>
                </a:solidFill>
              </a:rPr>
              <a:t>docker container </a:t>
            </a:r>
            <a:r>
              <a:rPr lang="fr-FR" sz="1800" b="1" dirty="0" err="1">
                <a:solidFill>
                  <a:srgbClr val="00B0F0"/>
                </a:solidFill>
              </a:rPr>
              <a:t>rm</a:t>
            </a:r>
            <a:r>
              <a:rPr lang="fr-FR" sz="1800" b="1" dirty="0">
                <a:solidFill>
                  <a:srgbClr val="00B0F0"/>
                </a:solidFill>
              </a:rPr>
              <a:t> -f $(docker container </a:t>
            </a:r>
            <a:r>
              <a:rPr lang="fr-FR" sz="1800" b="1" dirty="0" err="1">
                <a:solidFill>
                  <a:srgbClr val="00B0F0"/>
                </a:solidFill>
              </a:rPr>
              <a:t>ls</a:t>
            </a:r>
            <a:r>
              <a:rPr lang="fr-FR" sz="1800" b="1" dirty="0">
                <a:solidFill>
                  <a:srgbClr val="00B0F0"/>
                </a:solidFill>
              </a:rPr>
              <a:t> -</a:t>
            </a:r>
            <a:r>
              <a:rPr lang="fr-FR" sz="1800" b="1" dirty="0" err="1">
                <a:solidFill>
                  <a:srgbClr val="00B0F0"/>
                </a:solidFill>
              </a:rPr>
              <a:t>aq</a:t>
            </a:r>
            <a:r>
              <a:rPr lang="fr-FR" sz="1800" b="1" dirty="0">
                <a:solidFill>
                  <a:srgbClr val="00B0F0"/>
                </a:solidFill>
              </a:rPr>
              <a:t>)</a:t>
            </a:r>
          </a:p>
          <a:p>
            <a:pPr marL="0" indent="0">
              <a:buNone/>
            </a:pPr>
            <a:r>
              <a:rPr lang="en-US" sz="1800" dirty="0"/>
              <a:t># using the old syntax</a:t>
            </a:r>
          </a:p>
          <a:p>
            <a:pPr marL="0" indent="0">
              <a:buNone/>
            </a:pPr>
            <a:r>
              <a:rPr lang="sv-SE" sz="1800" b="1" dirty="0">
                <a:solidFill>
                  <a:srgbClr val="00B0F0"/>
                </a:solidFill>
              </a:rPr>
              <a:t>docker rm -f $(docker ps -aq)</a:t>
            </a:r>
            <a:endParaRPr lang="en-US" sz="1800" b="1" dirty="0">
              <a:solidFill>
                <a:srgbClr val="00B0F0"/>
              </a:solidFill>
            </a:endParaRPr>
          </a:p>
        </p:txBody>
      </p:sp>
    </p:spTree>
    <p:extLst>
      <p:ext uri="{BB962C8B-B14F-4D97-AF65-F5344CB8AC3E}">
        <p14:creationId xmlns:p14="http://schemas.microsoft.com/office/powerpoint/2010/main" val="188316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an alias for that</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You will probably use this shortcut often, so creating a system alias for it</a:t>
            </a:r>
          </a:p>
          <a:p>
            <a:pPr marL="0" indent="0">
              <a:buNone/>
            </a:pPr>
            <a:r>
              <a:rPr lang="en-US" sz="2000" dirty="0"/>
              <a:t>is pretty handy.</a:t>
            </a:r>
          </a:p>
          <a:p>
            <a:pPr marL="0" indent="0">
              <a:buNone/>
            </a:pPr>
            <a:r>
              <a:rPr lang="en-US" sz="2000" dirty="0"/>
              <a:t>You can add something like the following to your ~/.</a:t>
            </a:r>
            <a:r>
              <a:rPr lang="en-US" sz="2000" dirty="0" err="1"/>
              <a:t>bash_profile</a:t>
            </a:r>
            <a:r>
              <a:rPr lang="en-US" sz="2000" dirty="0"/>
              <a:t> </a:t>
            </a:r>
            <a:r>
              <a:rPr lang="en-US" sz="2000" dirty="0" smtClean="0"/>
              <a:t>or ~/</a:t>
            </a:r>
            <a:r>
              <a:rPr lang="en-US" sz="2000" dirty="0" err="1"/>
              <a:t>zshrc</a:t>
            </a:r>
            <a:r>
              <a:rPr lang="en-US" sz="2000" dirty="0"/>
              <a:t> file: </a:t>
            </a:r>
            <a:endParaRPr lang="en-US" sz="2000" dirty="0" smtClean="0"/>
          </a:p>
          <a:p>
            <a:pPr marL="0" indent="0">
              <a:buNone/>
            </a:pPr>
            <a:r>
              <a:rPr lang="en-US" sz="2000" b="1" dirty="0" smtClean="0">
                <a:solidFill>
                  <a:srgbClr val="00B0F0"/>
                </a:solidFill>
              </a:rPr>
              <a:t>alias </a:t>
            </a:r>
            <a:r>
              <a:rPr lang="en-US" sz="2000" b="1" dirty="0">
                <a:solidFill>
                  <a:srgbClr val="00B0F0"/>
                </a:solidFill>
              </a:rPr>
              <a:t>RMAC='docker container rm </a:t>
            </a:r>
            <a:r>
              <a:rPr lang="en-US" sz="2000" b="1" dirty="0" smtClean="0">
                <a:solidFill>
                  <a:srgbClr val="00B0F0"/>
                </a:solidFill>
              </a:rPr>
              <a:t>--force $(</a:t>
            </a:r>
            <a:r>
              <a:rPr lang="en-US" sz="2000" b="1" dirty="0">
                <a:solidFill>
                  <a:srgbClr val="00B0F0"/>
                </a:solidFill>
              </a:rPr>
              <a:t>docker container ls --all --quiet</a:t>
            </a:r>
            <a:r>
              <a:rPr lang="en-US" sz="2000" b="1" dirty="0" smtClean="0">
                <a:solidFill>
                  <a:srgbClr val="00B0F0"/>
                </a:solidFill>
              </a:rPr>
              <a:t>)'</a:t>
            </a:r>
            <a:endParaRPr lang="en-US" sz="1800" b="1" dirty="0">
              <a:solidFill>
                <a:srgbClr val="00B0F0"/>
              </a:solidFill>
            </a:endParaRPr>
          </a:p>
        </p:txBody>
      </p:sp>
    </p:spTree>
    <p:extLst>
      <p:ext uri="{BB962C8B-B14F-4D97-AF65-F5344CB8AC3E}">
        <p14:creationId xmlns:p14="http://schemas.microsoft.com/office/powerpoint/2010/main" val="287717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containers in the background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When you run a container </a:t>
            </a:r>
            <a:r>
              <a:rPr lang="en-US" sz="2000" dirty="0" smtClean="0"/>
              <a:t>that persists</a:t>
            </a:r>
            <a:r>
              <a:rPr lang="en-US" sz="2000" dirty="0"/>
              <a:t>, it will hold onto the foreground process until it exits, attaching to the processes</a:t>
            </a:r>
            <a:r>
              <a:rPr lang="en-US" sz="2000" dirty="0" smtClean="0"/>
              <a:t>: standard </a:t>
            </a:r>
            <a:r>
              <a:rPr lang="en-US" sz="2000" dirty="0"/>
              <a:t>input, standard output, and standard error. This is okay for some testing </a:t>
            </a:r>
            <a:r>
              <a:rPr lang="en-US" sz="2000" dirty="0" smtClean="0"/>
              <a:t>and development </a:t>
            </a:r>
            <a:r>
              <a:rPr lang="en-US" sz="2000" dirty="0"/>
              <a:t>use cases, but normally, this would not be desired for a production container</a:t>
            </a:r>
            <a:r>
              <a:rPr lang="en-US" sz="2000" dirty="0" smtClean="0"/>
              <a:t>. Instead</a:t>
            </a:r>
            <a:r>
              <a:rPr lang="en-US" sz="2000" dirty="0"/>
              <a:t>, it would be better to have the container run as a background process, </a:t>
            </a:r>
            <a:r>
              <a:rPr lang="en-US" sz="2000" dirty="0" smtClean="0"/>
              <a:t>giving you </a:t>
            </a:r>
            <a:r>
              <a:rPr lang="en-US" sz="2000" dirty="0"/>
              <a:t>back control of your terminal session once it launches. Of course, there is a </a:t>
            </a:r>
            <a:r>
              <a:rPr lang="en-US" sz="2000" dirty="0" smtClean="0"/>
              <a:t>parameter for </a:t>
            </a:r>
            <a:r>
              <a:rPr lang="en-US" sz="2000" dirty="0"/>
              <a:t>that. It is the --detach parameter. Here is what using that parameter looks like:</a:t>
            </a:r>
          </a:p>
          <a:p>
            <a:pPr marL="0" indent="0">
              <a:buNone/>
            </a:pPr>
            <a:r>
              <a:rPr lang="en-US" sz="2000" dirty="0"/>
              <a:t># using the full form of the parameter</a:t>
            </a:r>
          </a:p>
          <a:p>
            <a:pPr marL="0" indent="0">
              <a:buNone/>
            </a:pPr>
            <a:r>
              <a:rPr lang="en-US" sz="2000" b="1" dirty="0">
                <a:solidFill>
                  <a:srgbClr val="00B0F0"/>
                </a:solidFill>
              </a:rPr>
              <a:t>docker container run --detach --name web-server --rm </a:t>
            </a:r>
            <a:r>
              <a:rPr lang="en-US" sz="2000" b="1" dirty="0" err="1">
                <a:solidFill>
                  <a:srgbClr val="00B0F0"/>
                </a:solidFill>
              </a:rPr>
              <a:t>nginx</a:t>
            </a:r>
            <a:endParaRPr lang="en-US" sz="2000" b="1" dirty="0">
              <a:solidFill>
                <a:srgbClr val="00B0F0"/>
              </a:solidFill>
            </a:endParaRPr>
          </a:p>
          <a:p>
            <a:pPr marL="0" indent="0">
              <a:buNone/>
            </a:pPr>
            <a:r>
              <a:rPr lang="en-US" sz="2000" dirty="0"/>
              <a:t># using the short form of the parameter</a:t>
            </a:r>
          </a:p>
          <a:p>
            <a:pPr marL="0" indent="0">
              <a:buNone/>
            </a:pPr>
            <a:r>
              <a:rPr lang="en-US" sz="2000" b="1" dirty="0">
                <a:solidFill>
                  <a:srgbClr val="00B0F0"/>
                </a:solidFill>
              </a:rPr>
              <a:t>docker container run -d --name web-server --rm </a:t>
            </a:r>
            <a:r>
              <a:rPr lang="en-US" sz="2000" b="1" dirty="0" err="1">
                <a:solidFill>
                  <a:srgbClr val="00B0F0"/>
                </a:solidFill>
              </a:rPr>
              <a:t>nginx</a:t>
            </a:r>
            <a:endParaRPr lang="en-US" sz="1800" b="1" dirty="0">
              <a:solidFill>
                <a:srgbClr val="00B0F0"/>
              </a:solidFill>
            </a:endParaRPr>
          </a:p>
        </p:txBody>
      </p:sp>
    </p:spTree>
    <p:extLst>
      <p:ext uri="{BB962C8B-B14F-4D97-AF65-F5344CB8AC3E}">
        <p14:creationId xmlns:p14="http://schemas.microsoft.com/office/powerpoint/2010/main" val="148710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stop container command</a:t>
            </a:r>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The stop command is easy to use. Here are the syntax and an example of the command:</a:t>
            </a:r>
          </a:p>
          <a:p>
            <a:pPr marL="0" indent="0">
              <a:buNone/>
            </a:pPr>
            <a:r>
              <a:rPr lang="en-US" sz="2000" dirty="0"/>
              <a:t># Usage: docker container stop [OPTIONS] CONTAINER [CONTAINER...]</a:t>
            </a:r>
          </a:p>
          <a:p>
            <a:pPr marL="0" indent="0">
              <a:buNone/>
            </a:pPr>
            <a:r>
              <a:rPr lang="en-US" sz="2000" b="1" dirty="0">
                <a:solidFill>
                  <a:srgbClr val="00B0F0"/>
                </a:solidFill>
              </a:rPr>
              <a:t>docker container stop web-server</a:t>
            </a:r>
          </a:p>
          <a:p>
            <a:pPr marL="0" indent="0">
              <a:buNone/>
            </a:pPr>
            <a:r>
              <a:rPr lang="en-US" sz="2000" dirty="0"/>
              <a:t>In our case, we used the --rm parameter when running the container, so as soon as the</a:t>
            </a:r>
          </a:p>
          <a:p>
            <a:pPr marL="0" indent="0">
              <a:buNone/>
            </a:pPr>
            <a:r>
              <a:rPr lang="en-US" sz="2000" dirty="0"/>
              <a:t>container is stopped, the read/write layer will be automatically deleted. </a:t>
            </a:r>
            <a:endParaRPr lang="en-US" sz="2000" dirty="0" smtClean="0"/>
          </a:p>
          <a:p>
            <a:pPr marL="0" indent="0">
              <a:buNone/>
            </a:pPr>
            <a:r>
              <a:rPr lang="en-US" sz="2000" dirty="0" smtClean="0"/>
              <a:t>Like </a:t>
            </a:r>
            <a:r>
              <a:rPr lang="en-US" sz="2000" dirty="0"/>
              <a:t>many of </a:t>
            </a:r>
            <a:r>
              <a:rPr lang="en-US" sz="2000" dirty="0" smtClean="0"/>
              <a:t>the Docker </a:t>
            </a:r>
            <a:r>
              <a:rPr lang="en-US" sz="2000" dirty="0"/>
              <a:t>commands, you can provide more than one unique container identifier </a:t>
            </a:r>
            <a:r>
              <a:rPr lang="en-US" sz="2000" dirty="0" smtClean="0"/>
              <a:t>as parameters </a:t>
            </a:r>
            <a:r>
              <a:rPr lang="en-US" sz="2000" dirty="0"/>
              <a:t>to stop more than one container with a single command.</a:t>
            </a:r>
            <a:endParaRPr lang="en-US" sz="1800" b="1" dirty="0">
              <a:solidFill>
                <a:srgbClr val="00B0F0"/>
              </a:solidFill>
            </a:endParaRPr>
          </a:p>
        </p:txBody>
      </p:sp>
    </p:spTree>
    <p:extLst>
      <p:ext uri="{BB962C8B-B14F-4D97-AF65-F5344CB8AC3E}">
        <p14:creationId xmlns:p14="http://schemas.microsoft.com/office/powerpoint/2010/main" val="4140265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container logs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1600" dirty="0"/>
              <a:t>When you run a container in the foreground, all of the output the container sends </a:t>
            </a:r>
            <a:r>
              <a:rPr lang="en-US" sz="1600" dirty="0" smtClean="0"/>
              <a:t>to standard </a:t>
            </a:r>
            <a:r>
              <a:rPr lang="en-US" sz="1600" dirty="0"/>
              <a:t>output and standard error is displayed in the console for the session that ran </a:t>
            </a:r>
            <a:r>
              <a:rPr lang="en-US" sz="1600" dirty="0" smtClean="0"/>
              <a:t>the container</a:t>
            </a:r>
            <a:r>
              <a:rPr lang="en-US" sz="1600" dirty="0"/>
              <a:t>. However, when you use the --detach parameter, control of the session </a:t>
            </a:r>
            <a:r>
              <a:rPr lang="en-US" sz="1600" dirty="0" smtClean="0"/>
              <a:t>is returned </a:t>
            </a:r>
            <a:r>
              <a:rPr lang="en-US" sz="1600" dirty="0"/>
              <a:t>as soon as the container starts so you don't see the data sent to </a:t>
            </a:r>
            <a:r>
              <a:rPr lang="en-US" sz="1600" dirty="0" err="1"/>
              <a:t>stdout</a:t>
            </a:r>
            <a:r>
              <a:rPr lang="en-US" sz="1600" dirty="0"/>
              <a:t> </a:t>
            </a:r>
            <a:r>
              <a:rPr lang="en-US" sz="1600" dirty="0" smtClean="0"/>
              <a:t>and </a:t>
            </a:r>
            <a:r>
              <a:rPr lang="en-US" sz="1600" dirty="0" err="1" smtClean="0"/>
              <a:t>stderr</a:t>
            </a:r>
            <a:r>
              <a:rPr lang="en-US" sz="1600" dirty="0"/>
              <a:t>. If you want to see that data, you use the container logs command. </a:t>
            </a:r>
            <a:r>
              <a:rPr lang="en-US" sz="1600" dirty="0" smtClean="0"/>
              <a:t>That command </a:t>
            </a:r>
            <a:r>
              <a:rPr lang="en-US" sz="1600" dirty="0"/>
              <a:t>looks like this:</a:t>
            </a:r>
          </a:p>
          <a:p>
            <a:pPr marL="0" indent="0">
              <a:buNone/>
            </a:pPr>
            <a:r>
              <a:rPr lang="en-US" sz="1600" dirty="0"/>
              <a:t># the long form of the command</a:t>
            </a:r>
          </a:p>
          <a:p>
            <a:pPr marL="0" indent="0">
              <a:buNone/>
            </a:pPr>
            <a:r>
              <a:rPr lang="en-US" sz="1600" b="1" dirty="0" smtClean="0">
                <a:solidFill>
                  <a:srgbClr val="00B0F0"/>
                </a:solidFill>
              </a:rPr>
              <a:t>docker </a:t>
            </a:r>
            <a:r>
              <a:rPr lang="en-US" sz="1600" b="1" dirty="0">
                <a:solidFill>
                  <a:srgbClr val="00B0F0"/>
                </a:solidFill>
              </a:rPr>
              <a:t>container logs --follow --timestamps web-server</a:t>
            </a:r>
          </a:p>
          <a:p>
            <a:pPr marL="0" indent="0">
              <a:buNone/>
            </a:pPr>
            <a:r>
              <a:rPr lang="en-US" sz="1600" dirty="0"/>
              <a:t># the short form of the command</a:t>
            </a:r>
          </a:p>
          <a:p>
            <a:pPr marL="0" indent="0">
              <a:buNone/>
            </a:pPr>
            <a:r>
              <a:rPr lang="en-US" sz="1600" b="1" dirty="0">
                <a:solidFill>
                  <a:srgbClr val="00B0F0"/>
                </a:solidFill>
              </a:rPr>
              <a:t>docker container logs -f -t web-server</a:t>
            </a:r>
          </a:p>
          <a:p>
            <a:pPr marL="0" indent="0">
              <a:buNone/>
            </a:pPr>
            <a:r>
              <a:rPr lang="en-US" sz="1600" dirty="0"/>
              <a:t># get just the last 5 lines (there is no short form for the "--</a:t>
            </a:r>
            <a:r>
              <a:rPr lang="en-US" sz="1600" dirty="0" smtClean="0"/>
              <a:t>tail" parameter</a:t>
            </a:r>
            <a:r>
              <a:rPr lang="en-US" sz="1600" dirty="0"/>
              <a:t>)</a:t>
            </a:r>
          </a:p>
          <a:p>
            <a:pPr marL="0" indent="0">
              <a:buNone/>
            </a:pPr>
            <a:r>
              <a:rPr lang="en-US" sz="1600" b="1" dirty="0">
                <a:solidFill>
                  <a:srgbClr val="00B0F0"/>
                </a:solidFill>
              </a:rPr>
              <a:t>docker container logs --tail 5 web-server</a:t>
            </a:r>
          </a:p>
          <a:p>
            <a:pPr marL="0" indent="0">
              <a:buNone/>
            </a:pPr>
            <a:r>
              <a:rPr lang="en-US" sz="1600" dirty="0"/>
              <a:t># the old syntax</a:t>
            </a:r>
          </a:p>
          <a:p>
            <a:pPr marL="0" indent="0">
              <a:buNone/>
            </a:pPr>
            <a:r>
              <a:rPr lang="en-US" sz="1600" b="1" dirty="0">
                <a:solidFill>
                  <a:srgbClr val="00B0F0"/>
                </a:solidFill>
              </a:rPr>
              <a:t>docker logs web-server</a:t>
            </a:r>
            <a:endParaRPr lang="en-US" sz="1400" b="1" dirty="0">
              <a:solidFill>
                <a:srgbClr val="00B0F0"/>
              </a:solidFill>
            </a:endParaRPr>
          </a:p>
        </p:txBody>
      </p:sp>
    </p:spTree>
    <p:extLst>
      <p:ext uri="{BB962C8B-B14F-4D97-AF65-F5344CB8AC3E}">
        <p14:creationId xmlns:p14="http://schemas.microsoft.com/office/powerpoint/2010/main" val="914433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container top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1800" dirty="0"/>
              <a:t>You may not always want to simply view the logs of a container; sometimes you want </a:t>
            </a:r>
            <a:r>
              <a:rPr lang="en-US" sz="1800" dirty="0" smtClean="0"/>
              <a:t>to know </a:t>
            </a:r>
            <a:r>
              <a:rPr lang="en-US" sz="1800" dirty="0"/>
              <a:t>what processes are running inside a container. That's where the container </a:t>
            </a:r>
            <a:r>
              <a:rPr lang="en-US" sz="1800" dirty="0" smtClean="0"/>
              <a:t>top command </a:t>
            </a:r>
            <a:r>
              <a:rPr lang="en-US" sz="1800" dirty="0"/>
              <a:t>comes in. Ideally, each container is running a single process, but the world is </a:t>
            </a:r>
            <a:r>
              <a:rPr lang="en-US" sz="1800" dirty="0" smtClean="0"/>
              <a:t>not always </a:t>
            </a:r>
            <a:r>
              <a:rPr lang="en-US" sz="1800" dirty="0"/>
              <a:t>ideal, so you can use a command such as this to view all the processes running in</a:t>
            </a:r>
          </a:p>
          <a:p>
            <a:pPr marL="0" indent="0">
              <a:buNone/>
            </a:pPr>
            <a:r>
              <a:rPr lang="en-US" sz="1800" dirty="0"/>
              <a:t>the targeted container:</a:t>
            </a:r>
          </a:p>
          <a:p>
            <a:pPr marL="0" indent="0">
              <a:buNone/>
            </a:pPr>
            <a:r>
              <a:rPr lang="en-US" sz="1800" dirty="0"/>
              <a:t># using the new syntax</a:t>
            </a:r>
          </a:p>
          <a:p>
            <a:pPr marL="0" indent="0">
              <a:buNone/>
            </a:pPr>
            <a:r>
              <a:rPr lang="en-US" sz="1800" b="1" dirty="0" smtClean="0">
                <a:solidFill>
                  <a:srgbClr val="00B0F0"/>
                </a:solidFill>
              </a:rPr>
              <a:t>docker </a:t>
            </a:r>
            <a:r>
              <a:rPr lang="en-US" sz="1800" b="1" dirty="0">
                <a:solidFill>
                  <a:srgbClr val="00B0F0"/>
                </a:solidFill>
              </a:rPr>
              <a:t>container top web-server</a:t>
            </a:r>
          </a:p>
          <a:p>
            <a:pPr marL="0" indent="0">
              <a:buNone/>
            </a:pPr>
            <a:r>
              <a:rPr lang="en-US" sz="1800" dirty="0"/>
              <a:t># using the old syntax</a:t>
            </a:r>
          </a:p>
          <a:p>
            <a:pPr marL="0" indent="0">
              <a:buNone/>
            </a:pPr>
            <a:r>
              <a:rPr lang="en-US" sz="1800" b="1" dirty="0">
                <a:solidFill>
                  <a:srgbClr val="00B0F0"/>
                </a:solidFill>
              </a:rPr>
              <a:t>docker top web-server</a:t>
            </a:r>
          </a:p>
          <a:p>
            <a:pPr marL="0" indent="0">
              <a:buNone/>
            </a:pPr>
            <a:endParaRPr lang="en-US" sz="1800" dirty="0" smtClean="0"/>
          </a:p>
          <a:p>
            <a:pPr marL="0" indent="0">
              <a:buNone/>
            </a:pPr>
            <a:r>
              <a:rPr lang="en-US" sz="1800" dirty="0" smtClean="0"/>
              <a:t>As </a:t>
            </a:r>
            <a:r>
              <a:rPr lang="en-US" sz="1800" dirty="0"/>
              <a:t>you might expect, the container top command is only used for viewing the </a:t>
            </a:r>
            <a:r>
              <a:rPr lang="en-US" sz="1800" dirty="0" smtClean="0"/>
              <a:t>processes of </a:t>
            </a:r>
            <a:r>
              <a:rPr lang="en-US" sz="1800" dirty="0"/>
              <a:t>a single container at a time.</a:t>
            </a:r>
            <a:endParaRPr lang="en-US" sz="1600" b="1" dirty="0">
              <a:solidFill>
                <a:srgbClr val="00B0F0"/>
              </a:solidFill>
            </a:endParaRPr>
          </a:p>
        </p:txBody>
      </p:sp>
    </p:spTree>
    <p:extLst>
      <p:ext uri="{BB962C8B-B14F-4D97-AF65-F5344CB8AC3E}">
        <p14:creationId xmlns:p14="http://schemas.microsoft.com/office/powerpoint/2010/main" val="3735529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container inspect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When you run a container, there is a lot of metadata that gets associated with the container.</a:t>
            </a:r>
          </a:p>
          <a:p>
            <a:pPr marL="0" indent="0">
              <a:buNone/>
            </a:pPr>
            <a:r>
              <a:rPr lang="en-US" sz="2000" dirty="0"/>
              <a:t>There are many times that you will want to review that metadata. The command for </a:t>
            </a:r>
            <a:r>
              <a:rPr lang="en-US" sz="2000" dirty="0" smtClean="0"/>
              <a:t>doing that </a:t>
            </a:r>
            <a:r>
              <a:rPr lang="en-US" sz="2000" dirty="0"/>
              <a:t>is:</a:t>
            </a:r>
          </a:p>
          <a:p>
            <a:pPr marL="0" indent="0">
              <a:buNone/>
            </a:pPr>
            <a:r>
              <a:rPr lang="en-US" sz="2000" dirty="0"/>
              <a:t># using the new syntax</a:t>
            </a:r>
          </a:p>
          <a:p>
            <a:pPr marL="0" indent="0">
              <a:buNone/>
            </a:pPr>
            <a:r>
              <a:rPr lang="en-US" sz="2000" dirty="0"/>
              <a:t># Usage: docker container inspect [OPTIONS] CONTAINER [CONTAINER...]</a:t>
            </a:r>
          </a:p>
          <a:p>
            <a:pPr marL="0" indent="0">
              <a:buNone/>
            </a:pPr>
            <a:r>
              <a:rPr lang="en-US" sz="2000" b="1" dirty="0">
                <a:solidFill>
                  <a:srgbClr val="00B0F0"/>
                </a:solidFill>
              </a:rPr>
              <a:t>docker container inspect web-server</a:t>
            </a:r>
          </a:p>
          <a:p>
            <a:pPr marL="0" indent="0">
              <a:buNone/>
            </a:pPr>
            <a:r>
              <a:rPr lang="en-US" sz="2000" dirty="0"/>
              <a:t># using the old syntax</a:t>
            </a:r>
          </a:p>
          <a:p>
            <a:pPr marL="0" indent="0">
              <a:buNone/>
            </a:pPr>
            <a:r>
              <a:rPr lang="en-US" sz="2000" b="1" dirty="0">
                <a:solidFill>
                  <a:srgbClr val="00B0F0"/>
                </a:solidFill>
              </a:rPr>
              <a:t>docker inspect web-server</a:t>
            </a:r>
            <a:endParaRPr lang="en-US" sz="1800" b="1" dirty="0">
              <a:solidFill>
                <a:srgbClr val="00B0F0"/>
              </a:solidFill>
            </a:endParaRPr>
          </a:p>
        </p:txBody>
      </p:sp>
    </p:spTree>
    <p:extLst>
      <p:ext uri="{BB962C8B-B14F-4D97-AF65-F5344CB8AC3E}">
        <p14:creationId xmlns:p14="http://schemas.microsoft.com/office/powerpoint/2010/main" val="130120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solidFill>
                  <a:schemeClr val="bg1">
                    <a:lumMod val="50000"/>
                    <a:lumOff val="50000"/>
                  </a:schemeClr>
                </a:solidFill>
              </a:rPr>
              <a:t>Chapter 1: Setting up a Docker Development Environment</a:t>
            </a:r>
          </a:p>
          <a:p>
            <a:r>
              <a:rPr lang="en-US" sz="3600" dirty="0"/>
              <a:t>Chapter 2: Learning Docker Commands</a:t>
            </a:r>
          </a:p>
          <a:p>
            <a:r>
              <a:rPr lang="en-US" sz="3600" dirty="0" smtClean="0">
                <a:solidFill>
                  <a:schemeClr val="bg1">
                    <a:lumMod val="50000"/>
                    <a:lumOff val="50000"/>
                  </a:schemeClr>
                </a:solidFill>
              </a:rPr>
              <a:t>Chapter 3: Creating Docker Images</a:t>
            </a:r>
          </a:p>
          <a:p>
            <a:r>
              <a:rPr lang="en-US" sz="3600" dirty="0">
                <a:solidFill>
                  <a:schemeClr val="bg1">
                    <a:lumMod val="50000"/>
                    <a:lumOff val="50000"/>
                  </a:schemeClr>
                </a:solidFill>
              </a:rPr>
              <a:t>Chapter 4: Docker Volumes</a:t>
            </a:r>
          </a:p>
          <a:p>
            <a:r>
              <a:rPr lang="en-US" sz="3600" dirty="0" smtClean="0">
                <a:solidFill>
                  <a:schemeClr val="bg1">
                    <a:lumMod val="50000"/>
                    <a:lumOff val="50000"/>
                  </a:schemeClr>
                </a:solidFill>
              </a:rPr>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4207003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--format parameter</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3200" dirty="0"/>
              <a:t>As mentioned, </a:t>
            </a:r>
            <a:r>
              <a:rPr lang="en-US" sz="3200" dirty="0" smtClean="0"/>
              <a:t>the </a:t>
            </a:r>
            <a:r>
              <a:rPr lang="en-US" sz="3200" b="1" dirty="0" smtClean="0">
                <a:solidFill>
                  <a:srgbClr val="00B0F0"/>
                </a:solidFill>
              </a:rPr>
              <a:t>container inspect</a:t>
            </a:r>
            <a:r>
              <a:rPr lang="en-US" sz="3200" dirty="0" smtClean="0"/>
              <a:t> command </a:t>
            </a:r>
            <a:r>
              <a:rPr lang="en-US" sz="3200" dirty="0"/>
              <a:t>returns a lot of data. You may only be interested in a </a:t>
            </a:r>
            <a:r>
              <a:rPr lang="en-US" sz="3200" dirty="0" smtClean="0"/>
              <a:t>subset of </a:t>
            </a:r>
            <a:r>
              <a:rPr lang="en-US" sz="3200" dirty="0"/>
              <a:t>the metadata. </a:t>
            </a:r>
            <a:endParaRPr lang="en-US" sz="3200" dirty="0" smtClean="0"/>
          </a:p>
          <a:p>
            <a:pPr marL="0" indent="0">
              <a:buNone/>
            </a:pPr>
            <a:r>
              <a:rPr lang="en-US" sz="3200" dirty="0" smtClean="0"/>
              <a:t>You </a:t>
            </a:r>
            <a:r>
              <a:rPr lang="en-US" sz="3200" dirty="0"/>
              <a:t>can use the --format parameter to narrow the data returned.</a:t>
            </a:r>
            <a:endParaRPr lang="en-US" sz="2800" b="1" dirty="0">
              <a:solidFill>
                <a:srgbClr val="00B0F0"/>
              </a:solidFill>
            </a:endParaRPr>
          </a:p>
        </p:txBody>
      </p:sp>
    </p:spTree>
    <p:extLst>
      <p:ext uri="{BB962C8B-B14F-4D97-AF65-F5344CB8AC3E}">
        <p14:creationId xmlns:p14="http://schemas.microsoft.com/office/powerpoint/2010/main" val="461366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json</a:t>
            </a:r>
            <a:r>
              <a:rPr lang="en-US" dirty="0" smtClean="0"/>
              <a:t> processor - jq</a:t>
            </a:r>
            <a:endParaRPr lang="en-US" dirty="0"/>
          </a:p>
        </p:txBody>
      </p:sp>
      <p:sp>
        <p:nvSpPr>
          <p:cNvPr id="3" name="Content Placeholder 2"/>
          <p:cNvSpPr>
            <a:spLocks noGrp="1"/>
          </p:cNvSpPr>
          <p:nvPr>
            <p:ph idx="1"/>
          </p:nvPr>
        </p:nvSpPr>
        <p:spPr>
          <a:xfrm>
            <a:off x="1141412" y="1890258"/>
            <a:ext cx="9905999" cy="4510541"/>
          </a:xfrm>
        </p:spPr>
        <p:txBody>
          <a:bodyPr>
            <a:noAutofit/>
          </a:bodyPr>
          <a:lstStyle/>
          <a:p>
            <a:pPr marL="0" indent="0">
              <a:buNone/>
            </a:pPr>
            <a:r>
              <a:rPr lang="en-US" sz="1800" dirty="0" smtClean="0"/>
              <a:t>Here are </a:t>
            </a:r>
            <a:r>
              <a:rPr lang="en-US" sz="1800" dirty="0"/>
              <a:t>the commands to install jq on each </a:t>
            </a:r>
            <a:r>
              <a:rPr lang="en-US" sz="1800" dirty="0" smtClean="0"/>
              <a:t>of the </a:t>
            </a:r>
            <a:r>
              <a:rPr lang="en-US" sz="1800" dirty="0"/>
              <a:t>OSes we've </a:t>
            </a:r>
            <a:r>
              <a:rPr lang="en-US" sz="1800" dirty="0" smtClean="0"/>
              <a:t>used:</a:t>
            </a:r>
            <a:endParaRPr lang="en-US" sz="1800" dirty="0"/>
          </a:p>
          <a:p>
            <a:pPr marL="0" indent="0">
              <a:buNone/>
            </a:pPr>
            <a:r>
              <a:rPr lang="en-US" sz="1800" dirty="0"/>
              <a:t># install jq on Mac OS</a:t>
            </a:r>
          </a:p>
          <a:p>
            <a:pPr marL="0" indent="0">
              <a:buNone/>
            </a:pPr>
            <a:r>
              <a:rPr lang="en-US" sz="1800" dirty="0"/>
              <a:t>brew install jq</a:t>
            </a:r>
          </a:p>
          <a:p>
            <a:pPr marL="0" indent="0">
              <a:buNone/>
            </a:pPr>
            <a:r>
              <a:rPr lang="en-US" sz="1800" dirty="0"/>
              <a:t># install jq on </a:t>
            </a:r>
            <a:r>
              <a:rPr lang="en-US" sz="1800" dirty="0" err="1"/>
              <a:t>ubuntu</a:t>
            </a:r>
            <a:endParaRPr lang="en-US" sz="1800" dirty="0"/>
          </a:p>
          <a:p>
            <a:pPr marL="0" indent="0">
              <a:buNone/>
            </a:pPr>
            <a:r>
              <a:rPr lang="en-US" sz="1800" dirty="0" err="1"/>
              <a:t>sudo</a:t>
            </a:r>
            <a:r>
              <a:rPr lang="en-US" sz="1800" dirty="0"/>
              <a:t> apt-get install jq</a:t>
            </a:r>
          </a:p>
          <a:p>
            <a:pPr marL="0" indent="0">
              <a:buNone/>
            </a:pPr>
            <a:r>
              <a:rPr lang="en-US" sz="1800" dirty="0"/>
              <a:t># install jq on RHEL/CentOS</a:t>
            </a:r>
          </a:p>
          <a:p>
            <a:pPr marL="0" indent="0">
              <a:buNone/>
            </a:pPr>
            <a:r>
              <a:rPr lang="en-US" sz="1800" dirty="0"/>
              <a:t>yum install -y </a:t>
            </a:r>
            <a:r>
              <a:rPr lang="en-US" sz="1800" dirty="0" err="1"/>
              <a:t>epel</a:t>
            </a:r>
            <a:r>
              <a:rPr lang="en-US" sz="1800" dirty="0"/>
              <a:t>-release</a:t>
            </a:r>
          </a:p>
          <a:p>
            <a:pPr marL="0" indent="0">
              <a:buNone/>
            </a:pPr>
            <a:r>
              <a:rPr lang="en-US" sz="1800" dirty="0"/>
              <a:t>yum install -y jq</a:t>
            </a:r>
          </a:p>
          <a:p>
            <a:pPr marL="0" indent="0">
              <a:buNone/>
            </a:pPr>
            <a:r>
              <a:rPr lang="en-US" sz="1800" dirty="0"/>
              <a:t># install jq on Windows using Chocolatey </a:t>
            </a:r>
            <a:r>
              <a:rPr lang="en-US" sz="1800" dirty="0" err="1"/>
              <a:t>NuGet</a:t>
            </a:r>
            <a:r>
              <a:rPr lang="en-US" sz="1800" dirty="0"/>
              <a:t> package manager</a:t>
            </a:r>
          </a:p>
          <a:p>
            <a:pPr marL="0" indent="0">
              <a:buNone/>
            </a:pPr>
            <a:r>
              <a:rPr lang="en-US" sz="1800" dirty="0"/>
              <a:t>chocolatey install jq</a:t>
            </a:r>
          </a:p>
        </p:txBody>
      </p:sp>
    </p:spTree>
    <p:extLst>
      <p:ext uri="{BB962C8B-B14F-4D97-AF65-F5344CB8AC3E}">
        <p14:creationId xmlns:p14="http://schemas.microsoft.com/office/powerpoint/2010/main" val="2432155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--format examples</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 if you want to see the state of a container you can use this command</a:t>
            </a:r>
          </a:p>
          <a:p>
            <a:pPr marL="0" indent="0">
              <a:buNone/>
            </a:pPr>
            <a:r>
              <a:rPr lang="en-US" sz="2000" b="1" dirty="0">
                <a:solidFill>
                  <a:srgbClr val="00B0F0"/>
                </a:solidFill>
              </a:rPr>
              <a:t>docker container inspect --format '{{</a:t>
            </a:r>
            <a:r>
              <a:rPr lang="en-US" sz="2000" b="1" dirty="0" err="1">
                <a:solidFill>
                  <a:srgbClr val="00B0F0"/>
                </a:solidFill>
              </a:rPr>
              <a:t>json</a:t>
            </a:r>
            <a:r>
              <a:rPr lang="en-US" sz="2000" b="1" dirty="0">
                <a:solidFill>
                  <a:srgbClr val="00B0F0"/>
                </a:solidFill>
              </a:rPr>
              <a:t> .State}}' </a:t>
            </a:r>
            <a:r>
              <a:rPr lang="en-US" sz="2000" b="1" dirty="0" smtClean="0">
                <a:solidFill>
                  <a:srgbClr val="00B0F0"/>
                </a:solidFill>
              </a:rPr>
              <a:t>web-server </a:t>
            </a:r>
            <a:r>
              <a:rPr lang="en-US" sz="2000" b="1" dirty="0">
                <a:solidFill>
                  <a:srgbClr val="00B0F0"/>
                </a:solidFill>
              </a:rPr>
              <a:t>| jq</a:t>
            </a:r>
          </a:p>
          <a:p>
            <a:pPr marL="0" indent="0">
              <a:buNone/>
            </a:pPr>
            <a:r>
              <a:rPr lang="en-US" sz="2000" dirty="0"/>
              <a:t># if you want to narrow the state data to just when the container started</a:t>
            </a:r>
            <a:r>
              <a:rPr lang="en-US" sz="2000" dirty="0" smtClean="0"/>
              <a:t>, use </a:t>
            </a:r>
            <a:r>
              <a:rPr lang="en-US" sz="2000" dirty="0"/>
              <a:t>this command</a:t>
            </a:r>
          </a:p>
          <a:p>
            <a:pPr marL="0" indent="0">
              <a:buNone/>
            </a:pPr>
            <a:r>
              <a:rPr lang="en-US" sz="2000" b="1" dirty="0">
                <a:solidFill>
                  <a:srgbClr val="00B0F0"/>
                </a:solidFill>
              </a:rPr>
              <a:t>docker container inspect --format '{{</a:t>
            </a:r>
            <a:r>
              <a:rPr lang="en-US" sz="2000" b="1" dirty="0" err="1">
                <a:solidFill>
                  <a:srgbClr val="00B0F0"/>
                </a:solidFill>
              </a:rPr>
              <a:t>json</a:t>
            </a:r>
            <a:r>
              <a:rPr lang="en-US" sz="2000" b="1" dirty="0">
                <a:solidFill>
                  <a:srgbClr val="00B0F0"/>
                </a:solidFill>
              </a:rPr>
              <a:t> .State}}' </a:t>
            </a:r>
            <a:r>
              <a:rPr lang="en-US" sz="2000" b="1" dirty="0" smtClean="0">
                <a:solidFill>
                  <a:srgbClr val="00B0F0"/>
                </a:solidFill>
              </a:rPr>
              <a:t>web-server </a:t>
            </a:r>
            <a:r>
              <a:rPr lang="en-US" sz="2000" b="1" dirty="0">
                <a:solidFill>
                  <a:srgbClr val="00B0F0"/>
                </a:solidFill>
              </a:rPr>
              <a:t>| </a:t>
            </a:r>
            <a:r>
              <a:rPr lang="en-US" sz="2000" b="1" dirty="0" smtClean="0">
                <a:solidFill>
                  <a:srgbClr val="00B0F0"/>
                </a:solidFill>
              </a:rPr>
              <a:t>jq '.</a:t>
            </a:r>
            <a:r>
              <a:rPr lang="en-US" sz="2000" b="1" dirty="0" err="1">
                <a:solidFill>
                  <a:srgbClr val="00B0F0"/>
                </a:solidFill>
              </a:rPr>
              <a:t>StartedAt</a:t>
            </a:r>
            <a:r>
              <a:rPr lang="en-US" sz="2000" b="1" dirty="0">
                <a:solidFill>
                  <a:srgbClr val="00B0F0"/>
                </a:solidFill>
              </a:rPr>
              <a:t>'</a:t>
            </a:r>
          </a:p>
          <a:p>
            <a:pPr marL="0" indent="0">
              <a:buNone/>
            </a:pPr>
            <a:r>
              <a:rPr lang="en-US" sz="2000" dirty="0" smtClean="0"/>
              <a:t># </a:t>
            </a:r>
            <a:r>
              <a:rPr lang="en-US" sz="2000" dirty="0"/>
              <a:t>if you are interested in the container's network settings, use </a:t>
            </a:r>
            <a:r>
              <a:rPr lang="en-US" sz="2000" dirty="0" smtClean="0"/>
              <a:t>this command</a:t>
            </a:r>
            <a:endParaRPr lang="en-US" sz="2000" dirty="0"/>
          </a:p>
          <a:p>
            <a:pPr marL="0" indent="0">
              <a:buNone/>
            </a:pPr>
            <a:r>
              <a:rPr lang="en-US" sz="2000" b="1" dirty="0">
                <a:solidFill>
                  <a:srgbClr val="00B0F0"/>
                </a:solidFill>
              </a:rPr>
              <a:t>docker container inspect --format '{{</a:t>
            </a:r>
            <a:r>
              <a:rPr lang="en-US" sz="2000" b="1" dirty="0" err="1">
                <a:solidFill>
                  <a:srgbClr val="00B0F0"/>
                </a:solidFill>
              </a:rPr>
              <a:t>json</a:t>
            </a:r>
            <a:r>
              <a:rPr lang="en-US" sz="2000" b="1" dirty="0">
                <a:solidFill>
                  <a:srgbClr val="00B0F0"/>
                </a:solidFill>
              </a:rPr>
              <a:t> .</a:t>
            </a:r>
            <a:r>
              <a:rPr lang="en-US" sz="2000" b="1" dirty="0" err="1">
                <a:solidFill>
                  <a:srgbClr val="00B0F0"/>
                </a:solidFill>
              </a:rPr>
              <a:t>NetworkSettings</a:t>
            </a:r>
            <a:r>
              <a:rPr lang="en-US" sz="2000" b="1" dirty="0">
                <a:solidFill>
                  <a:srgbClr val="00B0F0"/>
                </a:solidFill>
              </a:rPr>
              <a:t>}}' </a:t>
            </a:r>
            <a:r>
              <a:rPr lang="en-US" sz="2000" b="1" dirty="0" smtClean="0">
                <a:solidFill>
                  <a:srgbClr val="00B0F0"/>
                </a:solidFill>
              </a:rPr>
              <a:t>web-server | jq</a:t>
            </a:r>
            <a:endParaRPr lang="en-US" sz="2000" b="1" dirty="0">
              <a:solidFill>
                <a:srgbClr val="00B0F0"/>
              </a:solidFill>
            </a:endParaRPr>
          </a:p>
          <a:p>
            <a:pPr marL="0" indent="0">
              <a:buNone/>
            </a:pPr>
            <a:r>
              <a:rPr lang="en-US" sz="2000" dirty="0"/>
              <a:t># or maybe you just want to see the ports used by the container, here is </a:t>
            </a:r>
            <a:r>
              <a:rPr lang="en-US" sz="2000" dirty="0" smtClean="0"/>
              <a:t>a command </a:t>
            </a:r>
            <a:r>
              <a:rPr lang="en-US" sz="2000" dirty="0"/>
              <a:t>for that</a:t>
            </a:r>
          </a:p>
          <a:p>
            <a:pPr marL="0" indent="0">
              <a:buNone/>
            </a:pPr>
            <a:r>
              <a:rPr lang="en-US" sz="2000" b="1" dirty="0">
                <a:solidFill>
                  <a:srgbClr val="00B0F0"/>
                </a:solidFill>
              </a:rPr>
              <a:t>docker container inspect --format '{{</a:t>
            </a:r>
            <a:r>
              <a:rPr lang="en-US" sz="2000" b="1" dirty="0" err="1">
                <a:solidFill>
                  <a:srgbClr val="00B0F0"/>
                </a:solidFill>
              </a:rPr>
              <a:t>json</a:t>
            </a:r>
            <a:r>
              <a:rPr lang="en-US" sz="2000" b="1" dirty="0">
                <a:solidFill>
                  <a:srgbClr val="00B0F0"/>
                </a:solidFill>
              </a:rPr>
              <a:t> .</a:t>
            </a:r>
            <a:r>
              <a:rPr lang="en-US" sz="2000" b="1" dirty="0" err="1">
                <a:solidFill>
                  <a:srgbClr val="00B0F0"/>
                </a:solidFill>
              </a:rPr>
              <a:t>NetworkSettings</a:t>
            </a:r>
            <a:r>
              <a:rPr lang="en-US" sz="2000" b="1" dirty="0">
                <a:solidFill>
                  <a:srgbClr val="00B0F0"/>
                </a:solidFill>
              </a:rPr>
              <a:t>}}' </a:t>
            </a:r>
            <a:r>
              <a:rPr lang="en-US" sz="2000" b="1" dirty="0" smtClean="0">
                <a:solidFill>
                  <a:srgbClr val="00B0F0"/>
                </a:solidFill>
              </a:rPr>
              <a:t>web-server | jq </a:t>
            </a:r>
            <a:r>
              <a:rPr lang="en-US" sz="2000" b="1">
                <a:solidFill>
                  <a:srgbClr val="00B0F0"/>
                </a:solidFill>
              </a:rPr>
              <a:t>'.Ports'</a:t>
            </a:r>
            <a:endParaRPr lang="en-US" sz="2000" b="1" dirty="0" smtClean="0">
              <a:solidFill>
                <a:srgbClr val="00B0F0"/>
              </a:solidFill>
            </a:endParaRPr>
          </a:p>
          <a:p>
            <a:pPr marL="0" indent="0">
              <a:buNone/>
            </a:pPr>
            <a:r>
              <a:rPr lang="en-US" sz="2000" dirty="0"/>
              <a:t># maybe you just want the IP address used by the container, this is the command you could use.</a:t>
            </a:r>
          </a:p>
          <a:p>
            <a:pPr marL="0" indent="0">
              <a:buNone/>
            </a:pPr>
            <a:r>
              <a:rPr lang="en-US" sz="1800" b="1" dirty="0">
                <a:solidFill>
                  <a:srgbClr val="00B0F0"/>
                </a:solidFill>
              </a:rPr>
              <a:t>docker container inspect -f '{{</a:t>
            </a:r>
            <a:r>
              <a:rPr lang="en-US" sz="1800" b="1" dirty="0" err="1">
                <a:solidFill>
                  <a:srgbClr val="00B0F0"/>
                </a:solidFill>
              </a:rPr>
              <a:t>json</a:t>
            </a:r>
            <a:r>
              <a:rPr lang="en-US" sz="1800" b="1" dirty="0">
                <a:solidFill>
                  <a:srgbClr val="00B0F0"/>
                </a:solidFill>
              </a:rPr>
              <a:t> .</a:t>
            </a:r>
            <a:r>
              <a:rPr lang="en-US" sz="1800" b="1" dirty="0" err="1">
                <a:solidFill>
                  <a:srgbClr val="00B0F0"/>
                </a:solidFill>
              </a:rPr>
              <a:t>NetworkSettings</a:t>
            </a:r>
            <a:r>
              <a:rPr lang="en-US" sz="1800" b="1" dirty="0">
                <a:solidFill>
                  <a:srgbClr val="00B0F0"/>
                </a:solidFill>
              </a:rPr>
              <a:t>}}' </a:t>
            </a:r>
            <a:r>
              <a:rPr lang="en-US" sz="1800" b="1" dirty="0" smtClean="0">
                <a:solidFill>
                  <a:srgbClr val="00B0F0"/>
                </a:solidFill>
              </a:rPr>
              <a:t>web-server </a:t>
            </a:r>
            <a:r>
              <a:rPr lang="en-US" sz="1800" b="1" dirty="0">
                <a:solidFill>
                  <a:srgbClr val="00B0F0"/>
                </a:solidFill>
              </a:rPr>
              <a:t>| jq '.</a:t>
            </a:r>
            <a:r>
              <a:rPr lang="en-US" sz="1800" b="1" dirty="0" err="1">
                <a:solidFill>
                  <a:srgbClr val="00B0F0"/>
                </a:solidFill>
              </a:rPr>
              <a:t>IPAddress</a:t>
            </a:r>
            <a:r>
              <a:rPr lang="en-US" sz="1800" b="1" dirty="0">
                <a:solidFill>
                  <a:srgbClr val="00B0F0"/>
                </a:solidFill>
              </a:rPr>
              <a:t>'</a:t>
            </a:r>
          </a:p>
        </p:txBody>
      </p:sp>
    </p:spTree>
    <p:extLst>
      <p:ext uri="{BB962C8B-B14F-4D97-AF65-F5344CB8AC3E}">
        <p14:creationId xmlns:p14="http://schemas.microsoft.com/office/powerpoint/2010/main" val="40501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container stats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Another very useful Docker command is the stats command. It provides live, </a:t>
            </a:r>
            <a:r>
              <a:rPr lang="en-US" sz="2000" dirty="0" smtClean="0"/>
              <a:t>continually updated</a:t>
            </a:r>
            <a:endParaRPr lang="en-US" sz="2000" dirty="0"/>
          </a:p>
          <a:p>
            <a:pPr marL="0" indent="0">
              <a:buNone/>
            </a:pPr>
            <a:r>
              <a:rPr lang="en-US" sz="2000" dirty="0"/>
              <a:t>usage statistics for one or more running containers. It is a bit like using the </a:t>
            </a:r>
            <a:r>
              <a:rPr lang="en-US" sz="2000" dirty="0" smtClean="0"/>
              <a:t>Linux top </a:t>
            </a:r>
            <a:r>
              <a:rPr lang="en-US" sz="2000" dirty="0"/>
              <a:t>command. You can run the command with no parameters to view the stats for </a:t>
            </a:r>
            <a:r>
              <a:rPr lang="en-US" sz="2000" dirty="0" smtClean="0"/>
              <a:t>all running </a:t>
            </a:r>
            <a:r>
              <a:rPr lang="en-US" sz="2000" dirty="0"/>
              <a:t>containers, or you can provide one or more unique container identifiers to view </a:t>
            </a:r>
            <a:r>
              <a:rPr lang="en-US" sz="2000" dirty="0" smtClean="0"/>
              <a:t>the stats </a:t>
            </a:r>
            <a:r>
              <a:rPr lang="en-US" sz="2000" dirty="0"/>
              <a:t>for one or more container's specific containers. Here are some examples of using </a:t>
            </a:r>
            <a:r>
              <a:rPr lang="en-US" sz="2000" dirty="0" smtClean="0"/>
              <a:t>the command</a:t>
            </a:r>
            <a:r>
              <a:rPr lang="en-US" sz="2000" dirty="0"/>
              <a:t>:</a:t>
            </a:r>
          </a:p>
          <a:p>
            <a:pPr marL="0" indent="0">
              <a:buNone/>
            </a:pPr>
            <a:r>
              <a:rPr lang="en-US" sz="2000" dirty="0"/>
              <a:t># using the new syntax, view the stats for all running containers</a:t>
            </a:r>
          </a:p>
          <a:p>
            <a:pPr marL="0" indent="0">
              <a:buNone/>
            </a:pPr>
            <a:r>
              <a:rPr lang="en-US" sz="2000" b="1" dirty="0" smtClean="0">
                <a:solidFill>
                  <a:srgbClr val="00B0F0"/>
                </a:solidFill>
              </a:rPr>
              <a:t>docker </a:t>
            </a:r>
            <a:r>
              <a:rPr lang="en-US" sz="2000" b="1" dirty="0">
                <a:solidFill>
                  <a:srgbClr val="00B0F0"/>
                </a:solidFill>
              </a:rPr>
              <a:t>container stats</a:t>
            </a:r>
          </a:p>
          <a:p>
            <a:pPr marL="0" indent="0">
              <a:buNone/>
            </a:pPr>
            <a:r>
              <a:rPr lang="en-US" sz="2000" dirty="0"/>
              <a:t># view the stats for just two web server containers</a:t>
            </a:r>
          </a:p>
          <a:p>
            <a:pPr marL="0" indent="0">
              <a:buNone/>
            </a:pPr>
            <a:r>
              <a:rPr lang="en-US" sz="2000" b="1" dirty="0">
                <a:solidFill>
                  <a:srgbClr val="00B0F0"/>
                </a:solidFill>
              </a:rPr>
              <a:t>docker container stats web-server1 web-server2</a:t>
            </a:r>
          </a:p>
          <a:p>
            <a:pPr marL="0" indent="0">
              <a:buNone/>
            </a:pPr>
            <a:r>
              <a:rPr lang="en-US" sz="2000" dirty="0"/>
              <a:t># using the old syntax, view stats for all running containers</a:t>
            </a:r>
          </a:p>
          <a:p>
            <a:pPr marL="0" indent="0">
              <a:buNone/>
            </a:pPr>
            <a:r>
              <a:rPr lang="en-US" sz="2000" b="1" dirty="0">
                <a:solidFill>
                  <a:srgbClr val="00B0F0"/>
                </a:solidFill>
              </a:rPr>
              <a:t>docker stats</a:t>
            </a:r>
            <a:endParaRPr lang="en-US" sz="1800" b="1" dirty="0">
              <a:solidFill>
                <a:srgbClr val="00B0F0"/>
              </a:solidFill>
            </a:endParaRPr>
          </a:p>
        </p:txBody>
      </p:sp>
    </p:spTree>
    <p:extLst>
      <p:ext uri="{BB962C8B-B14F-4D97-AF65-F5344CB8AC3E}">
        <p14:creationId xmlns:p14="http://schemas.microsoft.com/office/powerpoint/2010/main" val="2818730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containers interactively</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smtClean="0"/>
              <a:t>As we saw earlier, it is possible to run containers in the background with the </a:t>
            </a:r>
            <a:r>
              <a:rPr lang="en-US" sz="2000" b="1" dirty="0" smtClean="0">
                <a:solidFill>
                  <a:srgbClr val="00B0F0"/>
                </a:solidFill>
              </a:rPr>
              <a:t>--detach</a:t>
            </a:r>
            <a:r>
              <a:rPr lang="en-US" sz="2000" dirty="0" smtClean="0"/>
              <a:t> parameter. While this is often used when running application containers, sometimes you will need a more interactive experience.  One where you are connected to a running process inside the container.  There are two parameters that you use to accomplish this, and here is what that looks like:</a:t>
            </a:r>
          </a:p>
          <a:p>
            <a:pPr marL="0" indent="0">
              <a:buNone/>
            </a:pPr>
            <a:r>
              <a:rPr lang="en-US" dirty="0"/>
              <a:t># using the long form of the parameters</a:t>
            </a:r>
          </a:p>
          <a:p>
            <a:pPr marL="0" indent="0">
              <a:buNone/>
            </a:pPr>
            <a:r>
              <a:rPr lang="en-US" sz="2000" b="1" dirty="0">
                <a:solidFill>
                  <a:srgbClr val="00B0F0"/>
                </a:solidFill>
              </a:rPr>
              <a:t>docker container run --interactive --</a:t>
            </a:r>
            <a:r>
              <a:rPr lang="en-US" sz="2000" b="1" dirty="0" err="1">
                <a:solidFill>
                  <a:srgbClr val="00B0F0"/>
                </a:solidFill>
              </a:rPr>
              <a:t>tty</a:t>
            </a:r>
            <a:r>
              <a:rPr lang="en-US" sz="2000" b="1" dirty="0">
                <a:solidFill>
                  <a:srgbClr val="00B0F0"/>
                </a:solidFill>
              </a:rPr>
              <a:t> --name web-server2 </a:t>
            </a:r>
            <a:r>
              <a:rPr lang="en-US" sz="2000" b="1" dirty="0" err="1">
                <a:solidFill>
                  <a:srgbClr val="00B0F0"/>
                </a:solidFill>
              </a:rPr>
              <a:t>nginx</a:t>
            </a:r>
            <a:r>
              <a:rPr lang="en-US" sz="2000" b="1" dirty="0">
                <a:solidFill>
                  <a:srgbClr val="00B0F0"/>
                </a:solidFill>
              </a:rPr>
              <a:t> bash</a:t>
            </a:r>
          </a:p>
          <a:p>
            <a:pPr marL="0" indent="0">
              <a:buNone/>
            </a:pPr>
            <a:r>
              <a:rPr lang="en-US" dirty="0"/>
              <a:t># using the short form </a:t>
            </a:r>
            <a:r>
              <a:rPr lang="en-US" dirty="0" smtClean="0"/>
              <a:t>(</a:t>
            </a:r>
            <a:r>
              <a:rPr lang="en-US" dirty="0"/>
              <a:t>joined as one), which is </a:t>
            </a:r>
            <a:r>
              <a:rPr lang="en-US" dirty="0" smtClean="0"/>
              <a:t>much more </a:t>
            </a:r>
            <a:r>
              <a:rPr lang="en-US" dirty="0"/>
              <a:t>common usage</a:t>
            </a:r>
          </a:p>
          <a:p>
            <a:pPr marL="0" indent="0">
              <a:buNone/>
            </a:pPr>
            <a:r>
              <a:rPr lang="en-US" sz="2000" b="1" dirty="0">
                <a:solidFill>
                  <a:srgbClr val="00B0F0"/>
                </a:solidFill>
              </a:rPr>
              <a:t>docker container run -it --name web-server2 </a:t>
            </a:r>
            <a:r>
              <a:rPr lang="en-US" sz="2000" b="1" dirty="0" err="1">
                <a:solidFill>
                  <a:srgbClr val="00B0F0"/>
                </a:solidFill>
              </a:rPr>
              <a:t>nginx</a:t>
            </a:r>
            <a:r>
              <a:rPr lang="en-US" sz="2000" b="1" dirty="0">
                <a:solidFill>
                  <a:srgbClr val="00B0F0"/>
                </a:solidFill>
              </a:rPr>
              <a:t> </a:t>
            </a:r>
            <a:r>
              <a:rPr lang="en-US" sz="2000" b="1" dirty="0" smtClean="0">
                <a:solidFill>
                  <a:srgbClr val="00B0F0"/>
                </a:solidFill>
              </a:rPr>
              <a:t>bash</a:t>
            </a:r>
          </a:p>
          <a:p>
            <a:pPr marL="0" indent="0">
              <a:buNone/>
            </a:pPr>
            <a:r>
              <a:rPr lang="en-US" dirty="0"/>
              <a:t># running interactively with default CMD</a:t>
            </a:r>
          </a:p>
          <a:p>
            <a:pPr marL="0" indent="0">
              <a:buNone/>
            </a:pPr>
            <a:r>
              <a:rPr lang="en-US" sz="2000" b="1" dirty="0">
                <a:solidFill>
                  <a:srgbClr val="00B0F0"/>
                </a:solidFill>
              </a:rPr>
              <a:t>docker container run -it --name earls-dev </a:t>
            </a:r>
            <a:r>
              <a:rPr lang="en-US" sz="2000" b="1" dirty="0" err="1">
                <a:solidFill>
                  <a:srgbClr val="00B0F0"/>
                </a:solidFill>
              </a:rPr>
              <a:t>ubuntu</a:t>
            </a:r>
            <a:endParaRPr lang="en-US" sz="2000" b="1" dirty="0">
              <a:solidFill>
                <a:srgbClr val="00B0F0"/>
              </a:solidFill>
            </a:endParaRPr>
          </a:p>
        </p:txBody>
      </p:sp>
    </p:spTree>
    <p:extLst>
      <p:ext uri="{BB962C8B-B14F-4D97-AF65-F5344CB8AC3E}">
        <p14:creationId xmlns:p14="http://schemas.microsoft.com/office/powerpoint/2010/main" val="1900642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container attach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Suppose you have a running container. It is currently detached from your terminal session</a:t>
            </a:r>
            <a:r>
              <a:rPr lang="en-US" dirty="0" smtClean="0"/>
              <a:t>. You </a:t>
            </a:r>
            <a:r>
              <a:rPr lang="en-US" dirty="0"/>
              <a:t>can use the container attach command to bring that container's executing </a:t>
            </a:r>
            <a:r>
              <a:rPr lang="en-US" dirty="0" smtClean="0"/>
              <a:t>process to </a:t>
            </a:r>
            <a:r>
              <a:rPr lang="en-US" dirty="0"/>
              <a:t>be the foreground process of your terminal session. Let's use the web-server example </a:t>
            </a:r>
            <a:r>
              <a:rPr lang="en-US" dirty="0" smtClean="0"/>
              <a:t>we used </a:t>
            </a:r>
            <a:r>
              <a:rPr lang="en-US" dirty="0"/>
              <a:t>earlier:</a:t>
            </a:r>
          </a:p>
          <a:p>
            <a:pPr marL="0" indent="0">
              <a:buNone/>
            </a:pPr>
            <a:r>
              <a:rPr lang="en-US" dirty="0"/>
              <a:t># run a container detached</a:t>
            </a:r>
          </a:p>
          <a:p>
            <a:pPr marL="0" indent="0">
              <a:buNone/>
            </a:pPr>
            <a:r>
              <a:rPr lang="en-US" b="1" dirty="0">
                <a:solidFill>
                  <a:srgbClr val="00B0F0"/>
                </a:solidFill>
              </a:rPr>
              <a:t>docker container run --detach -it --name web-server1 -p 80:80 </a:t>
            </a:r>
            <a:r>
              <a:rPr lang="en-US" b="1" dirty="0" err="1">
                <a:solidFill>
                  <a:srgbClr val="00B0F0"/>
                </a:solidFill>
              </a:rPr>
              <a:t>nginx</a:t>
            </a:r>
            <a:endParaRPr lang="en-US" b="1" dirty="0">
              <a:solidFill>
                <a:srgbClr val="00B0F0"/>
              </a:solidFill>
            </a:endParaRPr>
          </a:p>
          <a:p>
            <a:pPr marL="0" indent="0">
              <a:buNone/>
            </a:pPr>
            <a:r>
              <a:rPr lang="en-US" dirty="0" smtClean="0"/>
              <a:t># </a:t>
            </a:r>
            <a:r>
              <a:rPr lang="en-US" dirty="0"/>
              <a:t>attach to the container</a:t>
            </a:r>
          </a:p>
          <a:p>
            <a:pPr marL="0" indent="0">
              <a:buNone/>
            </a:pPr>
            <a:r>
              <a:rPr lang="en-US" b="1" dirty="0" smtClean="0">
                <a:solidFill>
                  <a:srgbClr val="00B0F0"/>
                </a:solidFill>
              </a:rPr>
              <a:t>docker </a:t>
            </a:r>
            <a:r>
              <a:rPr lang="en-US" b="1" dirty="0">
                <a:solidFill>
                  <a:srgbClr val="00B0F0"/>
                </a:solidFill>
              </a:rPr>
              <a:t>container attach web-server1</a:t>
            </a:r>
          </a:p>
          <a:p>
            <a:pPr marL="0" indent="0">
              <a:buNone/>
            </a:pPr>
            <a:r>
              <a:rPr lang="en-US" dirty="0" smtClean="0"/>
              <a:t># </a:t>
            </a:r>
            <a:r>
              <a:rPr lang="en-US" dirty="0"/>
              <a:t>issue a Ctrl + PQ keystroke to </a:t>
            </a:r>
            <a:r>
              <a:rPr lang="en-US" dirty="0" smtClean="0"/>
              <a:t>detach</a:t>
            </a:r>
            <a:endParaRPr lang="en-US" b="1" dirty="0">
              <a:solidFill>
                <a:srgbClr val="00B0F0"/>
              </a:solidFill>
            </a:endParaRPr>
          </a:p>
        </p:txBody>
      </p:sp>
    </p:spTree>
    <p:extLst>
      <p:ext uri="{BB962C8B-B14F-4D97-AF65-F5344CB8AC3E}">
        <p14:creationId xmlns:p14="http://schemas.microsoft.com/office/powerpoint/2010/main" val="2746816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container exec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Sometimes, when you have a container running detached, you might want to get access </a:t>
            </a:r>
            <a:r>
              <a:rPr lang="en-US" dirty="0" smtClean="0"/>
              <a:t>to it</a:t>
            </a:r>
            <a:r>
              <a:rPr lang="en-US" dirty="0"/>
              <a:t>, but don't want to attach to the executing command. You can accomplish this by using </a:t>
            </a:r>
            <a:r>
              <a:rPr lang="en-US" dirty="0" smtClean="0"/>
              <a:t>the container </a:t>
            </a:r>
            <a:r>
              <a:rPr lang="en-US" dirty="0"/>
              <a:t>exec command. This command allows you to execute another command in </a:t>
            </a:r>
            <a:r>
              <a:rPr lang="en-US" dirty="0" smtClean="0"/>
              <a:t>the running </a:t>
            </a:r>
            <a:r>
              <a:rPr lang="en-US" dirty="0"/>
              <a:t>container, without attaching to or interfering with the already-running command</a:t>
            </a:r>
            <a:r>
              <a:rPr lang="en-US" dirty="0" smtClean="0"/>
              <a:t>.</a:t>
            </a:r>
          </a:p>
          <a:p>
            <a:pPr marL="0" indent="0">
              <a:buNone/>
            </a:pPr>
            <a:r>
              <a:rPr lang="en-US" dirty="0" smtClean="0"/>
              <a:t># </a:t>
            </a:r>
            <a:r>
              <a:rPr lang="en-US" dirty="0"/>
              <a:t>execute other commands in the running container</a:t>
            </a:r>
          </a:p>
          <a:p>
            <a:pPr marL="0" indent="0">
              <a:buNone/>
            </a:pPr>
            <a:r>
              <a:rPr lang="en-US" b="1" dirty="0" smtClean="0">
                <a:solidFill>
                  <a:srgbClr val="00B0F0"/>
                </a:solidFill>
              </a:rPr>
              <a:t>docker </a:t>
            </a:r>
            <a:r>
              <a:rPr lang="en-US" b="1" dirty="0">
                <a:solidFill>
                  <a:srgbClr val="00B0F0"/>
                </a:solidFill>
              </a:rPr>
              <a:t>container exec -it web-server1 bash</a:t>
            </a:r>
          </a:p>
          <a:p>
            <a:pPr marL="0" indent="0">
              <a:buNone/>
            </a:pPr>
            <a:r>
              <a:rPr lang="en-US" b="1" dirty="0">
                <a:solidFill>
                  <a:srgbClr val="00B0F0"/>
                </a:solidFill>
              </a:rPr>
              <a:t>docker container exec web-server1 cat /</a:t>
            </a:r>
            <a:r>
              <a:rPr lang="en-US" b="1" dirty="0" err="1" smtClean="0">
                <a:solidFill>
                  <a:srgbClr val="00B0F0"/>
                </a:solidFill>
              </a:rPr>
              <a:t>etc</a:t>
            </a:r>
            <a:r>
              <a:rPr lang="en-US" b="1" dirty="0" smtClean="0">
                <a:solidFill>
                  <a:srgbClr val="00B0F0"/>
                </a:solidFill>
              </a:rPr>
              <a:t>/</a:t>
            </a:r>
            <a:r>
              <a:rPr lang="en-US" b="1" dirty="0" err="1" smtClean="0">
                <a:solidFill>
                  <a:srgbClr val="00B0F0"/>
                </a:solidFill>
              </a:rPr>
              <a:t>debian_version</a:t>
            </a:r>
            <a:endParaRPr lang="en-US" b="1" dirty="0">
              <a:solidFill>
                <a:srgbClr val="00B0F0"/>
              </a:solidFill>
            </a:endParaRPr>
          </a:p>
        </p:txBody>
      </p:sp>
    </p:spTree>
    <p:extLst>
      <p:ext uri="{BB962C8B-B14F-4D97-AF65-F5344CB8AC3E}">
        <p14:creationId xmlns:p14="http://schemas.microsoft.com/office/powerpoint/2010/main" val="2279086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container commit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It is important to know that when you are attached to a running container and </a:t>
            </a:r>
            <a:r>
              <a:rPr lang="en-US" dirty="0" smtClean="0"/>
              <a:t>make changes </a:t>
            </a:r>
            <a:r>
              <a:rPr lang="en-US" dirty="0"/>
              <a:t>to it, such as installing new packages, or changing configuration files, that </a:t>
            </a:r>
            <a:r>
              <a:rPr lang="en-US" dirty="0" smtClean="0"/>
              <a:t>those changes </a:t>
            </a:r>
            <a:r>
              <a:rPr lang="en-US" dirty="0"/>
              <a:t>only apply to that running container</a:t>
            </a:r>
            <a:r>
              <a:rPr lang="en-US" dirty="0" smtClean="0"/>
              <a:t>.</a:t>
            </a:r>
          </a:p>
          <a:p>
            <a:pPr marL="0" indent="0">
              <a:buNone/>
            </a:pPr>
            <a:r>
              <a:rPr lang="en-US" dirty="0" smtClean="0"/>
              <a:t>However</a:t>
            </a:r>
            <a:r>
              <a:rPr lang="en-US" dirty="0"/>
              <a:t>, </a:t>
            </a:r>
            <a:r>
              <a:rPr lang="en-US" dirty="0" smtClean="0"/>
              <a:t>if you </a:t>
            </a:r>
            <a:r>
              <a:rPr lang="en-US" dirty="0"/>
              <a:t>want to have the changes you make inside a running container persist and be </a:t>
            </a:r>
            <a:r>
              <a:rPr lang="en-US" dirty="0" smtClean="0"/>
              <a:t>available when </a:t>
            </a:r>
            <a:r>
              <a:rPr lang="en-US" dirty="0"/>
              <a:t>you run new containers, you can use the container commit command. </a:t>
            </a:r>
            <a:r>
              <a:rPr lang="en-US" dirty="0" smtClean="0"/>
              <a:t>The container </a:t>
            </a:r>
            <a:r>
              <a:rPr lang="en-US" dirty="0"/>
              <a:t>commit command allows you to save the current read/write layer of </a:t>
            </a:r>
            <a:r>
              <a:rPr lang="en-US" dirty="0" smtClean="0"/>
              <a:t>a container </a:t>
            </a:r>
            <a:r>
              <a:rPr lang="en-US" dirty="0"/>
              <a:t>along with the layers of the original image, creating a brand new image</a:t>
            </a:r>
            <a:r>
              <a:rPr lang="en-US" dirty="0" smtClean="0"/>
              <a:t>.</a:t>
            </a:r>
          </a:p>
          <a:p>
            <a:pPr marL="0" indent="0">
              <a:buNone/>
            </a:pPr>
            <a:r>
              <a:rPr lang="en-US" dirty="0"/>
              <a:t># Usage: docker container commit [OPTIONS] CONTAINER [REPOSITORY[:TAG]]</a:t>
            </a:r>
          </a:p>
          <a:p>
            <a:pPr marL="0" indent="0">
              <a:buNone/>
            </a:pPr>
            <a:r>
              <a:rPr lang="en-US" b="1" dirty="0">
                <a:solidFill>
                  <a:srgbClr val="00B0F0"/>
                </a:solidFill>
              </a:rPr>
              <a:t>docker container commit </a:t>
            </a:r>
            <a:r>
              <a:rPr lang="en-US" b="1" dirty="0" err="1">
                <a:solidFill>
                  <a:srgbClr val="00B0F0"/>
                </a:solidFill>
              </a:rPr>
              <a:t>ubuntu</a:t>
            </a:r>
            <a:r>
              <a:rPr lang="en-US" b="1" dirty="0">
                <a:solidFill>
                  <a:srgbClr val="00B0F0"/>
                </a:solidFill>
              </a:rPr>
              <a:t> new-</a:t>
            </a:r>
            <a:r>
              <a:rPr lang="en-US" b="1" dirty="0" err="1">
                <a:solidFill>
                  <a:srgbClr val="00B0F0"/>
                </a:solidFill>
              </a:rPr>
              <a:t>ubuntu</a:t>
            </a:r>
            <a:endParaRPr lang="en-US" b="1" dirty="0">
              <a:solidFill>
                <a:srgbClr val="00B0F0"/>
              </a:solidFill>
            </a:endParaRPr>
          </a:p>
        </p:txBody>
      </p:sp>
    </p:spTree>
    <p:extLst>
      <p:ext uri="{BB962C8B-B14F-4D97-AF65-F5344CB8AC3E}">
        <p14:creationId xmlns:p14="http://schemas.microsoft.com/office/powerpoint/2010/main" val="736918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--publish parameter</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Now, let's return to our discussion of the container run command. Earlier, you saw </a:t>
            </a:r>
            <a:r>
              <a:rPr lang="en-US" dirty="0" smtClean="0"/>
              <a:t>an example </a:t>
            </a:r>
            <a:r>
              <a:rPr lang="en-US" dirty="0"/>
              <a:t>of using the run command with the --publish parameter. Using the </a:t>
            </a:r>
            <a:r>
              <a:rPr lang="en-US" dirty="0" smtClean="0"/>
              <a:t>optional publish </a:t>
            </a:r>
            <a:r>
              <a:rPr lang="en-US" dirty="0"/>
              <a:t>parameter allows you to specify what ports will be opened related to the </a:t>
            </a:r>
            <a:r>
              <a:rPr lang="en-US" dirty="0" smtClean="0"/>
              <a:t>run container</a:t>
            </a:r>
            <a:r>
              <a:rPr lang="en-US" dirty="0"/>
              <a:t>. The --publish parameter includes pairs of port numbers separated by a colon.</a:t>
            </a:r>
          </a:p>
          <a:p>
            <a:pPr marL="0" indent="0">
              <a:buNone/>
            </a:pPr>
            <a:r>
              <a:rPr lang="en-US" dirty="0"/>
              <a:t>For example:</a:t>
            </a:r>
          </a:p>
          <a:p>
            <a:pPr marL="0" indent="0">
              <a:buNone/>
            </a:pPr>
            <a:r>
              <a:rPr lang="en-US" dirty="0"/>
              <a:t># create an </a:t>
            </a:r>
            <a:r>
              <a:rPr lang="en-US" dirty="0" err="1"/>
              <a:t>nginx</a:t>
            </a:r>
            <a:r>
              <a:rPr lang="en-US" dirty="0"/>
              <a:t> web-server that redirects host traffic from port 8080 to</a:t>
            </a:r>
          </a:p>
          <a:p>
            <a:pPr marL="0" indent="0">
              <a:buNone/>
            </a:pPr>
            <a:r>
              <a:rPr lang="en-US" dirty="0"/>
              <a:t>port 80 in the container</a:t>
            </a:r>
          </a:p>
          <a:p>
            <a:pPr marL="0" indent="0">
              <a:buNone/>
            </a:pPr>
            <a:r>
              <a:rPr lang="en-US" b="1" dirty="0">
                <a:solidFill>
                  <a:srgbClr val="00B0F0"/>
                </a:solidFill>
              </a:rPr>
              <a:t>docker container run --detach --name web-server1 --publish 8080:80 </a:t>
            </a:r>
            <a:r>
              <a:rPr lang="en-US" b="1" dirty="0" err="1">
                <a:solidFill>
                  <a:srgbClr val="00B0F0"/>
                </a:solidFill>
              </a:rPr>
              <a:t>nginx</a:t>
            </a:r>
            <a:endParaRPr lang="en-US" b="1" dirty="0">
              <a:solidFill>
                <a:srgbClr val="00B0F0"/>
              </a:solidFill>
            </a:endParaRPr>
          </a:p>
        </p:txBody>
      </p:sp>
    </p:spTree>
    <p:extLst>
      <p:ext uri="{BB962C8B-B14F-4D97-AF65-F5344CB8AC3E}">
        <p14:creationId xmlns:p14="http://schemas.microsoft.com/office/powerpoint/2010/main" val="4047291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--publish parameter</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b="1" dirty="0">
                <a:solidFill>
                  <a:srgbClr val="00B0F0"/>
                </a:solidFill>
              </a:rPr>
              <a:t>docker container run --detach --name web-server1 --publish 8080:80 </a:t>
            </a:r>
            <a:r>
              <a:rPr lang="en-US" b="1" dirty="0" err="1">
                <a:solidFill>
                  <a:srgbClr val="00B0F0"/>
                </a:solidFill>
              </a:rPr>
              <a:t>nginx</a:t>
            </a:r>
            <a:endParaRPr lang="en-US" b="1" dirty="0">
              <a:solidFill>
                <a:srgbClr val="00B0F0"/>
              </a:solidFill>
            </a:endParaRPr>
          </a:p>
          <a:p>
            <a:pPr marL="0" indent="0">
              <a:buNone/>
            </a:pPr>
            <a:r>
              <a:rPr lang="en-US" dirty="0" smtClean="0"/>
              <a:t>The </a:t>
            </a:r>
            <a:r>
              <a:rPr lang="en-US" dirty="0"/>
              <a:t>first port number is associated with the host running the container. In </a:t>
            </a:r>
            <a:r>
              <a:rPr lang="en-US" dirty="0" smtClean="0"/>
              <a:t>this </a:t>
            </a:r>
            <a:r>
              <a:rPr lang="en-US" dirty="0" err="1" smtClean="0"/>
              <a:t>nginx</a:t>
            </a:r>
            <a:r>
              <a:rPr lang="en-US" dirty="0" smtClean="0"/>
              <a:t> example</a:t>
            </a:r>
            <a:r>
              <a:rPr lang="en-US" dirty="0"/>
              <a:t>, 8080 is exposed on the host; in our case that would be</a:t>
            </a:r>
          </a:p>
          <a:p>
            <a:pPr marL="0" indent="0">
              <a:buNone/>
            </a:pPr>
            <a:r>
              <a:rPr lang="en-US" dirty="0"/>
              <a:t>http://localhost:8080. The second port number is the port that is open on the </a:t>
            </a:r>
            <a:r>
              <a:rPr lang="en-US" dirty="0" smtClean="0"/>
              <a:t>running container</a:t>
            </a:r>
            <a:r>
              <a:rPr lang="en-US" dirty="0"/>
              <a:t>. In this case, it would be 80. </a:t>
            </a:r>
            <a:endParaRPr lang="en-US" dirty="0" smtClean="0"/>
          </a:p>
          <a:p>
            <a:pPr marL="0" indent="0">
              <a:buNone/>
            </a:pPr>
            <a:r>
              <a:rPr lang="en-US" dirty="0" smtClean="0"/>
              <a:t>Speaking </a:t>
            </a:r>
            <a:r>
              <a:rPr lang="en-US" dirty="0"/>
              <a:t>out the description of the </a:t>
            </a:r>
            <a:r>
              <a:rPr lang="en-US" dirty="0" smtClean="0"/>
              <a:t>--publish 8080:80 parameter, you would say something like, the traffic sent to port 8080 on the host is </a:t>
            </a:r>
            <a:r>
              <a:rPr lang="en-US" dirty="0"/>
              <a:t>redirected to port 80 on the running </a:t>
            </a:r>
            <a:r>
              <a:rPr lang="en-US" dirty="0" smtClean="0"/>
              <a:t>container.</a:t>
            </a:r>
          </a:p>
        </p:txBody>
      </p:sp>
    </p:spTree>
    <p:extLst>
      <p:ext uri="{BB962C8B-B14F-4D97-AF65-F5344CB8AC3E}">
        <p14:creationId xmlns:p14="http://schemas.microsoft.com/office/powerpoint/2010/main" val="77479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83962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Today, </a:t>
            </a:r>
            <a:r>
              <a:rPr lang="en-US" sz="2800" dirty="0"/>
              <a:t>we will learn some essential Docker commands</a:t>
            </a:r>
            <a:r>
              <a:rPr lang="en-US" sz="2800" dirty="0" smtClean="0"/>
              <a:t>.</a:t>
            </a:r>
            <a:endParaRPr lang="en-US" sz="2800" b="1" dirty="0">
              <a:solidFill>
                <a:srgbClr val="00B0F0"/>
              </a:solidFill>
            </a:endParaRPr>
          </a:p>
          <a:p>
            <a:pPr marL="457200" indent="-457200">
              <a:buFont typeface="Arial" panose="020B0604020202020204" pitchFamily="34" charset="0"/>
              <a:buChar char="•"/>
            </a:pPr>
            <a:r>
              <a:rPr lang="en-US" sz="2800" dirty="0" smtClean="0"/>
              <a:t>While </a:t>
            </a:r>
            <a:r>
              <a:rPr lang="en-US" sz="2800" dirty="0"/>
              <a:t>we focus on one </a:t>
            </a:r>
            <a:r>
              <a:rPr lang="en-US" sz="2800" dirty="0" smtClean="0"/>
              <a:t>of the </a:t>
            </a:r>
            <a:r>
              <a:rPr lang="en-US" sz="2800" dirty="0"/>
              <a:t>most important commands, the</a:t>
            </a:r>
            <a:r>
              <a:rPr lang="en-US" sz="2800" b="1" dirty="0"/>
              <a:t> </a:t>
            </a:r>
            <a:r>
              <a:rPr lang="en-US" sz="2800" b="1" dirty="0">
                <a:solidFill>
                  <a:srgbClr val="00B0F0"/>
                </a:solidFill>
              </a:rPr>
              <a:t>container run</a:t>
            </a:r>
            <a:r>
              <a:rPr lang="en-US" sz="2800" dirty="0"/>
              <a:t> command, we will also cover </a:t>
            </a:r>
            <a:r>
              <a:rPr lang="en-US" sz="2800" dirty="0" smtClean="0"/>
              <a:t>many other </a:t>
            </a:r>
            <a:r>
              <a:rPr lang="en-US" sz="2800" dirty="0"/>
              <a:t>commands that you will be using every day. </a:t>
            </a:r>
            <a:endParaRPr lang="en-US" sz="2800" dirty="0" smtClean="0"/>
          </a:p>
          <a:p>
            <a:pPr marL="457200" indent="-457200">
              <a:buFont typeface="Arial" panose="020B0604020202020204" pitchFamily="34" charset="0"/>
              <a:buChar char="•"/>
            </a:pPr>
            <a:r>
              <a:rPr lang="en-US" sz="2800" dirty="0" smtClean="0"/>
              <a:t>These </a:t>
            </a:r>
            <a:r>
              <a:rPr lang="en-US" sz="2800" dirty="0"/>
              <a:t>commands include the </a:t>
            </a:r>
            <a:r>
              <a:rPr lang="en-US" sz="2800" b="1" dirty="0">
                <a:solidFill>
                  <a:srgbClr val="00B0F0"/>
                </a:solidFill>
              </a:rPr>
              <a:t>list container</a:t>
            </a:r>
            <a:r>
              <a:rPr lang="en-US" sz="2800" dirty="0" smtClean="0"/>
              <a:t> </a:t>
            </a:r>
            <a:r>
              <a:rPr lang="en-US" sz="2800" dirty="0"/>
              <a:t>command, the </a:t>
            </a:r>
            <a:r>
              <a:rPr lang="en-US" sz="2800" b="1" dirty="0">
                <a:solidFill>
                  <a:srgbClr val="00B0F0"/>
                </a:solidFill>
              </a:rPr>
              <a:t>stop container</a:t>
            </a:r>
            <a:r>
              <a:rPr lang="en-US" sz="2800" dirty="0"/>
              <a:t> command, and the </a:t>
            </a:r>
            <a:r>
              <a:rPr lang="en-US" sz="2800" b="1" dirty="0">
                <a:solidFill>
                  <a:srgbClr val="00B0F0"/>
                </a:solidFill>
              </a:rPr>
              <a:t>remove container</a:t>
            </a:r>
            <a:r>
              <a:rPr lang="en-US" sz="2800" dirty="0"/>
              <a:t> command</a:t>
            </a:r>
            <a:r>
              <a:rPr lang="en-US" sz="2800" dirty="0" smtClean="0"/>
              <a:t>. </a:t>
            </a:r>
          </a:p>
          <a:p>
            <a:pPr marL="457200" indent="-457200">
              <a:buFont typeface="Arial" panose="020B0604020202020204" pitchFamily="34" charset="0"/>
              <a:buChar char="•"/>
            </a:pPr>
            <a:r>
              <a:rPr lang="en-US" sz="2800" dirty="0" smtClean="0"/>
              <a:t>Along </a:t>
            </a:r>
            <a:r>
              <a:rPr lang="en-US" sz="2800" dirty="0"/>
              <a:t>the way, we will also discover other container commands such as </a:t>
            </a:r>
            <a:r>
              <a:rPr lang="en-US" sz="2800" b="1" dirty="0">
                <a:solidFill>
                  <a:srgbClr val="00B0F0"/>
                </a:solidFill>
              </a:rPr>
              <a:t>logs</a:t>
            </a:r>
            <a:r>
              <a:rPr lang="en-US" sz="2800" dirty="0"/>
              <a:t>, </a:t>
            </a:r>
            <a:r>
              <a:rPr lang="en-US" sz="2800" b="1" dirty="0">
                <a:solidFill>
                  <a:srgbClr val="00B0F0"/>
                </a:solidFill>
              </a:rPr>
              <a:t>inspect</a:t>
            </a:r>
            <a:r>
              <a:rPr lang="en-US" sz="2800" dirty="0"/>
              <a:t>, </a:t>
            </a:r>
            <a:r>
              <a:rPr lang="en-US" sz="2800" b="1" dirty="0">
                <a:solidFill>
                  <a:srgbClr val="00B0F0"/>
                </a:solidFill>
              </a:rPr>
              <a:t>stats</a:t>
            </a:r>
            <a:r>
              <a:rPr lang="en-US" sz="2800" dirty="0" smtClean="0"/>
              <a:t>, </a:t>
            </a:r>
            <a:r>
              <a:rPr lang="en-US" sz="2800" b="1" dirty="0">
                <a:solidFill>
                  <a:srgbClr val="00B0F0"/>
                </a:solidFill>
              </a:rPr>
              <a:t>attach</a:t>
            </a:r>
            <a:r>
              <a:rPr lang="en-US" sz="2800" dirty="0"/>
              <a:t>, </a:t>
            </a:r>
            <a:r>
              <a:rPr lang="en-US" sz="2800" b="1" dirty="0">
                <a:solidFill>
                  <a:srgbClr val="00B0F0"/>
                </a:solidFill>
              </a:rPr>
              <a:t>exec</a:t>
            </a:r>
            <a:r>
              <a:rPr lang="en-US" sz="2800" dirty="0"/>
              <a:t>, and </a:t>
            </a:r>
            <a:r>
              <a:rPr lang="en-US" sz="2800" b="1" dirty="0">
                <a:solidFill>
                  <a:srgbClr val="00B0F0"/>
                </a:solidFill>
              </a:rPr>
              <a:t>commit</a:t>
            </a:r>
            <a:r>
              <a:rPr lang="en-US" sz="2800" dirty="0"/>
              <a:t>. </a:t>
            </a:r>
            <a:endParaRPr lang="en-US" sz="2800" dirty="0" smtClean="0"/>
          </a:p>
          <a:p>
            <a:pPr marL="457200" indent="-457200">
              <a:buFont typeface="Arial" panose="020B0604020202020204" pitchFamily="34" charset="0"/>
              <a:buChar char="•"/>
            </a:pPr>
            <a:r>
              <a:rPr lang="en-US" sz="2800" dirty="0" smtClean="0"/>
              <a:t>I </a:t>
            </a:r>
            <a:r>
              <a:rPr lang="en-US" sz="2800" dirty="0"/>
              <a:t>think you will find this chapter to be an excellent foundation </a:t>
            </a:r>
            <a:r>
              <a:rPr lang="en-US" sz="2800" dirty="0" smtClean="0"/>
              <a:t>for your Docker </a:t>
            </a:r>
            <a:r>
              <a:rPr lang="en-US" sz="2800" dirty="0"/>
              <a:t>education.</a:t>
            </a:r>
            <a:endParaRPr lang="en-US" sz="40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 when using the --publish parameter</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Host port number must be unique, </a:t>
            </a:r>
            <a:r>
              <a:rPr lang="en-US" dirty="0" smtClean="0"/>
              <a:t>container </a:t>
            </a:r>
            <a:r>
              <a:rPr lang="en-US" dirty="0"/>
              <a:t>port numbers are often the </a:t>
            </a:r>
            <a:r>
              <a:rPr lang="en-US" dirty="0" smtClean="0"/>
              <a:t>same.</a:t>
            </a:r>
          </a:p>
          <a:p>
            <a:pPr marL="0" indent="0">
              <a:buNone/>
            </a:pPr>
            <a:r>
              <a:rPr lang="en-US" dirty="0" smtClean="0"/>
              <a:t># all </a:t>
            </a:r>
            <a:r>
              <a:rPr lang="en-US" dirty="0"/>
              <a:t>of these can be running at the same time</a:t>
            </a:r>
          </a:p>
          <a:p>
            <a:pPr marL="0" indent="0">
              <a:buNone/>
            </a:pPr>
            <a:r>
              <a:rPr lang="en-US" b="1" dirty="0">
                <a:solidFill>
                  <a:srgbClr val="00B0F0"/>
                </a:solidFill>
              </a:rPr>
              <a:t>docker container run --detach --name web-server1 --publish 80:80 </a:t>
            </a:r>
            <a:r>
              <a:rPr lang="en-US" b="1" dirty="0" err="1">
                <a:solidFill>
                  <a:srgbClr val="00B0F0"/>
                </a:solidFill>
              </a:rPr>
              <a:t>nginx</a:t>
            </a:r>
            <a:endParaRPr lang="en-US" b="1" dirty="0">
              <a:solidFill>
                <a:srgbClr val="00B0F0"/>
              </a:solidFill>
            </a:endParaRPr>
          </a:p>
          <a:p>
            <a:pPr marL="0" indent="0">
              <a:buNone/>
            </a:pPr>
            <a:r>
              <a:rPr lang="en-US" b="1" dirty="0">
                <a:solidFill>
                  <a:srgbClr val="00B0F0"/>
                </a:solidFill>
              </a:rPr>
              <a:t>docker container run --detach --name web-server2 --publish 8000:80 </a:t>
            </a:r>
            <a:r>
              <a:rPr lang="en-US" b="1" dirty="0" err="1">
                <a:solidFill>
                  <a:srgbClr val="00B0F0"/>
                </a:solidFill>
              </a:rPr>
              <a:t>nginx</a:t>
            </a:r>
            <a:endParaRPr lang="en-US" b="1" dirty="0">
              <a:solidFill>
                <a:srgbClr val="00B0F0"/>
              </a:solidFill>
            </a:endParaRPr>
          </a:p>
          <a:p>
            <a:pPr marL="0" indent="0">
              <a:buNone/>
            </a:pPr>
            <a:r>
              <a:rPr lang="en-US" b="1" dirty="0">
                <a:solidFill>
                  <a:srgbClr val="00B0F0"/>
                </a:solidFill>
              </a:rPr>
              <a:t>docker container run --detach --name web-server3 --publish 8080:80 </a:t>
            </a:r>
            <a:r>
              <a:rPr lang="en-US" b="1" dirty="0" err="1">
                <a:solidFill>
                  <a:srgbClr val="00B0F0"/>
                </a:solidFill>
              </a:rPr>
              <a:t>nginx</a:t>
            </a:r>
            <a:endParaRPr lang="en-US" b="1" dirty="0">
              <a:solidFill>
                <a:srgbClr val="00B0F0"/>
              </a:solidFill>
            </a:endParaRPr>
          </a:p>
          <a:p>
            <a:pPr marL="0" indent="0">
              <a:buNone/>
            </a:pPr>
            <a:r>
              <a:rPr lang="en-US" b="1" dirty="0">
                <a:solidFill>
                  <a:srgbClr val="00B0F0"/>
                </a:solidFill>
              </a:rPr>
              <a:t>docker container run --detach --name web-server4 --publish 8888:80 </a:t>
            </a:r>
            <a:r>
              <a:rPr lang="en-US" b="1" dirty="0" err="1">
                <a:solidFill>
                  <a:srgbClr val="00B0F0"/>
                </a:solidFill>
              </a:rPr>
              <a:t>nginx</a:t>
            </a:r>
            <a:endParaRPr lang="en-US" b="1" dirty="0">
              <a:solidFill>
                <a:srgbClr val="00B0F0"/>
              </a:solidFill>
            </a:endParaRPr>
          </a:p>
          <a:p>
            <a:pPr marL="0" indent="0">
              <a:buNone/>
            </a:pPr>
            <a:r>
              <a:rPr lang="en-US" dirty="0"/>
              <a:t># however if you tried to run this one too, it would fail to run</a:t>
            </a:r>
          </a:p>
          <a:p>
            <a:pPr marL="0" indent="0">
              <a:buNone/>
            </a:pPr>
            <a:r>
              <a:rPr lang="en-US" dirty="0"/>
              <a:t># because the host already has port 80 assigned to web-server1</a:t>
            </a:r>
          </a:p>
          <a:p>
            <a:pPr marL="0" indent="0">
              <a:buNone/>
            </a:pPr>
            <a:r>
              <a:rPr lang="en-US" b="1" dirty="0">
                <a:solidFill>
                  <a:srgbClr val="00B0F0"/>
                </a:solidFill>
              </a:rPr>
              <a:t>docker container run --detach --name web-server5 --publish 80:80 </a:t>
            </a:r>
            <a:r>
              <a:rPr lang="en-US" b="1" dirty="0" err="1">
                <a:solidFill>
                  <a:srgbClr val="00B0F0"/>
                </a:solidFill>
              </a:rPr>
              <a:t>nginx</a:t>
            </a:r>
            <a:endParaRPr lang="en-US" b="1" dirty="0">
              <a:solidFill>
                <a:srgbClr val="00B0F0"/>
              </a:solidFill>
            </a:endParaRPr>
          </a:p>
        </p:txBody>
      </p:sp>
    </p:spTree>
    <p:extLst>
      <p:ext uri="{BB962C8B-B14F-4D97-AF65-F5344CB8AC3E}">
        <p14:creationId xmlns:p14="http://schemas.microsoft.com/office/powerpoint/2010/main" val="297523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154984"/>
          </a:xfrm>
          <a:prstGeom prst="rect">
            <a:avLst/>
          </a:prstGeom>
          <a:noFill/>
        </p:spPr>
        <p:txBody>
          <a:bodyPr wrap="square" rtlCol="0">
            <a:spAutoFit/>
          </a:bodyPr>
          <a:lstStyle/>
          <a:p>
            <a:r>
              <a:rPr lang="en-US" sz="2400" dirty="0" smtClean="0"/>
              <a:t>Today, </a:t>
            </a:r>
            <a:r>
              <a:rPr lang="en-US" sz="2400" dirty="0"/>
              <a:t>we learned about Docker image descriptions and a little about Docker registries. </a:t>
            </a:r>
            <a:endParaRPr lang="en-US" sz="2400" dirty="0" smtClean="0"/>
          </a:p>
          <a:p>
            <a:endParaRPr lang="en-US" sz="2400" dirty="0"/>
          </a:p>
          <a:p>
            <a:r>
              <a:rPr lang="en-US" sz="2400" dirty="0" smtClean="0"/>
              <a:t>Then </a:t>
            </a:r>
            <a:r>
              <a:rPr lang="en-US" sz="2400" dirty="0"/>
              <a:t>we saw that there is another form of the version command. After that, </a:t>
            </a:r>
            <a:r>
              <a:rPr lang="en-US" sz="2400" dirty="0" smtClean="0"/>
              <a:t>we explored </a:t>
            </a:r>
            <a:r>
              <a:rPr lang="en-US" sz="2400" dirty="0"/>
              <a:t>a lot of Docker container commands, including run, stop, ls, logs, top, stats, attach, exec, and the commit command. </a:t>
            </a:r>
            <a:endParaRPr lang="en-US" sz="2400" dirty="0" smtClean="0"/>
          </a:p>
          <a:p>
            <a:endParaRPr lang="en-US" sz="2400" dirty="0"/>
          </a:p>
          <a:p>
            <a:r>
              <a:rPr lang="en-US" sz="2400" dirty="0" smtClean="0"/>
              <a:t>Finally</a:t>
            </a:r>
            <a:r>
              <a:rPr lang="en-US" sz="2400" dirty="0"/>
              <a:t>, we found out how to expose </a:t>
            </a:r>
            <a:r>
              <a:rPr lang="en-US" sz="2400" dirty="0" smtClean="0"/>
              <a:t>your containers </a:t>
            </a:r>
            <a:r>
              <a:rPr lang="en-US" sz="2400" dirty="0"/>
              <a:t>by opening ports from your host and to your containers. </a:t>
            </a:r>
            <a:endParaRPr lang="en-US" sz="2400" dirty="0" smtClean="0"/>
          </a:p>
          <a:p>
            <a:endParaRPr lang="en-US" sz="2400" dirty="0"/>
          </a:p>
          <a:p>
            <a:r>
              <a:rPr lang="en-US" sz="2400" dirty="0" smtClean="0"/>
              <a:t>You </a:t>
            </a:r>
            <a:r>
              <a:rPr lang="en-US" sz="2400" dirty="0"/>
              <a:t>should feel pretty good about what you can do with Docker </a:t>
            </a:r>
            <a:r>
              <a:rPr lang="en-US" sz="2400" dirty="0" smtClean="0"/>
              <a:t>already</a:t>
            </a:r>
            <a:endParaRPr lang="en-US" sz="3200" dirty="0"/>
          </a:p>
        </p:txBody>
      </p:sp>
    </p:spTree>
    <p:extLst>
      <p:ext uri="{BB962C8B-B14F-4D97-AF65-F5344CB8AC3E}">
        <p14:creationId xmlns:p14="http://schemas.microsoft.com/office/powerpoint/2010/main" val="2472176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8735" y="1621971"/>
            <a:ext cx="6121007" cy="4031873"/>
          </a:xfrm>
          <a:prstGeom prst="rect">
            <a:avLst/>
          </a:prstGeom>
          <a:noFill/>
        </p:spPr>
        <p:txBody>
          <a:bodyPr wrap="square" rtlCol="0">
            <a:spAutoFit/>
          </a:bodyPr>
          <a:lstStyle/>
          <a:p>
            <a:r>
              <a:rPr lang="en-US" sz="3200" i="1" dirty="0" smtClean="0"/>
              <a:t>BIC</a:t>
            </a:r>
            <a:r>
              <a:rPr lang="en-US" sz="3200" i="1" dirty="0"/>
              <a:t>: The Bureau of International des Containers was founded in 1933 as a neutral, nonprofit</a:t>
            </a:r>
            <a:r>
              <a:rPr lang="en-US" sz="3200" i="1" dirty="0" smtClean="0"/>
              <a:t>, international </a:t>
            </a:r>
            <a:r>
              <a:rPr lang="en-US" sz="3200" i="1" dirty="0"/>
              <a:t>organization whose mission is to promote the safe, secure, </a:t>
            </a:r>
            <a:r>
              <a:rPr lang="en-US" sz="3200" i="1" dirty="0" smtClean="0"/>
              <a:t>and sustainable </a:t>
            </a:r>
            <a:r>
              <a:rPr lang="en-US" sz="3200" i="1" dirty="0"/>
              <a:t>expansion of containerization and intermodal transportation.</a:t>
            </a:r>
            <a:endParaRPr lang="en-US" sz="36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pic>
        <p:nvPicPr>
          <p:cNvPr id="4" name="Picture 3"/>
          <p:cNvPicPr>
            <a:picLocks noChangeAspect="1"/>
          </p:cNvPicPr>
          <p:nvPr/>
        </p:nvPicPr>
        <p:blipFill>
          <a:blip r:embed="rId2"/>
          <a:stretch>
            <a:fillRect/>
          </a:stretch>
        </p:blipFill>
        <p:spPr>
          <a:xfrm>
            <a:off x="781228" y="1621971"/>
            <a:ext cx="4302401" cy="4058598"/>
          </a:xfrm>
          <a:prstGeom prst="rect">
            <a:avLst/>
          </a:prstGeom>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061255"/>
          </a:xfrm>
        </p:spPr>
        <p:txBody>
          <a:bodyPr>
            <a:normAutofit/>
          </a:bodyPr>
          <a:lstStyle/>
          <a:p>
            <a:r>
              <a:rPr lang="en-US" dirty="0"/>
              <a:t>You will be pulling Docker images from Docker's public repo, and installing the jq </a:t>
            </a:r>
            <a:r>
              <a:rPr lang="en-US" dirty="0" smtClean="0"/>
              <a:t>software package</a:t>
            </a:r>
            <a:r>
              <a:rPr lang="en-US" dirty="0"/>
              <a:t>, so basic internet access is required to execute the examples within this chapter.</a:t>
            </a:r>
          </a:p>
          <a:p>
            <a:pPr marL="0" indent="0">
              <a:buNone/>
            </a:pPr>
            <a:r>
              <a:rPr lang="en-US" dirty="0"/>
              <a:t>The code files of this chapter </a:t>
            </a:r>
            <a:r>
              <a:rPr lang="en-US" dirty="0" smtClean="0"/>
              <a:t>in the book can </a:t>
            </a:r>
            <a:r>
              <a:rPr lang="en-US" dirty="0"/>
              <a:t>be found on GitHub</a:t>
            </a:r>
            <a:r>
              <a:rPr lang="en-US" dirty="0" smtClean="0"/>
              <a:t>:</a:t>
            </a:r>
          </a:p>
          <a:p>
            <a:pPr marL="0" indent="0">
              <a:buNone/>
            </a:pPr>
            <a:r>
              <a:rPr lang="en-US" dirty="0">
                <a:hlinkClick r:id="rId2"/>
              </a:rPr>
              <a:t>https://</a:t>
            </a:r>
            <a:r>
              <a:rPr lang="en-US" dirty="0" smtClean="0">
                <a:hlinkClick r:id="rId2"/>
              </a:rPr>
              <a:t>github.com/PacktPublishing/Docker-Quick-Start-Guide/tree/master/Chapter02</a:t>
            </a:r>
            <a:r>
              <a:rPr lang="en-US" dirty="0" smtClean="0"/>
              <a:t> </a:t>
            </a:r>
          </a:p>
          <a:p>
            <a:pPr marL="0" indent="0">
              <a:buNone/>
            </a:pPr>
            <a:r>
              <a:rPr lang="en-US" dirty="0" smtClean="0"/>
              <a:t>Check </a:t>
            </a:r>
            <a:r>
              <a:rPr lang="en-US" dirty="0"/>
              <a:t>out the following video to see the code in action: </a:t>
            </a:r>
            <a:r>
              <a:rPr lang="en-US" dirty="0">
                <a:hlinkClick r:id="rId3"/>
              </a:rPr>
              <a:t>http://</a:t>
            </a:r>
            <a:r>
              <a:rPr lang="en-US" dirty="0" smtClean="0">
                <a:hlinkClick r:id="rId3"/>
              </a:rPr>
              <a:t>bit.ly/2P43WNT</a:t>
            </a:r>
            <a:r>
              <a:rPr lang="en-US" dirty="0" smtClean="0"/>
              <a:t> </a:t>
            </a:r>
            <a:endParaRPr lang="en-US" dirty="0"/>
          </a:p>
        </p:txBody>
      </p:sp>
    </p:spTree>
    <p:extLst>
      <p:ext uri="{BB962C8B-B14F-4D97-AF65-F5344CB8AC3E}">
        <p14:creationId xmlns:p14="http://schemas.microsoft.com/office/powerpoint/2010/main" val="239032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 about command syntax</a:t>
            </a:r>
            <a:endParaRPr lang="en-US" dirty="0"/>
          </a:p>
        </p:txBody>
      </p:sp>
      <p:sp>
        <p:nvSpPr>
          <p:cNvPr id="3" name="Content Placeholder 2"/>
          <p:cNvSpPr>
            <a:spLocks noGrp="1"/>
          </p:cNvSpPr>
          <p:nvPr>
            <p:ph idx="1"/>
          </p:nvPr>
        </p:nvSpPr>
        <p:spPr>
          <a:xfrm>
            <a:off x="1141412" y="1807029"/>
            <a:ext cx="9905999" cy="4626428"/>
          </a:xfrm>
        </p:spPr>
        <p:txBody>
          <a:bodyPr>
            <a:normAutofit fontScale="85000" lnSpcReduction="10000"/>
          </a:bodyPr>
          <a:lstStyle/>
          <a:p>
            <a:r>
              <a:rPr lang="en-US" dirty="0"/>
              <a:t>The number of commands and associated options have been increasing with each </a:t>
            </a:r>
            <a:r>
              <a:rPr lang="en-US" dirty="0" smtClean="0"/>
              <a:t>new release </a:t>
            </a:r>
            <a:r>
              <a:rPr lang="en-US" dirty="0"/>
              <a:t>of Docker. Docker decided that the complexity this was creating needed to </a:t>
            </a:r>
            <a:r>
              <a:rPr lang="en-US" dirty="0" smtClean="0"/>
              <a:t>be addressed</a:t>
            </a:r>
            <a:r>
              <a:rPr lang="en-US" dirty="0"/>
              <a:t>. So, with the release of Docker version </a:t>
            </a:r>
            <a:r>
              <a:rPr lang="en-US" dirty="0" smtClean="0"/>
              <a:t>1.13, </a:t>
            </a:r>
            <a:r>
              <a:rPr lang="en-US" dirty="0"/>
              <a:t>the CLI commands have been divided into </a:t>
            </a:r>
            <a:r>
              <a:rPr lang="en-US" dirty="0" smtClean="0"/>
              <a:t>management functional </a:t>
            </a:r>
            <a:r>
              <a:rPr lang="en-US" dirty="0"/>
              <a:t>groups</a:t>
            </a:r>
            <a:r>
              <a:rPr lang="en-US" dirty="0" smtClean="0"/>
              <a:t>.</a:t>
            </a:r>
          </a:p>
          <a:p>
            <a:r>
              <a:rPr lang="en-US" dirty="0"/>
              <a:t>For example, there is now a container management group of commands</a:t>
            </a:r>
            <a:r>
              <a:rPr lang="en-US" dirty="0" smtClean="0"/>
              <a:t>, and </a:t>
            </a:r>
            <a:r>
              <a:rPr lang="en-US" dirty="0"/>
              <a:t>an image management group of commands. This changes how you run </a:t>
            </a:r>
            <a:r>
              <a:rPr lang="en-US" dirty="0" smtClean="0"/>
              <a:t>Docker commands</a:t>
            </a:r>
            <a:r>
              <a:rPr lang="en-US" dirty="0"/>
              <a:t>. </a:t>
            </a:r>
            <a:endParaRPr lang="en-US" dirty="0" smtClean="0"/>
          </a:p>
          <a:p>
            <a:r>
              <a:rPr lang="en-US" dirty="0" smtClean="0"/>
              <a:t>Here </a:t>
            </a:r>
            <a:r>
              <a:rPr lang="en-US" dirty="0"/>
              <a:t>is an example of the use of the old and new run command</a:t>
            </a:r>
            <a:r>
              <a:rPr lang="en-US" dirty="0" smtClean="0"/>
              <a:t>:</a:t>
            </a:r>
          </a:p>
          <a:p>
            <a:pPr marL="0" indent="0">
              <a:buNone/>
            </a:pPr>
            <a:r>
              <a:rPr lang="en-US" dirty="0"/>
              <a:t># the new command syntax...</a:t>
            </a:r>
          </a:p>
          <a:p>
            <a:pPr marL="0" indent="0">
              <a:buNone/>
            </a:pPr>
            <a:r>
              <a:rPr lang="en-US" b="1" dirty="0">
                <a:solidFill>
                  <a:srgbClr val="00B0F0"/>
                </a:solidFill>
              </a:rPr>
              <a:t>docker container run hello-world</a:t>
            </a:r>
          </a:p>
          <a:p>
            <a:pPr marL="0" indent="0">
              <a:buNone/>
            </a:pPr>
            <a:r>
              <a:rPr lang="en-US" dirty="0"/>
              <a:t># the old command syntax...</a:t>
            </a:r>
          </a:p>
          <a:p>
            <a:pPr marL="0" indent="0">
              <a:buNone/>
            </a:pPr>
            <a:r>
              <a:rPr lang="en-US" b="1" dirty="0">
                <a:solidFill>
                  <a:srgbClr val="00B0F0"/>
                </a:solidFill>
              </a:rPr>
              <a:t>docker run hello-world</a:t>
            </a:r>
          </a:p>
        </p:txBody>
      </p:sp>
    </p:spTree>
    <p:extLst>
      <p:ext uri="{BB962C8B-B14F-4D97-AF65-F5344CB8AC3E}">
        <p14:creationId xmlns:p14="http://schemas.microsoft.com/office/powerpoint/2010/main" val="204474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Version Command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You have already used the docker --version command as a quick test to confirm </a:t>
            </a:r>
            <a:r>
              <a:rPr lang="en-US" dirty="0" smtClean="0"/>
              <a:t>that Docker </a:t>
            </a:r>
            <a:r>
              <a:rPr lang="en-US" dirty="0"/>
              <a:t>was installed. Now try the command without the dashes:</a:t>
            </a:r>
          </a:p>
          <a:p>
            <a:pPr marL="0" indent="0">
              <a:buNone/>
            </a:pPr>
            <a:r>
              <a:rPr lang="en-US" b="1" dirty="0">
                <a:solidFill>
                  <a:srgbClr val="00B0F0"/>
                </a:solidFill>
              </a:rPr>
              <a:t>docker version</a:t>
            </a:r>
          </a:p>
          <a:p>
            <a:pPr marL="0" indent="0">
              <a:buNone/>
            </a:pPr>
            <a:r>
              <a:rPr lang="en-US" dirty="0"/>
              <a:t>This version of the command gives you greater detail about the version of Docker </a:t>
            </a:r>
            <a:r>
              <a:rPr lang="en-US" dirty="0" smtClean="0"/>
              <a:t>installed on </a:t>
            </a:r>
            <a:r>
              <a:rPr lang="en-US" dirty="0"/>
              <a:t>your system. It is worth noting that the docker-compose command, which we will </a:t>
            </a:r>
            <a:r>
              <a:rPr lang="en-US" dirty="0" smtClean="0"/>
              <a:t>talk about in a later chapter, </a:t>
            </a:r>
            <a:r>
              <a:rPr lang="en-US" dirty="0"/>
              <a:t>also has two versions of the version command—one with the dashes </a:t>
            </a:r>
            <a:r>
              <a:rPr lang="en-US" dirty="0" smtClean="0"/>
              <a:t>providing a </a:t>
            </a:r>
            <a:r>
              <a:rPr lang="en-US" dirty="0"/>
              <a:t>single-line response, and one without the dashes that delivers more details.</a:t>
            </a:r>
          </a:p>
        </p:txBody>
      </p:sp>
    </p:spTree>
    <p:extLst>
      <p:ext uri="{BB962C8B-B14F-4D97-AF65-F5344CB8AC3E}">
        <p14:creationId xmlns:p14="http://schemas.microsoft.com/office/powerpoint/2010/main" val="383675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Docker Run Command</a:t>
            </a:r>
            <a:endParaRPr lang="en-US" dirty="0"/>
          </a:p>
        </p:txBody>
      </p:sp>
      <p:sp>
        <p:nvSpPr>
          <p:cNvPr id="3" name="Content Placeholder 2"/>
          <p:cNvSpPr>
            <a:spLocks noGrp="1"/>
          </p:cNvSpPr>
          <p:nvPr>
            <p:ph idx="1"/>
          </p:nvPr>
        </p:nvSpPr>
        <p:spPr>
          <a:xfrm>
            <a:off x="1141412" y="1774371"/>
            <a:ext cx="9905999" cy="4648200"/>
          </a:xfrm>
        </p:spPr>
        <p:txBody>
          <a:bodyPr>
            <a:normAutofit lnSpcReduction="10000"/>
          </a:bodyPr>
          <a:lstStyle/>
          <a:p>
            <a:pPr marL="0" indent="0">
              <a:buNone/>
            </a:pPr>
            <a:r>
              <a:rPr lang="en-US" dirty="0"/>
              <a:t>Since we will be using the run command a lot, we should take a look at that now. You </a:t>
            </a:r>
            <a:r>
              <a:rPr lang="en-US" dirty="0" smtClean="0"/>
              <a:t>have already </a:t>
            </a:r>
            <a:r>
              <a:rPr lang="en-US" dirty="0"/>
              <a:t>used the run command in its most basic form:</a:t>
            </a:r>
          </a:p>
          <a:p>
            <a:pPr marL="0" indent="0">
              <a:buNone/>
            </a:pPr>
            <a:r>
              <a:rPr lang="en-US" dirty="0"/>
              <a:t># new syntax</a:t>
            </a:r>
          </a:p>
          <a:p>
            <a:pPr marL="0" indent="0">
              <a:buNone/>
            </a:pPr>
            <a:r>
              <a:rPr lang="en-US" dirty="0"/>
              <a:t># Usage: docker container run [OPTIONS] IMAGE [COMMAND] [ARG...]</a:t>
            </a:r>
          </a:p>
          <a:p>
            <a:pPr marL="0" indent="0">
              <a:buNone/>
            </a:pPr>
            <a:r>
              <a:rPr lang="en-US" b="1" dirty="0">
                <a:solidFill>
                  <a:srgbClr val="00B0F0"/>
                </a:solidFill>
              </a:rPr>
              <a:t>docker container run hello-world</a:t>
            </a:r>
          </a:p>
          <a:p>
            <a:pPr marL="0" indent="0">
              <a:buNone/>
            </a:pPr>
            <a:r>
              <a:rPr lang="en-US" dirty="0"/>
              <a:t># old syntax</a:t>
            </a:r>
          </a:p>
          <a:p>
            <a:pPr marL="0" indent="0">
              <a:buNone/>
            </a:pPr>
            <a:r>
              <a:rPr lang="en-US" b="1" dirty="0">
                <a:solidFill>
                  <a:srgbClr val="00B0F0"/>
                </a:solidFill>
              </a:rPr>
              <a:t>docker run hello-world</a:t>
            </a:r>
          </a:p>
          <a:p>
            <a:pPr marL="0" indent="0">
              <a:buNone/>
            </a:pPr>
            <a:r>
              <a:rPr lang="en-US" dirty="0"/>
              <a:t>This command tells Docker that you want to run a container based on the image </a:t>
            </a:r>
            <a:r>
              <a:rPr lang="en-US" dirty="0" smtClean="0"/>
              <a:t>described as </a:t>
            </a:r>
            <a:r>
              <a:rPr lang="en-US" dirty="0"/>
              <a:t>hello-world.</a:t>
            </a:r>
          </a:p>
        </p:txBody>
      </p:sp>
    </p:spTree>
    <p:extLst>
      <p:ext uri="{BB962C8B-B14F-4D97-AF65-F5344CB8AC3E}">
        <p14:creationId xmlns:p14="http://schemas.microsoft.com/office/powerpoint/2010/main" val="140672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3255</TotalTime>
  <Words>3820</Words>
  <Application>Microsoft Office PowerPoint</Application>
  <PresentationFormat>Widescreen</PresentationFormat>
  <Paragraphs>281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Trebuchet MS</vt:lpstr>
      <vt:lpstr>Tw Cen MT</vt:lpstr>
      <vt:lpstr>Circuit</vt:lpstr>
      <vt:lpstr>Docker Quick Start Guide</vt:lpstr>
      <vt:lpstr>reasons you might want to use this book to learn Docker</vt:lpstr>
      <vt:lpstr>PowerPoint Presentation</vt:lpstr>
      <vt:lpstr>What we will cover today</vt:lpstr>
      <vt:lpstr>PowerPoint Presentation</vt:lpstr>
      <vt:lpstr>Technical requirements</vt:lpstr>
      <vt:lpstr>Info about command syntax</vt:lpstr>
      <vt:lpstr>The Version Command</vt:lpstr>
      <vt:lpstr>The Docker Run Command</vt:lpstr>
      <vt:lpstr>Where did hello-world come from?</vt:lpstr>
      <vt:lpstr>Docker Image pull command</vt:lpstr>
      <vt:lpstr>Container Image Descriptions</vt:lpstr>
      <vt:lpstr>full run command syntax</vt:lpstr>
      <vt:lpstr>Run Container Optional Parameters</vt:lpstr>
      <vt:lpstr>The List container command</vt:lpstr>
      <vt:lpstr>What do I mean by currently running?</vt:lpstr>
      <vt:lpstr>List All containers, running and stopped</vt:lpstr>
      <vt:lpstr>Let’s see this is action</vt:lpstr>
      <vt:lpstr>The remove container command</vt:lpstr>
      <vt:lpstr>Naming containers</vt:lpstr>
      <vt:lpstr>Container names must be unique</vt:lpstr>
      <vt:lpstr>Using force to remove containers</vt:lpstr>
      <vt:lpstr>Removing all containers</vt:lpstr>
      <vt:lpstr>We have an alias for that</vt:lpstr>
      <vt:lpstr>Running containers in the background</vt:lpstr>
      <vt:lpstr>The stop container command</vt:lpstr>
      <vt:lpstr>The container logs command</vt:lpstr>
      <vt:lpstr>The container top command</vt:lpstr>
      <vt:lpstr>The container inspect command</vt:lpstr>
      <vt:lpstr>The --format parameter</vt:lpstr>
      <vt:lpstr>The json processor - jq</vt:lpstr>
      <vt:lpstr>Some --format examples</vt:lpstr>
      <vt:lpstr>The container stats command</vt:lpstr>
      <vt:lpstr>Running containers interactively</vt:lpstr>
      <vt:lpstr>The container attach command</vt:lpstr>
      <vt:lpstr>The container exec command</vt:lpstr>
      <vt:lpstr>The container commit command</vt:lpstr>
      <vt:lpstr>The --publish parameter</vt:lpstr>
      <vt:lpstr>Understanding The --publish parameter</vt:lpstr>
      <vt:lpstr>Caution when using the --publish parameter</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02: Learning Docker Commands</dc:title>
  <dc:creator>Waud, Earl</dc:creator>
  <cp:lastModifiedBy>Waud, Earl</cp:lastModifiedBy>
  <cp:revision>87</cp:revision>
  <dcterms:created xsi:type="dcterms:W3CDTF">2021-09-06T00:37:06Z</dcterms:created>
  <dcterms:modified xsi:type="dcterms:W3CDTF">2021-10-20T16:48:45Z</dcterms:modified>
</cp:coreProperties>
</file>