
<file path=[Content_Types].xml><?xml version="1.0" encoding="utf-8"?>
<Types xmlns="http://schemas.openxmlformats.org/package/2006/content-types">
  <Default Extension="png" ContentType="image/png"/>
  <Default Extension="6E1BC960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63" r:id="rId5"/>
    <p:sldId id="262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313" r:id="rId16"/>
    <p:sldId id="297" r:id="rId17"/>
    <p:sldId id="314" r:id="rId18"/>
    <p:sldId id="315" r:id="rId19"/>
    <p:sldId id="298" r:id="rId20"/>
    <p:sldId id="316" r:id="rId21"/>
    <p:sldId id="299" r:id="rId22"/>
    <p:sldId id="317" r:id="rId23"/>
    <p:sldId id="300" r:id="rId24"/>
    <p:sldId id="318" r:id="rId25"/>
    <p:sldId id="319" r:id="rId26"/>
    <p:sldId id="320" r:id="rId27"/>
    <p:sldId id="321" r:id="rId28"/>
    <p:sldId id="322" r:id="rId29"/>
    <p:sldId id="301" r:id="rId30"/>
    <p:sldId id="302" r:id="rId31"/>
    <p:sldId id="303" r:id="rId32"/>
    <p:sldId id="323" r:id="rId33"/>
    <p:sldId id="304" r:id="rId34"/>
    <p:sldId id="305" r:id="rId35"/>
    <p:sldId id="324" r:id="rId36"/>
    <p:sldId id="325" r:id="rId37"/>
    <p:sldId id="306" r:id="rId38"/>
    <p:sldId id="326" r:id="rId39"/>
    <p:sldId id="307" r:id="rId40"/>
    <p:sldId id="332" r:id="rId41"/>
    <p:sldId id="327" r:id="rId42"/>
    <p:sldId id="308" r:id="rId43"/>
    <p:sldId id="328" r:id="rId44"/>
    <p:sldId id="309" r:id="rId45"/>
    <p:sldId id="310" r:id="rId46"/>
    <p:sldId id="311" r:id="rId47"/>
    <p:sldId id="312" r:id="rId48"/>
    <p:sldId id="329" r:id="rId49"/>
    <p:sldId id="330" r:id="rId50"/>
    <p:sldId id="331" r:id="rId51"/>
    <p:sldId id="284" r:id="rId52"/>
    <p:sldId id="285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 varScale="1">
        <p:scale>
          <a:sx n="97" d="100"/>
          <a:sy n="97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6E1BC960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docker-quick-start/9781789347326/toc.xhtml" TargetMode="External"/><Relationship Id="rId2" Type="http://schemas.openxmlformats.org/officeDocument/2006/relationships/hyperlink" Target="https://www.amazon.com/Docker-Quick-Start-Guide-applications/dp/1789347327/ref=sr_1_1?dchild=1&amp;keywords=Docker+Quick+Start+Guide&amp;qid=1630008857&amp;sr=8-1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gchudnov/trapping-signals-in-docker-containers-7a57fdda7d86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rbHvwC" TargetMode="External"/><Relationship Id="rId2" Type="http://schemas.openxmlformats.org/officeDocument/2006/relationships/hyperlink" Target="https://github.com/PacktPublishing/Docker-Quick-Start-Guide/tree/master/Chapter0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5" y="729343"/>
            <a:ext cx="5934508" cy="860560"/>
          </a:xfrm>
        </p:spPr>
        <p:txBody>
          <a:bodyPr>
            <a:noAutofit/>
          </a:bodyPr>
          <a:lstStyle/>
          <a:p>
            <a:r>
              <a:rPr lang="en-US" sz="3600" dirty="0" smtClean="0"/>
              <a:t>Docker Quick Start Guide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5029" y="2282732"/>
            <a:ext cx="1117145" cy="509895"/>
          </a:xfrm>
        </p:spPr>
        <p:txBody>
          <a:bodyPr/>
          <a:lstStyle/>
          <a:p>
            <a:r>
              <a:rPr lang="en-US" dirty="0"/>
              <a:t>Earl </a:t>
            </a:r>
            <a:r>
              <a:rPr lang="en-US" dirty="0" smtClean="0"/>
              <a:t>Waud</a:t>
            </a:r>
            <a:endParaRPr lang="en-US" dirty="0"/>
          </a:p>
        </p:txBody>
      </p:sp>
      <p:pic>
        <p:nvPicPr>
          <p:cNvPr id="5" name="Picture Placeholder 4"/>
          <p:cNvPicPr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r="6680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738183" y="1680518"/>
            <a:ext cx="447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through the book, chapter by chapter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022" y="3025509"/>
            <a:ext cx="38290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1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from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Every </a:t>
            </a:r>
            <a:r>
              <a:rPr lang="en-US" dirty="0" err="1"/>
              <a:t>Dockerfile</a:t>
            </a:r>
            <a:r>
              <a:rPr lang="en-US" dirty="0"/>
              <a:t> must have a FROM instruction, and it must be the first instruction in </a:t>
            </a:r>
            <a:r>
              <a:rPr lang="en-US" dirty="0" smtClean="0"/>
              <a:t>the file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(Technically, </a:t>
            </a:r>
            <a:r>
              <a:rPr lang="en-US" dirty="0"/>
              <a:t>the ARG instruction can be used before a FROM instruction, but it is not </a:t>
            </a:r>
            <a:r>
              <a:rPr lang="en-US" dirty="0" smtClean="0"/>
              <a:t>a required </a:t>
            </a:r>
            <a:r>
              <a:rPr lang="en-US" dirty="0"/>
              <a:t>instruction. We will talk more about that in the ARG instruction section</a:t>
            </a:r>
            <a:r>
              <a:rPr lang="en-US" dirty="0" smtClean="0"/>
              <a:t>.)</a:t>
            </a:r>
          </a:p>
          <a:p>
            <a:pPr marL="0" indent="0">
              <a:buNone/>
            </a:pPr>
            <a:r>
              <a:rPr lang="en-US" dirty="0"/>
              <a:t>The FROM instruction sets the base for the image being created and instructs the </a:t>
            </a:r>
            <a:r>
              <a:rPr lang="en-US" dirty="0" smtClean="0"/>
              <a:t>Docker daemon </a:t>
            </a:r>
            <a:r>
              <a:rPr lang="en-US" dirty="0"/>
              <a:t>that the base of the new image should be the existing Docker image specified </a:t>
            </a:r>
            <a:r>
              <a:rPr lang="en-US" dirty="0" smtClean="0"/>
              <a:t>as the parameter used in the instruction.</a:t>
            </a:r>
          </a:p>
          <a:p>
            <a:pPr marL="0" indent="0">
              <a:buNone/>
            </a:pPr>
            <a:r>
              <a:rPr lang="en-US" dirty="0"/>
              <a:t>The specified image can be described using the same syntax we saw in </a:t>
            </a:r>
            <a:r>
              <a:rPr lang="en-US" dirty="0" smtClean="0"/>
              <a:t>the Docker </a:t>
            </a:r>
            <a:r>
              <a:rPr lang="en-US" dirty="0"/>
              <a:t>container run command </a:t>
            </a:r>
            <a:r>
              <a:rPr lang="en-US" dirty="0" smtClean="0"/>
              <a:t>we learned about last week.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6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from </a:t>
            </a:r>
            <a:r>
              <a:rPr lang="en-US" b="1" dirty="0"/>
              <a:t>instruction – </a:t>
            </a:r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Dockerfile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FROM nginx:1.15.2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this example, the FROM </a:t>
            </a:r>
            <a:r>
              <a:rPr lang="en-US" dirty="0"/>
              <a:t>instruction </a:t>
            </a:r>
            <a:r>
              <a:rPr lang="en-US" dirty="0" smtClean="0"/>
              <a:t>specifies </a:t>
            </a:r>
            <a:r>
              <a:rPr lang="en-US" dirty="0"/>
              <a:t>using the official </a:t>
            </a:r>
            <a:r>
              <a:rPr lang="en-US" dirty="0" err="1"/>
              <a:t>nginx</a:t>
            </a:r>
            <a:r>
              <a:rPr lang="en-US" dirty="0"/>
              <a:t> image with a version of </a:t>
            </a:r>
            <a:r>
              <a:rPr lang="en-US" dirty="0" smtClean="0"/>
              <a:t>1.15.2.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Note </a:t>
            </a:r>
            <a:r>
              <a:rPr lang="en-US" dirty="0"/>
              <a:t>that in this example, there is no repository specified that indicates that the </a:t>
            </a:r>
            <a:r>
              <a:rPr lang="en-US" dirty="0" smtClean="0"/>
              <a:t>specified image </a:t>
            </a:r>
            <a:r>
              <a:rPr lang="en-US" dirty="0"/>
              <a:t>is the official </a:t>
            </a:r>
            <a:r>
              <a:rPr lang="en-US" dirty="0" err="1"/>
              <a:t>nginx</a:t>
            </a:r>
            <a:r>
              <a:rPr lang="en-US" dirty="0"/>
              <a:t> image.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no tag is specified, the latest tag will be assumed.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389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the from instruction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FROM instruction will create the first layer in our new image.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That </a:t>
            </a:r>
            <a:r>
              <a:rPr lang="en-US" dirty="0"/>
              <a:t>layer will be the </a:t>
            </a:r>
            <a:r>
              <a:rPr lang="en-US" dirty="0" smtClean="0"/>
              <a:t>size of </a:t>
            </a:r>
            <a:r>
              <a:rPr lang="en-US" dirty="0"/>
              <a:t>the image specified in the instruction's parameter so it is best to specify the </a:t>
            </a:r>
            <a:r>
              <a:rPr lang="en-US" dirty="0" smtClean="0"/>
              <a:t>smallest image </a:t>
            </a:r>
            <a:r>
              <a:rPr lang="en-US" dirty="0"/>
              <a:t>that meets the criteria needed for your new image.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application-specific image</a:t>
            </a:r>
            <a:r>
              <a:rPr lang="en-US" dirty="0" smtClean="0"/>
              <a:t>, such </a:t>
            </a:r>
            <a:r>
              <a:rPr lang="en-US" dirty="0"/>
              <a:t>as </a:t>
            </a:r>
            <a:r>
              <a:rPr lang="en-US" dirty="0" err="1"/>
              <a:t>nginx</a:t>
            </a:r>
            <a:r>
              <a:rPr lang="en-US" dirty="0"/>
              <a:t>, is going to be smaller than an OS image, such as </a:t>
            </a:r>
            <a:r>
              <a:rPr lang="en-US" dirty="0" err="1"/>
              <a:t>ubuntu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</a:t>
            </a:r>
            <a:r>
              <a:rPr lang="en-US" dirty="0"/>
              <a:t>, the OS </a:t>
            </a:r>
            <a:r>
              <a:rPr lang="en-US" dirty="0" smtClean="0"/>
              <a:t>image for </a:t>
            </a:r>
            <a:r>
              <a:rPr lang="en-US" dirty="0"/>
              <a:t>alpine will be much smaller than images of other OSes, such as Ubuntu, CentOS, </a:t>
            </a:r>
            <a:r>
              <a:rPr lang="en-US" dirty="0" smtClean="0"/>
              <a:t>or RHEL</a:t>
            </a:r>
            <a:r>
              <a:rPr lang="en-US" dirty="0"/>
              <a:t>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0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keyword – </a:t>
            </a:r>
            <a:r>
              <a:rPr lang="en-US" b="1" dirty="0" smtClean="0"/>
              <a:t>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There is a special keyword that can be used as the parameter to the FROM instruction</a:t>
            </a:r>
            <a:r>
              <a:rPr lang="en-US" dirty="0" smtClean="0"/>
              <a:t>. It </a:t>
            </a:r>
            <a:r>
              <a:rPr lang="en-US" dirty="0"/>
              <a:t>is scratch. Scratch is not an image that you can pull or run, it just a signal to the </a:t>
            </a:r>
            <a:r>
              <a:rPr lang="en-US" dirty="0" smtClean="0"/>
              <a:t>Docker daemon </a:t>
            </a:r>
            <a:r>
              <a:rPr lang="en-US" dirty="0"/>
              <a:t>that you want to build an image with an empty base-image layer. The </a:t>
            </a:r>
            <a:r>
              <a:rPr lang="en-US" dirty="0" smtClean="0"/>
              <a:t>FROM scratch </a:t>
            </a:r>
            <a:r>
              <a:rPr lang="en-US" dirty="0"/>
              <a:t>instruction is used as the base layer for many other base images, or for </a:t>
            </a:r>
            <a:r>
              <a:rPr lang="en-US" dirty="0" smtClean="0"/>
              <a:t>specialized app-specific </a:t>
            </a:r>
            <a:r>
              <a:rPr lang="en-US" dirty="0"/>
              <a:t>images. You have already seen an example of such a </a:t>
            </a:r>
            <a:r>
              <a:rPr lang="en-US" dirty="0" smtClean="0"/>
              <a:t>specialized </a:t>
            </a:r>
            <a:r>
              <a:rPr lang="en-US" dirty="0"/>
              <a:t>app image</a:t>
            </a:r>
            <a:r>
              <a:rPr lang="en-US" dirty="0" smtClean="0"/>
              <a:t>: hello-world</a:t>
            </a:r>
            <a:r>
              <a:rPr lang="en-US" dirty="0"/>
              <a:t>. The full </a:t>
            </a:r>
            <a:r>
              <a:rPr lang="en-US" dirty="0" err="1"/>
              <a:t>Dockerfile</a:t>
            </a:r>
            <a:r>
              <a:rPr lang="en-US" dirty="0"/>
              <a:t> for the hello-world image looks like this:</a:t>
            </a:r>
          </a:p>
          <a:p>
            <a:pPr marL="0" indent="0">
              <a:buNone/>
            </a:pPr>
            <a:r>
              <a:rPr lang="en-US" dirty="0"/>
              <a:t># hello-world </a:t>
            </a:r>
            <a:r>
              <a:rPr lang="en-US" dirty="0" err="1"/>
              <a:t>Dockerfile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FROM scratch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COPY hello /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CMD ["/hello"]</a:t>
            </a:r>
          </a:p>
        </p:txBody>
      </p:sp>
    </p:spTree>
    <p:extLst>
      <p:ext uri="{BB962C8B-B14F-4D97-AF65-F5344CB8AC3E}">
        <p14:creationId xmlns:p14="http://schemas.microsoft.com/office/powerpoint/2010/main" val="49531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label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LABEL instruction is a way to add metadata to your Docker image.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instruction adds </a:t>
            </a:r>
            <a:r>
              <a:rPr lang="en-US" dirty="0"/>
              <a:t>embedded key-value pairs to the image.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LABEL instruction adds a </a:t>
            </a:r>
            <a:r>
              <a:rPr lang="en-US" dirty="0" smtClean="0"/>
              <a:t>zero-byte-sized layer </a:t>
            </a:r>
            <a:r>
              <a:rPr lang="en-US" dirty="0"/>
              <a:t>to the image when it is created.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image can have more than one LABEL, and </a:t>
            </a:r>
            <a:r>
              <a:rPr lang="en-US" dirty="0" smtClean="0"/>
              <a:t>each LABEL </a:t>
            </a:r>
            <a:r>
              <a:rPr lang="en-US" dirty="0"/>
              <a:t>instruction can provide one or more LABELs.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most common use for the </a:t>
            </a:r>
            <a:r>
              <a:rPr lang="en-US" dirty="0" smtClean="0"/>
              <a:t>LABEL instruction </a:t>
            </a:r>
            <a:r>
              <a:rPr lang="en-US" dirty="0"/>
              <a:t>is to provide information about the image maintainer</a:t>
            </a:r>
            <a:r>
              <a:rPr lang="en-US" dirty="0" smtClean="0"/>
              <a:t>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744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label </a:t>
            </a:r>
            <a:r>
              <a:rPr lang="en-US" b="1" dirty="0"/>
              <a:t>instruction – </a:t>
            </a:r>
            <a:r>
              <a:rPr lang="en-US" b="1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10111474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LABEL instruction syntax</a:t>
            </a:r>
          </a:p>
          <a:p>
            <a:pPr marL="0" indent="0">
              <a:buNone/>
            </a:pPr>
            <a:r>
              <a:rPr lang="en-US" dirty="0"/>
              <a:t># LABEL &lt;key</a:t>
            </a:r>
            <a:r>
              <a:rPr lang="en-US" dirty="0" smtClean="0"/>
              <a:t>&gt;=&lt;value</a:t>
            </a:r>
            <a:r>
              <a:rPr lang="en-US" dirty="0"/>
              <a:t>&gt; &lt;key&gt;=&lt;value&gt; &lt;key&gt;=&lt;value&gt; </a:t>
            </a:r>
            <a:r>
              <a:rPr lang="en-US" dirty="0" smtClean="0"/>
              <a:t>...</a:t>
            </a:r>
          </a:p>
          <a:p>
            <a:pPr marL="0" indent="0">
              <a:buNone/>
            </a:pPr>
            <a:r>
              <a:rPr lang="en-US" dirty="0" smtClean="0"/>
              <a:t>Let’s review the chapter03 demo for labels…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cd /home/earl/repos/Docker-Quick-Start-Guide/Chapter03/label-demo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cat </a:t>
            </a:r>
            <a:r>
              <a:rPr lang="en-US" b="1" dirty="0" err="1" smtClean="0">
                <a:solidFill>
                  <a:srgbClr val="00B0F0"/>
                </a:solidFill>
              </a:rPr>
              <a:t>Dockerfile</a:t>
            </a:r>
            <a:endParaRPr lang="en-US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build -t hello-earl:1.0.1 </a:t>
            </a:r>
            <a:r>
              <a:rPr lang="en-US" b="1" dirty="0" smtClean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inspect --format '{{</a:t>
            </a:r>
            <a:r>
              <a:rPr lang="en-US" b="1" dirty="0" err="1">
                <a:solidFill>
                  <a:srgbClr val="00B0F0"/>
                </a:solidFill>
              </a:rPr>
              <a:t>json</a:t>
            </a:r>
            <a:r>
              <a:rPr lang="en-US" b="1" dirty="0">
                <a:solidFill>
                  <a:srgbClr val="00B0F0"/>
                </a:solidFill>
              </a:rPr>
              <a:t> .</a:t>
            </a:r>
            <a:r>
              <a:rPr lang="en-US" b="1" dirty="0" err="1">
                <a:solidFill>
                  <a:srgbClr val="00B0F0"/>
                </a:solidFill>
              </a:rPr>
              <a:t>Config</a:t>
            </a:r>
            <a:r>
              <a:rPr lang="en-US" b="1" dirty="0">
                <a:solidFill>
                  <a:srgbClr val="00B0F0"/>
                </a:solidFill>
              </a:rPr>
              <a:t>}}' hello-earl:1.0.1 | </a:t>
            </a:r>
            <a:r>
              <a:rPr lang="en-US" b="1" dirty="0" err="1">
                <a:solidFill>
                  <a:srgbClr val="00B0F0"/>
                </a:solidFill>
              </a:rPr>
              <a:t>jq</a:t>
            </a:r>
            <a:r>
              <a:rPr lang="en-US" b="1" dirty="0">
                <a:solidFill>
                  <a:srgbClr val="00B0F0"/>
                </a:solidFill>
              </a:rPr>
              <a:t> '.Labels'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30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copy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10103237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COPY instruction is used to </a:t>
            </a:r>
            <a:r>
              <a:rPr lang="en-US" dirty="0" smtClean="0"/>
              <a:t>copy files </a:t>
            </a:r>
            <a:r>
              <a:rPr lang="en-US" dirty="0"/>
              <a:t>and folders into the Docker image being built. The syntax for the COPY instruction is </a:t>
            </a:r>
            <a:r>
              <a:rPr lang="en-US" dirty="0" smtClean="0"/>
              <a:t>as follows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# COPY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COPY [--</a:t>
            </a:r>
            <a:r>
              <a:rPr lang="en-US" b="1" dirty="0" err="1">
                <a:solidFill>
                  <a:srgbClr val="00B0F0"/>
                </a:solidFill>
              </a:rPr>
              <a:t>chown</a:t>
            </a:r>
            <a:r>
              <a:rPr lang="en-US" b="1" dirty="0">
                <a:solidFill>
                  <a:srgbClr val="00B0F0"/>
                </a:solidFill>
              </a:rPr>
              <a:t>=&lt;user&gt;:&lt;group&gt;] &lt;</a:t>
            </a:r>
            <a:r>
              <a:rPr lang="en-US" b="1" dirty="0" err="1">
                <a:solidFill>
                  <a:srgbClr val="00B0F0"/>
                </a:solidFill>
              </a:rPr>
              <a:t>src</a:t>
            </a:r>
            <a:r>
              <a:rPr lang="en-US" b="1" dirty="0">
                <a:solidFill>
                  <a:srgbClr val="00B0F0"/>
                </a:solidFill>
              </a:rPr>
              <a:t>&gt;... &lt;</a:t>
            </a:r>
            <a:r>
              <a:rPr lang="en-US" b="1" dirty="0" err="1">
                <a:solidFill>
                  <a:srgbClr val="00B0F0"/>
                </a:solidFill>
              </a:rPr>
              <a:t>dest</a:t>
            </a:r>
            <a:r>
              <a:rPr lang="en-US" b="1" dirty="0">
                <a:solidFill>
                  <a:srgbClr val="00B0F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/>
              <a:t># Use double quotes for paths containing whitespace)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COPY [--</a:t>
            </a:r>
            <a:r>
              <a:rPr lang="en-US" b="1" dirty="0" err="1">
                <a:solidFill>
                  <a:srgbClr val="00B0F0"/>
                </a:solidFill>
              </a:rPr>
              <a:t>chown</a:t>
            </a:r>
            <a:r>
              <a:rPr lang="en-US" b="1" dirty="0">
                <a:solidFill>
                  <a:srgbClr val="00B0F0"/>
                </a:solidFill>
              </a:rPr>
              <a:t>=&lt;user&gt;:&lt;group&gt;] ["&lt;</a:t>
            </a:r>
            <a:r>
              <a:rPr lang="en-US" b="1" dirty="0" err="1">
                <a:solidFill>
                  <a:srgbClr val="00B0F0"/>
                </a:solidFill>
              </a:rPr>
              <a:t>src</a:t>
            </a:r>
            <a:r>
              <a:rPr lang="en-US" b="1" dirty="0">
                <a:solidFill>
                  <a:srgbClr val="00B0F0"/>
                </a:solidFill>
              </a:rPr>
              <a:t>&gt;",... "&lt;</a:t>
            </a:r>
            <a:r>
              <a:rPr lang="en-US" b="1" dirty="0" err="1">
                <a:solidFill>
                  <a:srgbClr val="00B0F0"/>
                </a:solidFill>
              </a:rPr>
              <a:t>dest</a:t>
            </a:r>
            <a:r>
              <a:rPr lang="en-US" b="1" dirty="0">
                <a:solidFill>
                  <a:srgbClr val="00B0F0"/>
                </a:solidFill>
              </a:rPr>
              <a:t>&gt;"]</a:t>
            </a:r>
          </a:p>
          <a:p>
            <a:pPr marL="0" indent="0">
              <a:buNone/>
            </a:pPr>
            <a:r>
              <a:rPr lang="en-US" dirty="0"/>
              <a:t>Note that the --</a:t>
            </a:r>
            <a:r>
              <a:rPr lang="en-US" dirty="0" err="1"/>
              <a:t>chown</a:t>
            </a:r>
            <a:r>
              <a:rPr lang="en-US" dirty="0"/>
              <a:t> parameter is only valid for Linux-based containers.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Without </a:t>
            </a:r>
            <a:r>
              <a:rPr lang="en-US" dirty="0"/>
              <a:t>the </a:t>
            </a:r>
            <a:r>
              <a:rPr lang="en-US" dirty="0" smtClean="0"/>
              <a:t>--</a:t>
            </a:r>
            <a:r>
              <a:rPr lang="en-US" dirty="0" err="1" smtClean="0"/>
              <a:t>chown</a:t>
            </a:r>
            <a:r>
              <a:rPr lang="en-US" dirty="0" smtClean="0"/>
              <a:t> </a:t>
            </a:r>
            <a:r>
              <a:rPr lang="en-US" dirty="0"/>
              <a:t>parameter, the owner ID and group ID will both be set to 0.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767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copy </a:t>
            </a:r>
            <a:r>
              <a:rPr lang="en-US" b="1" dirty="0"/>
              <a:t>instruction – </a:t>
            </a:r>
            <a:r>
              <a:rPr lang="en-US" b="1" dirty="0" smtClean="0"/>
              <a:t>SRC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10103237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&lt;</a:t>
            </a:r>
            <a:r>
              <a:rPr lang="en-US" dirty="0" err="1"/>
              <a:t>src</a:t>
            </a:r>
            <a:r>
              <a:rPr lang="en-US" dirty="0"/>
              <a:t>&gt; or source is a filename or folder path and is interpreted to be relative to </a:t>
            </a:r>
            <a:r>
              <a:rPr lang="en-US" dirty="0" smtClean="0"/>
              <a:t>the context </a:t>
            </a:r>
            <a:r>
              <a:rPr lang="en-US" dirty="0"/>
              <a:t>of the build.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will talk more about the build context </a:t>
            </a:r>
            <a:r>
              <a:rPr lang="en-US" dirty="0" smtClean="0"/>
              <a:t>later, </a:t>
            </a:r>
            <a:r>
              <a:rPr lang="en-US" dirty="0"/>
              <a:t>but </a:t>
            </a:r>
            <a:r>
              <a:rPr lang="en-US" dirty="0" smtClean="0"/>
              <a:t>for now</a:t>
            </a:r>
            <a:r>
              <a:rPr lang="en-US" dirty="0"/>
              <a:t>, think of it as where the build command is run.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source may include wildcards.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034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copy </a:t>
            </a:r>
            <a:r>
              <a:rPr lang="en-US" b="1" dirty="0"/>
              <a:t>instruction – </a:t>
            </a:r>
            <a:r>
              <a:rPr lang="en-US" b="1" dirty="0" err="1" smtClean="0"/>
              <a:t>Dest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10103237" cy="4626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&lt;</a:t>
            </a:r>
            <a:r>
              <a:rPr lang="en-US" dirty="0" err="1"/>
              <a:t>dest</a:t>
            </a:r>
            <a:r>
              <a:rPr lang="en-US" dirty="0"/>
              <a:t>&gt; or destination is a filename or path inside of the image being created.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destination </a:t>
            </a:r>
            <a:r>
              <a:rPr lang="en-US" dirty="0"/>
              <a:t>is relative to the root of the image's </a:t>
            </a:r>
            <a:r>
              <a:rPr lang="en-US" dirty="0" err="1"/>
              <a:t>filesystem</a:t>
            </a:r>
            <a:r>
              <a:rPr lang="en-US" dirty="0"/>
              <a:t> unless there is a </a:t>
            </a:r>
            <a:r>
              <a:rPr lang="en-US" dirty="0" smtClean="0"/>
              <a:t>preceding WORKDIR </a:t>
            </a:r>
            <a:r>
              <a:rPr lang="en-US" dirty="0"/>
              <a:t>instruction. We will discuss the WORKDIR instruction later, but for now, just </a:t>
            </a:r>
            <a:r>
              <a:rPr lang="en-US" dirty="0" smtClean="0"/>
              <a:t>think of </a:t>
            </a:r>
            <a:r>
              <a:rPr lang="en-US" dirty="0"/>
              <a:t>it as a way to set the current working directory.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the COPY command comes after </a:t>
            </a:r>
            <a:r>
              <a:rPr lang="en-US" dirty="0" smtClean="0"/>
              <a:t>a WORKDIR </a:t>
            </a:r>
            <a:r>
              <a:rPr lang="en-US" dirty="0"/>
              <a:t>instruction in a </a:t>
            </a:r>
            <a:r>
              <a:rPr lang="en-US" dirty="0" err="1"/>
              <a:t>Dockerfile</a:t>
            </a:r>
            <a:r>
              <a:rPr lang="en-US" dirty="0"/>
              <a:t>, the file or folders being copied into the image will </a:t>
            </a:r>
            <a:r>
              <a:rPr lang="en-US" dirty="0" smtClean="0"/>
              <a:t>be placed </a:t>
            </a:r>
            <a:r>
              <a:rPr lang="en-US" dirty="0"/>
              <a:t>in the destination relative to the current working directory.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destination includes </a:t>
            </a:r>
            <a:r>
              <a:rPr lang="en-US" dirty="0"/>
              <a:t>a path with one or more folders, all of the folders will be created if they </a:t>
            </a:r>
            <a:r>
              <a:rPr lang="en-US" dirty="0" smtClean="0"/>
              <a:t>don't already </a:t>
            </a:r>
            <a:r>
              <a:rPr lang="en-US" dirty="0"/>
              <a:t>exist.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76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add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ADD instruction is used to copy files and folders into the Docker image being built. The</a:t>
            </a:r>
          </a:p>
          <a:p>
            <a:pPr marL="0" indent="0">
              <a:buNone/>
            </a:pPr>
            <a:r>
              <a:rPr lang="en-US" dirty="0"/>
              <a:t>syntax for the ADD instruction is as follows:</a:t>
            </a:r>
          </a:p>
          <a:p>
            <a:pPr marL="0" indent="0">
              <a:buNone/>
            </a:pPr>
            <a:r>
              <a:rPr lang="en-US" dirty="0"/>
              <a:t># ADD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ADD [--</a:t>
            </a:r>
            <a:r>
              <a:rPr lang="en-US" b="1" dirty="0" err="1">
                <a:solidFill>
                  <a:srgbClr val="00B0F0"/>
                </a:solidFill>
              </a:rPr>
              <a:t>chown</a:t>
            </a:r>
            <a:r>
              <a:rPr lang="en-US" b="1" dirty="0">
                <a:solidFill>
                  <a:srgbClr val="00B0F0"/>
                </a:solidFill>
              </a:rPr>
              <a:t>=&lt;user&gt;:&lt;group&gt;] &lt;</a:t>
            </a:r>
            <a:r>
              <a:rPr lang="en-US" b="1" dirty="0" err="1">
                <a:solidFill>
                  <a:srgbClr val="00B0F0"/>
                </a:solidFill>
              </a:rPr>
              <a:t>src</a:t>
            </a:r>
            <a:r>
              <a:rPr lang="en-US" b="1" dirty="0">
                <a:solidFill>
                  <a:srgbClr val="00B0F0"/>
                </a:solidFill>
              </a:rPr>
              <a:t>&gt;... &lt;</a:t>
            </a:r>
            <a:r>
              <a:rPr lang="en-US" b="1" dirty="0" err="1">
                <a:solidFill>
                  <a:srgbClr val="00B0F0"/>
                </a:solidFill>
              </a:rPr>
              <a:t>dest</a:t>
            </a:r>
            <a:r>
              <a:rPr lang="en-US" b="1" dirty="0">
                <a:solidFill>
                  <a:srgbClr val="00B0F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/>
              <a:t># Use double quotes for paths containing whitespace)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ADD [--</a:t>
            </a:r>
            <a:r>
              <a:rPr lang="en-US" b="1" dirty="0" err="1">
                <a:solidFill>
                  <a:srgbClr val="00B0F0"/>
                </a:solidFill>
              </a:rPr>
              <a:t>chown</a:t>
            </a:r>
            <a:r>
              <a:rPr lang="en-US" b="1" dirty="0">
                <a:solidFill>
                  <a:srgbClr val="00B0F0"/>
                </a:solidFill>
              </a:rPr>
              <a:t>=&lt;user&gt;:&lt;group&gt;] ["&lt;</a:t>
            </a:r>
            <a:r>
              <a:rPr lang="en-US" b="1" dirty="0" err="1">
                <a:solidFill>
                  <a:srgbClr val="00B0F0"/>
                </a:solidFill>
              </a:rPr>
              <a:t>src</a:t>
            </a:r>
            <a:r>
              <a:rPr lang="en-US" b="1" dirty="0">
                <a:solidFill>
                  <a:srgbClr val="00B0F0"/>
                </a:solidFill>
              </a:rPr>
              <a:t>&gt;",... "&lt;</a:t>
            </a:r>
            <a:r>
              <a:rPr lang="en-US" b="1" dirty="0" err="1">
                <a:solidFill>
                  <a:srgbClr val="00B0F0"/>
                </a:solidFill>
              </a:rPr>
              <a:t>dest</a:t>
            </a:r>
            <a:r>
              <a:rPr lang="en-US" b="1" dirty="0">
                <a:solidFill>
                  <a:srgbClr val="00B0F0"/>
                </a:solidFill>
              </a:rPr>
              <a:t>&gt;"]</a:t>
            </a:r>
          </a:p>
          <a:p>
            <a:pPr marL="0" indent="0">
              <a:buNone/>
            </a:pPr>
            <a:r>
              <a:rPr lang="en-US" dirty="0"/>
              <a:t>About now, you are thinking that the ADD instruction seems to be just like the </a:t>
            </a:r>
            <a:r>
              <a:rPr lang="en-US" dirty="0" smtClean="0"/>
              <a:t>COPY instruction </a:t>
            </a:r>
            <a:r>
              <a:rPr lang="en-US" dirty="0"/>
              <a:t>that we just reviewed. Well, you are not wrong.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Basically</a:t>
            </a:r>
            <a:r>
              <a:rPr lang="en-US" dirty="0"/>
              <a:t>, all of the things </a:t>
            </a:r>
            <a:r>
              <a:rPr lang="en-US" dirty="0" smtClean="0"/>
              <a:t>we saw </a:t>
            </a:r>
            <a:r>
              <a:rPr lang="en-US" dirty="0"/>
              <a:t>the COPY instruction do, the ADD instruction can do as well. It uses the same syntax </a:t>
            </a:r>
            <a:r>
              <a:rPr lang="en-US" dirty="0" smtClean="0"/>
              <a:t>as the </a:t>
            </a:r>
            <a:r>
              <a:rPr lang="en-US" dirty="0"/>
              <a:t>COPY instruction and the effects of WORKDIR instructions are the same between the two.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5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3813" y="609601"/>
            <a:ext cx="5934508" cy="1639886"/>
          </a:xfrm>
        </p:spPr>
        <p:txBody>
          <a:bodyPr/>
          <a:lstStyle/>
          <a:p>
            <a:r>
              <a:rPr lang="en-US" dirty="0"/>
              <a:t>reasons you might want to use this book to learn Docker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3813" y="2278288"/>
            <a:ext cx="5934511" cy="354171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Docker </a:t>
            </a:r>
            <a:r>
              <a:rPr lang="en-US" sz="1800" b="1" dirty="0"/>
              <a:t>Quick Start Guide</a:t>
            </a:r>
            <a:r>
              <a:rPr lang="en-US" sz="1800" dirty="0"/>
              <a:t> reached #14 on the Top 100 Paid best sellers list in the System Administration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currently has a 4.2 out of 5.0 star rating on </a:t>
            </a:r>
            <a:r>
              <a:rPr lang="en-US" sz="1800" u="sng" dirty="0" smtClean="0">
                <a:hlinkClick r:id="rId2"/>
              </a:rPr>
              <a:t>Amazon.com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has been my best selling book, selling about 2000 print and kindle copies worldwide so </a:t>
            </a:r>
            <a:r>
              <a:rPr lang="en-US" sz="1800" dirty="0" smtClean="0"/>
              <a:t>far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And</a:t>
            </a:r>
            <a:r>
              <a:rPr lang="en-US" sz="1800" dirty="0"/>
              <a:t>… You can SSO into Oreilly and click the following link for access to the full book FOR </a:t>
            </a:r>
            <a:r>
              <a:rPr lang="en-US" sz="1800" dirty="0" smtClean="0"/>
              <a:t>FREE: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u="sng" dirty="0">
                <a:hlinkClick r:id="rId3"/>
              </a:rPr>
              <a:t>https://learning.oreilly.com/library/view/docker-quick-start/9781789347326/toc.xhtml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41" y="893240"/>
            <a:ext cx="4353667" cy="468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COPY versus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ADD instruction can actually do </a:t>
            </a:r>
            <a:r>
              <a:rPr lang="en-US" dirty="0" smtClean="0"/>
              <a:t>“more” </a:t>
            </a:r>
            <a:r>
              <a:rPr lang="en-US" dirty="0"/>
              <a:t>than the COPY instruction.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“more” </a:t>
            </a:r>
            <a:r>
              <a:rPr lang="en-US" dirty="0"/>
              <a:t>is dependent upon the values used for the source input.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/>
              <a:t>the COPY instruction</a:t>
            </a:r>
            <a:r>
              <a:rPr lang="en-US" dirty="0" smtClean="0"/>
              <a:t>, the </a:t>
            </a:r>
            <a:r>
              <a:rPr lang="en-US" dirty="0"/>
              <a:t>source can be files </a:t>
            </a:r>
            <a:r>
              <a:rPr lang="en-US" dirty="0" smtClean="0"/>
              <a:t>or </a:t>
            </a:r>
            <a:r>
              <a:rPr lang="en-US" dirty="0"/>
              <a:t>folders. However, with the ADD instruction, the source can be files</a:t>
            </a:r>
            <a:r>
              <a:rPr lang="en-US" dirty="0" smtClean="0"/>
              <a:t>, folders</a:t>
            </a:r>
            <a:r>
              <a:rPr lang="en-US" dirty="0"/>
              <a:t>, a local .tar file, or a </a:t>
            </a:r>
            <a:r>
              <a:rPr lang="en-US" dirty="0" smtClean="0"/>
              <a:t>URL.</a:t>
            </a:r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the ADD instruction has a source value that is a .tar file, the contents of that TAR </a:t>
            </a:r>
            <a:r>
              <a:rPr lang="en-US" dirty="0" smtClean="0"/>
              <a:t>file are </a:t>
            </a:r>
            <a:r>
              <a:rPr lang="en-US" dirty="0"/>
              <a:t>extracted into a corresponding folder inside the image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# Example of using add with a URL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ADD https</a:t>
            </a:r>
            <a:r>
              <a:rPr lang="en-US" b="1" dirty="0">
                <a:solidFill>
                  <a:srgbClr val="00B0F0"/>
                </a:solidFill>
              </a:rPr>
              <a:t>://</a:t>
            </a:r>
            <a:r>
              <a:rPr lang="en-US" b="1" dirty="0" smtClean="0">
                <a:solidFill>
                  <a:srgbClr val="00B0F0"/>
                </a:solidFill>
              </a:rPr>
              <a:t>github.com/docker-library/hello-world/raw/master/amd64/hello-world/hello /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using a URL in an ADD instruction works, </a:t>
            </a:r>
            <a:r>
              <a:rPr lang="en-US" dirty="0" smtClean="0"/>
              <a:t>downloading </a:t>
            </a:r>
            <a:r>
              <a:rPr lang="en-US" dirty="0"/>
              <a:t>the file into the image, </a:t>
            </a:r>
            <a:r>
              <a:rPr lang="en-US" dirty="0" smtClean="0"/>
              <a:t>this feature </a:t>
            </a:r>
            <a:r>
              <a:rPr lang="en-US" dirty="0"/>
              <a:t>is not </a:t>
            </a:r>
            <a:r>
              <a:rPr lang="en-US" dirty="0" smtClean="0"/>
              <a:t>recommended best practice, </a:t>
            </a:r>
            <a:r>
              <a:rPr lang="en-US" dirty="0"/>
              <a:t>even by Docker.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60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env</a:t>
            </a:r>
            <a:r>
              <a:rPr lang="en-US" b="1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As you may guess, the ENV instruction is used to define environment variables that will </a:t>
            </a:r>
            <a:r>
              <a:rPr lang="en-US" dirty="0" smtClean="0"/>
              <a:t>be set </a:t>
            </a:r>
            <a:r>
              <a:rPr lang="en-US" dirty="0"/>
              <a:t>in the running containers created from the image being built. The variables are </a:t>
            </a:r>
            <a:r>
              <a:rPr lang="en-US" dirty="0" smtClean="0"/>
              <a:t>defined using </a:t>
            </a:r>
            <a:r>
              <a:rPr lang="en-US" dirty="0"/>
              <a:t>typical key-value pairs. A </a:t>
            </a:r>
            <a:r>
              <a:rPr lang="en-US" dirty="0" err="1"/>
              <a:t>Dockerfile</a:t>
            </a:r>
            <a:r>
              <a:rPr lang="en-US" dirty="0"/>
              <a:t> can have one or more ENV instructions. Here </a:t>
            </a:r>
            <a:r>
              <a:rPr lang="en-US" dirty="0" smtClean="0"/>
              <a:t>is the </a:t>
            </a:r>
            <a:r>
              <a:rPr lang="en-US" dirty="0"/>
              <a:t>ENV instruction syntax:</a:t>
            </a: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This is the form to create a single environment variable per instruction</a:t>
            </a:r>
          </a:p>
          <a:p>
            <a:pPr marL="0" indent="0">
              <a:buNone/>
            </a:pPr>
            <a:r>
              <a:rPr lang="en-US" dirty="0"/>
              <a:t># Everything after the space following the &lt;key&gt; becomes the value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ENV &lt;key&gt; &lt;value&gt;</a:t>
            </a:r>
          </a:p>
          <a:p>
            <a:pPr marL="0" indent="0">
              <a:buNone/>
            </a:pPr>
            <a:r>
              <a:rPr lang="en-US" dirty="0"/>
              <a:t># This is the form to use when you want to create more than one </a:t>
            </a:r>
            <a:r>
              <a:rPr lang="en-US" dirty="0" smtClean="0"/>
              <a:t>variable per </a:t>
            </a:r>
            <a:r>
              <a:rPr lang="en-US" dirty="0"/>
              <a:t>instruction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ENV &lt;key&gt;=&lt;value&gt; ...</a:t>
            </a:r>
          </a:p>
          <a:p>
            <a:pPr marL="0" indent="0">
              <a:buNone/>
            </a:pPr>
            <a:r>
              <a:rPr lang="en-US" dirty="0"/>
              <a:t>Each ENV instruction will create one or more environment variables (unless the key name </a:t>
            </a:r>
            <a:r>
              <a:rPr lang="en-US" dirty="0" smtClean="0"/>
              <a:t>is repeated</a:t>
            </a:r>
            <a:r>
              <a:rPr lang="en-US" dirty="0"/>
              <a:t>).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51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env</a:t>
            </a:r>
            <a:r>
              <a:rPr lang="en-US" b="1" dirty="0" smtClean="0"/>
              <a:t> </a:t>
            </a:r>
            <a:r>
              <a:rPr lang="en-US" b="1" dirty="0"/>
              <a:t>instruction – </a:t>
            </a:r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# Let’s build the </a:t>
            </a:r>
            <a:r>
              <a:rPr lang="en-US" sz="2000" dirty="0" err="1"/>
              <a:t>env</a:t>
            </a:r>
            <a:r>
              <a:rPr lang="en-US" sz="2000" dirty="0"/>
              <a:t>-demo container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cd /home/earl/repos/Docker-Quick-Start-Guide/Chapter03/</a:t>
            </a:r>
            <a:r>
              <a:rPr lang="en-US" b="1" dirty="0" err="1" smtClean="0">
                <a:solidFill>
                  <a:srgbClr val="00B0F0"/>
                </a:solidFill>
              </a:rPr>
              <a:t>env</a:t>
            </a:r>
            <a:r>
              <a:rPr lang="en-US" b="1" dirty="0" smtClean="0">
                <a:solidFill>
                  <a:srgbClr val="00B0F0"/>
                </a:solidFill>
              </a:rPr>
              <a:t>-demo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cat </a:t>
            </a:r>
            <a:r>
              <a:rPr lang="en-US" b="1" dirty="0" err="1" smtClean="0">
                <a:solidFill>
                  <a:srgbClr val="00B0F0"/>
                </a:solidFill>
              </a:rPr>
              <a:t>Dockerfile</a:t>
            </a:r>
            <a:endParaRPr lang="en-US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build -t </a:t>
            </a:r>
            <a:r>
              <a:rPr lang="en-US" b="1" dirty="0" smtClean="0">
                <a:solidFill>
                  <a:srgbClr val="00B0F0"/>
                </a:solidFill>
              </a:rPr>
              <a:t>env-demo:1.0 </a:t>
            </a:r>
            <a:r>
              <a:rPr lang="en-US" b="1" dirty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inspect --format '{{</a:t>
            </a:r>
            <a:r>
              <a:rPr lang="en-US" b="1" dirty="0" err="1">
                <a:solidFill>
                  <a:srgbClr val="00B0F0"/>
                </a:solidFill>
              </a:rPr>
              <a:t>json</a:t>
            </a:r>
            <a:r>
              <a:rPr lang="en-US" b="1" dirty="0">
                <a:solidFill>
                  <a:srgbClr val="00B0F0"/>
                </a:solidFill>
              </a:rPr>
              <a:t> .</a:t>
            </a:r>
            <a:r>
              <a:rPr lang="en-US" b="1" dirty="0" err="1">
                <a:solidFill>
                  <a:srgbClr val="00B0F0"/>
                </a:solidFill>
              </a:rPr>
              <a:t>Config</a:t>
            </a:r>
            <a:r>
              <a:rPr lang="en-US" b="1" dirty="0">
                <a:solidFill>
                  <a:srgbClr val="00B0F0"/>
                </a:solidFill>
              </a:rPr>
              <a:t>}}' </a:t>
            </a:r>
            <a:r>
              <a:rPr lang="en-US" b="1" dirty="0" smtClean="0">
                <a:solidFill>
                  <a:srgbClr val="00B0F0"/>
                </a:solidFill>
              </a:rPr>
              <a:t>env-demo:1.0 </a:t>
            </a:r>
            <a:r>
              <a:rPr lang="en-US" b="1" dirty="0">
                <a:solidFill>
                  <a:srgbClr val="00B0F0"/>
                </a:solidFill>
              </a:rPr>
              <a:t>| </a:t>
            </a:r>
            <a:r>
              <a:rPr lang="en-US" b="1" dirty="0" err="1">
                <a:solidFill>
                  <a:srgbClr val="00B0F0"/>
                </a:solidFill>
              </a:rPr>
              <a:t>jq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'.</a:t>
            </a:r>
            <a:r>
              <a:rPr lang="en-US" b="1" dirty="0" err="1" smtClean="0">
                <a:solidFill>
                  <a:srgbClr val="00B0F0"/>
                </a:solidFill>
              </a:rPr>
              <a:t>Env</a:t>
            </a:r>
            <a:r>
              <a:rPr lang="en-US" b="1" dirty="0" smtClean="0">
                <a:solidFill>
                  <a:srgbClr val="00B0F0"/>
                </a:solidFill>
              </a:rPr>
              <a:t>'</a:t>
            </a:r>
          </a:p>
          <a:p>
            <a:pPr marL="0" indent="0">
              <a:buNone/>
            </a:pPr>
            <a:r>
              <a:rPr lang="en-US" dirty="0"/>
              <a:t>Environment variables can be set (or overridden) when a container is run using the </a:t>
            </a:r>
            <a:r>
              <a:rPr lang="en-US" dirty="0" smtClean="0"/>
              <a:t>--</a:t>
            </a:r>
            <a:r>
              <a:rPr lang="en-US" dirty="0" err="1" smtClean="0"/>
              <a:t>env</a:t>
            </a:r>
            <a:r>
              <a:rPr lang="en-US" dirty="0" smtClean="0"/>
              <a:t> parameter. Here, we see this feature in action: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container run --</a:t>
            </a:r>
            <a:r>
              <a:rPr lang="en-US" b="1" dirty="0" err="1">
                <a:solidFill>
                  <a:srgbClr val="00B0F0"/>
                </a:solidFill>
              </a:rPr>
              <a:t>rm</a:t>
            </a:r>
            <a:r>
              <a:rPr lang="en-US" b="1" dirty="0">
                <a:solidFill>
                  <a:srgbClr val="00B0F0"/>
                </a:solidFill>
              </a:rPr>
              <a:t> --</a:t>
            </a:r>
            <a:r>
              <a:rPr lang="en-US" b="1" dirty="0" err="1">
                <a:solidFill>
                  <a:srgbClr val="00B0F0"/>
                </a:solidFill>
              </a:rPr>
              <a:t>env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changeMe</a:t>
            </a:r>
            <a:r>
              <a:rPr lang="en-US" b="1" dirty="0">
                <a:solidFill>
                  <a:srgbClr val="00B0F0"/>
                </a:solidFill>
              </a:rPr>
              <a:t>="New Value" --</a:t>
            </a:r>
            <a:r>
              <a:rPr lang="en-US" b="1" dirty="0" err="1">
                <a:solidFill>
                  <a:srgbClr val="00B0F0"/>
                </a:solidFill>
              </a:rPr>
              <a:t>env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adhoc</a:t>
            </a:r>
            <a:r>
              <a:rPr lang="en-US" b="1" dirty="0">
                <a:solidFill>
                  <a:srgbClr val="00B0F0"/>
                </a:solidFill>
              </a:rPr>
              <a:t>="run time" env-demo:1.0 </a:t>
            </a:r>
            <a:r>
              <a:rPr lang="en-US" b="1" dirty="0" err="1">
                <a:solidFill>
                  <a:srgbClr val="00B0F0"/>
                </a:solidFill>
              </a:rPr>
              <a:t>env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9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arg</a:t>
            </a:r>
            <a:r>
              <a:rPr lang="en-US" b="1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Sometimes when building Docker images, you may need to use variable data to </a:t>
            </a:r>
            <a:r>
              <a:rPr lang="en-US" dirty="0" smtClean="0"/>
              <a:t>customize the </a:t>
            </a:r>
            <a:r>
              <a:rPr lang="en-US" dirty="0"/>
              <a:t>build. The ARG instruction is the tool to handle that situation. To use it, you add </a:t>
            </a:r>
            <a:r>
              <a:rPr lang="en-US" dirty="0" smtClean="0"/>
              <a:t>ARG instructions </a:t>
            </a:r>
            <a:r>
              <a:rPr lang="en-US" dirty="0"/>
              <a:t>to your </a:t>
            </a:r>
            <a:r>
              <a:rPr lang="en-US" dirty="0" err="1"/>
              <a:t>Dockerfile</a:t>
            </a:r>
            <a:r>
              <a:rPr lang="en-US" dirty="0"/>
              <a:t>, and then when you execute the build command, you </a:t>
            </a:r>
            <a:r>
              <a:rPr lang="en-US" dirty="0" smtClean="0"/>
              <a:t>pass in </a:t>
            </a:r>
            <a:r>
              <a:rPr lang="en-US" dirty="0"/>
              <a:t>the variable data with a --build-</a:t>
            </a:r>
            <a:r>
              <a:rPr lang="en-US" dirty="0" err="1"/>
              <a:t>arg</a:t>
            </a:r>
            <a:r>
              <a:rPr lang="en-US" dirty="0"/>
              <a:t> parameter. The --build-</a:t>
            </a:r>
            <a:r>
              <a:rPr lang="en-US" dirty="0" err="1"/>
              <a:t>arg</a:t>
            </a:r>
            <a:r>
              <a:rPr lang="en-US" dirty="0"/>
              <a:t> parameter uses </a:t>
            </a:r>
            <a:r>
              <a:rPr lang="en-US" dirty="0" smtClean="0"/>
              <a:t>the now </a:t>
            </a:r>
            <a:r>
              <a:rPr lang="en-US" dirty="0"/>
              <a:t>familiar key-value pair format:</a:t>
            </a:r>
          </a:p>
          <a:p>
            <a:pPr marL="0" indent="0">
              <a:buNone/>
            </a:pPr>
            <a:r>
              <a:rPr lang="en-US" dirty="0"/>
              <a:t># The ARG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ARG &lt;</a:t>
            </a:r>
            <a:r>
              <a:rPr lang="en-US" b="1" dirty="0" err="1">
                <a:solidFill>
                  <a:srgbClr val="00B0F0"/>
                </a:solidFill>
              </a:rPr>
              <a:t>varname</a:t>
            </a:r>
            <a:r>
              <a:rPr lang="en-US" b="1" dirty="0">
                <a:solidFill>
                  <a:srgbClr val="00B0F0"/>
                </a:solidFill>
              </a:rPr>
              <a:t>&gt;[=&lt;default value&gt;]</a:t>
            </a:r>
          </a:p>
          <a:p>
            <a:pPr marL="0" indent="0">
              <a:buNone/>
            </a:pPr>
            <a:r>
              <a:rPr lang="en-US" dirty="0"/>
              <a:t># The build-</a:t>
            </a:r>
            <a:r>
              <a:rPr lang="en-US" dirty="0" err="1"/>
              <a:t>arg</a:t>
            </a:r>
            <a:r>
              <a:rPr lang="en-US" dirty="0"/>
              <a:t> parameter syntax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build --build-</a:t>
            </a:r>
            <a:r>
              <a:rPr lang="en-US" b="1" dirty="0" err="1">
                <a:solidFill>
                  <a:srgbClr val="00B0F0"/>
                </a:solidFill>
              </a:rPr>
              <a:t>arg</a:t>
            </a:r>
            <a:r>
              <a:rPr lang="en-US" b="1" dirty="0">
                <a:solidFill>
                  <a:srgbClr val="00B0F0"/>
                </a:solidFill>
              </a:rPr>
              <a:t> &lt;</a:t>
            </a:r>
            <a:r>
              <a:rPr lang="en-US" b="1" dirty="0" err="1">
                <a:solidFill>
                  <a:srgbClr val="00B0F0"/>
                </a:solidFill>
              </a:rPr>
              <a:t>varname</a:t>
            </a:r>
            <a:r>
              <a:rPr lang="en-US" b="1" dirty="0">
                <a:solidFill>
                  <a:srgbClr val="00B0F0"/>
                </a:solidFill>
              </a:rPr>
              <a:t>&gt;[=&lt;value&gt;] ...</a:t>
            </a:r>
          </a:p>
        </p:txBody>
      </p:sp>
    </p:spTree>
    <p:extLst>
      <p:ext uri="{BB962C8B-B14F-4D97-AF65-F5344CB8AC3E}">
        <p14:creationId xmlns:p14="http://schemas.microsoft.com/office/powerpoint/2010/main" val="518191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arg</a:t>
            </a:r>
            <a:r>
              <a:rPr lang="en-US" b="1" dirty="0" smtClean="0"/>
              <a:t> </a:t>
            </a:r>
            <a:r>
              <a:rPr lang="en-US" b="1" dirty="0"/>
              <a:t>instruction – </a:t>
            </a:r>
            <a:r>
              <a:rPr lang="en-US" b="1" dirty="0" smtClean="0"/>
              <a:t>a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 aware that during the image build, even though --build-</a:t>
            </a:r>
            <a:r>
              <a:rPr lang="en-US" dirty="0" err="1"/>
              <a:t>arg</a:t>
            </a:r>
            <a:r>
              <a:rPr lang="en-US" dirty="0"/>
              <a:t> is included as </a:t>
            </a:r>
            <a:r>
              <a:rPr lang="en-US" dirty="0" smtClean="0"/>
              <a:t>a parameter </a:t>
            </a:r>
            <a:r>
              <a:rPr lang="en-US" dirty="0"/>
              <a:t>of the </a:t>
            </a:r>
            <a:r>
              <a:rPr lang="en-US" dirty="0" err="1"/>
              <a:t>docker</a:t>
            </a:r>
            <a:r>
              <a:rPr lang="en-US" dirty="0"/>
              <a:t> image build command, the corresponding variable does not get </a:t>
            </a:r>
            <a:r>
              <a:rPr lang="en-US" dirty="0" smtClean="0"/>
              <a:t>set until </a:t>
            </a:r>
            <a:r>
              <a:rPr lang="en-US" dirty="0"/>
              <a:t>the ARG instruction is reached in the </a:t>
            </a:r>
            <a:r>
              <a:rPr lang="en-US" dirty="0" err="1"/>
              <a:t>Dockerfile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Said </a:t>
            </a:r>
            <a:r>
              <a:rPr lang="en-US" dirty="0"/>
              <a:t>another way, the value of </a:t>
            </a:r>
            <a:r>
              <a:rPr lang="en-US" dirty="0" smtClean="0"/>
              <a:t>the key-value </a:t>
            </a:r>
            <a:r>
              <a:rPr lang="en-US" dirty="0"/>
              <a:t>pair of a --build-</a:t>
            </a:r>
            <a:r>
              <a:rPr lang="en-US" dirty="0" err="1"/>
              <a:t>arg</a:t>
            </a:r>
            <a:r>
              <a:rPr lang="en-US" dirty="0"/>
              <a:t> parameter will never be set until after its </a:t>
            </a:r>
            <a:r>
              <a:rPr lang="en-US" dirty="0" smtClean="0"/>
              <a:t>corresponding ARG </a:t>
            </a:r>
            <a:r>
              <a:rPr lang="en-US" dirty="0"/>
              <a:t>line in the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 parameters defined in ARG instructions do not persist into containers run from </a:t>
            </a:r>
            <a:r>
              <a:rPr lang="en-US" dirty="0" smtClean="0"/>
              <a:t>the created </a:t>
            </a:r>
            <a:r>
              <a:rPr lang="en-US" dirty="0"/>
              <a:t>image, however, ARG instructions create new zero-byte-sized layers in </a:t>
            </a:r>
            <a:r>
              <a:rPr lang="en-US" dirty="0" smtClean="0"/>
              <a:t>the resulting </a:t>
            </a:r>
            <a:r>
              <a:rPr lang="en-US" dirty="0"/>
              <a:t>images.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704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arg</a:t>
            </a:r>
            <a:r>
              <a:rPr lang="en-US" b="1" dirty="0" smtClean="0"/>
              <a:t> </a:t>
            </a:r>
            <a:r>
              <a:rPr lang="en-US" b="1" dirty="0"/>
              <a:t>instruction – </a:t>
            </a:r>
            <a:r>
              <a:rPr lang="en-US" b="1" dirty="0" smtClean="0"/>
              <a:t>Weird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 ARG instruction </a:t>
            </a:r>
            <a:r>
              <a:rPr lang="en-US" dirty="0" err="1"/>
              <a:t>Dockerfile</a:t>
            </a:r>
            <a:r>
              <a:rPr lang="en-US" dirty="0"/>
              <a:t> for Docker Quick </a:t>
            </a:r>
            <a:r>
              <a:rPr lang="en-US" dirty="0" smtClean="0"/>
              <a:t>Start Guide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FROM alpine</a:t>
            </a:r>
          </a:p>
          <a:p>
            <a:pPr marL="0" indent="0">
              <a:buNone/>
            </a:pPr>
            <a:r>
              <a:rPr lang="en-US" b="1" dirty="0"/>
              <a:t>LABEL maintainer="Earl Waud &lt;earlwaud@mycompany.com&gt;"</a:t>
            </a:r>
          </a:p>
          <a:p>
            <a:pPr marL="0" indent="0">
              <a:buNone/>
            </a:pPr>
            <a:r>
              <a:rPr lang="en-US" b="1" dirty="0"/>
              <a:t>ENV key1="ENV is stronger than an ARG"</a:t>
            </a:r>
          </a:p>
          <a:p>
            <a:pPr marL="0" indent="0">
              <a:buNone/>
            </a:pPr>
            <a:r>
              <a:rPr lang="en-US" b="1" dirty="0"/>
              <a:t>RUN echo ${key1}</a:t>
            </a:r>
          </a:p>
          <a:p>
            <a:pPr marL="0" indent="0">
              <a:buNone/>
            </a:pPr>
            <a:r>
              <a:rPr lang="en-US" b="1" dirty="0"/>
              <a:t>ARG key1="not going to matter"</a:t>
            </a:r>
          </a:p>
          <a:p>
            <a:pPr marL="0" indent="0">
              <a:buNone/>
            </a:pPr>
            <a:r>
              <a:rPr lang="en-US" b="1" dirty="0"/>
              <a:t>RUN echo ${key1}</a:t>
            </a:r>
          </a:p>
          <a:p>
            <a:pPr marL="0" indent="0">
              <a:buNone/>
            </a:pPr>
            <a:r>
              <a:rPr lang="en-US" b="1" dirty="0"/>
              <a:t>RUN echo ${key2}</a:t>
            </a:r>
          </a:p>
          <a:p>
            <a:pPr marL="0" indent="0">
              <a:buNone/>
            </a:pPr>
            <a:r>
              <a:rPr lang="en-US" b="1" dirty="0"/>
              <a:t>ARG key2="</a:t>
            </a:r>
            <a:r>
              <a:rPr lang="en-US" b="1" dirty="0" err="1"/>
              <a:t>defaultValue</a:t>
            </a:r>
            <a:r>
              <a:rPr lang="en-US" b="1" dirty="0"/>
              <a:t>"</a:t>
            </a:r>
          </a:p>
          <a:p>
            <a:pPr marL="0" indent="0">
              <a:buNone/>
            </a:pPr>
            <a:r>
              <a:rPr lang="en-US" b="1" dirty="0"/>
              <a:t>RUN echo ${key2}</a:t>
            </a:r>
          </a:p>
          <a:p>
            <a:pPr marL="0" indent="0">
              <a:buNone/>
            </a:pPr>
            <a:r>
              <a:rPr lang="en-US" b="1" dirty="0"/>
              <a:t>ENV key2="ENV value takes over"</a:t>
            </a:r>
          </a:p>
          <a:p>
            <a:pPr marL="0" indent="0">
              <a:buNone/>
            </a:pPr>
            <a:r>
              <a:rPr lang="en-US" b="1" dirty="0"/>
              <a:t>RUN echo ${key2}</a:t>
            </a:r>
          </a:p>
          <a:p>
            <a:pPr marL="0" indent="0">
              <a:buNone/>
            </a:pPr>
            <a:r>
              <a:rPr lang="en-US" b="1" dirty="0"/>
              <a:t>CMD ["</a:t>
            </a:r>
            <a:r>
              <a:rPr lang="en-US" b="1" dirty="0" err="1"/>
              <a:t>sh</a:t>
            </a:r>
            <a:r>
              <a:rPr lang="en-US" b="1" dirty="0" smtClean="0"/>
              <a:t>"]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0147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arg</a:t>
            </a:r>
            <a:r>
              <a:rPr lang="en-US" b="1" dirty="0" smtClean="0"/>
              <a:t> </a:t>
            </a:r>
            <a:r>
              <a:rPr lang="en-US" b="1" dirty="0"/>
              <a:t>instruction – </a:t>
            </a:r>
            <a:r>
              <a:rPr lang="en-US" b="1" dirty="0" smtClean="0"/>
              <a:t>WEIRD EXAMPLE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</a:t>
            </a:r>
            <a:r>
              <a:rPr lang="en-US" dirty="0" err="1"/>
              <a:t>Dockerfile</a:t>
            </a:r>
            <a:r>
              <a:rPr lang="en-US" dirty="0"/>
              <a:t> with the contents shown in the preceding code block and run </a:t>
            </a:r>
            <a:r>
              <a:rPr lang="en-US" dirty="0" smtClean="0"/>
              <a:t>the following </a:t>
            </a:r>
            <a:r>
              <a:rPr lang="en-US" dirty="0"/>
              <a:t>build command to see how the scope of the ENV and ARG instructions play out:</a:t>
            </a:r>
          </a:p>
          <a:p>
            <a:pPr marL="0" indent="0">
              <a:buNone/>
            </a:pPr>
            <a:r>
              <a:rPr lang="en-US" dirty="0"/>
              <a:t># Build the image and look at the output from the echo </a:t>
            </a:r>
            <a:r>
              <a:rPr lang="en-US" dirty="0" smtClean="0"/>
              <a:t>commands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00B0F0"/>
                </a:solidFill>
              </a:rPr>
              <a:t>docker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image build --</a:t>
            </a:r>
            <a:r>
              <a:rPr lang="en-US" b="1" dirty="0" err="1">
                <a:solidFill>
                  <a:srgbClr val="00B0F0"/>
                </a:solidFill>
              </a:rPr>
              <a:t>rm</a:t>
            </a:r>
            <a:r>
              <a:rPr lang="en-US" b="1" dirty="0">
                <a:solidFill>
                  <a:srgbClr val="00B0F0"/>
                </a:solidFill>
              </a:rPr>
              <a:t>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--build-</a:t>
            </a:r>
            <a:r>
              <a:rPr lang="en-US" b="1" dirty="0" err="1">
                <a:solidFill>
                  <a:srgbClr val="00B0F0"/>
                </a:solidFill>
              </a:rPr>
              <a:t>arg</a:t>
            </a:r>
            <a:r>
              <a:rPr lang="en-US" b="1" dirty="0">
                <a:solidFill>
                  <a:srgbClr val="00B0F0"/>
                </a:solidFill>
              </a:rPr>
              <a:t> key1="</a:t>
            </a:r>
            <a:r>
              <a:rPr lang="en-US" b="1" dirty="0" err="1">
                <a:solidFill>
                  <a:srgbClr val="00B0F0"/>
                </a:solidFill>
              </a:rPr>
              <a:t>buildTimeValue</a:t>
            </a:r>
            <a:r>
              <a:rPr lang="en-US" b="1" dirty="0">
                <a:solidFill>
                  <a:srgbClr val="00B0F0"/>
                </a:solidFill>
              </a:rPr>
              <a:t>"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--build-</a:t>
            </a:r>
            <a:r>
              <a:rPr lang="en-US" b="1" dirty="0" err="1">
                <a:solidFill>
                  <a:srgbClr val="00B0F0"/>
                </a:solidFill>
              </a:rPr>
              <a:t>arg</a:t>
            </a:r>
            <a:r>
              <a:rPr lang="en-US" b="1" dirty="0">
                <a:solidFill>
                  <a:srgbClr val="00B0F0"/>
                </a:solidFill>
              </a:rPr>
              <a:t> key2="good till </a:t>
            </a:r>
            <a:r>
              <a:rPr lang="en-US" b="1" dirty="0" err="1">
                <a:solidFill>
                  <a:srgbClr val="00B0F0"/>
                </a:solidFill>
              </a:rPr>
              <a:t>env</a:t>
            </a:r>
            <a:r>
              <a:rPr lang="en-US" b="1" dirty="0">
                <a:solidFill>
                  <a:srgbClr val="00B0F0"/>
                </a:solidFill>
              </a:rPr>
              <a:t> instruction"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--tag arg-demo:2.0 .</a:t>
            </a:r>
          </a:p>
        </p:txBody>
      </p:sp>
    </p:spTree>
    <p:extLst>
      <p:ext uri="{BB962C8B-B14F-4D97-AF65-F5344CB8AC3E}">
        <p14:creationId xmlns:p14="http://schemas.microsoft.com/office/powerpoint/2010/main" val="3418032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arg</a:t>
            </a:r>
            <a:r>
              <a:rPr lang="en-US" b="1" dirty="0" smtClean="0"/>
              <a:t> instruction – Let’s see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cd /home/earl/repos/Docker-Quick-Start-Guide/Chapter03/</a:t>
            </a:r>
            <a:r>
              <a:rPr lang="en-US" b="1" dirty="0" err="1">
                <a:solidFill>
                  <a:srgbClr val="00B0F0"/>
                </a:solidFill>
              </a:rPr>
              <a:t>arg</a:t>
            </a:r>
            <a:r>
              <a:rPr lang="en-US" b="1" dirty="0">
                <a:solidFill>
                  <a:srgbClr val="00B0F0"/>
                </a:solidFill>
              </a:rPr>
              <a:t>-demo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cat </a:t>
            </a:r>
            <a:r>
              <a:rPr lang="en-US" b="1" dirty="0" err="1">
                <a:solidFill>
                  <a:srgbClr val="00B0F0"/>
                </a:solidFill>
              </a:rPr>
              <a:t>Dockerfile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# Build the image and look at the output from the echo commands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build --</a:t>
            </a:r>
            <a:r>
              <a:rPr lang="en-US" b="1" dirty="0" err="1">
                <a:solidFill>
                  <a:srgbClr val="00B0F0"/>
                </a:solidFill>
              </a:rPr>
              <a:t>rm</a:t>
            </a:r>
            <a:r>
              <a:rPr lang="en-US" b="1" dirty="0">
                <a:solidFill>
                  <a:srgbClr val="00B0F0"/>
                </a:solidFill>
              </a:rPr>
              <a:t>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--build-</a:t>
            </a:r>
            <a:r>
              <a:rPr lang="en-US" b="1" dirty="0" err="1">
                <a:solidFill>
                  <a:srgbClr val="00B0F0"/>
                </a:solidFill>
              </a:rPr>
              <a:t>arg</a:t>
            </a:r>
            <a:r>
              <a:rPr lang="en-US" b="1" dirty="0">
                <a:solidFill>
                  <a:srgbClr val="00B0F0"/>
                </a:solidFill>
              </a:rPr>
              <a:t> key1="</a:t>
            </a:r>
            <a:r>
              <a:rPr lang="en-US" b="1" dirty="0" err="1">
                <a:solidFill>
                  <a:srgbClr val="00B0F0"/>
                </a:solidFill>
              </a:rPr>
              <a:t>buildTimeValue</a:t>
            </a:r>
            <a:r>
              <a:rPr lang="en-US" b="1" dirty="0">
                <a:solidFill>
                  <a:srgbClr val="00B0F0"/>
                </a:solidFill>
              </a:rPr>
              <a:t>"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--build-</a:t>
            </a:r>
            <a:r>
              <a:rPr lang="en-US" b="1" dirty="0" err="1">
                <a:solidFill>
                  <a:srgbClr val="00B0F0"/>
                </a:solidFill>
              </a:rPr>
              <a:t>arg</a:t>
            </a:r>
            <a:r>
              <a:rPr lang="en-US" b="1" dirty="0">
                <a:solidFill>
                  <a:srgbClr val="00B0F0"/>
                </a:solidFill>
              </a:rPr>
              <a:t> key2="good till </a:t>
            </a:r>
            <a:r>
              <a:rPr lang="en-US" b="1" dirty="0" err="1">
                <a:solidFill>
                  <a:srgbClr val="00B0F0"/>
                </a:solidFill>
              </a:rPr>
              <a:t>env</a:t>
            </a:r>
            <a:r>
              <a:rPr lang="en-US" b="1" dirty="0">
                <a:solidFill>
                  <a:srgbClr val="00B0F0"/>
                </a:solidFill>
              </a:rPr>
              <a:t> instruction"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--tag arg-demo:2.0 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3450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 versus ARG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Again, here is a pair of instructions that have a similar functionality.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They </a:t>
            </a:r>
            <a:r>
              <a:rPr lang="en-US" dirty="0"/>
              <a:t>both can be </a:t>
            </a:r>
            <a:r>
              <a:rPr lang="en-US" dirty="0" smtClean="0"/>
              <a:t>used during </a:t>
            </a:r>
            <a:r>
              <a:rPr lang="en-US" dirty="0"/>
              <a:t>the build of an image, setting parameters to be available to use within </a:t>
            </a:r>
            <a:r>
              <a:rPr lang="en-US" dirty="0" smtClean="0"/>
              <a:t>other </a:t>
            </a:r>
            <a:r>
              <a:rPr lang="en-US" dirty="0" err="1" smtClean="0"/>
              <a:t>Dockerfile</a:t>
            </a:r>
            <a:r>
              <a:rPr lang="en-US" dirty="0" smtClean="0"/>
              <a:t> </a:t>
            </a:r>
            <a:r>
              <a:rPr lang="en-US" dirty="0"/>
              <a:t>instructions. </a:t>
            </a:r>
            <a:r>
              <a:rPr lang="en-US" dirty="0" smtClean="0"/>
              <a:t> The </a:t>
            </a:r>
            <a:r>
              <a:rPr lang="en-US" dirty="0"/>
              <a:t>other </a:t>
            </a:r>
            <a:r>
              <a:rPr lang="en-US" dirty="0" err="1"/>
              <a:t>Dockerfile</a:t>
            </a:r>
            <a:r>
              <a:rPr lang="en-US" dirty="0"/>
              <a:t> instructions that can use these parameters </a:t>
            </a:r>
            <a:r>
              <a:rPr lang="en-US" dirty="0" smtClean="0"/>
              <a:t>are FROM</a:t>
            </a:r>
            <a:r>
              <a:rPr lang="en-US" dirty="0"/>
              <a:t>, LABEL, COPY, ADD, ENV, USER, WORKDIR, RUN, VOLUME, EXPOSE, STOPSIGNAL, </a:t>
            </a:r>
            <a:r>
              <a:rPr lang="en-US" dirty="0" smtClean="0"/>
              <a:t>and ONBUILD.</a:t>
            </a:r>
          </a:p>
          <a:p>
            <a:pPr marL="0" indent="0">
              <a:buNone/>
            </a:pPr>
            <a:r>
              <a:rPr lang="en-US" dirty="0" smtClean="0"/>
              <a:t># Let’s contrast the two instructions:</a:t>
            </a:r>
          </a:p>
          <a:p>
            <a:r>
              <a:rPr lang="en-US" dirty="0"/>
              <a:t>ENVs persist into running containers, ARGs do not.</a:t>
            </a:r>
          </a:p>
          <a:p>
            <a:r>
              <a:rPr lang="en-US" dirty="0"/>
              <a:t>ARGs use corresponding build parameters, ENVs do not.</a:t>
            </a:r>
          </a:p>
          <a:p>
            <a:r>
              <a:rPr lang="en-US" dirty="0"/>
              <a:t>ENV instructions must include both a key and a value, ARG instructions have </a:t>
            </a:r>
            <a:r>
              <a:rPr lang="en-US" dirty="0" smtClean="0"/>
              <a:t>a key </a:t>
            </a:r>
            <a:r>
              <a:rPr lang="en-US" dirty="0"/>
              <a:t>but the (default) value is optional.</a:t>
            </a:r>
          </a:p>
          <a:p>
            <a:r>
              <a:rPr lang="en-US" dirty="0"/>
              <a:t>ENVs are more significant than ARGs.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4642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user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USER instruction allows you to set the current user (and group) for all of </a:t>
            </a:r>
            <a:r>
              <a:rPr lang="en-US" dirty="0" smtClean="0"/>
              <a:t>the instructions </a:t>
            </a:r>
            <a:r>
              <a:rPr lang="en-US" dirty="0"/>
              <a:t>that follow in the </a:t>
            </a:r>
            <a:r>
              <a:rPr lang="en-US" dirty="0" err="1"/>
              <a:t>Dockerfile</a:t>
            </a:r>
            <a:r>
              <a:rPr lang="en-US" dirty="0"/>
              <a:t>, and for the containers that are run from the </a:t>
            </a:r>
            <a:r>
              <a:rPr lang="en-US" dirty="0" smtClean="0"/>
              <a:t>built image</a:t>
            </a:r>
            <a:r>
              <a:rPr lang="en-US" dirty="0"/>
              <a:t>. The syntax for the USER instruction is as follows:</a:t>
            </a:r>
          </a:p>
          <a:p>
            <a:pPr marL="0" indent="0">
              <a:buNone/>
            </a:pPr>
            <a:r>
              <a:rPr lang="en-US" dirty="0"/>
              <a:t># User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USER &lt;user&gt;[:&lt;group&gt;] </a:t>
            </a:r>
            <a:r>
              <a:rPr lang="en-US" b="1" dirty="0"/>
              <a:t>or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USER &lt;UID&gt;[:&lt;GID</a:t>
            </a:r>
            <a:r>
              <a:rPr lang="en-US" b="1" dirty="0" smtClean="0">
                <a:solidFill>
                  <a:srgbClr val="00B0F0"/>
                </a:solidFill>
              </a:rPr>
              <a:t>&gt;]</a:t>
            </a:r>
          </a:p>
          <a:p>
            <a:pPr marL="0" indent="0">
              <a:buNone/>
            </a:pPr>
            <a:r>
              <a:rPr lang="en-US" dirty="0"/>
              <a:t>If a named user (or group) is provided as parameters to the USER instruction, that user (</a:t>
            </a:r>
            <a:r>
              <a:rPr lang="en-US" dirty="0" smtClean="0"/>
              <a:t>and group</a:t>
            </a:r>
            <a:r>
              <a:rPr lang="en-US" dirty="0"/>
              <a:t>) must already exist in the </a:t>
            </a:r>
            <a:r>
              <a:rPr lang="en-US" dirty="0" err="1"/>
              <a:t>passwd</a:t>
            </a:r>
            <a:r>
              <a:rPr lang="en-US" dirty="0"/>
              <a:t> file (or group file) of the system, or a build </a:t>
            </a:r>
            <a:r>
              <a:rPr lang="en-US" dirty="0" smtClean="0"/>
              <a:t>error will </a:t>
            </a:r>
            <a:r>
              <a:rPr lang="en-US" dirty="0"/>
              <a:t>occur.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you provide the UID (or GID) as the parameter to the USER command, </a:t>
            </a:r>
            <a:r>
              <a:rPr lang="en-US" dirty="0" smtClean="0"/>
              <a:t>the check </a:t>
            </a:r>
            <a:r>
              <a:rPr lang="en-US" dirty="0"/>
              <a:t>to see whether the user (or group) exists is not performed.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5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1115" y="1621971"/>
            <a:ext cx="107986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1: Setting up a Docker Development Environment</a:t>
            </a:r>
          </a:p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2: Learning Docker Commands</a:t>
            </a:r>
          </a:p>
          <a:p>
            <a:r>
              <a:rPr lang="en-US" sz="3600" dirty="0"/>
              <a:t>Chapter 3: Creating Docker Images</a:t>
            </a:r>
          </a:p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4: Docker Volumes</a:t>
            </a:r>
          </a:p>
          <a:p>
            <a:r>
              <a:rPr lang="en-US" sz="3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5: Docker Swarm</a:t>
            </a:r>
          </a:p>
          <a:p>
            <a:r>
              <a:rPr lang="en-US" sz="3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6: Docker Networking</a:t>
            </a:r>
          </a:p>
          <a:p>
            <a:r>
              <a:rPr lang="en-US" sz="3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7: Docker Stacks</a:t>
            </a:r>
          </a:p>
          <a:p>
            <a:r>
              <a:rPr lang="en-US" sz="3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8: Docker and Jenkins</a:t>
            </a:r>
            <a:endParaRPr lang="en-US" sz="3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45835" y="261258"/>
            <a:ext cx="2566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Today…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070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workdir</a:t>
            </a:r>
            <a:r>
              <a:rPr lang="en-US" b="1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The WORKDIR is </a:t>
            </a:r>
            <a:r>
              <a:rPr lang="en-US" dirty="0"/>
              <a:t>sort of like a combination of the Linux cd and </a:t>
            </a:r>
            <a:r>
              <a:rPr lang="en-US" dirty="0" err="1"/>
              <a:t>mkdir</a:t>
            </a:r>
            <a:r>
              <a:rPr lang="en-US" dirty="0"/>
              <a:t> commands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WORKDIR instruction will change the current working directory in the image to </a:t>
            </a:r>
            <a:r>
              <a:rPr lang="en-US" dirty="0" smtClean="0"/>
              <a:t>the value </a:t>
            </a:r>
            <a:r>
              <a:rPr lang="en-US" dirty="0"/>
              <a:t>provided in the instruction.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any segment of the path in the parameter of </a:t>
            </a:r>
            <a:r>
              <a:rPr lang="en-US" dirty="0" smtClean="0"/>
              <a:t>the WORKDIR </a:t>
            </a:r>
            <a:r>
              <a:rPr lang="en-US" dirty="0"/>
              <a:t>instruction does not yet exist, it will be created as part of the execution of </a:t>
            </a:r>
            <a:r>
              <a:rPr lang="en-US" dirty="0" smtClean="0"/>
              <a:t>the instruction</a:t>
            </a:r>
            <a:r>
              <a:rPr lang="en-US" dirty="0"/>
              <a:t>. The syntax for the WORKDIR instruction is as follows:</a:t>
            </a:r>
          </a:p>
          <a:p>
            <a:pPr marL="0" indent="0">
              <a:buNone/>
            </a:pPr>
            <a:r>
              <a:rPr lang="en-US" dirty="0"/>
              <a:t># WORKDIR instruction syntax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WORKDIR </a:t>
            </a:r>
            <a:r>
              <a:rPr lang="en-US" b="1" dirty="0">
                <a:solidFill>
                  <a:srgbClr val="00B0F0"/>
                </a:solidFill>
              </a:rPr>
              <a:t>/path/to/</a:t>
            </a:r>
            <a:r>
              <a:rPr lang="en-US" b="1" dirty="0" err="1">
                <a:solidFill>
                  <a:srgbClr val="00B0F0"/>
                </a:solidFill>
              </a:rPr>
              <a:t>workdir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The WORKDIR instruction can use ENV or ARG parameter values for all or part of </a:t>
            </a:r>
            <a:r>
              <a:rPr lang="en-US" dirty="0" smtClean="0"/>
              <a:t>its parameter</a:t>
            </a:r>
            <a:r>
              <a:rPr lang="en-US" dirty="0"/>
              <a:t>. A </a:t>
            </a:r>
            <a:r>
              <a:rPr lang="en-US" dirty="0" err="1"/>
              <a:t>Dockerfile</a:t>
            </a:r>
            <a:r>
              <a:rPr lang="en-US" dirty="0"/>
              <a:t> can have more than one WORKDIR instruction, and each </a:t>
            </a:r>
            <a:r>
              <a:rPr lang="en-US" dirty="0" smtClean="0"/>
              <a:t>subsequent WORKDIR </a:t>
            </a:r>
            <a:r>
              <a:rPr lang="en-US" dirty="0"/>
              <a:t>instruction will be relative to the previous one (if a relative path is used).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94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file system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79669" cy="46264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Remember </a:t>
            </a:r>
            <a:r>
              <a:rPr lang="en-US" dirty="0"/>
              <a:t>that a Docker image is made up of a series of read-only layers </a:t>
            </a:r>
            <a:r>
              <a:rPr lang="en-US" dirty="0" smtClean="0"/>
              <a:t>built upon </a:t>
            </a:r>
            <a:r>
              <a:rPr lang="en-US" dirty="0"/>
              <a:t>one another, and that when you run a container from a Docker image, it creates a </a:t>
            </a:r>
            <a:r>
              <a:rPr lang="en-US" dirty="0" smtClean="0"/>
              <a:t>new read-write </a:t>
            </a:r>
            <a:r>
              <a:rPr lang="en-US" dirty="0"/>
              <a:t>layer that you can think of as being on top of the read-only layers.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All the changes </a:t>
            </a:r>
            <a:r>
              <a:rPr lang="en-US" dirty="0"/>
              <a:t>to the container are applied to the read-write layer. If you make a change to a </a:t>
            </a:r>
            <a:r>
              <a:rPr lang="en-US" dirty="0" smtClean="0"/>
              <a:t>file found </a:t>
            </a:r>
            <a:r>
              <a:rPr lang="en-US" dirty="0"/>
              <a:t>in one of the read-only layers, a copy of that file is made and added to the </a:t>
            </a:r>
            <a:r>
              <a:rPr lang="en-US" dirty="0" smtClean="0"/>
              <a:t>read-write layer</a:t>
            </a:r>
            <a:r>
              <a:rPr lang="en-US" dirty="0"/>
              <a:t>. Then, all the changes are applied to the copy. The copy hides the version found in </a:t>
            </a:r>
            <a:r>
              <a:rPr lang="en-US" dirty="0" smtClean="0"/>
              <a:t>the read-only </a:t>
            </a:r>
            <a:r>
              <a:rPr lang="en-US" dirty="0"/>
              <a:t>layer so, from the point of view of the running container, there is only </a:t>
            </a:r>
            <a:r>
              <a:rPr lang="en-US" dirty="0" smtClean="0"/>
              <a:t>one version </a:t>
            </a:r>
            <a:r>
              <a:rPr lang="en-US" dirty="0"/>
              <a:t>of the file, and it is the one that has been changed. This is roughly how the </a:t>
            </a:r>
            <a:r>
              <a:rPr lang="en-US" dirty="0" smtClean="0"/>
              <a:t>Union File </a:t>
            </a:r>
            <a:r>
              <a:rPr lang="en-US" dirty="0"/>
              <a:t>System works.</a:t>
            </a:r>
          </a:p>
          <a:p>
            <a:pPr marL="0" indent="0">
              <a:buNone/>
            </a:pPr>
            <a:r>
              <a:rPr lang="en-US" dirty="0"/>
              <a:t>This is actually a great thing. However, it presents a challenge, this being that when </a:t>
            </a:r>
            <a:r>
              <a:rPr lang="en-US" dirty="0" smtClean="0"/>
              <a:t>the running </a:t>
            </a:r>
            <a:r>
              <a:rPr lang="en-US" dirty="0"/>
              <a:t>container exits and is removed, all of the changes are removed with it. This </a:t>
            </a:r>
            <a:r>
              <a:rPr lang="en-US" dirty="0" smtClean="0"/>
              <a:t>is normally </a:t>
            </a:r>
            <a:r>
              <a:rPr lang="en-US" dirty="0"/>
              <a:t>OK until you want to have some data that persists after the life of the container, </a:t>
            </a:r>
            <a:r>
              <a:rPr lang="en-US" dirty="0" smtClean="0"/>
              <a:t>or when </a:t>
            </a:r>
            <a:r>
              <a:rPr lang="en-US" dirty="0"/>
              <a:t>you want to share data between containers.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Docker </a:t>
            </a:r>
            <a:r>
              <a:rPr lang="en-US" dirty="0"/>
              <a:t>has an instruction to help </a:t>
            </a:r>
            <a:r>
              <a:rPr lang="en-US" dirty="0" smtClean="0"/>
              <a:t>you solve </a:t>
            </a:r>
            <a:r>
              <a:rPr lang="en-US" dirty="0"/>
              <a:t>this issue, the </a:t>
            </a:r>
            <a:r>
              <a:rPr lang="en-US" dirty="0">
                <a:solidFill>
                  <a:srgbClr val="00B0F0"/>
                </a:solidFill>
              </a:rPr>
              <a:t>VOLUME</a:t>
            </a:r>
            <a:r>
              <a:rPr lang="en-US" dirty="0"/>
              <a:t> instruction.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276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volume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VOLUME instruction will create a storage location that is outside of the </a:t>
            </a:r>
            <a:r>
              <a:rPr lang="en-US" dirty="0" smtClean="0"/>
              <a:t>Union File System</a:t>
            </a:r>
            <a:r>
              <a:rPr lang="en-US" dirty="0"/>
              <a:t>, and by so doing, allow storage to persist beyond the life of your container. Here </a:t>
            </a:r>
            <a:r>
              <a:rPr lang="en-US" dirty="0" smtClean="0"/>
              <a:t>is the </a:t>
            </a:r>
            <a:r>
              <a:rPr lang="en-US" dirty="0"/>
              <a:t>syntax of the VOLUME instruction:</a:t>
            </a:r>
          </a:p>
          <a:p>
            <a:pPr marL="0" indent="0">
              <a:buNone/>
            </a:pPr>
            <a:r>
              <a:rPr lang="en-US" dirty="0"/>
              <a:t># VOLUME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VOLUME ["/data"]</a:t>
            </a:r>
          </a:p>
          <a:p>
            <a:pPr marL="0" indent="0">
              <a:buNone/>
            </a:pPr>
            <a:r>
              <a:rPr lang="en-US" dirty="0"/>
              <a:t># or for creating multiple volumes with a single instruction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VOLUME /</a:t>
            </a:r>
            <a:r>
              <a:rPr lang="en-US" b="1" dirty="0" err="1">
                <a:solidFill>
                  <a:srgbClr val="00B0F0"/>
                </a:solidFill>
              </a:rPr>
              <a:t>var</a:t>
            </a:r>
            <a:r>
              <a:rPr lang="en-US" b="1" dirty="0">
                <a:solidFill>
                  <a:srgbClr val="00B0F0"/>
                </a:solidFill>
              </a:rPr>
              <a:t>/log /</a:t>
            </a:r>
            <a:r>
              <a:rPr lang="en-US" b="1" dirty="0" err="1">
                <a:solidFill>
                  <a:srgbClr val="00B0F0"/>
                </a:solidFill>
              </a:rPr>
              <a:t>var</a:t>
            </a:r>
            <a:r>
              <a:rPr lang="en-US" b="1" dirty="0">
                <a:solidFill>
                  <a:srgbClr val="00B0F0"/>
                </a:solidFill>
              </a:rPr>
              <a:t>/</a:t>
            </a:r>
            <a:r>
              <a:rPr lang="en-US" b="1" dirty="0" err="1">
                <a:solidFill>
                  <a:srgbClr val="00B0F0"/>
                </a:solidFill>
              </a:rPr>
              <a:t>db</a:t>
            </a:r>
            <a:r>
              <a:rPr lang="en-US" b="1" dirty="0">
                <a:solidFill>
                  <a:srgbClr val="00B0F0"/>
                </a:solidFill>
              </a:rPr>
              <a:t> /</a:t>
            </a:r>
            <a:r>
              <a:rPr lang="en-US" b="1" dirty="0" err="1">
                <a:solidFill>
                  <a:srgbClr val="00B0F0"/>
                </a:solidFill>
              </a:rPr>
              <a:t>moreData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Other ways to create volumes are to add volume parameters to the </a:t>
            </a:r>
            <a:r>
              <a:rPr lang="en-US" dirty="0" err="1"/>
              <a:t>docker</a:t>
            </a:r>
            <a:r>
              <a:rPr lang="en-US" dirty="0"/>
              <a:t> container </a:t>
            </a:r>
            <a:r>
              <a:rPr lang="en-US" dirty="0" smtClean="0"/>
              <a:t>run command </a:t>
            </a:r>
            <a:r>
              <a:rPr lang="en-US" dirty="0"/>
              <a:t>or to use the </a:t>
            </a:r>
            <a:r>
              <a:rPr lang="en-US" dirty="0" err="1"/>
              <a:t>docker</a:t>
            </a:r>
            <a:r>
              <a:rPr lang="en-US" dirty="0"/>
              <a:t> volume create command. We will cover those </a:t>
            </a:r>
            <a:r>
              <a:rPr lang="en-US" dirty="0" smtClean="0"/>
              <a:t> methods in detail next time when we review Chapter 04 - </a:t>
            </a:r>
            <a:r>
              <a:rPr lang="en-US" i="1" dirty="0" smtClean="0"/>
              <a:t>Docker </a:t>
            </a:r>
            <a:r>
              <a:rPr lang="en-US" i="1" dirty="0"/>
              <a:t>Volumes</a:t>
            </a:r>
            <a:r>
              <a:rPr lang="en-US" dirty="0"/>
              <a:t>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819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expose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EXPOSE instruction is a way to document what network ports the image expects to </a:t>
            </a:r>
            <a:r>
              <a:rPr lang="en-US" dirty="0" smtClean="0"/>
              <a:t>be opened </a:t>
            </a:r>
            <a:r>
              <a:rPr lang="en-US" dirty="0"/>
              <a:t>when a container is run from the image built using the </a:t>
            </a:r>
            <a:r>
              <a:rPr lang="en-US" dirty="0" err="1"/>
              <a:t>Dockerfile</a:t>
            </a:r>
            <a:r>
              <a:rPr lang="en-US" dirty="0"/>
              <a:t>. The syntax </a:t>
            </a:r>
            <a:r>
              <a:rPr lang="en-US" dirty="0" smtClean="0"/>
              <a:t>for the </a:t>
            </a:r>
            <a:r>
              <a:rPr lang="en-US" dirty="0"/>
              <a:t>EXPOSE instruction is as follows:</a:t>
            </a:r>
          </a:p>
          <a:p>
            <a:pPr marL="0" indent="0">
              <a:buNone/>
            </a:pPr>
            <a:r>
              <a:rPr lang="en-US" dirty="0"/>
              <a:t># EXPOSE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EXPOSE &lt;port&gt; [&lt;port&gt;/&lt;protocol&gt;...]</a:t>
            </a:r>
          </a:p>
          <a:p>
            <a:pPr marL="0" indent="0">
              <a:buNone/>
            </a:pPr>
            <a:r>
              <a:rPr lang="en-US" dirty="0"/>
              <a:t>It is important to understand that including the EXPOSE instruction in the </a:t>
            </a:r>
            <a:r>
              <a:rPr lang="en-US" dirty="0" err="1"/>
              <a:t>Dockerfile</a:t>
            </a:r>
            <a:r>
              <a:rPr lang="en-US" dirty="0"/>
              <a:t> </a:t>
            </a:r>
            <a:r>
              <a:rPr lang="en-US" dirty="0" smtClean="0"/>
              <a:t>does not </a:t>
            </a:r>
            <a:r>
              <a:rPr lang="en-US" dirty="0"/>
              <a:t>actually open network ports in containers. When containers are run from the </a:t>
            </a:r>
            <a:r>
              <a:rPr lang="en-US" dirty="0" smtClean="0"/>
              <a:t>images with </a:t>
            </a:r>
            <a:r>
              <a:rPr lang="en-US" dirty="0"/>
              <a:t>the EXPOSE instruction in their </a:t>
            </a:r>
            <a:r>
              <a:rPr lang="en-US" dirty="0" err="1"/>
              <a:t>Dockerfile</a:t>
            </a:r>
            <a:r>
              <a:rPr lang="en-US" dirty="0"/>
              <a:t>, it is still necessary to include the </a:t>
            </a:r>
            <a:r>
              <a:rPr lang="en-US" dirty="0">
                <a:solidFill>
                  <a:srgbClr val="00B0F0"/>
                </a:solidFill>
              </a:rPr>
              <a:t>-p</a:t>
            </a:r>
            <a:r>
              <a:rPr lang="en-US" dirty="0"/>
              <a:t> or </a:t>
            </a:r>
            <a:r>
              <a:rPr lang="en-US" dirty="0" smtClean="0">
                <a:solidFill>
                  <a:srgbClr val="00B0F0"/>
                </a:solidFill>
              </a:rPr>
              <a:t>-P</a:t>
            </a:r>
            <a:r>
              <a:rPr lang="en-US" dirty="0" smtClean="0"/>
              <a:t> </a:t>
            </a:r>
            <a:r>
              <a:rPr lang="en-US" dirty="0"/>
              <a:t>parameters to actually open the network ports to the container.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237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run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RUN instruction is the real workhorse of the </a:t>
            </a:r>
            <a:r>
              <a:rPr lang="en-US" dirty="0" err="1"/>
              <a:t>Dockerfile</a:t>
            </a:r>
            <a:r>
              <a:rPr lang="en-US" dirty="0"/>
              <a:t>. It is the tool by which you </a:t>
            </a:r>
            <a:r>
              <a:rPr lang="en-US" dirty="0" smtClean="0"/>
              <a:t>affect the </a:t>
            </a:r>
            <a:r>
              <a:rPr lang="en-US" dirty="0"/>
              <a:t>most change in the resulting </a:t>
            </a:r>
            <a:r>
              <a:rPr lang="en-US" dirty="0" err="1"/>
              <a:t>docker</a:t>
            </a:r>
            <a:r>
              <a:rPr lang="en-US" dirty="0"/>
              <a:t> image. Basically, it allows you to execute </a:t>
            </a:r>
            <a:r>
              <a:rPr lang="en-US" dirty="0" smtClean="0"/>
              <a:t>any command </a:t>
            </a:r>
            <a:r>
              <a:rPr lang="en-US" dirty="0"/>
              <a:t>in the image. There are two forms of the RUN instruction. Here is the syntax:</a:t>
            </a:r>
          </a:p>
          <a:p>
            <a:pPr marL="0" indent="0">
              <a:buNone/>
            </a:pPr>
            <a:r>
              <a:rPr lang="en-US" dirty="0"/>
              <a:t># RUN instruction syntax</a:t>
            </a:r>
          </a:p>
          <a:p>
            <a:pPr marL="0" indent="0">
              <a:buNone/>
            </a:pPr>
            <a:r>
              <a:rPr lang="en-US" dirty="0"/>
              <a:t># Shell form to run the command in a </a:t>
            </a:r>
            <a:r>
              <a:rPr lang="en-US" dirty="0" smtClean="0"/>
              <a:t>shell</a:t>
            </a:r>
          </a:p>
          <a:p>
            <a:pPr marL="0" indent="0">
              <a:buNone/>
            </a:pPr>
            <a:r>
              <a:rPr lang="en-US" dirty="0"/>
              <a:t># For Linux the default is "/bin/</a:t>
            </a:r>
            <a:r>
              <a:rPr lang="en-US" dirty="0" err="1"/>
              <a:t>sh</a:t>
            </a:r>
            <a:r>
              <a:rPr lang="en-US" dirty="0"/>
              <a:t> -c"</a:t>
            </a:r>
          </a:p>
          <a:p>
            <a:pPr marL="0" indent="0">
              <a:buNone/>
            </a:pPr>
            <a:r>
              <a:rPr lang="en-US" dirty="0"/>
              <a:t># For Windows the default is "</a:t>
            </a:r>
            <a:r>
              <a:rPr lang="en-US" dirty="0" err="1"/>
              <a:t>cmd</a:t>
            </a:r>
            <a:r>
              <a:rPr lang="en-US" dirty="0"/>
              <a:t> /S /C"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&lt;command&gt;</a:t>
            </a:r>
          </a:p>
          <a:p>
            <a:pPr marL="0" indent="0">
              <a:buNone/>
            </a:pPr>
            <a:r>
              <a:rPr lang="en-US" dirty="0"/>
              <a:t># Exec form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["executable", "param1", "param2"]</a:t>
            </a:r>
          </a:p>
        </p:txBody>
      </p:sp>
    </p:spTree>
    <p:extLst>
      <p:ext uri="{BB962C8B-B14F-4D97-AF65-F5344CB8AC3E}">
        <p14:creationId xmlns:p14="http://schemas.microsoft.com/office/powerpoint/2010/main" val="1063151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run instruction – 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 uses for the RUN command are limited only by the imagination, so providing </a:t>
            </a:r>
            <a:r>
              <a:rPr lang="en-US" dirty="0" smtClean="0"/>
              <a:t>an exhaustive </a:t>
            </a:r>
            <a:r>
              <a:rPr lang="en-US" dirty="0"/>
              <a:t>list of RUN instruction samples would be impossible, but here are a few </a:t>
            </a:r>
            <a:r>
              <a:rPr lang="en-US" dirty="0" smtClean="0"/>
              <a:t>using both </a:t>
            </a:r>
            <a:r>
              <a:rPr lang="en-US" dirty="0"/>
              <a:t>forms of the instruction, just to give you some ideas: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# RUN instruction </a:t>
            </a:r>
            <a:r>
              <a:rPr lang="en-US" dirty="0" err="1">
                <a:solidFill>
                  <a:srgbClr val="00B0F0"/>
                </a:solidFill>
              </a:rPr>
              <a:t>Dockerfile</a:t>
            </a:r>
            <a:r>
              <a:rPr lang="en-US" dirty="0">
                <a:solidFill>
                  <a:srgbClr val="00B0F0"/>
                </a:solidFill>
              </a:rPr>
              <a:t> for Docker Quick Start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FROM </a:t>
            </a:r>
            <a:r>
              <a:rPr lang="en-US" b="1" dirty="0" err="1">
                <a:solidFill>
                  <a:srgbClr val="00B0F0"/>
                </a:solidFill>
              </a:rPr>
              <a:t>ubuntu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</a:t>
            </a:r>
            <a:r>
              <a:rPr lang="en-US" b="1" dirty="0" err="1">
                <a:solidFill>
                  <a:srgbClr val="00B0F0"/>
                </a:solidFill>
              </a:rPr>
              <a:t>useradd</a:t>
            </a:r>
            <a:r>
              <a:rPr lang="en-US" b="1" dirty="0">
                <a:solidFill>
                  <a:srgbClr val="00B0F0"/>
                </a:solidFill>
              </a:rPr>
              <a:t> --create-home -m -s /bin/bash dev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</a:t>
            </a:r>
            <a:r>
              <a:rPr lang="en-US" b="1" dirty="0" err="1">
                <a:solidFill>
                  <a:srgbClr val="00B0F0"/>
                </a:solidFill>
              </a:rPr>
              <a:t>mkdir</a:t>
            </a:r>
            <a:r>
              <a:rPr lang="en-US" b="1" dirty="0">
                <a:solidFill>
                  <a:srgbClr val="00B0F0"/>
                </a:solidFill>
              </a:rPr>
              <a:t> /</a:t>
            </a:r>
            <a:r>
              <a:rPr lang="en-US" b="1" dirty="0" err="1">
                <a:solidFill>
                  <a:srgbClr val="00B0F0"/>
                </a:solidFill>
              </a:rPr>
              <a:t>myvol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echo "hello DQS Guide" &gt; /</a:t>
            </a:r>
            <a:r>
              <a:rPr lang="en-US" b="1" dirty="0" err="1">
                <a:solidFill>
                  <a:srgbClr val="00B0F0"/>
                </a:solidFill>
              </a:rPr>
              <a:t>myvol</a:t>
            </a:r>
            <a:r>
              <a:rPr lang="en-US" b="1" dirty="0">
                <a:solidFill>
                  <a:srgbClr val="00B0F0"/>
                </a:solidFill>
              </a:rPr>
              <a:t>/greeting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["</a:t>
            </a:r>
            <a:r>
              <a:rPr lang="en-US" b="1" dirty="0" err="1">
                <a:solidFill>
                  <a:srgbClr val="00B0F0"/>
                </a:solidFill>
              </a:rPr>
              <a:t>chmod</a:t>
            </a:r>
            <a:r>
              <a:rPr lang="en-US" b="1" dirty="0">
                <a:solidFill>
                  <a:srgbClr val="00B0F0"/>
                </a:solidFill>
              </a:rPr>
              <a:t>", "664", "/</a:t>
            </a:r>
            <a:r>
              <a:rPr lang="en-US" b="1" dirty="0" err="1">
                <a:solidFill>
                  <a:srgbClr val="00B0F0"/>
                </a:solidFill>
              </a:rPr>
              <a:t>myvol</a:t>
            </a:r>
            <a:r>
              <a:rPr lang="en-US" b="1" dirty="0">
                <a:solidFill>
                  <a:srgbClr val="00B0F0"/>
                </a:solidFill>
              </a:rPr>
              <a:t>/greeting"]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["</a:t>
            </a:r>
            <a:r>
              <a:rPr lang="en-US" b="1" dirty="0" err="1">
                <a:solidFill>
                  <a:srgbClr val="00B0F0"/>
                </a:solidFill>
              </a:rPr>
              <a:t>chown</a:t>
            </a:r>
            <a:r>
              <a:rPr lang="en-US" b="1" dirty="0">
                <a:solidFill>
                  <a:srgbClr val="00B0F0"/>
                </a:solidFill>
              </a:rPr>
              <a:t>", "</a:t>
            </a:r>
            <a:r>
              <a:rPr lang="en-US" b="1" dirty="0" err="1">
                <a:solidFill>
                  <a:srgbClr val="00B0F0"/>
                </a:solidFill>
              </a:rPr>
              <a:t>dev:dev</a:t>
            </a:r>
            <a:r>
              <a:rPr lang="en-US" b="1" dirty="0">
                <a:solidFill>
                  <a:srgbClr val="00B0F0"/>
                </a:solidFill>
              </a:rPr>
              <a:t>", "/</a:t>
            </a:r>
            <a:r>
              <a:rPr lang="en-US" b="1" dirty="0" err="1">
                <a:solidFill>
                  <a:srgbClr val="00B0F0"/>
                </a:solidFill>
              </a:rPr>
              <a:t>myvol</a:t>
            </a:r>
            <a:r>
              <a:rPr lang="en-US" b="1" dirty="0">
                <a:solidFill>
                  <a:srgbClr val="00B0F0"/>
                </a:solidFill>
              </a:rPr>
              <a:t>/greeting"]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VOLUME /</a:t>
            </a:r>
            <a:r>
              <a:rPr lang="en-US" b="1" dirty="0" err="1">
                <a:solidFill>
                  <a:srgbClr val="00B0F0"/>
                </a:solidFill>
              </a:rPr>
              <a:t>myvol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USER dev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CMD ["/bin/bash"]</a:t>
            </a:r>
          </a:p>
        </p:txBody>
      </p:sp>
    </p:spTree>
    <p:extLst>
      <p:ext uri="{BB962C8B-B14F-4D97-AF65-F5344CB8AC3E}">
        <p14:creationId xmlns:p14="http://schemas.microsoft.com/office/powerpoint/2010/main" val="2048781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run instruction – a fun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You can use the following code to create a custom prompt displayed when you shell into your containers. </a:t>
            </a:r>
            <a:r>
              <a:rPr lang="en-US" dirty="0" smtClean="0"/>
              <a:t>If you </a:t>
            </a:r>
            <a:r>
              <a:rPr lang="en-US" dirty="0"/>
              <a:t>don't like the whale graphic, you can switch it up and use anything you like better</a:t>
            </a:r>
            <a:r>
              <a:rPr lang="en-US" dirty="0" smtClean="0"/>
              <a:t>. </a:t>
            </a:r>
            <a:r>
              <a:rPr lang="en-US" dirty="0"/>
              <a:t>Here's the code: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# RUN instruction </a:t>
            </a:r>
            <a:r>
              <a:rPr lang="en-US" dirty="0" err="1">
                <a:solidFill>
                  <a:srgbClr val="00B0F0"/>
                </a:solidFill>
              </a:rPr>
              <a:t>Dockerfile</a:t>
            </a:r>
            <a:r>
              <a:rPr lang="en-US" dirty="0">
                <a:solidFill>
                  <a:srgbClr val="00B0F0"/>
                </a:solidFill>
              </a:rPr>
              <a:t> for Docker Quick Start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FROM </a:t>
            </a:r>
            <a:r>
              <a:rPr lang="en-US" b="1" dirty="0" err="1">
                <a:solidFill>
                  <a:srgbClr val="00B0F0"/>
                </a:solidFill>
              </a:rPr>
              <a:t>ubuntu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</a:t>
            </a:r>
            <a:r>
              <a:rPr lang="en-US" b="1" dirty="0" err="1">
                <a:solidFill>
                  <a:srgbClr val="00B0F0"/>
                </a:solidFill>
              </a:rPr>
              <a:t>useradd</a:t>
            </a:r>
            <a:r>
              <a:rPr lang="en-US" b="1" dirty="0">
                <a:solidFill>
                  <a:srgbClr val="00B0F0"/>
                </a:solidFill>
              </a:rPr>
              <a:t> --create-home -m -s /bin/bash dev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# Add a fun prompt for dev user of my-app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RUN </a:t>
            </a:r>
            <a:r>
              <a:rPr lang="en-US" b="1" dirty="0">
                <a:solidFill>
                  <a:srgbClr val="00B0F0"/>
                </a:solidFill>
              </a:rPr>
              <a:t>echo 'PS1="\[$(</a:t>
            </a:r>
            <a:r>
              <a:rPr lang="en-US" b="1" dirty="0" err="1">
                <a:solidFill>
                  <a:srgbClr val="00B0F0"/>
                </a:solidFill>
              </a:rPr>
              <a:t>tput</a:t>
            </a:r>
            <a:r>
              <a:rPr lang="en-US" b="1" dirty="0">
                <a:solidFill>
                  <a:srgbClr val="00B0F0"/>
                </a:solidFill>
              </a:rPr>
              <a:t> bold)$(</a:t>
            </a:r>
            <a:r>
              <a:rPr lang="en-US" b="1" dirty="0" err="1">
                <a:solidFill>
                  <a:srgbClr val="00B0F0"/>
                </a:solidFill>
              </a:rPr>
              <a:t>tput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setaf</a:t>
            </a:r>
            <a:r>
              <a:rPr lang="en-US" b="1" dirty="0">
                <a:solidFill>
                  <a:srgbClr val="00B0F0"/>
                </a:solidFill>
              </a:rPr>
              <a:t> 4)\]my-app $(echo </a:t>
            </a:r>
            <a:r>
              <a:rPr lang="en-US" b="1" dirty="0" smtClean="0">
                <a:solidFill>
                  <a:srgbClr val="00B0F0"/>
                </a:solidFill>
              </a:rPr>
              <a:t>-e "\xF0\x9F\x90\xB3") \[$(</a:t>
            </a:r>
            <a:r>
              <a:rPr lang="en-US" b="1" dirty="0" err="1" smtClean="0">
                <a:solidFill>
                  <a:srgbClr val="00B0F0"/>
                </a:solidFill>
              </a:rPr>
              <a:t>tput</a:t>
            </a:r>
            <a:r>
              <a:rPr lang="en-US" b="1" dirty="0" smtClean="0">
                <a:solidFill>
                  <a:srgbClr val="00B0F0"/>
                </a:solidFill>
              </a:rPr>
              <a:t> sgr0)\] [\\u@\\h]:\\W \\$ "' &gt;&gt; /</a:t>
            </a:r>
            <a:r>
              <a:rPr lang="en-US" b="1" dirty="0">
                <a:solidFill>
                  <a:srgbClr val="00B0F0"/>
                </a:solidFill>
              </a:rPr>
              <a:t>home/dev/.</a:t>
            </a:r>
            <a:r>
              <a:rPr lang="en-US" b="1" dirty="0" err="1">
                <a:solidFill>
                  <a:srgbClr val="00B0F0"/>
                </a:solidFill>
              </a:rPr>
              <a:t>bashrc</a:t>
            </a:r>
            <a:r>
              <a:rPr lang="en-US" b="1" dirty="0">
                <a:solidFill>
                  <a:srgbClr val="00B0F0"/>
                </a:solidFill>
              </a:rPr>
              <a:t> &amp;&amp; \</a:t>
            </a:r>
          </a:p>
          <a:p>
            <a:pPr marL="0" indent="0">
              <a:buNone/>
            </a:pPr>
            <a:r>
              <a:rPr lang="es-ES" b="1" dirty="0">
                <a:solidFill>
                  <a:srgbClr val="00B0F0"/>
                </a:solidFill>
              </a:rPr>
              <a:t>echo 'alias </a:t>
            </a:r>
            <a:r>
              <a:rPr lang="es-ES" b="1" dirty="0" err="1">
                <a:solidFill>
                  <a:srgbClr val="00B0F0"/>
                </a:solidFill>
              </a:rPr>
              <a:t>ls</a:t>
            </a:r>
            <a:r>
              <a:rPr lang="es-ES" b="1" dirty="0">
                <a:solidFill>
                  <a:srgbClr val="00B0F0"/>
                </a:solidFill>
              </a:rPr>
              <a:t>="</a:t>
            </a:r>
            <a:r>
              <a:rPr lang="es-ES" b="1" dirty="0" err="1">
                <a:solidFill>
                  <a:srgbClr val="00B0F0"/>
                </a:solidFill>
              </a:rPr>
              <a:t>ls</a:t>
            </a:r>
            <a:r>
              <a:rPr lang="es-ES" b="1" dirty="0">
                <a:solidFill>
                  <a:srgbClr val="00B0F0"/>
                </a:solidFill>
              </a:rPr>
              <a:t> --color=auto"' &gt;&gt; /home/</a:t>
            </a:r>
            <a:r>
              <a:rPr lang="es-ES" b="1" dirty="0" err="1">
                <a:solidFill>
                  <a:srgbClr val="00B0F0"/>
                </a:solidFill>
              </a:rPr>
              <a:t>dev</a:t>
            </a:r>
            <a:r>
              <a:rPr lang="es-ES" b="1" dirty="0">
                <a:solidFill>
                  <a:srgbClr val="00B0F0"/>
                </a:solidFill>
              </a:rPr>
              <a:t>/.</a:t>
            </a:r>
            <a:r>
              <a:rPr lang="es-ES" b="1" dirty="0" err="1">
                <a:solidFill>
                  <a:srgbClr val="00B0F0"/>
                </a:solidFill>
              </a:rPr>
              <a:t>bashrc</a:t>
            </a:r>
            <a:endParaRPr lang="es-E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USER dev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CMD ["/bin/bash"]</a:t>
            </a:r>
          </a:p>
        </p:txBody>
      </p:sp>
    </p:spTree>
    <p:extLst>
      <p:ext uri="{BB962C8B-B14F-4D97-AF65-F5344CB8AC3E}">
        <p14:creationId xmlns:p14="http://schemas.microsoft.com/office/powerpoint/2010/main" val="1427809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cmd</a:t>
            </a:r>
            <a:r>
              <a:rPr lang="en-US" b="1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CMD instruction is used to define the default action taken when containers are run </a:t>
            </a:r>
            <a:r>
              <a:rPr lang="en-US" dirty="0" smtClean="0"/>
              <a:t>from images </a:t>
            </a:r>
            <a:r>
              <a:rPr lang="en-US" dirty="0"/>
              <a:t>built with their </a:t>
            </a:r>
            <a:r>
              <a:rPr lang="en-US" dirty="0" err="1"/>
              <a:t>Dockerfile</a:t>
            </a:r>
            <a:r>
              <a:rPr lang="en-US" dirty="0"/>
              <a:t>. While it is possible to include more than one </a:t>
            </a:r>
            <a:r>
              <a:rPr lang="en-US" dirty="0" smtClean="0"/>
              <a:t>CMD instruction </a:t>
            </a:r>
            <a:r>
              <a:rPr lang="en-US" dirty="0"/>
              <a:t>in a </a:t>
            </a:r>
            <a:r>
              <a:rPr lang="en-US" dirty="0" err="1"/>
              <a:t>Dockerfile</a:t>
            </a:r>
            <a:r>
              <a:rPr lang="en-US" dirty="0"/>
              <a:t>, only the last one will be significant. Essentially, the final </a:t>
            </a:r>
            <a:r>
              <a:rPr lang="en-US" dirty="0" smtClean="0"/>
              <a:t>CMD instruction </a:t>
            </a:r>
            <a:r>
              <a:rPr lang="en-US" dirty="0"/>
              <a:t>provides the default action for the image. This allows you to either override </a:t>
            </a:r>
            <a:r>
              <a:rPr lang="en-US" dirty="0" smtClean="0"/>
              <a:t>or use </a:t>
            </a:r>
            <a:r>
              <a:rPr lang="en-US" dirty="0"/>
              <a:t>the CMD in the image used in the FROM instruction of your </a:t>
            </a:r>
            <a:r>
              <a:rPr lang="en-US" dirty="0" err="1"/>
              <a:t>Dockerfile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There are three forms of the CMD instruction. The first is a shell form. The second is an </a:t>
            </a:r>
            <a:r>
              <a:rPr lang="en-US" dirty="0" smtClean="0"/>
              <a:t>exec form</a:t>
            </a:r>
            <a:r>
              <a:rPr lang="en-US" dirty="0"/>
              <a:t>, which is the best practice form to use. And, the third is a special exec form that </a:t>
            </a:r>
            <a:r>
              <a:rPr lang="en-US" dirty="0" smtClean="0"/>
              <a:t>has exactly </a:t>
            </a:r>
            <a:r>
              <a:rPr lang="en-US" dirty="0"/>
              <a:t>two parameters, and it is used in conjunction with the ENTRYPOINT instruction</a:t>
            </a:r>
            <a:r>
              <a:rPr lang="en-US" dirty="0" smtClean="0"/>
              <a:t>, which </a:t>
            </a:r>
            <a:r>
              <a:rPr lang="en-US" dirty="0"/>
              <a:t>we will talk about in </a:t>
            </a:r>
            <a:r>
              <a:rPr lang="en-US" i="1" dirty="0"/>
              <a:t>The ENTRYPOINT instruction </a:t>
            </a:r>
            <a:r>
              <a:rPr lang="en-US" dirty="0"/>
              <a:t>section.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982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cmd</a:t>
            </a:r>
            <a:r>
              <a:rPr lang="en-US" b="1" dirty="0" smtClean="0"/>
              <a:t> instruction – the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Here is the syntax for </a:t>
            </a:r>
            <a:r>
              <a:rPr lang="en-US" dirty="0" smtClean="0"/>
              <a:t>the CMD </a:t>
            </a:r>
            <a:r>
              <a:rPr lang="en-US" dirty="0"/>
              <a:t>instruction.</a:t>
            </a:r>
          </a:p>
          <a:p>
            <a:pPr marL="0" indent="0">
              <a:buNone/>
            </a:pPr>
            <a:r>
              <a:rPr lang="en-US" dirty="0"/>
              <a:t># CMD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CMD command param1 param2 (shell form)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B0F0"/>
                </a:solidFill>
              </a:rPr>
              <a:t>CMD ["executable","param1","param2"] (exec form)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CMD ["param1","param2"] (as default parameters to ENTRYPOINT)</a:t>
            </a:r>
          </a:p>
          <a:p>
            <a:pPr marL="0" indent="0">
              <a:buNone/>
            </a:pPr>
            <a:r>
              <a:rPr lang="en-US" dirty="0"/>
              <a:t>Like the RUN instruction, the shell form of the CMD instruction will use the ["/bin/</a:t>
            </a:r>
            <a:r>
              <a:rPr lang="en-US" dirty="0" err="1"/>
              <a:t>sh</a:t>
            </a:r>
            <a:r>
              <a:rPr lang="en-US" dirty="0"/>
              <a:t>", </a:t>
            </a:r>
            <a:r>
              <a:rPr lang="en-US" dirty="0" smtClean="0"/>
              <a:t>"-c</a:t>
            </a:r>
            <a:r>
              <a:rPr lang="en-US" dirty="0"/>
              <a:t>"] shell command (or ["</a:t>
            </a:r>
            <a:r>
              <a:rPr lang="en-US" dirty="0" err="1"/>
              <a:t>cmd</a:t>
            </a:r>
            <a:r>
              <a:rPr lang="en-US" dirty="0"/>
              <a:t>", "/S", "/C"] for Windows) by default unless it </a:t>
            </a:r>
            <a:r>
              <a:rPr lang="en-US" dirty="0" smtClean="0"/>
              <a:t>is overridden </a:t>
            </a:r>
            <a:r>
              <a:rPr lang="en-US" dirty="0"/>
              <a:t>with a SHELL instruction. However, unlike the RUN instruction, the </a:t>
            </a:r>
            <a:r>
              <a:rPr lang="en-US" dirty="0" smtClean="0"/>
              <a:t>CMD instruction </a:t>
            </a:r>
            <a:r>
              <a:rPr lang="en-US" dirty="0"/>
              <a:t>does not execute anything during the building of the image but instead </a:t>
            </a:r>
            <a:r>
              <a:rPr lang="en-US" dirty="0" smtClean="0"/>
              <a:t>is executed </a:t>
            </a:r>
            <a:r>
              <a:rPr lang="en-US" dirty="0"/>
              <a:t>when containers built from the image are run. If the container image being </a:t>
            </a:r>
            <a:r>
              <a:rPr lang="en-US" dirty="0" smtClean="0"/>
              <a:t>built will </a:t>
            </a:r>
            <a:r>
              <a:rPr lang="en-US" dirty="0"/>
              <a:t>not have a shell, then the exec form of the instruction can be used as it does not </a:t>
            </a:r>
            <a:r>
              <a:rPr lang="en-US" dirty="0" smtClean="0"/>
              <a:t>invoke a </a:t>
            </a:r>
            <a:r>
              <a:rPr lang="en-US" dirty="0"/>
              <a:t>shell.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822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entrypoint</a:t>
            </a:r>
            <a:r>
              <a:rPr lang="en-US" b="1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ENTRYPOINT instruction is used to configure a </a:t>
            </a:r>
            <a:r>
              <a:rPr lang="en-US" dirty="0" err="1"/>
              <a:t>docker</a:t>
            </a:r>
            <a:r>
              <a:rPr lang="en-US" dirty="0"/>
              <a:t> image to run like an </a:t>
            </a:r>
            <a:r>
              <a:rPr lang="en-US" dirty="0" smtClean="0"/>
              <a:t>application or </a:t>
            </a:r>
            <a:r>
              <a:rPr lang="en-US" dirty="0"/>
              <a:t>a command. For example, we can use the ENTRYPOINT instruction to make an image </a:t>
            </a:r>
            <a:r>
              <a:rPr lang="en-US" dirty="0" smtClean="0"/>
              <a:t>that displays </a:t>
            </a:r>
            <a:r>
              <a:rPr lang="en-US" dirty="0"/>
              <a:t>help for the curl command. Consider this </a:t>
            </a:r>
            <a:r>
              <a:rPr lang="en-US" dirty="0" err="1"/>
              <a:t>Dockerfile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# ENTRYPOINT instruction </a:t>
            </a:r>
            <a:r>
              <a:rPr lang="en-US" dirty="0" err="1"/>
              <a:t>Dockerfile</a:t>
            </a:r>
            <a:r>
              <a:rPr lang="en-US" dirty="0"/>
              <a:t> for Docker Quick Start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FROM alpine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</a:t>
            </a:r>
            <a:r>
              <a:rPr lang="en-US" b="1" dirty="0" err="1">
                <a:solidFill>
                  <a:srgbClr val="00B0F0"/>
                </a:solidFill>
              </a:rPr>
              <a:t>apk</a:t>
            </a:r>
            <a:r>
              <a:rPr lang="en-US" b="1" dirty="0">
                <a:solidFill>
                  <a:srgbClr val="00B0F0"/>
                </a:solidFill>
              </a:rPr>
              <a:t> add curl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ENTRYPOINT ["curl"]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CMD ["--help</a:t>
            </a:r>
            <a:r>
              <a:rPr lang="en-US" b="1" dirty="0" smtClean="0">
                <a:solidFill>
                  <a:srgbClr val="00B0F0"/>
                </a:solidFill>
              </a:rPr>
              <a:t>"]</a:t>
            </a:r>
          </a:p>
          <a:p>
            <a:pPr marL="0" indent="0">
              <a:buNone/>
            </a:pPr>
            <a:r>
              <a:rPr lang="en-US" dirty="0"/>
              <a:t>We can run the container image with no overriding CMD parameter and it will show help </a:t>
            </a:r>
            <a:r>
              <a:rPr lang="en-US" dirty="0" smtClean="0"/>
              <a:t>for the </a:t>
            </a:r>
            <a:r>
              <a:rPr lang="en-US" dirty="0"/>
              <a:t>curl command. However, when we run the container with a CMD override parameter</a:t>
            </a:r>
            <a:r>
              <a:rPr lang="en-US" dirty="0" smtClean="0"/>
              <a:t>, in </a:t>
            </a:r>
            <a:r>
              <a:rPr lang="en-US" dirty="0"/>
              <a:t>this case, a URL, the response will be to curl the URL.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82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 today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3" y="1959429"/>
            <a:ext cx="98396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Today, </a:t>
            </a:r>
            <a:r>
              <a:rPr lang="en-US" sz="3200" dirty="0"/>
              <a:t>we will cover the following topics: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What is a </a:t>
            </a:r>
            <a:r>
              <a:rPr lang="en-US" sz="3200" dirty="0" err="1"/>
              <a:t>Dockerfile</a:t>
            </a:r>
            <a:r>
              <a:rPr lang="en-US" sz="32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All of the instructions that can be used in a </a:t>
            </a:r>
            <a:r>
              <a:rPr lang="en-US" sz="3200" dirty="0" err="1"/>
              <a:t>Dockerfile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When to use either the COPY or the ADD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difference between the ENV and ARG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Why you use the CMD and ENTRYPOINT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importance of the build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Building Docker images using a </a:t>
            </a:r>
            <a:r>
              <a:rPr lang="en-US" sz="3200" dirty="0" err="1"/>
              <a:t>Dockerfile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813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Developing in a VM?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When you are using a VM for developing your Docker images, you may run into an issue with name resolution.</a:t>
            </a:r>
          </a:p>
          <a:p>
            <a:pPr marL="0" indent="0">
              <a:buNone/>
            </a:pPr>
            <a:r>
              <a:rPr lang="en-US" b="1" dirty="0" smtClean="0"/>
              <a:t>If you do, the way to fix it is to update (or create) the file: </a:t>
            </a:r>
            <a:r>
              <a:rPr lang="en-US" b="1" dirty="0" smtClean="0">
                <a:solidFill>
                  <a:srgbClr val="00B0F0"/>
                </a:solidFill>
              </a:rPr>
              <a:t>/</a:t>
            </a:r>
            <a:r>
              <a:rPr lang="en-US" b="1" dirty="0" err="1" smtClean="0">
                <a:solidFill>
                  <a:srgbClr val="00B0F0"/>
                </a:solidFill>
              </a:rPr>
              <a:t>etc</a:t>
            </a:r>
            <a:r>
              <a:rPr lang="en-US" b="1" dirty="0" smtClean="0">
                <a:solidFill>
                  <a:srgbClr val="00B0F0"/>
                </a:solidFill>
              </a:rPr>
              <a:t>/</a:t>
            </a:r>
            <a:r>
              <a:rPr lang="en-US" b="1" dirty="0" err="1" smtClean="0">
                <a:solidFill>
                  <a:srgbClr val="00B0F0"/>
                </a:solidFill>
              </a:rPr>
              <a:t>docker</a:t>
            </a:r>
            <a:r>
              <a:rPr lang="en-US" b="1" dirty="0" smtClean="0">
                <a:solidFill>
                  <a:srgbClr val="00B0F0"/>
                </a:solidFill>
              </a:rPr>
              <a:t>/</a:t>
            </a:r>
            <a:r>
              <a:rPr lang="en-US" b="1" dirty="0" err="1" smtClean="0">
                <a:solidFill>
                  <a:srgbClr val="00B0F0"/>
                </a:solidFill>
              </a:rPr>
              <a:t>daemon.json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/>
              <a:t>in your VM.  You want to add the VM’s DNS address to the file.</a:t>
            </a:r>
          </a:p>
          <a:p>
            <a:pPr marL="0" indent="0">
              <a:buNone/>
            </a:pPr>
            <a:r>
              <a:rPr lang="en-US" b="1" dirty="0" smtClean="0"/>
              <a:t>You can find the DNS address to use </a:t>
            </a:r>
            <a:r>
              <a:rPr lang="en-US" b="1" dirty="0"/>
              <a:t>with this command: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00B0F0"/>
                </a:solidFill>
              </a:rPr>
              <a:t>nmcli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dev show | </a:t>
            </a:r>
            <a:r>
              <a:rPr lang="en-US" b="1" dirty="0" err="1">
                <a:solidFill>
                  <a:srgbClr val="00B0F0"/>
                </a:solidFill>
              </a:rPr>
              <a:t>grep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'IP4.DNS‘</a:t>
            </a:r>
          </a:p>
          <a:p>
            <a:pPr marL="0" indent="0">
              <a:buNone/>
            </a:pPr>
            <a:r>
              <a:rPr lang="en-US" b="1" dirty="0"/>
              <a:t>The resulting </a:t>
            </a:r>
            <a:r>
              <a:rPr lang="en-US" b="1" dirty="0" err="1"/>
              <a:t>daemon.json</a:t>
            </a:r>
            <a:r>
              <a:rPr lang="en-US" b="1" dirty="0"/>
              <a:t> will look something like this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{"</a:t>
            </a:r>
            <a:r>
              <a:rPr lang="en-US" b="1" dirty="0" err="1">
                <a:solidFill>
                  <a:srgbClr val="00B0F0"/>
                </a:solidFill>
              </a:rPr>
              <a:t>dns</a:t>
            </a:r>
            <a:r>
              <a:rPr lang="en-US" b="1" dirty="0">
                <a:solidFill>
                  <a:srgbClr val="00B0F0"/>
                </a:solidFill>
              </a:rPr>
              <a:t>": ["8.8.8.8", "192.168.92.2", "8.8.4.4"] </a:t>
            </a:r>
            <a:r>
              <a:rPr lang="en-US" b="1" dirty="0" smtClean="0">
                <a:solidFill>
                  <a:srgbClr val="00B0F0"/>
                </a:solidFill>
              </a:rPr>
              <a:t>}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2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Cmd</a:t>
            </a:r>
            <a:r>
              <a:rPr lang="en-US" b="1" dirty="0" smtClean="0"/>
              <a:t> versus </a:t>
            </a:r>
            <a:r>
              <a:rPr lang="en-US" b="1" dirty="0" err="1" smtClean="0"/>
              <a:t>entrypoint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Here again, we have two instructions that on the surface seem to be very much the same. </a:t>
            </a:r>
            <a:r>
              <a:rPr lang="en-US" dirty="0" smtClean="0"/>
              <a:t>It is </a:t>
            </a:r>
            <a:r>
              <a:rPr lang="en-US" dirty="0"/>
              <a:t>true that there is some overlap of functionality between the two. Both </a:t>
            </a:r>
            <a:r>
              <a:rPr lang="en-US" dirty="0" smtClean="0"/>
              <a:t>instructions provide </a:t>
            </a:r>
            <a:r>
              <a:rPr lang="en-US" dirty="0"/>
              <a:t>a way to define a default application that is executed when containers are run.</a:t>
            </a:r>
          </a:p>
          <a:p>
            <a:pPr marL="0" indent="0">
              <a:buNone/>
            </a:pPr>
            <a:r>
              <a:rPr lang="en-US" dirty="0"/>
              <a:t>However, they each serve their own unique purpose, and in some cases work together </a:t>
            </a:r>
            <a:r>
              <a:rPr lang="en-US" dirty="0" smtClean="0"/>
              <a:t>to provide </a:t>
            </a:r>
            <a:r>
              <a:rPr lang="en-US" dirty="0"/>
              <a:t>greater functionality than either instruction alone.</a:t>
            </a:r>
          </a:p>
          <a:p>
            <a:pPr marL="0" indent="0">
              <a:buNone/>
            </a:pPr>
            <a:r>
              <a:rPr lang="en-US" dirty="0"/>
              <a:t>The best practice is to use the ENTRYPOINT instruction when you want a container </a:t>
            </a:r>
            <a:r>
              <a:rPr lang="en-US" dirty="0" smtClean="0"/>
              <a:t>to execute </a:t>
            </a:r>
            <a:r>
              <a:rPr lang="en-US" dirty="0"/>
              <a:t>as an application, providing a specific (developer) defined function, and to use </a:t>
            </a:r>
            <a:r>
              <a:rPr lang="en-US" dirty="0" smtClean="0"/>
              <a:t>CMD when </a:t>
            </a:r>
            <a:r>
              <a:rPr lang="en-US" dirty="0"/>
              <a:t>you want to give the user more flexibility in what function the container will serve.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75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healthcheck</a:t>
            </a:r>
            <a:r>
              <a:rPr lang="en-US" b="1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HEALTHCHECK instruction, which is a fairly new addition to the </a:t>
            </a:r>
            <a:r>
              <a:rPr lang="en-US" dirty="0" err="1"/>
              <a:t>Dockerfile</a:t>
            </a:r>
            <a:r>
              <a:rPr lang="en-US" dirty="0"/>
              <a:t>, is used </a:t>
            </a:r>
            <a:r>
              <a:rPr lang="en-US" dirty="0" smtClean="0"/>
              <a:t>to define </a:t>
            </a:r>
            <a:r>
              <a:rPr lang="en-US" dirty="0"/>
              <a:t>the command to run inside a container to test the container's application health.</a:t>
            </a:r>
          </a:p>
          <a:p>
            <a:pPr marL="0" indent="0">
              <a:buNone/>
            </a:pPr>
            <a:r>
              <a:rPr lang="en-US" dirty="0"/>
              <a:t>When a container has a HEALTHCHECK, it gets a special status variable. Initially, </a:t>
            </a:r>
            <a:r>
              <a:rPr lang="en-US" dirty="0" smtClean="0"/>
              <a:t>that variable </a:t>
            </a:r>
            <a:r>
              <a:rPr lang="en-US" dirty="0"/>
              <a:t>will be set to starting. Any time a HEALTHCHECK is performed successfully, </a:t>
            </a:r>
            <a:r>
              <a:rPr lang="en-US" dirty="0" smtClean="0"/>
              <a:t>the status </a:t>
            </a:r>
            <a:r>
              <a:rPr lang="en-US" dirty="0"/>
              <a:t>will be set to healthy. When a HEALTHCHECK is performed and fails, the fail </a:t>
            </a:r>
            <a:r>
              <a:rPr lang="en-US" dirty="0" smtClean="0"/>
              <a:t>count value </a:t>
            </a:r>
            <a:r>
              <a:rPr lang="en-US" dirty="0"/>
              <a:t>will be incremented and then checked against a retries value. If the fail count </a:t>
            </a:r>
            <a:r>
              <a:rPr lang="en-US" dirty="0" smtClean="0"/>
              <a:t>equals or </a:t>
            </a:r>
            <a:r>
              <a:rPr lang="en-US" dirty="0"/>
              <a:t>exceeds the retries value, the status is set to unhealthy. The syntax of the HEALTHCHECK</a:t>
            </a:r>
          </a:p>
          <a:p>
            <a:pPr marL="0" indent="0">
              <a:buNone/>
            </a:pPr>
            <a:r>
              <a:rPr lang="en-US" dirty="0"/>
              <a:t>instruction is as follows:</a:t>
            </a:r>
          </a:p>
          <a:p>
            <a:pPr marL="0" indent="0">
              <a:buNone/>
            </a:pPr>
            <a:r>
              <a:rPr lang="en-US" dirty="0"/>
              <a:t># HEALTHCHECK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HEALTHCHECK [OPTIONS] CMD command </a:t>
            </a:r>
            <a:r>
              <a:rPr lang="en-US" b="1" dirty="0"/>
              <a:t>(check container health by running </a:t>
            </a:r>
            <a:r>
              <a:rPr lang="en-US" b="1" dirty="0" smtClean="0"/>
              <a:t>a command </a:t>
            </a:r>
            <a:r>
              <a:rPr lang="en-US" b="1" dirty="0"/>
              <a:t>inside the container)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HEALTHCHECK NONE </a:t>
            </a:r>
            <a:r>
              <a:rPr lang="en-US" b="1" dirty="0"/>
              <a:t>(disable any HEALTHCHECK inherited from the base image)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1496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healthcheck</a:t>
            </a:r>
            <a:r>
              <a:rPr lang="en-US" b="1" dirty="0" smtClean="0"/>
              <a:t> instruction -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485399" cy="46264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There are four options that can be used when setting the HEALTHCHECK, and these </a:t>
            </a:r>
            <a:r>
              <a:rPr lang="en-US" dirty="0" smtClean="0"/>
              <a:t>options are </a:t>
            </a:r>
            <a:r>
              <a:rPr lang="en-US" dirty="0"/>
              <a:t>as follows:</a:t>
            </a:r>
          </a:p>
          <a:p>
            <a:pPr marL="0" indent="0">
              <a:buNone/>
            </a:pPr>
            <a:r>
              <a:rPr lang="en-US" dirty="0"/>
              <a:t># HEALTHCHECK CMD options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--interval=DURATION </a:t>
            </a:r>
            <a:r>
              <a:rPr lang="en-US" b="1" dirty="0"/>
              <a:t>(default: 30s)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--timeout=DURATION </a:t>
            </a:r>
            <a:r>
              <a:rPr lang="en-US" b="1" dirty="0"/>
              <a:t>(default: 30s)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--start-period=DURATION </a:t>
            </a:r>
            <a:r>
              <a:rPr lang="en-US" b="1" dirty="0"/>
              <a:t>(default: 0s)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--retries=N </a:t>
            </a:r>
            <a:r>
              <a:rPr lang="en-US" b="1" dirty="0"/>
              <a:t>(default: 3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--interval </a:t>
            </a:r>
            <a:r>
              <a:rPr lang="en-US" dirty="0"/>
              <a:t>option allows you to define the amount of time between </a:t>
            </a:r>
            <a:r>
              <a:rPr lang="en-US" dirty="0" smtClean="0"/>
              <a:t>the HEALTHCHECK </a:t>
            </a:r>
            <a:r>
              <a:rPr lang="en-US" dirty="0"/>
              <a:t>tests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>
                <a:solidFill>
                  <a:srgbClr val="00B0F0"/>
                </a:solidFill>
              </a:rPr>
              <a:t>--timeout </a:t>
            </a:r>
            <a:r>
              <a:rPr lang="en-US" dirty="0"/>
              <a:t>option allows you to define the amount of time that </a:t>
            </a:r>
            <a:r>
              <a:rPr lang="en-US" dirty="0" smtClean="0"/>
              <a:t>is considered </a:t>
            </a:r>
            <a:r>
              <a:rPr lang="en-US" dirty="0"/>
              <a:t>too long for a HEALTHCHECK test. If the timeout is exceeded, the test </a:t>
            </a:r>
            <a:r>
              <a:rPr lang="en-US" dirty="0" smtClean="0"/>
              <a:t>is automatically </a:t>
            </a:r>
            <a:r>
              <a:rPr lang="en-US" dirty="0"/>
              <a:t>considered a failure.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>
                <a:solidFill>
                  <a:srgbClr val="00B0F0"/>
                </a:solidFill>
              </a:rPr>
              <a:t>--start-period </a:t>
            </a:r>
            <a:r>
              <a:rPr lang="en-US" dirty="0"/>
              <a:t>option allows for the </a:t>
            </a:r>
            <a:r>
              <a:rPr lang="en-US" dirty="0" smtClean="0"/>
              <a:t>definition of </a:t>
            </a:r>
            <a:r>
              <a:rPr lang="en-US" dirty="0"/>
              <a:t>a no-fail time period during the container startup.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inally</a:t>
            </a:r>
            <a:r>
              <a:rPr lang="en-US" dirty="0"/>
              <a:t>, the </a:t>
            </a:r>
            <a:r>
              <a:rPr lang="en-US" dirty="0">
                <a:solidFill>
                  <a:srgbClr val="00B0F0"/>
                </a:solidFill>
              </a:rPr>
              <a:t>--retries </a:t>
            </a:r>
            <a:r>
              <a:rPr lang="en-US" dirty="0"/>
              <a:t>option </a:t>
            </a:r>
            <a:r>
              <a:rPr lang="en-US" dirty="0" smtClean="0"/>
              <a:t>allows you </a:t>
            </a:r>
            <a:r>
              <a:rPr lang="en-US" dirty="0"/>
              <a:t>to define how many consecutive failures it takes to update the HEALTHCHECK status </a:t>
            </a:r>
            <a:r>
              <a:rPr lang="en-US" dirty="0" smtClean="0"/>
              <a:t>to unhealthy</a:t>
            </a:r>
            <a:r>
              <a:rPr lang="en-US" dirty="0"/>
              <a:t>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7891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onbuild</a:t>
            </a:r>
            <a:r>
              <a:rPr lang="en-US" b="1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ONBUILD instruction is a tool used when creating images that will become </a:t>
            </a:r>
            <a:r>
              <a:rPr lang="en-US" dirty="0" smtClean="0"/>
              <a:t>the parameter </a:t>
            </a:r>
            <a:r>
              <a:rPr lang="en-US" dirty="0"/>
              <a:t>to the FROM instructions in another </a:t>
            </a:r>
            <a:r>
              <a:rPr lang="en-US" dirty="0" err="1"/>
              <a:t>Dockerfile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ONBUILD instruction </a:t>
            </a:r>
            <a:r>
              <a:rPr lang="en-US" dirty="0" smtClean="0"/>
              <a:t>just adds </a:t>
            </a:r>
            <a:r>
              <a:rPr lang="en-US" dirty="0"/>
              <a:t>metadata to your image, specifically a trigger that is stored in the image and </a:t>
            </a:r>
            <a:r>
              <a:rPr lang="en-US" dirty="0" smtClean="0"/>
              <a:t>not otherwise </a:t>
            </a:r>
            <a:r>
              <a:rPr lang="en-US" dirty="0"/>
              <a:t>used. However, that metadata trigger does get used when your image </a:t>
            </a:r>
            <a:r>
              <a:rPr lang="en-US" dirty="0" smtClean="0"/>
              <a:t>is supplied </a:t>
            </a:r>
            <a:r>
              <a:rPr lang="en-US" dirty="0"/>
              <a:t>as the parameter in the FROM command of another </a:t>
            </a:r>
            <a:r>
              <a:rPr lang="en-US" dirty="0" err="1"/>
              <a:t>Dockerfile</a:t>
            </a:r>
            <a:r>
              <a:rPr lang="en-US" dirty="0"/>
              <a:t>. Here is </a:t>
            </a:r>
            <a:r>
              <a:rPr lang="en-US" dirty="0" smtClean="0"/>
              <a:t>the ONBUILD </a:t>
            </a:r>
            <a:r>
              <a:rPr lang="en-US" dirty="0"/>
              <a:t>instruction syntax:</a:t>
            </a:r>
          </a:p>
          <a:p>
            <a:pPr marL="0" indent="0">
              <a:buNone/>
            </a:pPr>
            <a:r>
              <a:rPr lang="en-US" dirty="0"/>
              <a:t># ONBUILD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ONBUILD [INSTRUCTION</a:t>
            </a:r>
            <a:r>
              <a:rPr lang="en-US" b="1" dirty="0" smtClean="0">
                <a:solidFill>
                  <a:srgbClr val="00B0F0"/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/>
              <a:t>The ONBUILD instruction is kind of like a Docker time machine used to send </a:t>
            </a:r>
            <a:r>
              <a:rPr lang="en-US" dirty="0" smtClean="0"/>
              <a:t>instructions into </a:t>
            </a:r>
            <a:r>
              <a:rPr lang="en-US" dirty="0"/>
              <a:t>the future. 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42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stopsignal</a:t>
            </a:r>
            <a:r>
              <a:rPr lang="en-US" b="1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 STOPSIGNAL instruction is used to set the system call signal that will be sent to </a:t>
            </a:r>
            <a:r>
              <a:rPr lang="en-US" dirty="0" smtClean="0"/>
              <a:t>the container </a:t>
            </a:r>
            <a:r>
              <a:rPr lang="en-US" dirty="0"/>
              <a:t>to tell it to exit. The parameter used in the instruction can be an </a:t>
            </a:r>
            <a:r>
              <a:rPr lang="en-US" dirty="0" smtClean="0"/>
              <a:t>unsigned number</a:t>
            </a:r>
            <a:r>
              <a:rPr lang="en-US" dirty="0"/>
              <a:t>, which equals a position in the kernel's </a:t>
            </a:r>
            <a:r>
              <a:rPr lang="en-US" dirty="0" err="1"/>
              <a:t>syscall</a:t>
            </a:r>
            <a:r>
              <a:rPr lang="en-US" dirty="0"/>
              <a:t> table, or it can be an actual </a:t>
            </a:r>
            <a:r>
              <a:rPr lang="en-US" dirty="0" smtClean="0"/>
              <a:t>signal name </a:t>
            </a:r>
            <a:r>
              <a:rPr lang="en-US" dirty="0"/>
              <a:t>in uppercase. Here is the syntax for the instruction:</a:t>
            </a:r>
          </a:p>
          <a:p>
            <a:pPr marL="0" indent="0">
              <a:buNone/>
            </a:pPr>
            <a:r>
              <a:rPr lang="en-US" dirty="0"/>
              <a:t># STOPSIGNAL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STOPSIGNAL signal</a:t>
            </a:r>
          </a:p>
          <a:p>
            <a:pPr marL="0" indent="0">
              <a:buNone/>
            </a:pPr>
            <a:r>
              <a:rPr lang="en-US" dirty="0"/>
              <a:t>Examples of the STOPSIGNAL instruction include the following:</a:t>
            </a:r>
          </a:p>
          <a:p>
            <a:pPr marL="0" indent="0">
              <a:buNone/>
            </a:pPr>
            <a:r>
              <a:rPr lang="en-US" dirty="0"/>
              <a:t># Sample STOPSIGNAL instruction using a position number in the </a:t>
            </a:r>
            <a:r>
              <a:rPr lang="en-US" dirty="0" err="1" smtClean="0"/>
              <a:t>syscall</a:t>
            </a:r>
            <a:r>
              <a:rPr lang="en-US" dirty="0" smtClean="0"/>
              <a:t> table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STOPSIGNAL 9</a:t>
            </a:r>
          </a:p>
          <a:p>
            <a:pPr marL="0" indent="0">
              <a:buNone/>
            </a:pPr>
            <a:r>
              <a:rPr lang="en-US" dirty="0"/>
              <a:t># or using a signal name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STOPSIGNAL </a:t>
            </a:r>
            <a:r>
              <a:rPr lang="en-US" b="1" dirty="0" smtClean="0">
                <a:solidFill>
                  <a:srgbClr val="00B0F0"/>
                </a:solidFill>
              </a:rPr>
              <a:t>SIGQUIT</a:t>
            </a:r>
          </a:p>
          <a:p>
            <a:pPr marL="0" indent="0">
              <a:buNone/>
            </a:pPr>
            <a:endParaRPr lang="en-US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Here is a link to an excellent blog post on using signals </a:t>
            </a:r>
            <a:r>
              <a:rPr lang="en-US" dirty="0" smtClean="0"/>
              <a:t>with </a:t>
            </a:r>
            <a:r>
              <a:rPr lang="sv-SE" dirty="0" smtClean="0"/>
              <a:t>Docker</a:t>
            </a:r>
            <a:r>
              <a:rPr lang="sv-SE" dirty="0"/>
              <a:t>: </a:t>
            </a:r>
            <a:r>
              <a:rPr lang="sv-SE" dirty="0">
                <a:hlinkClick r:id="rId2"/>
              </a:rPr>
              <a:t>https</a:t>
            </a:r>
            <a:r>
              <a:rPr lang="sv-SE" dirty="0" smtClean="0">
                <a:hlinkClick r:id="rId2"/>
              </a:rPr>
              <a:t>://medium.com/@gchudnov/trapping-signals-in-docker-containers-</a:t>
            </a:r>
            <a:r>
              <a:rPr lang="en-US" dirty="0" smtClean="0">
                <a:hlinkClick r:id="rId2"/>
              </a:rPr>
              <a:t>7a57fdda7d86</a:t>
            </a:r>
            <a:r>
              <a:rPr lang="en-US" dirty="0" smtClean="0"/>
              <a:t> . 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article provides an excellent example of using a node.js app to </a:t>
            </a:r>
            <a:r>
              <a:rPr lang="en-US" dirty="0" smtClean="0"/>
              <a:t>handle the </a:t>
            </a:r>
            <a:r>
              <a:rPr lang="en-US" dirty="0"/>
              <a:t>signals, complete with code and </a:t>
            </a:r>
            <a:r>
              <a:rPr lang="en-US" dirty="0" err="1"/>
              <a:t>Dockerfile</a:t>
            </a:r>
            <a:r>
              <a:rPr lang="en-US" dirty="0"/>
              <a:t>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0380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shell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There are </a:t>
            </a:r>
            <a:r>
              <a:rPr lang="en-US" dirty="0"/>
              <a:t>several </a:t>
            </a:r>
            <a:r>
              <a:rPr lang="en-US" dirty="0" smtClean="0"/>
              <a:t>instructions that </a:t>
            </a:r>
            <a:r>
              <a:rPr lang="en-US" dirty="0"/>
              <a:t>take two forms, the exec form or the shell form. As mentioned, the default used by </a:t>
            </a:r>
            <a:r>
              <a:rPr lang="en-US" dirty="0" smtClean="0"/>
              <a:t>all of </a:t>
            </a:r>
            <a:r>
              <a:rPr lang="en-US" dirty="0"/>
              <a:t>the shell forms is ["/bin/</a:t>
            </a:r>
            <a:r>
              <a:rPr lang="en-US" dirty="0" err="1"/>
              <a:t>sh</a:t>
            </a:r>
            <a:r>
              <a:rPr lang="en-US" dirty="0"/>
              <a:t>", "-c"] for Linux containers, and ["</a:t>
            </a:r>
            <a:r>
              <a:rPr lang="en-US" dirty="0" err="1"/>
              <a:t>cmd</a:t>
            </a:r>
            <a:r>
              <a:rPr lang="en-US" dirty="0"/>
              <a:t>", "/S</a:t>
            </a:r>
            <a:r>
              <a:rPr lang="en-US" dirty="0" smtClean="0"/>
              <a:t>", "/</a:t>
            </a:r>
            <a:r>
              <a:rPr lang="en-US" dirty="0"/>
              <a:t>C"] for Windows containers. The SHELL instruction allows you to change that default.</a:t>
            </a:r>
          </a:p>
          <a:p>
            <a:pPr marL="0" indent="0">
              <a:buNone/>
            </a:pPr>
            <a:r>
              <a:rPr lang="en-US" dirty="0"/>
              <a:t>Here is the syntax for the SHELL instruction:</a:t>
            </a:r>
          </a:p>
          <a:p>
            <a:pPr marL="0" indent="0">
              <a:buNone/>
            </a:pPr>
            <a:r>
              <a:rPr lang="en-US" dirty="0"/>
              <a:t># SHELL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SHELL ["executable", "parameters"]</a:t>
            </a:r>
          </a:p>
          <a:p>
            <a:pPr marL="0" indent="0">
              <a:buNone/>
            </a:pPr>
            <a:r>
              <a:rPr lang="en-US" dirty="0"/>
              <a:t>The SHELL instruction can be used more than once in a </a:t>
            </a:r>
            <a:r>
              <a:rPr lang="en-US" dirty="0" err="1"/>
              <a:t>Dockerfile</a:t>
            </a:r>
            <a:r>
              <a:rPr lang="en-US" dirty="0"/>
              <a:t>. All instructions that </a:t>
            </a:r>
            <a:r>
              <a:rPr lang="en-US" dirty="0" smtClean="0"/>
              <a:t>use a </a:t>
            </a:r>
            <a:r>
              <a:rPr lang="en-US" dirty="0"/>
              <a:t>shell, and that come after a SHELL instruction, will use the new shell. Thus, you </a:t>
            </a:r>
            <a:r>
              <a:rPr lang="en-US" dirty="0" smtClean="0"/>
              <a:t>can change </a:t>
            </a:r>
            <a:r>
              <a:rPr lang="en-US" dirty="0"/>
              <a:t>the shell multiple times in a single </a:t>
            </a:r>
            <a:r>
              <a:rPr lang="en-US" dirty="0" err="1"/>
              <a:t>Dockerfile</a:t>
            </a:r>
            <a:r>
              <a:rPr lang="en-US" dirty="0"/>
              <a:t> as needed. This can be </a:t>
            </a:r>
            <a:r>
              <a:rPr lang="en-US" dirty="0" smtClean="0"/>
              <a:t>especially powerful </a:t>
            </a:r>
            <a:r>
              <a:rPr lang="en-US" dirty="0"/>
              <a:t>when creating Windows containers since it allows you to switch back and </a:t>
            </a:r>
            <a:r>
              <a:rPr lang="en-US" dirty="0" smtClean="0"/>
              <a:t>forth between </a:t>
            </a:r>
            <a:r>
              <a:rPr lang="en-US" dirty="0"/>
              <a:t>using cmd.exe and powershell.exe.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3305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docker</a:t>
            </a:r>
            <a:r>
              <a:rPr lang="en-US" b="1" dirty="0" smtClean="0"/>
              <a:t> image build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OK, so the image build command is not a </a:t>
            </a:r>
            <a:r>
              <a:rPr lang="en-US" dirty="0" err="1"/>
              <a:t>Dockerfile</a:t>
            </a:r>
            <a:r>
              <a:rPr lang="en-US" dirty="0"/>
              <a:t> instruction. Instead, it is the </a:t>
            </a:r>
            <a:r>
              <a:rPr lang="en-US" dirty="0" err="1" smtClean="0"/>
              <a:t>docker</a:t>
            </a:r>
            <a:r>
              <a:rPr lang="en-US" dirty="0" smtClean="0"/>
              <a:t> command </a:t>
            </a:r>
            <a:r>
              <a:rPr lang="en-US" dirty="0"/>
              <a:t>that is used to turn your </a:t>
            </a:r>
            <a:r>
              <a:rPr lang="en-US" dirty="0" err="1"/>
              <a:t>Dockerfile</a:t>
            </a:r>
            <a:r>
              <a:rPr lang="en-US" dirty="0"/>
              <a:t> into a </a:t>
            </a:r>
            <a:r>
              <a:rPr lang="en-US" dirty="0" err="1"/>
              <a:t>docker</a:t>
            </a:r>
            <a:r>
              <a:rPr lang="en-US" dirty="0"/>
              <a:t> image. The Docker image </a:t>
            </a:r>
            <a:r>
              <a:rPr lang="en-US" dirty="0" smtClean="0"/>
              <a:t>build command </a:t>
            </a:r>
            <a:r>
              <a:rPr lang="en-US" dirty="0"/>
              <a:t>sends the </a:t>
            </a:r>
            <a:r>
              <a:rPr lang="en-US" dirty="0" err="1"/>
              <a:t>docker</a:t>
            </a:r>
            <a:r>
              <a:rPr lang="en-US" dirty="0"/>
              <a:t> build context, including the </a:t>
            </a:r>
            <a:r>
              <a:rPr lang="en-US" dirty="0" err="1"/>
              <a:t>Dockerfile</a:t>
            </a:r>
            <a:r>
              <a:rPr lang="en-US" dirty="0"/>
              <a:t>, to the </a:t>
            </a:r>
            <a:r>
              <a:rPr lang="en-US" dirty="0" err="1"/>
              <a:t>docker</a:t>
            </a:r>
            <a:r>
              <a:rPr lang="en-US" dirty="0"/>
              <a:t> daemon</a:t>
            </a:r>
            <a:r>
              <a:rPr lang="en-US" dirty="0" smtClean="0"/>
              <a:t>, which </a:t>
            </a:r>
            <a:r>
              <a:rPr lang="en-US" dirty="0"/>
              <a:t>parses the </a:t>
            </a:r>
            <a:r>
              <a:rPr lang="en-US" dirty="0" err="1"/>
              <a:t>Dockerfile</a:t>
            </a:r>
            <a:r>
              <a:rPr lang="en-US" dirty="0"/>
              <a:t> and builds the image layer by layer. We will discuss the </a:t>
            </a:r>
            <a:r>
              <a:rPr lang="en-US" dirty="0" smtClean="0"/>
              <a:t>build context </a:t>
            </a:r>
            <a:r>
              <a:rPr lang="en-US" dirty="0"/>
              <a:t>shortly, but for now, consider it to be everything that is needed to build the </a:t>
            </a:r>
            <a:r>
              <a:rPr lang="en-US" dirty="0" smtClean="0"/>
              <a:t>Docker image </a:t>
            </a:r>
            <a:r>
              <a:rPr lang="en-US" dirty="0"/>
              <a:t>based on the content found in the </a:t>
            </a:r>
            <a:r>
              <a:rPr lang="en-US" dirty="0" err="1"/>
              <a:t>Dockerfile</a:t>
            </a:r>
            <a:r>
              <a:rPr lang="en-US" dirty="0"/>
              <a:t>. The build command syntax is </a:t>
            </a:r>
            <a:r>
              <a:rPr lang="en-US" dirty="0" smtClean="0"/>
              <a:t>as follows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# Docker image build command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Usage: </a:t>
            </a: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build [OPTIONS] PATH | URL | -</a:t>
            </a:r>
          </a:p>
        </p:txBody>
      </p:sp>
    </p:spTree>
    <p:extLst>
      <p:ext uri="{BB962C8B-B14F-4D97-AF65-F5344CB8AC3E}">
        <p14:creationId xmlns:p14="http://schemas.microsoft.com/office/powerpoint/2010/main" val="39294362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The </a:t>
            </a:r>
            <a:r>
              <a:rPr lang="en-US" sz="3200" b="1" dirty="0" err="1" smtClean="0"/>
              <a:t>docker</a:t>
            </a:r>
            <a:r>
              <a:rPr lang="en-US" sz="3200" b="1" dirty="0" smtClean="0"/>
              <a:t> image build command - options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There are many options for the image build command. We will not be covering all of </a:t>
            </a:r>
            <a:r>
              <a:rPr lang="en-US" dirty="0" smtClean="0"/>
              <a:t>the options </a:t>
            </a:r>
            <a:r>
              <a:rPr lang="en-US" dirty="0"/>
              <a:t>now, but let's take a look at a few of the most common:</a:t>
            </a:r>
          </a:p>
          <a:p>
            <a:pPr marL="0" indent="0">
              <a:buNone/>
            </a:pPr>
            <a:r>
              <a:rPr lang="en-US" dirty="0"/>
              <a:t># Common options used with the image build command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</a:t>
            </a:r>
            <a:r>
              <a:rPr lang="en-US" b="1" dirty="0" err="1">
                <a:solidFill>
                  <a:srgbClr val="00B0F0"/>
                </a:solidFill>
              </a:rPr>
              <a:t>rm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Remove intermediate containers after a successful build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--build-</a:t>
            </a:r>
            <a:r>
              <a:rPr lang="en-US" b="1" dirty="0" err="1">
                <a:solidFill>
                  <a:srgbClr val="00B0F0"/>
                </a:solidFill>
              </a:rPr>
              <a:t>arg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Set build-time variables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--tag </a:t>
            </a:r>
            <a:r>
              <a:rPr lang="en-US" dirty="0"/>
              <a:t>Name and optionally a tag in the '</a:t>
            </a:r>
            <a:r>
              <a:rPr lang="en-US" dirty="0" err="1"/>
              <a:t>name:tag</a:t>
            </a:r>
            <a:r>
              <a:rPr lang="en-US" dirty="0"/>
              <a:t>' format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--file </a:t>
            </a:r>
            <a:r>
              <a:rPr lang="en-US" dirty="0"/>
              <a:t>Name of the </a:t>
            </a:r>
            <a:r>
              <a:rPr lang="en-US" dirty="0" err="1"/>
              <a:t>Dockerfile</a:t>
            </a:r>
            <a:r>
              <a:rPr lang="en-US" dirty="0"/>
              <a:t> (Default is 'PATH/</a:t>
            </a:r>
            <a:r>
              <a:rPr lang="en-US" dirty="0" err="1"/>
              <a:t>Dockerfile</a:t>
            </a:r>
            <a:r>
              <a:rPr lang="en-US" dirty="0" smtClean="0"/>
              <a:t>')</a:t>
            </a:r>
          </a:p>
          <a:p>
            <a:pPr marL="0" indent="0">
              <a:buNone/>
            </a:pPr>
            <a:r>
              <a:rPr lang="en-US" dirty="0"/>
              <a:t>Here are some image build commands for reference:</a:t>
            </a:r>
          </a:p>
          <a:p>
            <a:pPr marL="0" indent="0">
              <a:buNone/>
            </a:pPr>
            <a:r>
              <a:rPr lang="en-US" dirty="0"/>
              <a:t># build command samples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build --</a:t>
            </a:r>
            <a:r>
              <a:rPr lang="en-US" b="1" dirty="0" err="1">
                <a:solidFill>
                  <a:srgbClr val="00B0F0"/>
                </a:solidFill>
              </a:rPr>
              <a:t>rm</a:t>
            </a:r>
            <a:r>
              <a:rPr lang="en-US" b="1" dirty="0">
                <a:solidFill>
                  <a:srgbClr val="00B0F0"/>
                </a:solidFill>
              </a:rPr>
              <a:t> --build-</a:t>
            </a:r>
            <a:r>
              <a:rPr lang="en-US" b="1" dirty="0" err="1">
                <a:solidFill>
                  <a:srgbClr val="00B0F0"/>
                </a:solidFill>
              </a:rPr>
              <a:t>arg</a:t>
            </a:r>
            <a:r>
              <a:rPr lang="en-US" b="1" dirty="0">
                <a:solidFill>
                  <a:srgbClr val="00B0F0"/>
                </a:solidFill>
              </a:rPr>
              <a:t> username=35 --tag arg-demo:2.0 .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build --</a:t>
            </a:r>
            <a:r>
              <a:rPr lang="en-US" b="1" dirty="0" err="1">
                <a:solidFill>
                  <a:srgbClr val="00B0F0"/>
                </a:solidFill>
              </a:rPr>
              <a:t>rm</a:t>
            </a:r>
            <a:r>
              <a:rPr lang="en-US" b="1" dirty="0">
                <a:solidFill>
                  <a:srgbClr val="00B0F0"/>
                </a:solidFill>
              </a:rPr>
              <a:t> --tag user-demo:1.0 </a:t>
            </a:r>
            <a:r>
              <a:rPr lang="en-US" b="1" dirty="0" smtClean="0">
                <a:solidFill>
                  <a:srgbClr val="00B0F0"/>
                </a:solidFill>
              </a:rPr>
              <a:t>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4930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build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build context is everything that gets sent to the Docker daemon when using the </a:t>
            </a:r>
            <a:r>
              <a:rPr lang="en-US" dirty="0" smtClean="0"/>
              <a:t>build image </a:t>
            </a:r>
            <a:r>
              <a:rPr lang="en-US" dirty="0"/>
              <a:t>command.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includes the </a:t>
            </a:r>
            <a:r>
              <a:rPr lang="en-US" dirty="0" err="1"/>
              <a:t>Dockerfile</a:t>
            </a:r>
            <a:r>
              <a:rPr lang="en-US" dirty="0"/>
              <a:t> and the contents of the current </a:t>
            </a:r>
            <a:r>
              <a:rPr lang="en-US" dirty="0" smtClean="0"/>
              <a:t>working directory </a:t>
            </a:r>
            <a:r>
              <a:rPr lang="en-US" dirty="0"/>
              <a:t>when the build command is issued, including all subdirectories that the </a:t>
            </a:r>
            <a:r>
              <a:rPr lang="en-US" dirty="0" smtClean="0"/>
              <a:t>current working </a:t>
            </a:r>
            <a:r>
              <a:rPr lang="en-US" dirty="0"/>
              <a:t>directory may contain.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possible to have the </a:t>
            </a:r>
            <a:r>
              <a:rPr lang="en-US" dirty="0" err="1"/>
              <a:t>Dockerfile</a:t>
            </a:r>
            <a:r>
              <a:rPr lang="en-US" dirty="0"/>
              <a:t> in a directory </a:t>
            </a:r>
            <a:r>
              <a:rPr lang="en-US" dirty="0" smtClean="0"/>
              <a:t>other than </a:t>
            </a:r>
            <a:r>
              <a:rPr lang="en-US" dirty="0"/>
              <a:t>the current working directory by using a -f or --file option, but the </a:t>
            </a:r>
            <a:r>
              <a:rPr lang="en-US" dirty="0" err="1"/>
              <a:t>Dockerfile</a:t>
            </a:r>
            <a:r>
              <a:rPr lang="en-US" dirty="0"/>
              <a:t> </a:t>
            </a:r>
            <a:r>
              <a:rPr lang="en-US" dirty="0" smtClean="0"/>
              <a:t>still gets </a:t>
            </a:r>
            <a:r>
              <a:rPr lang="en-US" dirty="0"/>
              <a:t>sent with the build context.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/>
              <a:t>the .</a:t>
            </a:r>
            <a:r>
              <a:rPr lang="en-US" dirty="0" err="1"/>
              <a:t>dockerignore</a:t>
            </a:r>
            <a:r>
              <a:rPr lang="en-US" dirty="0"/>
              <a:t> file, you can exclude files </a:t>
            </a:r>
            <a:r>
              <a:rPr lang="en-US" dirty="0" smtClean="0"/>
              <a:t>and folders </a:t>
            </a:r>
            <a:r>
              <a:rPr lang="en-US" dirty="0"/>
              <a:t>from the build context when it gets sent to the Docker daemon.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79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28735" y="1621971"/>
            <a:ext cx="6121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If well-maintained, the average shipping container has a lifespan of around 20 years</a:t>
            </a:r>
            <a:r>
              <a:rPr lang="en-US" sz="3600" i="1" dirty="0" smtClean="0"/>
              <a:t>, whereas </a:t>
            </a:r>
            <a:r>
              <a:rPr lang="en-US" sz="3600" i="1" dirty="0"/>
              <a:t>the average lifespan of a Docker container is 2.5 days.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4180521" y="293915"/>
            <a:ext cx="2415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Fun Fact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12" y="1388076"/>
            <a:ext cx="3265139" cy="430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4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build context – size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When building Docker images, it is very important to keep the build context as small </a:t>
            </a:r>
            <a:r>
              <a:rPr lang="en-US" sz="2800" dirty="0" smtClean="0"/>
              <a:t>as possible</a:t>
            </a:r>
            <a:r>
              <a:rPr lang="en-US" sz="2800" dirty="0"/>
              <a:t>. This is because the entire build context is sent to the Docker daemon for </a:t>
            </a:r>
            <a:r>
              <a:rPr lang="en-US" sz="2800" dirty="0" smtClean="0"/>
              <a:t>building the </a:t>
            </a:r>
            <a:r>
              <a:rPr lang="en-US" sz="2800" dirty="0"/>
              <a:t>image. If you have unnecessary files and folders in the build context, then it will </a:t>
            </a:r>
            <a:r>
              <a:rPr lang="en-US" sz="2800" dirty="0" smtClean="0"/>
              <a:t>slow the </a:t>
            </a:r>
            <a:r>
              <a:rPr lang="en-US" sz="2800" dirty="0"/>
              <a:t>build process, and depending on the contents of the </a:t>
            </a:r>
            <a:r>
              <a:rPr lang="en-US" sz="2800" dirty="0" err="1"/>
              <a:t>Dockerfile</a:t>
            </a:r>
            <a:r>
              <a:rPr lang="en-US" sz="2800" dirty="0"/>
              <a:t>, can result in </a:t>
            </a:r>
            <a:r>
              <a:rPr lang="en-US" sz="2800" dirty="0" smtClean="0"/>
              <a:t>bloated images</a:t>
            </a:r>
            <a:r>
              <a:rPr lang="en-US" sz="2800" dirty="0"/>
              <a:t>. This is such an important consideration, that every image build command </a:t>
            </a:r>
            <a:r>
              <a:rPr lang="en-US" sz="2800" dirty="0" smtClean="0"/>
              <a:t>displays the </a:t>
            </a:r>
            <a:r>
              <a:rPr lang="en-US" sz="2800" dirty="0"/>
              <a:t>size of the build context as the first line of the command's output.</a:t>
            </a:r>
            <a:endParaRPr lang="en-US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5302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3" y="1861751"/>
            <a:ext cx="99059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OK! That was an adventure. </a:t>
            </a:r>
            <a:endParaRPr lang="en-US" sz="2800" dirty="0" smtClean="0"/>
          </a:p>
          <a:p>
            <a:r>
              <a:rPr lang="en-US" sz="2800" dirty="0" smtClean="0"/>
              <a:t>You </a:t>
            </a:r>
            <a:r>
              <a:rPr lang="en-US" sz="2800" dirty="0"/>
              <a:t>should now be able to build any type of Docker </a:t>
            </a:r>
            <a:r>
              <a:rPr lang="en-US" sz="2800" dirty="0" smtClean="0"/>
              <a:t>image that </a:t>
            </a:r>
            <a:r>
              <a:rPr lang="en-US" sz="2800" dirty="0"/>
              <a:t>your heart desires. </a:t>
            </a:r>
            <a:endParaRPr lang="en-US" sz="2800" dirty="0" smtClean="0"/>
          </a:p>
          <a:p>
            <a:r>
              <a:rPr lang="en-US" sz="2800" dirty="0" smtClean="0"/>
              <a:t>You </a:t>
            </a:r>
            <a:r>
              <a:rPr lang="en-US" sz="2800" dirty="0"/>
              <a:t>know when to use COPY versus ADD, when to use ENV </a:t>
            </a:r>
            <a:r>
              <a:rPr lang="en-US" sz="2800" dirty="0" smtClean="0"/>
              <a:t>versus ARG</a:t>
            </a:r>
            <a:r>
              <a:rPr lang="en-US" sz="2800" dirty="0"/>
              <a:t>, and perhaps most importantly, when to use CMD versus ENTERYPOINT. </a:t>
            </a:r>
            <a:endParaRPr lang="en-US" sz="2800" dirty="0" smtClean="0"/>
          </a:p>
          <a:p>
            <a:r>
              <a:rPr lang="en-US" sz="2800" dirty="0" smtClean="0"/>
              <a:t>You even learned </a:t>
            </a:r>
            <a:r>
              <a:rPr lang="en-US" sz="2800" dirty="0"/>
              <a:t>how to travel through time!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information is really a great foundation for </a:t>
            </a:r>
            <a:r>
              <a:rPr lang="en-US" sz="2800" dirty="0" smtClean="0"/>
              <a:t>getting started </a:t>
            </a:r>
            <a:r>
              <a:rPr lang="en-US" sz="2800" dirty="0"/>
              <a:t>with Docker and will serve as a great reference as you develop more </a:t>
            </a:r>
            <a:r>
              <a:rPr lang="en-US" sz="2800" dirty="0" smtClean="0"/>
              <a:t>complex Docker </a:t>
            </a:r>
            <a:r>
              <a:rPr lang="en-US" sz="2800" dirty="0"/>
              <a:t>images.</a:t>
            </a:r>
          </a:p>
        </p:txBody>
      </p:sp>
    </p:spTree>
    <p:extLst>
      <p:ext uri="{BB962C8B-B14F-4D97-AF65-F5344CB8AC3E}">
        <p14:creationId xmlns:p14="http://schemas.microsoft.com/office/powerpoint/2010/main" val="2472176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BHU official answer key 2020 released for UET and PET; check detai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3" y="1180645"/>
            <a:ext cx="9264650" cy="463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48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Technical </a:t>
            </a:r>
            <a:r>
              <a:rPr lang="en-US" b="1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29946"/>
            <a:ext cx="9905999" cy="4819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will be pulling Docker images from Docker's public </a:t>
            </a:r>
            <a:r>
              <a:rPr lang="en-US" dirty="0" smtClean="0"/>
              <a:t>repo, </a:t>
            </a:r>
            <a:r>
              <a:rPr lang="en-US" dirty="0"/>
              <a:t>so basic internet access is required to execute the examples within this chapter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code files of this chapter </a:t>
            </a:r>
            <a:r>
              <a:rPr lang="en-US" dirty="0" smtClean="0"/>
              <a:t>in the book can </a:t>
            </a:r>
            <a:r>
              <a:rPr lang="en-US" dirty="0"/>
              <a:t>be found on 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github.com/PacktPublishing/Docker-Quick-Start-Guide/tree/master/Chapter03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Check </a:t>
            </a:r>
            <a:r>
              <a:rPr lang="en-US" dirty="0"/>
              <a:t>out the following video to see the code in action: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bit.ly/2rbHvwC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****YOU </a:t>
            </a:r>
            <a:r>
              <a:rPr lang="en-US" dirty="0">
                <a:solidFill>
                  <a:srgbClr val="FF0000"/>
                </a:solidFill>
              </a:rPr>
              <a:t>REALLY WANT TO </a:t>
            </a:r>
            <a:r>
              <a:rPr lang="en-US" dirty="0" smtClean="0">
                <a:solidFill>
                  <a:srgbClr val="FF0000"/>
                </a:solidFill>
              </a:rPr>
              <a:t>UTILIZE THE ABOVE RESOURCES!!!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2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</a:t>
            </a:r>
            <a:r>
              <a:rPr lang="en-US" b="1" dirty="0" err="1" smtClean="0"/>
              <a:t>dockerfile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 err="1">
                <a:solidFill>
                  <a:srgbClr val="00B0F0"/>
                </a:solidFill>
              </a:rPr>
              <a:t>Dockerfile</a:t>
            </a:r>
            <a:r>
              <a:rPr lang="en-US" dirty="0"/>
              <a:t> (yes, the correct spelling is all one word, with a capital </a:t>
            </a:r>
            <a:r>
              <a:rPr lang="en-US" i="1" dirty="0"/>
              <a:t>D</a:t>
            </a:r>
            <a:r>
              <a:rPr lang="en-US" dirty="0"/>
              <a:t>) is a text file </a:t>
            </a:r>
            <a:r>
              <a:rPr lang="en-US" dirty="0" smtClean="0"/>
              <a:t>that contains </a:t>
            </a:r>
            <a:r>
              <a:rPr lang="en-US" dirty="0"/>
              <a:t>instructions used by the Docker daemon to create a Docker image.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instructions </a:t>
            </a:r>
            <a:r>
              <a:rPr lang="en-US" dirty="0"/>
              <a:t>are defined using a type of value pair syntax. Each one has an instruction </a:t>
            </a:r>
            <a:r>
              <a:rPr lang="en-US" dirty="0" smtClean="0"/>
              <a:t>word followed </a:t>
            </a:r>
            <a:r>
              <a:rPr lang="en-US" dirty="0"/>
              <a:t>by the parameters for that instruction. Every command gets its own line in </a:t>
            </a:r>
            <a:r>
              <a:rPr lang="en-US" dirty="0" smtClean="0"/>
              <a:t>the </a:t>
            </a:r>
            <a:r>
              <a:rPr lang="en-US" dirty="0" err="1" smtClean="0"/>
              <a:t>Dockerfile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Although </a:t>
            </a:r>
            <a:r>
              <a:rPr lang="en-US" dirty="0"/>
              <a:t>the </a:t>
            </a:r>
            <a:r>
              <a:rPr lang="en-US" dirty="0" err="1"/>
              <a:t>Dockerfile</a:t>
            </a:r>
            <a:r>
              <a:rPr lang="en-US" dirty="0"/>
              <a:t> instructions are not case-sensitive, there is a </a:t>
            </a:r>
            <a:r>
              <a:rPr lang="en-US" dirty="0" smtClean="0"/>
              <a:t>well-used convention </a:t>
            </a:r>
            <a:r>
              <a:rPr lang="en-US" dirty="0"/>
              <a:t>that the instruction word is always uppercase.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74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about </a:t>
            </a:r>
            <a:r>
              <a:rPr lang="en-US" b="1" dirty="0" err="1" smtClean="0"/>
              <a:t>dockerfiles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order of the instructions in the </a:t>
            </a:r>
            <a:r>
              <a:rPr lang="en-US" dirty="0" err="1"/>
              <a:t>Dockerfile</a:t>
            </a:r>
            <a:r>
              <a:rPr lang="en-US" dirty="0"/>
              <a:t> is significant.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Instructions </a:t>
            </a:r>
            <a:r>
              <a:rPr lang="en-US" dirty="0"/>
              <a:t>are evaluated </a:t>
            </a:r>
            <a:r>
              <a:rPr lang="en-US" dirty="0" smtClean="0"/>
              <a:t>in sequential </a:t>
            </a:r>
            <a:r>
              <a:rPr lang="en-US" dirty="0"/>
              <a:t>order, starting at the top of the </a:t>
            </a:r>
            <a:r>
              <a:rPr lang="en-US" dirty="0" err="1"/>
              <a:t>Dockerfile</a:t>
            </a:r>
            <a:r>
              <a:rPr lang="en-US" dirty="0"/>
              <a:t> and finishing at the bottom of the 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Docker </a:t>
            </a:r>
            <a:r>
              <a:rPr lang="en-US" dirty="0" smtClean="0"/>
              <a:t>images are </a:t>
            </a:r>
            <a:r>
              <a:rPr lang="en-US" dirty="0"/>
              <a:t>made up of layers. All of the instructions found in the </a:t>
            </a:r>
            <a:r>
              <a:rPr lang="en-US" dirty="0" err="1"/>
              <a:t>Dockerfile</a:t>
            </a:r>
            <a:r>
              <a:rPr lang="en-US" dirty="0"/>
              <a:t> will result in a </a:t>
            </a:r>
            <a:r>
              <a:rPr lang="en-US" dirty="0" smtClean="0"/>
              <a:t>new layer </a:t>
            </a:r>
            <a:r>
              <a:rPr lang="en-US" dirty="0"/>
              <a:t>being generated as the Docker image is </a:t>
            </a:r>
            <a:r>
              <a:rPr lang="en-US" dirty="0" smtClean="0"/>
              <a:t>built.</a:t>
            </a:r>
          </a:p>
          <a:p>
            <a:pPr marL="0" indent="0">
              <a:buNone/>
            </a:pPr>
            <a:r>
              <a:rPr lang="en-US" dirty="0" smtClean="0"/>
              <a:t>Some </a:t>
            </a:r>
            <a:r>
              <a:rPr lang="en-US" dirty="0"/>
              <a:t>instructions will </a:t>
            </a:r>
            <a:r>
              <a:rPr lang="en-US" dirty="0" smtClean="0"/>
              <a:t>only add </a:t>
            </a:r>
            <a:r>
              <a:rPr lang="en-US" dirty="0"/>
              <a:t>a zero-byte-sized metadata layer to the </a:t>
            </a:r>
            <a:r>
              <a:rPr lang="en-US" dirty="0" smtClean="0"/>
              <a:t>image.</a:t>
            </a:r>
          </a:p>
          <a:p>
            <a:pPr marL="0" indent="0">
              <a:buNone/>
            </a:pPr>
            <a:r>
              <a:rPr lang="en-US" dirty="0"/>
              <a:t>Since it is a best practice to </a:t>
            </a:r>
            <a:r>
              <a:rPr lang="en-US" dirty="0" smtClean="0"/>
              <a:t>keep Docker </a:t>
            </a:r>
            <a:r>
              <a:rPr lang="en-US" dirty="0"/>
              <a:t>images as small as possible, you will want to use instructions that create </a:t>
            </a:r>
            <a:r>
              <a:rPr lang="en-US" dirty="0" smtClean="0"/>
              <a:t>non </a:t>
            </a:r>
            <a:r>
              <a:rPr lang="en-US" dirty="0" err="1" smtClean="0"/>
              <a:t>zerobyte</a:t>
            </a:r>
            <a:r>
              <a:rPr lang="en-US" dirty="0" smtClean="0"/>
              <a:t>-sized </a:t>
            </a:r>
            <a:r>
              <a:rPr lang="en-US" dirty="0"/>
              <a:t>layers as efficiently as possible.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07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about </a:t>
            </a:r>
            <a:r>
              <a:rPr lang="en-US" b="1" dirty="0" err="1" smtClean="0"/>
              <a:t>dockerfiles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Certain instructions must be used before others, but with those exceptions</a:t>
            </a:r>
            <a:r>
              <a:rPr lang="en-US" dirty="0" smtClean="0"/>
              <a:t>, you </a:t>
            </a:r>
            <a:r>
              <a:rPr lang="en-US" dirty="0"/>
              <a:t>can place the other instructions in any order you please.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best practice is to </a:t>
            </a:r>
            <a:r>
              <a:rPr lang="en-US" dirty="0" smtClean="0"/>
              <a:t>use instructions </a:t>
            </a:r>
            <a:r>
              <a:rPr lang="en-US" dirty="0"/>
              <a:t>that change least early in the </a:t>
            </a:r>
            <a:r>
              <a:rPr lang="en-US" dirty="0" err="1"/>
              <a:t>Dockerfile</a:t>
            </a:r>
            <a:r>
              <a:rPr lang="en-US" dirty="0"/>
              <a:t>, and instructions that change </a:t>
            </a:r>
            <a:r>
              <a:rPr lang="en-US" dirty="0" smtClean="0"/>
              <a:t>more frequently </a:t>
            </a:r>
            <a:r>
              <a:rPr lang="en-US" dirty="0"/>
              <a:t>in the later part of the </a:t>
            </a:r>
            <a:r>
              <a:rPr lang="en-US" dirty="0" err="1" smtClean="0"/>
              <a:t>Dockerfile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reason is that when you need to rebuild </a:t>
            </a:r>
            <a:r>
              <a:rPr lang="en-US" dirty="0" smtClean="0"/>
              <a:t>an image</a:t>
            </a:r>
            <a:r>
              <a:rPr lang="en-US" dirty="0"/>
              <a:t>, the only layers that get rebuilt are the ones that are at, or after, the first line </a:t>
            </a:r>
            <a:r>
              <a:rPr lang="en-US" dirty="0" smtClean="0"/>
              <a:t>changed in </a:t>
            </a:r>
            <a:r>
              <a:rPr lang="en-US" dirty="0"/>
              <a:t>the </a:t>
            </a:r>
            <a:r>
              <a:rPr lang="en-US" dirty="0" err="1"/>
              <a:t>Dockerfile</a:t>
            </a:r>
            <a:r>
              <a:rPr lang="en-US" dirty="0"/>
              <a:t>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591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3594</TotalTime>
  <Words>5599</Words>
  <Application>Microsoft Office PowerPoint</Application>
  <PresentationFormat>Widescreen</PresentationFormat>
  <Paragraphs>344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Trebuchet MS</vt:lpstr>
      <vt:lpstr>Tw Cen MT</vt:lpstr>
      <vt:lpstr>Circuit</vt:lpstr>
      <vt:lpstr>Docker Quick Start Guide</vt:lpstr>
      <vt:lpstr>reasons you might want to use this book to learn Docker</vt:lpstr>
      <vt:lpstr>PowerPoint Presentation</vt:lpstr>
      <vt:lpstr>What we will cover today</vt:lpstr>
      <vt:lpstr>PowerPoint Presentation</vt:lpstr>
      <vt:lpstr>Technical requirements</vt:lpstr>
      <vt:lpstr>What is a dockerfile?</vt:lpstr>
      <vt:lpstr>More about dockerfiles</vt:lpstr>
      <vt:lpstr>More about dockerfiles</vt:lpstr>
      <vt:lpstr>The from instruction</vt:lpstr>
      <vt:lpstr>The from instruction – Example</vt:lpstr>
      <vt:lpstr>What the from instruction does</vt:lpstr>
      <vt:lpstr>Special keyword – scratch</vt:lpstr>
      <vt:lpstr>The label instruction</vt:lpstr>
      <vt:lpstr>The label instruction – examples</vt:lpstr>
      <vt:lpstr>The copy instruction</vt:lpstr>
      <vt:lpstr>The copy instruction – SRC</vt:lpstr>
      <vt:lpstr>The copy instruction – Dest</vt:lpstr>
      <vt:lpstr>The add instruction</vt:lpstr>
      <vt:lpstr>COPY versus ADD</vt:lpstr>
      <vt:lpstr>The env instruction</vt:lpstr>
      <vt:lpstr>The env instruction – example</vt:lpstr>
      <vt:lpstr>The arg instruction</vt:lpstr>
      <vt:lpstr>The arg instruction – a note</vt:lpstr>
      <vt:lpstr>The arg instruction – Weird EXAMPLE</vt:lpstr>
      <vt:lpstr>The arg instruction – WEIRD EXAMPLE build</vt:lpstr>
      <vt:lpstr>The arg instruction – Let’s see it</vt:lpstr>
      <vt:lpstr>ENV versus ARG</vt:lpstr>
      <vt:lpstr>The user instruction</vt:lpstr>
      <vt:lpstr>The workdir instruction</vt:lpstr>
      <vt:lpstr>UNION file system review</vt:lpstr>
      <vt:lpstr>The volume instruction</vt:lpstr>
      <vt:lpstr>The expose instruction</vt:lpstr>
      <vt:lpstr>The run instruction</vt:lpstr>
      <vt:lpstr>The run instruction – some examples</vt:lpstr>
      <vt:lpstr>The run instruction – a fun example</vt:lpstr>
      <vt:lpstr>The cmd instruction</vt:lpstr>
      <vt:lpstr>The cmd instruction – the syntax</vt:lpstr>
      <vt:lpstr>The entrypoint instruction</vt:lpstr>
      <vt:lpstr>Developing in a VM?</vt:lpstr>
      <vt:lpstr>Cmd versus entrypoint</vt:lpstr>
      <vt:lpstr>The healthcheck instruction</vt:lpstr>
      <vt:lpstr>The healthcheck instruction - options</vt:lpstr>
      <vt:lpstr>The onbuild instruction</vt:lpstr>
      <vt:lpstr>The stopsignal instruction</vt:lpstr>
      <vt:lpstr>The shell instruction</vt:lpstr>
      <vt:lpstr>The docker image build command</vt:lpstr>
      <vt:lpstr>The docker image build command - options</vt:lpstr>
      <vt:lpstr>The build context</vt:lpstr>
      <vt:lpstr>The build context – size matters</vt:lpstr>
      <vt:lpstr>Summary</vt:lpstr>
      <vt:lpstr>PowerPoint Presentation</vt:lpstr>
    </vt:vector>
  </TitlesOfParts>
  <Company>Intuit,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03: Creating Docker Images</dc:title>
  <dc:creator>Waud, Earl</dc:creator>
  <cp:lastModifiedBy>Waud, Earl</cp:lastModifiedBy>
  <cp:revision>123</cp:revision>
  <dcterms:created xsi:type="dcterms:W3CDTF">2021-09-06T00:37:06Z</dcterms:created>
  <dcterms:modified xsi:type="dcterms:W3CDTF">2021-10-20T16:48:16Z</dcterms:modified>
</cp:coreProperties>
</file>