
<file path=[Content_Types].xml><?xml version="1.0" encoding="utf-8"?>
<Types xmlns="http://schemas.openxmlformats.org/package/2006/content-types">
  <Default Extension="png" ContentType="image/png"/>
  <Default Extension="6E1BC960"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8" r:id="rId2"/>
    <p:sldId id="289" r:id="rId3"/>
    <p:sldId id="290" r:id="rId4"/>
    <p:sldId id="263" r:id="rId5"/>
    <p:sldId id="262" r:id="rId6"/>
    <p:sldId id="291" r:id="rId7"/>
    <p:sldId id="292" r:id="rId8"/>
    <p:sldId id="298" r:id="rId9"/>
    <p:sldId id="297" r:id="rId10"/>
    <p:sldId id="296" r:id="rId11"/>
    <p:sldId id="295" r:id="rId12"/>
    <p:sldId id="293" r:id="rId13"/>
    <p:sldId id="294" r:id="rId14"/>
    <p:sldId id="302" r:id="rId15"/>
    <p:sldId id="299" r:id="rId16"/>
    <p:sldId id="301" r:id="rId17"/>
    <p:sldId id="300" r:id="rId18"/>
    <p:sldId id="303" r:id="rId19"/>
    <p:sldId id="305" r:id="rId20"/>
    <p:sldId id="306" r:id="rId21"/>
    <p:sldId id="304" r:id="rId22"/>
    <p:sldId id="307" r:id="rId23"/>
    <p:sldId id="308" r:id="rId24"/>
    <p:sldId id="309" r:id="rId25"/>
    <p:sldId id="311" r:id="rId26"/>
    <p:sldId id="312" r:id="rId27"/>
    <p:sldId id="313" r:id="rId28"/>
    <p:sldId id="314" r:id="rId29"/>
    <p:sldId id="315" r:id="rId30"/>
    <p:sldId id="316" r:id="rId31"/>
    <p:sldId id="317" r:id="rId32"/>
    <p:sldId id="318" r:id="rId33"/>
    <p:sldId id="319" r:id="rId34"/>
    <p:sldId id="320" r:id="rId35"/>
    <p:sldId id="321" r:id="rId36"/>
    <p:sldId id="322" r:id="rId37"/>
    <p:sldId id="284" r:id="rId38"/>
    <p:sldId id="285"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80" autoAdjust="0"/>
    <p:restoredTop sz="94660"/>
  </p:normalViewPr>
  <p:slideViewPr>
    <p:cSldViewPr snapToGrid="0">
      <p:cViewPr varScale="1">
        <p:scale>
          <a:sx n="93" d="100"/>
          <a:sy n="93" d="100"/>
        </p:scale>
        <p:origin x="108"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10/20/2021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10/20/2021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6E1BC960"/><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hyperlink" Target="https://foxutech.com/what-is-raft-and-how-its-working-on-docker-swarm/"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learning.oreilly.com/library/view/docker-quick-start/9781789347326/toc.xhtml" TargetMode="External"/><Relationship Id="rId2" Type="http://schemas.openxmlformats.org/officeDocument/2006/relationships/hyperlink" Target="https://www.amazon.com/Docker-Quick-Start-Guide-applications/dp/1789347327/ref=sr_1_1?dchild=1&amp;keywords=Docker+Quick+Start+Guide&amp;qid=1630008857&amp;sr=8-1" TargetMode="Externa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billiebox.co.uk/facts-about-shipping-containers"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PacktPublishing/Docker-Quick-Start-Guide/tree/master/Chapter05" TargetMode="External"/><Relationship Id="rId2" Type="http://schemas.openxmlformats.org/officeDocument/2006/relationships/hyperlink" Target="https://xubuntu.org/download/" TargetMode="External"/><Relationship Id="rId1" Type="http://schemas.openxmlformats.org/officeDocument/2006/relationships/slideLayout" Target="../slideLayouts/slideLayout2.xml"/><Relationship Id="rId4" Type="http://schemas.openxmlformats.org/officeDocument/2006/relationships/hyperlink" Target="http://bit.ly/2KENJO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5" y="729343"/>
            <a:ext cx="5934508" cy="860560"/>
          </a:xfrm>
        </p:spPr>
        <p:txBody>
          <a:bodyPr>
            <a:noAutofit/>
          </a:bodyPr>
          <a:lstStyle/>
          <a:p>
            <a:r>
              <a:rPr lang="en-US" sz="3600" dirty="0" smtClean="0"/>
              <a:t>Docker Quick Start Guide</a:t>
            </a:r>
            <a:endParaRPr lang="en-US" sz="3600" dirty="0"/>
          </a:p>
        </p:txBody>
      </p:sp>
      <p:sp>
        <p:nvSpPr>
          <p:cNvPr id="4" name="Text Placeholder 3"/>
          <p:cNvSpPr>
            <a:spLocks noGrp="1"/>
          </p:cNvSpPr>
          <p:nvPr>
            <p:ph type="body" sz="half" idx="2"/>
          </p:nvPr>
        </p:nvSpPr>
        <p:spPr>
          <a:xfrm>
            <a:off x="3415029" y="2282732"/>
            <a:ext cx="1117145" cy="509895"/>
          </a:xfrm>
        </p:spPr>
        <p:txBody>
          <a:bodyPr/>
          <a:lstStyle/>
          <a:p>
            <a:r>
              <a:rPr lang="en-US" dirty="0"/>
              <a:t>Earl </a:t>
            </a:r>
            <a:r>
              <a:rPr lang="en-US" dirty="0" smtClean="0"/>
              <a:t>Waud</a:t>
            </a:r>
            <a:endParaRPr lang="en-US" dirty="0"/>
          </a:p>
        </p:txBody>
      </p:sp>
      <p:pic>
        <p:nvPicPr>
          <p:cNvPr id="5" name="Picture Placeholder 4"/>
          <p:cNvPicPr>
            <a:picLocks noGrp="1"/>
          </p:cNvPicPr>
          <p:nvPr>
            <p:ph type="pic" idx="1"/>
          </p:nvPr>
        </p:nvPicPr>
        <p:blipFill>
          <a:blip r:embed="rId2">
            <a:extLst>
              <a:ext uri="{28A0092B-C50C-407E-A947-70E740481C1C}">
                <a14:useLocalDpi xmlns:a14="http://schemas.microsoft.com/office/drawing/2010/main" val="0"/>
              </a:ext>
            </a:extLst>
          </a:blip>
          <a:srcRect l="6680" r="6680"/>
          <a:stretch>
            <a:fillRect/>
          </a:stretch>
        </p:blipFill>
        <p:spPr bwMode="auto">
          <a:prstGeom prst="rect">
            <a:avLst/>
          </a:prstGeom>
          <a:noFill/>
        </p:spPr>
      </p:pic>
      <p:sp>
        <p:nvSpPr>
          <p:cNvPr id="3" name="TextBox 2"/>
          <p:cNvSpPr txBox="1"/>
          <p:nvPr/>
        </p:nvSpPr>
        <p:spPr>
          <a:xfrm>
            <a:off x="1738183" y="1680518"/>
            <a:ext cx="4470839" cy="369332"/>
          </a:xfrm>
          <a:prstGeom prst="rect">
            <a:avLst/>
          </a:prstGeom>
          <a:noFill/>
        </p:spPr>
        <p:txBody>
          <a:bodyPr wrap="none" rtlCol="0">
            <a:spAutoFit/>
          </a:bodyPr>
          <a:lstStyle/>
          <a:p>
            <a:r>
              <a:rPr lang="en-US" dirty="0" smtClean="0"/>
              <a:t>Working through the book, chapter by chapter</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5022" y="3025509"/>
            <a:ext cx="3829050" cy="2981325"/>
          </a:xfrm>
          <a:prstGeom prst="rect">
            <a:avLst/>
          </a:prstGeom>
        </p:spPr>
      </p:pic>
    </p:spTree>
    <p:extLst>
      <p:ext uri="{BB962C8B-B14F-4D97-AF65-F5344CB8AC3E}">
        <p14:creationId xmlns:p14="http://schemas.microsoft.com/office/powerpoint/2010/main" val="31631502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happens when a node joins a swarm?</a:t>
            </a:r>
            <a:endParaRPr lang="en-US" dirty="0"/>
          </a:p>
        </p:txBody>
      </p:sp>
      <p:sp>
        <p:nvSpPr>
          <p:cNvPr id="3" name="TextBox 2"/>
          <p:cNvSpPr txBox="1"/>
          <p:nvPr/>
        </p:nvSpPr>
        <p:spPr>
          <a:xfrm>
            <a:off x="1141413" y="1959429"/>
            <a:ext cx="10094998" cy="4493538"/>
          </a:xfrm>
          <a:prstGeom prst="rect">
            <a:avLst/>
          </a:prstGeom>
          <a:noFill/>
        </p:spPr>
        <p:txBody>
          <a:bodyPr wrap="square" rtlCol="0">
            <a:spAutoFit/>
          </a:bodyPr>
          <a:lstStyle/>
          <a:p>
            <a:pPr marL="285750" indent="-285750">
              <a:buFont typeface="Arial" panose="020B0604020202020204" pitchFamily="34" charset="0"/>
              <a:buChar char="•"/>
            </a:pPr>
            <a:r>
              <a:rPr lang="en-US" dirty="0"/>
              <a:t>A Swarm-ETCD-based configuration database or cluster store is created </a:t>
            </a:r>
            <a:r>
              <a:rPr lang="en-US" dirty="0" smtClean="0"/>
              <a:t>and encrypted</a:t>
            </a:r>
            <a:endParaRPr lang="en-US" dirty="0"/>
          </a:p>
          <a:p>
            <a:pPr marL="285750" indent="-285750">
              <a:buFont typeface="Arial" panose="020B0604020202020204" pitchFamily="34" charset="0"/>
              <a:buChar char="•"/>
            </a:pPr>
            <a:r>
              <a:rPr lang="en-US" dirty="0"/>
              <a:t>Mutual TLS (</a:t>
            </a:r>
            <a:r>
              <a:rPr lang="en-US" dirty="0" err="1"/>
              <a:t>mTLS</a:t>
            </a:r>
            <a:r>
              <a:rPr lang="en-US" dirty="0"/>
              <a:t>) authentication and encryption is set up for all </a:t>
            </a:r>
            <a:r>
              <a:rPr lang="en-US" dirty="0" smtClean="0"/>
              <a:t>inter-node communication</a:t>
            </a:r>
            <a:endParaRPr lang="en-US" dirty="0"/>
          </a:p>
          <a:p>
            <a:pPr marL="285750" indent="-285750">
              <a:buFont typeface="Arial" panose="020B0604020202020204" pitchFamily="34" charset="0"/>
              <a:buChar char="•"/>
            </a:pPr>
            <a:r>
              <a:rPr lang="en-US" dirty="0"/>
              <a:t>Container orchestration is enabled, which takes responsibility for </a:t>
            </a:r>
            <a:r>
              <a:rPr lang="en-US" dirty="0" smtClean="0"/>
              <a:t>managing which </a:t>
            </a:r>
            <a:r>
              <a:rPr lang="en-US" dirty="0"/>
              <a:t>containers run on which nodes</a:t>
            </a:r>
          </a:p>
          <a:p>
            <a:pPr marL="285750" indent="-285750">
              <a:buFont typeface="Arial" panose="020B0604020202020204" pitchFamily="34" charset="0"/>
              <a:buChar char="•"/>
            </a:pPr>
            <a:r>
              <a:rPr lang="en-US" dirty="0"/>
              <a:t>The cluster store is configured to automatically replicate to all manager </a:t>
            </a:r>
            <a:r>
              <a:rPr lang="en-US" dirty="0" smtClean="0"/>
              <a:t>nodes</a:t>
            </a:r>
            <a:endParaRPr lang="en-US" dirty="0"/>
          </a:p>
          <a:p>
            <a:pPr marL="285750" indent="-285750">
              <a:buFont typeface="Arial" panose="020B0604020202020204" pitchFamily="34" charset="0"/>
              <a:buChar char="•"/>
            </a:pPr>
            <a:r>
              <a:rPr lang="en-US" dirty="0"/>
              <a:t>The node gets assigned a cryptographic ID</a:t>
            </a:r>
          </a:p>
          <a:p>
            <a:pPr marL="285750" indent="-285750">
              <a:buFont typeface="Arial" panose="020B0604020202020204" pitchFamily="34" charset="0"/>
              <a:buChar char="•"/>
            </a:pPr>
            <a:r>
              <a:rPr lang="en-US" dirty="0"/>
              <a:t>A Raft-based distributed consensus-management system is enabled</a:t>
            </a:r>
          </a:p>
          <a:p>
            <a:pPr marL="285750" indent="-285750">
              <a:buFont typeface="Arial" panose="020B0604020202020204" pitchFamily="34" charset="0"/>
              <a:buChar char="•"/>
            </a:pPr>
            <a:r>
              <a:rPr lang="en-US" dirty="0"/>
              <a:t>The node becomes a Manager and is elected to the status of swarm leader</a:t>
            </a:r>
          </a:p>
          <a:p>
            <a:pPr marL="285750" indent="-285750">
              <a:buFont typeface="Arial" panose="020B0604020202020204" pitchFamily="34" charset="0"/>
              <a:buChar char="•"/>
            </a:pPr>
            <a:r>
              <a:rPr lang="en-US" dirty="0"/>
              <a:t>The swarm managers are configured for HA</a:t>
            </a:r>
          </a:p>
          <a:p>
            <a:pPr marL="285750" indent="-285750">
              <a:buFont typeface="Arial" panose="020B0604020202020204" pitchFamily="34" charset="0"/>
              <a:buChar char="•"/>
            </a:pPr>
            <a:r>
              <a:rPr lang="en-US" dirty="0"/>
              <a:t>A public-key infrastructure system is created</a:t>
            </a:r>
          </a:p>
          <a:p>
            <a:pPr marL="285750" indent="-285750">
              <a:buFont typeface="Arial" panose="020B0604020202020204" pitchFamily="34" charset="0"/>
              <a:buChar char="•"/>
            </a:pPr>
            <a:r>
              <a:rPr lang="en-US" dirty="0"/>
              <a:t>The node becomes the certificate authority, allowing it to issue client </a:t>
            </a:r>
            <a:r>
              <a:rPr lang="en-US" dirty="0" smtClean="0"/>
              <a:t>certificates to </a:t>
            </a:r>
            <a:r>
              <a:rPr lang="en-US" dirty="0"/>
              <a:t>any nodes that join the swarm</a:t>
            </a:r>
          </a:p>
          <a:p>
            <a:pPr marL="285750" indent="-285750">
              <a:buFont typeface="Arial" panose="020B0604020202020204" pitchFamily="34" charset="0"/>
              <a:buChar char="•"/>
            </a:pPr>
            <a:r>
              <a:rPr lang="en-US" dirty="0"/>
              <a:t>A default 90-day certificate-rotation policy is configured on the </a:t>
            </a:r>
            <a:r>
              <a:rPr lang="en-US" dirty="0" smtClean="0"/>
              <a:t>certificate authority</a:t>
            </a:r>
          </a:p>
          <a:p>
            <a:pPr marL="285750" indent="-285750">
              <a:buFont typeface="Arial" panose="020B0604020202020204" pitchFamily="34" charset="0"/>
              <a:buChar char="•"/>
            </a:pPr>
            <a:r>
              <a:rPr lang="en-US" sz="1600" dirty="0"/>
              <a:t>The node gets issued its client certificate, which includes its name, ID, the </a:t>
            </a:r>
            <a:r>
              <a:rPr lang="en-US" sz="1600" dirty="0" smtClean="0"/>
              <a:t>swarm ID</a:t>
            </a:r>
            <a:r>
              <a:rPr lang="en-US" sz="1600" dirty="0"/>
              <a:t>, and the node's role in the swarm</a:t>
            </a:r>
          </a:p>
          <a:p>
            <a:pPr marL="285750" indent="-285750">
              <a:buFont typeface="Arial" panose="020B0604020202020204" pitchFamily="34" charset="0"/>
              <a:buChar char="•"/>
            </a:pPr>
            <a:r>
              <a:rPr lang="en-US" sz="1600" dirty="0"/>
              <a:t>Creating a new cryptographic join token for adding new swarm managers occurs</a:t>
            </a:r>
          </a:p>
          <a:p>
            <a:pPr marL="285750" indent="-285750">
              <a:buFont typeface="Arial" panose="020B0604020202020204" pitchFamily="34" charset="0"/>
              <a:buChar char="•"/>
            </a:pPr>
            <a:r>
              <a:rPr lang="en-US" sz="1600" dirty="0"/>
              <a:t>Creating a new cryptographic join token for adding new swarm workers occurs</a:t>
            </a:r>
            <a:endParaRPr lang="en-US" sz="5400" dirty="0"/>
          </a:p>
        </p:txBody>
      </p:sp>
    </p:spTree>
    <p:extLst>
      <p:ext uri="{BB962C8B-B14F-4D97-AF65-F5344CB8AC3E}">
        <p14:creationId xmlns:p14="http://schemas.microsoft.com/office/powerpoint/2010/main" val="36233567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set up a swarm cluster</a:t>
            </a:r>
            <a:endParaRPr lang="en-US" dirty="0"/>
          </a:p>
        </p:txBody>
      </p:sp>
      <p:sp>
        <p:nvSpPr>
          <p:cNvPr id="3" name="TextBox 2"/>
          <p:cNvSpPr txBox="1"/>
          <p:nvPr/>
        </p:nvSpPr>
        <p:spPr>
          <a:xfrm>
            <a:off x="1141413" y="1959429"/>
            <a:ext cx="4759636" cy="830997"/>
          </a:xfrm>
          <a:prstGeom prst="rect">
            <a:avLst/>
          </a:prstGeom>
          <a:noFill/>
        </p:spPr>
        <p:txBody>
          <a:bodyPr wrap="none" rtlCol="0">
            <a:spAutoFit/>
          </a:bodyPr>
          <a:lstStyle/>
          <a:p>
            <a:r>
              <a:rPr lang="en-US" sz="4800" b="1" dirty="0" err="1">
                <a:solidFill>
                  <a:schemeClr val="accent2">
                    <a:lumMod val="75000"/>
                  </a:schemeClr>
                </a:solidFill>
              </a:rPr>
              <a:t>docker</a:t>
            </a:r>
            <a:r>
              <a:rPr lang="en-US" sz="4800" b="1" dirty="0">
                <a:solidFill>
                  <a:schemeClr val="accent2">
                    <a:lumMod val="75000"/>
                  </a:schemeClr>
                </a:solidFill>
              </a:rPr>
              <a:t> swarm </a:t>
            </a:r>
            <a:r>
              <a:rPr lang="en-US" sz="4800" b="1" dirty="0" err="1">
                <a:solidFill>
                  <a:schemeClr val="accent2">
                    <a:lumMod val="75000"/>
                  </a:schemeClr>
                </a:solidFill>
              </a:rPr>
              <a:t>init</a:t>
            </a:r>
            <a:endParaRPr lang="en-US" sz="13800" dirty="0">
              <a:solidFill>
                <a:schemeClr val="accent2">
                  <a:lumMod val="75000"/>
                </a:schemeClr>
              </a:solidFill>
            </a:endParaRPr>
          </a:p>
        </p:txBody>
      </p:sp>
      <p:sp>
        <p:nvSpPr>
          <p:cNvPr id="4" name="TextBox 3"/>
          <p:cNvSpPr txBox="1"/>
          <p:nvPr/>
        </p:nvSpPr>
        <p:spPr>
          <a:xfrm>
            <a:off x="1276865" y="2965622"/>
            <a:ext cx="9844216" cy="3416320"/>
          </a:xfrm>
          <a:prstGeom prst="rect">
            <a:avLst/>
          </a:prstGeom>
          <a:noFill/>
        </p:spPr>
        <p:txBody>
          <a:bodyPr wrap="square" rtlCol="0">
            <a:spAutoFit/>
          </a:bodyPr>
          <a:lstStyle/>
          <a:p>
            <a:r>
              <a:rPr lang="en-US" sz="2400" dirty="0"/>
              <a:t>With that single </a:t>
            </a:r>
            <a:r>
              <a:rPr lang="en-US" sz="2400" dirty="0">
                <a:solidFill>
                  <a:schemeClr val="accent2">
                    <a:lumMod val="75000"/>
                  </a:schemeClr>
                </a:solidFill>
              </a:rPr>
              <a:t>swarm </a:t>
            </a:r>
            <a:r>
              <a:rPr lang="en-US" sz="2400" dirty="0" err="1">
                <a:solidFill>
                  <a:schemeClr val="accent2">
                    <a:lumMod val="75000"/>
                  </a:schemeClr>
                </a:solidFill>
              </a:rPr>
              <a:t>init</a:t>
            </a:r>
            <a:r>
              <a:rPr lang="en-US" sz="2400" dirty="0">
                <a:solidFill>
                  <a:schemeClr val="accent2">
                    <a:lumMod val="75000"/>
                  </a:schemeClr>
                </a:solidFill>
              </a:rPr>
              <a:t> </a:t>
            </a:r>
            <a:r>
              <a:rPr lang="en-US" sz="2400" dirty="0"/>
              <a:t>command, the swarm cluster is created, the node is transformed from a single-instance node into a swarm-mode node, the role of manager is assigned to the node and it is elected as the leader of the swarm, the cluster store is created, the node becomes the certificate authority of the cluster and assigns itself a new certificate that includes a cryptographic ID, a new cryptographic join token is created for managers, and another is created for workers, and on and on. </a:t>
            </a:r>
            <a:endParaRPr lang="en-US" sz="2400" dirty="0" smtClean="0"/>
          </a:p>
          <a:p>
            <a:endParaRPr lang="en-US" sz="2400" dirty="0"/>
          </a:p>
          <a:p>
            <a:r>
              <a:rPr lang="en-US" sz="2400" dirty="0" smtClean="0"/>
              <a:t>This </a:t>
            </a:r>
            <a:r>
              <a:rPr lang="en-US" sz="2400" dirty="0"/>
              <a:t>is complexity made simple.</a:t>
            </a:r>
          </a:p>
        </p:txBody>
      </p:sp>
    </p:spTree>
    <p:extLst>
      <p:ext uri="{BB962C8B-B14F-4D97-AF65-F5344CB8AC3E}">
        <p14:creationId xmlns:p14="http://schemas.microsoft.com/office/powerpoint/2010/main" val="21044715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Docker swarm management group</a:t>
            </a:r>
            <a:endParaRPr lang="en-US" dirty="0"/>
          </a:p>
        </p:txBody>
      </p:sp>
      <p:pic>
        <p:nvPicPr>
          <p:cNvPr id="4" name="Picture 3"/>
          <p:cNvPicPr>
            <a:picLocks noChangeAspect="1"/>
          </p:cNvPicPr>
          <p:nvPr/>
        </p:nvPicPr>
        <p:blipFill>
          <a:blip r:embed="rId2"/>
          <a:stretch>
            <a:fillRect/>
          </a:stretch>
        </p:blipFill>
        <p:spPr>
          <a:xfrm>
            <a:off x="1682616" y="1944254"/>
            <a:ext cx="8678486" cy="3743847"/>
          </a:xfrm>
          <a:prstGeom prst="rect">
            <a:avLst/>
          </a:prstGeom>
        </p:spPr>
      </p:pic>
    </p:spTree>
    <p:extLst>
      <p:ext uri="{BB962C8B-B14F-4D97-AF65-F5344CB8AC3E}">
        <p14:creationId xmlns:p14="http://schemas.microsoft.com/office/powerpoint/2010/main" val="36925191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Required protocols and ports</a:t>
            </a:r>
            <a:endParaRPr lang="en-US" dirty="0"/>
          </a:p>
        </p:txBody>
      </p:sp>
      <p:sp>
        <p:nvSpPr>
          <p:cNvPr id="4" name="TextBox 3"/>
          <p:cNvSpPr txBox="1"/>
          <p:nvPr/>
        </p:nvSpPr>
        <p:spPr>
          <a:xfrm>
            <a:off x="1141413" y="1795849"/>
            <a:ext cx="10160901" cy="4524315"/>
          </a:xfrm>
          <a:prstGeom prst="rect">
            <a:avLst/>
          </a:prstGeom>
          <a:noFill/>
        </p:spPr>
        <p:txBody>
          <a:bodyPr wrap="square" rtlCol="0">
            <a:spAutoFit/>
          </a:bodyPr>
          <a:lstStyle/>
          <a:p>
            <a:r>
              <a:rPr lang="en-US" sz="2800" dirty="0"/>
              <a:t>The following ports must be available, some may be open by default:</a:t>
            </a:r>
          </a:p>
          <a:p>
            <a:pPr marL="457200" indent="-457200">
              <a:buFont typeface="Arial" panose="020B0604020202020204" pitchFamily="34" charset="0"/>
              <a:buChar char="•"/>
            </a:pPr>
            <a:r>
              <a:rPr lang="en-US" sz="2800" dirty="0"/>
              <a:t>TCP port 2377 for cluster management communications</a:t>
            </a:r>
          </a:p>
          <a:p>
            <a:pPr marL="457200" indent="-457200">
              <a:buFont typeface="Arial" panose="020B0604020202020204" pitchFamily="34" charset="0"/>
              <a:buChar char="•"/>
            </a:pPr>
            <a:r>
              <a:rPr lang="en-US" sz="2800" dirty="0"/>
              <a:t>TCP and UDP port 7946 for communication among nodes</a:t>
            </a:r>
          </a:p>
          <a:p>
            <a:pPr marL="457200" indent="-457200">
              <a:buFont typeface="Arial" panose="020B0604020202020204" pitchFamily="34" charset="0"/>
              <a:buChar char="•"/>
            </a:pPr>
            <a:r>
              <a:rPr lang="en-US" sz="2800" dirty="0"/>
              <a:t>UDP port 4789 for overlay network traffic</a:t>
            </a:r>
          </a:p>
          <a:p>
            <a:pPr marL="457200" indent="-457200">
              <a:buFont typeface="Arial" panose="020B0604020202020204" pitchFamily="34" charset="0"/>
              <a:buChar char="•"/>
            </a:pPr>
            <a:r>
              <a:rPr lang="en-US" sz="2800" dirty="0"/>
              <a:t>TCP port 2375 for Docker REST API (plain text)</a:t>
            </a:r>
          </a:p>
          <a:p>
            <a:pPr marL="457200" indent="-457200">
              <a:buFont typeface="Arial" panose="020B0604020202020204" pitchFamily="34" charset="0"/>
              <a:buChar char="•"/>
            </a:pPr>
            <a:r>
              <a:rPr lang="en-US" sz="2800" dirty="0"/>
              <a:t>TCP port 2376 for Docker REST API (</a:t>
            </a:r>
            <a:r>
              <a:rPr lang="en-US" sz="2800" dirty="0" err="1"/>
              <a:t>ssl</a:t>
            </a:r>
            <a:r>
              <a:rPr lang="en-US" sz="2800" dirty="0"/>
              <a: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If using overlay networking with encryption ( --opt encrypted ), you </a:t>
            </a:r>
            <a:r>
              <a:rPr lang="en-US" sz="2800" dirty="0" smtClean="0"/>
              <a:t>also </a:t>
            </a:r>
            <a:r>
              <a:rPr lang="en-US" sz="2800" dirty="0"/>
              <a:t>need to ensure IP protocol 50 (ESP) traffic is </a:t>
            </a:r>
            <a:r>
              <a:rPr lang="en-US" sz="2800" dirty="0" smtClean="0"/>
              <a:t>allowed </a:t>
            </a:r>
          </a:p>
          <a:p>
            <a:endParaRPr lang="en-US" dirty="0" smtClean="0"/>
          </a:p>
          <a:p>
            <a:r>
              <a:rPr lang="en-US" dirty="0" smtClean="0"/>
              <a:t>ESP </a:t>
            </a:r>
            <a:r>
              <a:rPr lang="en-US" dirty="0"/>
              <a:t>= encapsulating security payload</a:t>
            </a:r>
            <a:r>
              <a:rPr lang="en-US" dirty="0" smtClean="0"/>
              <a:t>.</a:t>
            </a:r>
            <a:endParaRPr lang="en-US" dirty="0"/>
          </a:p>
        </p:txBody>
      </p:sp>
    </p:spTree>
    <p:extLst>
      <p:ext uri="{BB962C8B-B14F-4D97-AF65-F5344CB8AC3E}">
        <p14:creationId xmlns:p14="http://schemas.microsoft.com/office/powerpoint/2010/main" val="2436636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docker</a:t>
            </a:r>
            <a:r>
              <a:rPr lang="en-US" dirty="0"/>
              <a:t> swarm </a:t>
            </a:r>
            <a:r>
              <a:rPr lang="en-US" dirty="0" err="1"/>
              <a:t>init</a:t>
            </a:r>
            <a:endParaRPr lang="en-US" dirty="0"/>
          </a:p>
        </p:txBody>
      </p:sp>
      <p:sp>
        <p:nvSpPr>
          <p:cNvPr id="4" name="TextBox 3"/>
          <p:cNvSpPr txBox="1"/>
          <p:nvPr/>
        </p:nvSpPr>
        <p:spPr>
          <a:xfrm>
            <a:off x="1141413" y="1795849"/>
            <a:ext cx="10160901" cy="3970318"/>
          </a:xfrm>
          <a:prstGeom prst="rect">
            <a:avLst/>
          </a:prstGeom>
          <a:noFill/>
        </p:spPr>
        <p:txBody>
          <a:bodyPr wrap="square" rtlCol="0">
            <a:spAutoFit/>
          </a:bodyPr>
          <a:lstStyle/>
          <a:p>
            <a:r>
              <a:rPr lang="en-US" dirty="0"/>
              <a:t>You have already seen what the </a:t>
            </a:r>
            <a:r>
              <a:rPr lang="en-US" dirty="0" err="1"/>
              <a:t>init</a:t>
            </a:r>
            <a:r>
              <a:rPr lang="en-US" dirty="0"/>
              <a:t> command is for, that being to create the swarm cluster</a:t>
            </a:r>
            <a:r>
              <a:rPr lang="en-US" dirty="0" smtClean="0"/>
              <a:t>, add the </a:t>
            </a:r>
            <a:r>
              <a:rPr lang="en-US" dirty="0"/>
              <a:t>first Docker node to it, and then set up and enable all of the swarm </a:t>
            </a:r>
            <a:r>
              <a:rPr lang="en-US" dirty="0" smtClean="0"/>
              <a:t>features we </a:t>
            </a:r>
            <a:r>
              <a:rPr lang="en-US" dirty="0"/>
              <a:t>just covered. </a:t>
            </a:r>
            <a:endParaRPr lang="en-US" dirty="0" smtClean="0"/>
          </a:p>
          <a:p>
            <a:endParaRPr lang="en-US" dirty="0"/>
          </a:p>
          <a:p>
            <a:r>
              <a:rPr lang="en-US" dirty="0" smtClean="0"/>
              <a:t>The </a:t>
            </a:r>
            <a:r>
              <a:rPr lang="en-US" dirty="0" err="1"/>
              <a:t>init</a:t>
            </a:r>
            <a:r>
              <a:rPr lang="en-US" dirty="0"/>
              <a:t> command can be as simple as using it with no parameters, </a:t>
            </a:r>
            <a:r>
              <a:rPr lang="en-US" dirty="0" smtClean="0"/>
              <a:t>but there </a:t>
            </a:r>
            <a:r>
              <a:rPr lang="en-US" dirty="0"/>
              <a:t>are many optional parameters available to fine-tune the initialization process. </a:t>
            </a:r>
            <a:endParaRPr lang="en-US" dirty="0" smtClean="0"/>
          </a:p>
          <a:p>
            <a:endParaRPr lang="en-US" dirty="0"/>
          </a:p>
          <a:p>
            <a:r>
              <a:rPr lang="en-US" dirty="0" smtClean="0"/>
              <a:t>You can get </a:t>
            </a:r>
            <a:r>
              <a:rPr lang="en-US" dirty="0"/>
              <a:t>a full list of the optional parameters, as usual, by using </a:t>
            </a:r>
            <a:r>
              <a:rPr lang="en-US" dirty="0">
                <a:solidFill>
                  <a:schemeClr val="accent2">
                    <a:lumMod val="75000"/>
                  </a:schemeClr>
                </a:solidFill>
              </a:rPr>
              <a:t>--help</a:t>
            </a:r>
            <a:r>
              <a:rPr lang="en-US" dirty="0"/>
              <a:t>, but let's consider a </a:t>
            </a:r>
            <a:r>
              <a:rPr lang="en-US" dirty="0" smtClean="0"/>
              <a:t>few of </a:t>
            </a:r>
            <a:r>
              <a:rPr lang="en-US" dirty="0"/>
              <a:t>the available parameters now</a:t>
            </a:r>
            <a:r>
              <a:rPr lang="en-US" dirty="0" smtClean="0"/>
              <a:t>:</a:t>
            </a:r>
          </a:p>
          <a:p>
            <a:endParaRPr lang="en-US" dirty="0"/>
          </a:p>
          <a:p>
            <a:r>
              <a:rPr lang="en-US" dirty="0">
                <a:solidFill>
                  <a:schemeClr val="accent2">
                    <a:lumMod val="75000"/>
                  </a:schemeClr>
                </a:solidFill>
              </a:rPr>
              <a:t>--</a:t>
            </a:r>
            <a:r>
              <a:rPr lang="en-US" dirty="0" err="1">
                <a:solidFill>
                  <a:schemeClr val="accent2">
                    <a:lumMod val="75000"/>
                  </a:schemeClr>
                </a:solidFill>
              </a:rPr>
              <a:t>autolock</a:t>
            </a:r>
            <a:r>
              <a:rPr lang="en-US" dirty="0"/>
              <a:t>: Use this parameter to enable manager </a:t>
            </a:r>
            <a:r>
              <a:rPr lang="en-US" dirty="0" err="1"/>
              <a:t>autolocking</a:t>
            </a:r>
            <a:r>
              <a:rPr lang="en-US" dirty="0"/>
              <a:t>.</a:t>
            </a:r>
          </a:p>
          <a:p>
            <a:r>
              <a:rPr lang="en-US" dirty="0">
                <a:solidFill>
                  <a:schemeClr val="accent2">
                    <a:lumMod val="75000"/>
                  </a:schemeClr>
                </a:solidFill>
              </a:rPr>
              <a:t>--cert-expiry duration</a:t>
            </a:r>
            <a:r>
              <a:rPr lang="en-US" dirty="0"/>
              <a:t>: Use this parameter to change the default </a:t>
            </a:r>
            <a:r>
              <a:rPr lang="en-US" dirty="0" smtClean="0"/>
              <a:t>validity period </a:t>
            </a:r>
            <a:r>
              <a:rPr lang="en-US" dirty="0"/>
              <a:t>(of 90 days) for node certificates.</a:t>
            </a:r>
          </a:p>
          <a:p>
            <a:r>
              <a:rPr lang="en-US" dirty="0">
                <a:solidFill>
                  <a:schemeClr val="accent2">
                    <a:lumMod val="75000"/>
                  </a:schemeClr>
                </a:solidFill>
              </a:rPr>
              <a:t>--external-ca </a:t>
            </a:r>
            <a:r>
              <a:rPr lang="en-US" dirty="0" err="1">
                <a:solidFill>
                  <a:schemeClr val="accent2">
                    <a:lumMod val="75000"/>
                  </a:schemeClr>
                </a:solidFill>
              </a:rPr>
              <a:t>external-ca</a:t>
            </a:r>
            <a:r>
              <a:rPr lang="en-US" dirty="0"/>
              <a:t>: Use this parameter to specify one or </a:t>
            </a:r>
            <a:r>
              <a:rPr lang="en-US" dirty="0" smtClean="0"/>
              <a:t>more certificate-signing </a:t>
            </a:r>
            <a:r>
              <a:rPr lang="en-US" dirty="0"/>
              <a:t>endpoints, that is, external CAs.</a:t>
            </a:r>
          </a:p>
        </p:txBody>
      </p:sp>
    </p:spTree>
    <p:extLst>
      <p:ext uri="{BB962C8B-B14F-4D97-AF65-F5344CB8AC3E}">
        <p14:creationId xmlns:p14="http://schemas.microsoft.com/office/powerpoint/2010/main" val="34052781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Autolock</a:t>
            </a:r>
            <a:r>
              <a:rPr lang="en-US" dirty="0" smtClean="0"/>
              <a:t> and RAFT</a:t>
            </a:r>
            <a:endParaRPr lang="en-US" dirty="0"/>
          </a:p>
        </p:txBody>
      </p:sp>
      <p:sp>
        <p:nvSpPr>
          <p:cNvPr id="4" name="TextBox 3"/>
          <p:cNvSpPr txBox="1"/>
          <p:nvPr/>
        </p:nvSpPr>
        <p:spPr>
          <a:xfrm>
            <a:off x="1141413" y="1795849"/>
            <a:ext cx="10160901" cy="4524315"/>
          </a:xfrm>
          <a:prstGeom prst="rect">
            <a:avLst/>
          </a:prstGeom>
          <a:noFill/>
        </p:spPr>
        <p:txBody>
          <a:bodyPr wrap="square" rtlCol="0">
            <a:spAutoFit/>
          </a:bodyPr>
          <a:lstStyle/>
          <a:p>
            <a:r>
              <a:rPr lang="en-US" sz="2400" dirty="0"/>
              <a:t>Docker has the ability to protect the mutual TLS encryption key and the key used to encrypt and decrypt Raft logs at rest, by allowing you to take ownership of these keys and to require manual unlocking of your managers. This feature is called </a:t>
            </a:r>
            <a:r>
              <a:rPr lang="en-US" sz="2400" i="1" dirty="0" err="1">
                <a:solidFill>
                  <a:schemeClr val="accent2">
                    <a:lumMod val="75000"/>
                  </a:schemeClr>
                </a:solidFill>
              </a:rPr>
              <a:t>autolock</a:t>
            </a:r>
            <a:r>
              <a:rPr lang="en-US" sz="2400" dirty="0" smtClean="0"/>
              <a:t>.</a:t>
            </a:r>
          </a:p>
          <a:p>
            <a:endParaRPr lang="en-US" sz="2400" dirty="0"/>
          </a:p>
          <a:p>
            <a:r>
              <a:rPr lang="en-US" sz="2400" dirty="0"/>
              <a:t>Raft is a consensus </a:t>
            </a:r>
            <a:r>
              <a:rPr lang="en-US" sz="2400" dirty="0" smtClean="0"/>
              <a:t>algorithm.</a:t>
            </a:r>
          </a:p>
          <a:p>
            <a:r>
              <a:rPr lang="en-US" sz="2400" dirty="0" smtClean="0"/>
              <a:t>Consensus </a:t>
            </a:r>
            <a:r>
              <a:rPr lang="en-US" sz="2400" dirty="0"/>
              <a:t>is a fundamental problem in fault-tolerant distributed systems. Consensus involves multiple servers agreeing on values. Once they reach a decision on a value, that decision is final. </a:t>
            </a:r>
            <a:endParaRPr lang="en-US" sz="2400" dirty="0" smtClean="0"/>
          </a:p>
          <a:p>
            <a:endParaRPr lang="en-US" sz="2400" dirty="0"/>
          </a:p>
          <a:p>
            <a:r>
              <a:rPr lang="en-US" sz="2400" dirty="0" smtClean="0"/>
              <a:t>Want to </a:t>
            </a:r>
            <a:r>
              <a:rPr lang="en-US" sz="2400" dirty="0"/>
              <a:t>know more: </a:t>
            </a:r>
            <a:r>
              <a:rPr lang="en-US" sz="2400" dirty="0">
                <a:hlinkClick r:id="rId2"/>
              </a:rPr>
              <a:t>https://foxutech.com/what-is-raft-and-how-its-working-on-docker-swarm</a:t>
            </a:r>
            <a:r>
              <a:rPr lang="en-US" sz="2400" dirty="0" smtClean="0">
                <a:hlinkClick r:id="rId2"/>
              </a:rPr>
              <a:t>/</a:t>
            </a:r>
            <a:r>
              <a:rPr lang="en-US" sz="2400" dirty="0" smtClean="0"/>
              <a:t> </a:t>
            </a:r>
            <a:endParaRPr lang="en-US" sz="2400" dirty="0"/>
          </a:p>
        </p:txBody>
      </p:sp>
    </p:spTree>
    <p:extLst>
      <p:ext uri="{BB962C8B-B14F-4D97-AF65-F5344CB8AC3E}">
        <p14:creationId xmlns:p14="http://schemas.microsoft.com/office/powerpoint/2010/main" val="8190455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docker</a:t>
            </a:r>
            <a:r>
              <a:rPr lang="en-US" dirty="0"/>
              <a:t> swarm join-token</a:t>
            </a:r>
          </a:p>
        </p:txBody>
      </p:sp>
      <p:sp>
        <p:nvSpPr>
          <p:cNvPr id="4" name="TextBox 3"/>
          <p:cNvSpPr txBox="1"/>
          <p:nvPr/>
        </p:nvSpPr>
        <p:spPr>
          <a:xfrm>
            <a:off x="1141413" y="1795849"/>
            <a:ext cx="10160901" cy="4370427"/>
          </a:xfrm>
          <a:prstGeom prst="rect">
            <a:avLst/>
          </a:prstGeom>
          <a:noFill/>
        </p:spPr>
        <p:txBody>
          <a:bodyPr wrap="square" rtlCol="0">
            <a:spAutoFit/>
          </a:bodyPr>
          <a:lstStyle/>
          <a:p>
            <a:r>
              <a:rPr lang="en-US" sz="2000" dirty="0"/>
              <a:t>When you initialize the swarm by running the </a:t>
            </a:r>
            <a:r>
              <a:rPr lang="en-US" sz="2000" dirty="0">
                <a:solidFill>
                  <a:schemeClr val="accent2">
                    <a:lumMod val="75000"/>
                  </a:schemeClr>
                </a:solidFill>
              </a:rPr>
              <a:t>swarm </a:t>
            </a:r>
            <a:r>
              <a:rPr lang="en-US" sz="2000" dirty="0" err="1">
                <a:solidFill>
                  <a:schemeClr val="accent2">
                    <a:lumMod val="75000"/>
                  </a:schemeClr>
                </a:solidFill>
              </a:rPr>
              <a:t>init</a:t>
            </a:r>
            <a:r>
              <a:rPr lang="en-US" sz="2000" dirty="0"/>
              <a:t> command on the first node</a:t>
            </a:r>
            <a:r>
              <a:rPr lang="en-US" sz="2000" dirty="0" smtClean="0"/>
              <a:t>, one </a:t>
            </a:r>
            <a:r>
              <a:rPr lang="en-US" sz="2000" dirty="0"/>
              <a:t>of the functions that is executed creates unique cryptographic join tokens, one </a:t>
            </a:r>
            <a:r>
              <a:rPr lang="en-US" sz="2000" dirty="0" smtClean="0"/>
              <a:t>joins additional </a:t>
            </a:r>
            <a:r>
              <a:rPr lang="en-US" sz="2000" dirty="0"/>
              <a:t>manager nodes, and one joins worker nodes. </a:t>
            </a:r>
            <a:endParaRPr lang="en-US" sz="2000" dirty="0" smtClean="0"/>
          </a:p>
          <a:p>
            <a:r>
              <a:rPr lang="en-US" sz="2000" dirty="0" smtClean="0"/>
              <a:t>Using </a:t>
            </a:r>
            <a:r>
              <a:rPr lang="en-US" sz="2000" dirty="0"/>
              <a:t>the join-token command</a:t>
            </a:r>
            <a:r>
              <a:rPr lang="en-US" sz="2000" dirty="0" smtClean="0"/>
              <a:t>, you </a:t>
            </a:r>
            <a:r>
              <a:rPr lang="en-US" sz="2000" dirty="0"/>
              <a:t>can obtain these two join tokens. </a:t>
            </a:r>
            <a:endParaRPr lang="en-US" sz="2000" dirty="0" smtClean="0"/>
          </a:p>
          <a:p>
            <a:endParaRPr lang="en-US" sz="2000" dirty="0"/>
          </a:p>
          <a:p>
            <a:r>
              <a:rPr lang="en-US" sz="2000" dirty="0" smtClean="0"/>
              <a:t>In </a:t>
            </a:r>
            <a:r>
              <a:rPr lang="en-US" sz="2000" dirty="0"/>
              <a:t>fact, using the join-token command will </a:t>
            </a:r>
            <a:r>
              <a:rPr lang="en-US" sz="2000" dirty="0" smtClean="0"/>
              <a:t>deliver the </a:t>
            </a:r>
            <a:r>
              <a:rPr lang="en-US" sz="2000" dirty="0"/>
              <a:t>full join command for whichever role you specify. </a:t>
            </a:r>
            <a:endParaRPr lang="en-US" sz="2000" dirty="0" smtClean="0"/>
          </a:p>
          <a:p>
            <a:r>
              <a:rPr lang="en-US" sz="2000" dirty="0" smtClean="0"/>
              <a:t>The </a:t>
            </a:r>
            <a:r>
              <a:rPr lang="en-US" sz="2000" dirty="0"/>
              <a:t>role parameter is required. </a:t>
            </a:r>
            <a:endParaRPr lang="en-US" sz="2000" dirty="0" smtClean="0"/>
          </a:p>
          <a:p>
            <a:endParaRPr lang="en-US" sz="2000" dirty="0"/>
          </a:p>
          <a:p>
            <a:r>
              <a:rPr lang="en-US" sz="2000" dirty="0" smtClean="0"/>
              <a:t>Here are </a:t>
            </a:r>
            <a:r>
              <a:rPr lang="en-US" sz="2000" dirty="0"/>
              <a:t>examples of the command:</a:t>
            </a:r>
          </a:p>
          <a:p>
            <a:r>
              <a:rPr lang="en-US" sz="2000" dirty="0"/>
              <a:t># Get the join token for adding managers</a:t>
            </a:r>
          </a:p>
          <a:p>
            <a:r>
              <a:rPr lang="en-US" sz="2000" b="1" dirty="0" err="1">
                <a:solidFill>
                  <a:schemeClr val="accent2">
                    <a:lumMod val="75000"/>
                  </a:schemeClr>
                </a:solidFill>
              </a:rPr>
              <a:t>docker</a:t>
            </a:r>
            <a:r>
              <a:rPr lang="en-US" sz="2000" b="1" dirty="0">
                <a:solidFill>
                  <a:schemeClr val="accent2">
                    <a:lumMod val="75000"/>
                  </a:schemeClr>
                </a:solidFill>
              </a:rPr>
              <a:t> swarm join-token manager</a:t>
            </a:r>
          </a:p>
          <a:p>
            <a:r>
              <a:rPr lang="en-US" sz="2000" dirty="0"/>
              <a:t># Get the join token for adding workers</a:t>
            </a:r>
          </a:p>
          <a:p>
            <a:r>
              <a:rPr lang="en-US" sz="2000" b="1" dirty="0" err="1">
                <a:solidFill>
                  <a:schemeClr val="accent2">
                    <a:lumMod val="75000"/>
                  </a:schemeClr>
                </a:solidFill>
              </a:rPr>
              <a:t>docker</a:t>
            </a:r>
            <a:r>
              <a:rPr lang="en-US" sz="2000" b="1" dirty="0">
                <a:solidFill>
                  <a:schemeClr val="accent2">
                    <a:lumMod val="75000"/>
                  </a:schemeClr>
                </a:solidFill>
              </a:rPr>
              <a:t> swarm join-token worker</a:t>
            </a:r>
            <a:endParaRPr lang="en-US" sz="2000" dirty="0">
              <a:solidFill>
                <a:schemeClr val="accent2">
                  <a:lumMod val="75000"/>
                </a:schemeClr>
              </a:solidFill>
            </a:endParaRPr>
          </a:p>
        </p:txBody>
      </p:sp>
    </p:spTree>
    <p:extLst>
      <p:ext uri="{BB962C8B-B14F-4D97-AF65-F5344CB8AC3E}">
        <p14:creationId xmlns:p14="http://schemas.microsoft.com/office/powerpoint/2010/main" val="29149840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docker</a:t>
            </a:r>
            <a:r>
              <a:rPr lang="en-US" dirty="0"/>
              <a:t> swarm join</a:t>
            </a:r>
          </a:p>
        </p:txBody>
      </p:sp>
      <p:sp>
        <p:nvSpPr>
          <p:cNvPr id="4" name="TextBox 3"/>
          <p:cNvSpPr txBox="1"/>
          <p:nvPr/>
        </p:nvSpPr>
        <p:spPr>
          <a:xfrm>
            <a:off x="1141413" y="1795849"/>
            <a:ext cx="10160901" cy="4678204"/>
          </a:xfrm>
          <a:prstGeom prst="rect">
            <a:avLst/>
          </a:prstGeom>
          <a:noFill/>
        </p:spPr>
        <p:txBody>
          <a:bodyPr wrap="square" rtlCol="0">
            <a:spAutoFit/>
          </a:bodyPr>
          <a:lstStyle/>
          <a:p>
            <a:r>
              <a:rPr lang="en-US" sz="2000" dirty="0"/>
              <a:t>You have already seen the join command used in the preceding </a:t>
            </a:r>
            <a:r>
              <a:rPr lang="en-US" sz="2000" i="1" dirty="0" err="1">
                <a:solidFill>
                  <a:schemeClr val="accent2">
                    <a:lumMod val="75000"/>
                  </a:schemeClr>
                </a:solidFill>
              </a:rPr>
              <a:t>docker</a:t>
            </a:r>
            <a:r>
              <a:rPr lang="en-US" sz="2000" i="1" dirty="0">
                <a:solidFill>
                  <a:schemeClr val="accent2">
                    <a:lumMod val="75000"/>
                  </a:schemeClr>
                </a:solidFill>
              </a:rPr>
              <a:t> swarm </a:t>
            </a:r>
            <a:r>
              <a:rPr lang="en-US" sz="2000" i="1" dirty="0" smtClean="0">
                <a:solidFill>
                  <a:schemeClr val="accent2">
                    <a:lumMod val="75000"/>
                  </a:schemeClr>
                </a:solidFill>
              </a:rPr>
              <a:t>join-token</a:t>
            </a:r>
            <a:r>
              <a:rPr lang="en-US" sz="2000" i="1" dirty="0" smtClean="0"/>
              <a:t> </a:t>
            </a:r>
            <a:r>
              <a:rPr lang="en-US" sz="2000" dirty="0" smtClean="0"/>
              <a:t>section</a:t>
            </a:r>
            <a:r>
              <a:rPr lang="en-US" sz="2000" dirty="0"/>
              <a:t>. The join command is used, in conjunction with a cryptographic join token, to add </a:t>
            </a:r>
            <a:r>
              <a:rPr lang="en-US" sz="2000" dirty="0" smtClean="0"/>
              <a:t>a Docker </a:t>
            </a:r>
            <a:r>
              <a:rPr lang="en-US" sz="2000" dirty="0"/>
              <a:t>node to the swarm. </a:t>
            </a:r>
            <a:endParaRPr lang="en-US" sz="2000" dirty="0" smtClean="0"/>
          </a:p>
          <a:p>
            <a:endParaRPr lang="en-US" sz="2000" dirty="0"/>
          </a:p>
          <a:p>
            <a:r>
              <a:rPr lang="en-US" sz="2000" dirty="0" smtClean="0"/>
              <a:t>All </a:t>
            </a:r>
            <a:r>
              <a:rPr lang="en-US" sz="2000" dirty="0"/>
              <a:t>nodes except the very first node will use the join </a:t>
            </a:r>
            <a:r>
              <a:rPr lang="en-US" sz="2000" dirty="0" smtClean="0"/>
              <a:t>command to </a:t>
            </a:r>
            <a:r>
              <a:rPr lang="en-US" sz="2000" dirty="0"/>
              <a:t>become part of the swarm (the first node uses the "</a:t>
            </a:r>
            <a:r>
              <a:rPr lang="en-US" sz="2000" dirty="0" err="1"/>
              <a:t>init</a:t>
            </a:r>
            <a:r>
              <a:rPr lang="en-US" sz="2000" dirty="0"/>
              <a:t>" command, of course). </a:t>
            </a:r>
            <a:endParaRPr lang="en-US" sz="2000" dirty="0" smtClean="0"/>
          </a:p>
          <a:p>
            <a:endParaRPr lang="en-US" sz="2000" dirty="0" smtClean="0"/>
          </a:p>
          <a:p>
            <a:r>
              <a:rPr lang="en-US" sz="2000" dirty="0" smtClean="0"/>
              <a:t>The join command </a:t>
            </a:r>
            <a:r>
              <a:rPr lang="en-US" sz="2000" dirty="0"/>
              <a:t>has a few parameters, the most important of them being the </a:t>
            </a:r>
            <a:r>
              <a:rPr lang="en-US" sz="2000" dirty="0">
                <a:solidFill>
                  <a:schemeClr val="accent2">
                    <a:lumMod val="75000"/>
                  </a:schemeClr>
                </a:solidFill>
              </a:rPr>
              <a:t>--token</a:t>
            </a:r>
            <a:r>
              <a:rPr lang="en-US" sz="2000" dirty="0"/>
              <a:t> parameter</a:t>
            </a:r>
            <a:r>
              <a:rPr lang="en-US" sz="2000" dirty="0" smtClean="0"/>
              <a:t>.</a:t>
            </a:r>
          </a:p>
          <a:p>
            <a:endParaRPr lang="en-US" sz="2000" dirty="0"/>
          </a:p>
          <a:p>
            <a:r>
              <a:rPr lang="en-US" sz="2000" dirty="0"/>
              <a:t>This is the required join token, obtainable with the join-token command. Here is </a:t>
            </a:r>
            <a:r>
              <a:rPr lang="en-US" sz="2000" dirty="0" smtClean="0"/>
              <a:t>an example</a:t>
            </a:r>
            <a:r>
              <a:rPr lang="en-US" sz="2000" dirty="0"/>
              <a:t>:</a:t>
            </a:r>
          </a:p>
          <a:p>
            <a:r>
              <a:rPr lang="en-US" sz="2000" dirty="0"/>
              <a:t># Join this node to an existing swarm</a:t>
            </a:r>
          </a:p>
          <a:p>
            <a:r>
              <a:rPr lang="en-US" sz="2000" b="1" dirty="0" err="1">
                <a:solidFill>
                  <a:schemeClr val="accent2">
                    <a:lumMod val="75000"/>
                  </a:schemeClr>
                </a:solidFill>
              </a:rPr>
              <a:t>docker</a:t>
            </a:r>
            <a:r>
              <a:rPr lang="en-US" sz="2000" b="1" dirty="0">
                <a:solidFill>
                  <a:schemeClr val="accent2">
                    <a:lumMod val="75000"/>
                  </a:schemeClr>
                </a:solidFill>
              </a:rPr>
              <a:t> swarm join --token</a:t>
            </a:r>
          </a:p>
          <a:p>
            <a:r>
              <a:rPr lang="en-US" sz="2000" b="1" dirty="0">
                <a:solidFill>
                  <a:schemeClr val="accent2">
                    <a:lumMod val="75000"/>
                  </a:schemeClr>
                </a:solidFill>
              </a:rPr>
              <a:t>SWMTKN-1-3ovu7fbnqfqlw66csvvfw5xgljl26mdv0dudcdssjdcltk2sena830tv7e8bajxu1k5dc0045zn</a:t>
            </a:r>
          </a:p>
          <a:p>
            <a:r>
              <a:rPr lang="en-US" sz="2000" b="1" dirty="0">
                <a:solidFill>
                  <a:schemeClr val="accent2">
                    <a:lumMod val="75000"/>
                  </a:schemeClr>
                </a:solidFill>
              </a:rPr>
              <a:t>192.168.159.156:2377</a:t>
            </a:r>
            <a:endParaRPr lang="en-US" sz="2000" dirty="0">
              <a:solidFill>
                <a:schemeClr val="accent2">
                  <a:lumMod val="75000"/>
                </a:schemeClr>
              </a:solidFill>
            </a:endParaRPr>
          </a:p>
        </p:txBody>
      </p:sp>
    </p:spTree>
    <p:extLst>
      <p:ext uri="{BB962C8B-B14F-4D97-AF65-F5344CB8AC3E}">
        <p14:creationId xmlns:p14="http://schemas.microsoft.com/office/powerpoint/2010/main" val="18168739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docker</a:t>
            </a:r>
            <a:r>
              <a:rPr lang="en-US" dirty="0"/>
              <a:t> swarm ca</a:t>
            </a:r>
          </a:p>
        </p:txBody>
      </p:sp>
      <p:sp>
        <p:nvSpPr>
          <p:cNvPr id="4" name="TextBox 3"/>
          <p:cNvSpPr txBox="1"/>
          <p:nvPr/>
        </p:nvSpPr>
        <p:spPr>
          <a:xfrm>
            <a:off x="1141413" y="1795849"/>
            <a:ext cx="10160901" cy="4893647"/>
          </a:xfrm>
          <a:prstGeom prst="rect">
            <a:avLst/>
          </a:prstGeom>
          <a:noFill/>
        </p:spPr>
        <p:txBody>
          <a:bodyPr wrap="square" rtlCol="0">
            <a:spAutoFit/>
          </a:bodyPr>
          <a:lstStyle/>
          <a:p>
            <a:r>
              <a:rPr lang="en-US" sz="2400" dirty="0"/>
              <a:t>The </a:t>
            </a:r>
            <a:r>
              <a:rPr lang="en-US" sz="2400" dirty="0">
                <a:solidFill>
                  <a:schemeClr val="accent2">
                    <a:lumMod val="75000"/>
                  </a:schemeClr>
                </a:solidFill>
              </a:rPr>
              <a:t>swarm ca </a:t>
            </a:r>
            <a:r>
              <a:rPr lang="en-US" sz="2400" dirty="0"/>
              <a:t>command is used when you want to view the current certificate for </a:t>
            </a:r>
            <a:r>
              <a:rPr lang="en-US" sz="2400" dirty="0" smtClean="0"/>
              <a:t>the swarm</a:t>
            </a:r>
            <a:r>
              <a:rPr lang="en-US" sz="2400" dirty="0"/>
              <a:t>, or you need to rotate the current swarm certificate. </a:t>
            </a:r>
            <a:endParaRPr lang="en-US" sz="2400" dirty="0" smtClean="0"/>
          </a:p>
          <a:p>
            <a:endParaRPr lang="en-US" sz="2400" dirty="0"/>
          </a:p>
          <a:p>
            <a:r>
              <a:rPr lang="en-US" sz="2400" dirty="0" smtClean="0"/>
              <a:t>To </a:t>
            </a:r>
            <a:r>
              <a:rPr lang="en-US" sz="2400" dirty="0"/>
              <a:t>rotate the certificate, </a:t>
            </a:r>
            <a:r>
              <a:rPr lang="en-US" sz="2400" dirty="0" smtClean="0"/>
              <a:t>you would </a:t>
            </a:r>
            <a:r>
              <a:rPr lang="en-US" sz="2400" dirty="0"/>
              <a:t>include the </a:t>
            </a:r>
            <a:r>
              <a:rPr lang="en-US" sz="2400" dirty="0">
                <a:solidFill>
                  <a:schemeClr val="accent2">
                    <a:lumMod val="75000"/>
                  </a:schemeClr>
                </a:solidFill>
              </a:rPr>
              <a:t>--rotate </a:t>
            </a:r>
            <a:r>
              <a:rPr lang="en-US" sz="2400" dirty="0"/>
              <a:t>parameter</a:t>
            </a:r>
            <a:r>
              <a:rPr lang="en-US" sz="2400" dirty="0" smtClean="0"/>
              <a:t>:</a:t>
            </a:r>
          </a:p>
          <a:p>
            <a:endParaRPr lang="en-US" sz="2400" dirty="0"/>
          </a:p>
          <a:p>
            <a:r>
              <a:rPr lang="en-US" sz="2400" b="1" dirty="0"/>
              <a:t># View the current swarm certificate</a:t>
            </a:r>
          </a:p>
          <a:p>
            <a:r>
              <a:rPr lang="en-US" sz="2400" b="1" dirty="0" err="1">
                <a:solidFill>
                  <a:schemeClr val="accent2">
                    <a:lumMod val="75000"/>
                  </a:schemeClr>
                </a:solidFill>
              </a:rPr>
              <a:t>docker</a:t>
            </a:r>
            <a:r>
              <a:rPr lang="en-US" sz="2400" b="1" dirty="0">
                <a:solidFill>
                  <a:schemeClr val="accent2">
                    <a:lumMod val="75000"/>
                  </a:schemeClr>
                </a:solidFill>
              </a:rPr>
              <a:t> swarm ca</a:t>
            </a:r>
          </a:p>
          <a:p>
            <a:endParaRPr lang="en-US" sz="2400" b="1" dirty="0" smtClean="0"/>
          </a:p>
          <a:p>
            <a:r>
              <a:rPr lang="en-US" sz="2400" b="1" dirty="0" smtClean="0"/>
              <a:t># </a:t>
            </a:r>
            <a:r>
              <a:rPr lang="en-US" sz="2400" b="1" dirty="0"/>
              <a:t>Rotate the swarm certificate</a:t>
            </a:r>
          </a:p>
          <a:p>
            <a:r>
              <a:rPr lang="en-US" sz="2400" b="1" dirty="0" err="1">
                <a:solidFill>
                  <a:schemeClr val="accent2">
                    <a:lumMod val="75000"/>
                  </a:schemeClr>
                </a:solidFill>
              </a:rPr>
              <a:t>docker</a:t>
            </a:r>
            <a:r>
              <a:rPr lang="en-US" sz="2400" b="1" dirty="0">
                <a:solidFill>
                  <a:schemeClr val="accent2">
                    <a:lumMod val="75000"/>
                  </a:schemeClr>
                </a:solidFill>
              </a:rPr>
              <a:t> swarm ca --rotate</a:t>
            </a:r>
          </a:p>
          <a:p>
            <a:endParaRPr lang="en-US" sz="2400" dirty="0" smtClean="0"/>
          </a:p>
          <a:p>
            <a:r>
              <a:rPr lang="en-US" sz="2400" dirty="0" smtClean="0"/>
              <a:t>The </a:t>
            </a:r>
            <a:r>
              <a:rPr lang="en-US" sz="2400" dirty="0"/>
              <a:t>swarm ca command can only be executed successfully on a swarm manager node</a:t>
            </a:r>
          </a:p>
        </p:txBody>
      </p:sp>
    </p:spTree>
    <p:extLst>
      <p:ext uri="{BB962C8B-B14F-4D97-AF65-F5344CB8AC3E}">
        <p14:creationId xmlns:p14="http://schemas.microsoft.com/office/powerpoint/2010/main" val="33201303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docker</a:t>
            </a:r>
            <a:r>
              <a:rPr lang="en-US" dirty="0"/>
              <a:t> swarm unlock</a:t>
            </a:r>
          </a:p>
        </p:txBody>
      </p:sp>
      <p:sp>
        <p:nvSpPr>
          <p:cNvPr id="4" name="TextBox 3"/>
          <p:cNvSpPr txBox="1"/>
          <p:nvPr/>
        </p:nvSpPr>
        <p:spPr>
          <a:xfrm>
            <a:off x="1141413" y="1795849"/>
            <a:ext cx="10160901" cy="4401205"/>
          </a:xfrm>
          <a:prstGeom prst="rect">
            <a:avLst/>
          </a:prstGeom>
          <a:noFill/>
        </p:spPr>
        <p:txBody>
          <a:bodyPr wrap="square" rtlCol="0">
            <a:spAutoFit/>
          </a:bodyPr>
          <a:lstStyle/>
          <a:p>
            <a:r>
              <a:rPr lang="en-US" sz="2800" dirty="0"/>
              <a:t>You may recall from the discussion regarding the </a:t>
            </a:r>
            <a:r>
              <a:rPr lang="en-US" sz="2800" dirty="0" err="1">
                <a:solidFill>
                  <a:schemeClr val="accent2">
                    <a:lumMod val="75000"/>
                  </a:schemeClr>
                </a:solidFill>
              </a:rPr>
              <a:t>docker</a:t>
            </a:r>
            <a:r>
              <a:rPr lang="en-US" sz="2800" dirty="0">
                <a:solidFill>
                  <a:schemeClr val="accent2">
                    <a:lumMod val="75000"/>
                  </a:schemeClr>
                </a:solidFill>
              </a:rPr>
              <a:t> swarm </a:t>
            </a:r>
            <a:r>
              <a:rPr lang="en-US" sz="2800" dirty="0" err="1">
                <a:solidFill>
                  <a:schemeClr val="accent2">
                    <a:lumMod val="75000"/>
                  </a:schemeClr>
                </a:solidFill>
              </a:rPr>
              <a:t>init</a:t>
            </a:r>
            <a:r>
              <a:rPr lang="en-US" sz="2800" dirty="0">
                <a:solidFill>
                  <a:schemeClr val="accent2">
                    <a:lumMod val="75000"/>
                  </a:schemeClr>
                </a:solidFill>
              </a:rPr>
              <a:t> </a:t>
            </a:r>
            <a:r>
              <a:rPr lang="en-US" sz="2800" dirty="0"/>
              <a:t>command that </a:t>
            </a:r>
            <a:r>
              <a:rPr lang="en-US" sz="2800" dirty="0" smtClean="0"/>
              <a:t>one of </a:t>
            </a:r>
            <a:r>
              <a:rPr lang="en-US" sz="2800" dirty="0"/>
              <a:t>the optional parameters that you can include with the </a:t>
            </a:r>
            <a:r>
              <a:rPr lang="en-US" sz="2800" dirty="0" err="1"/>
              <a:t>init</a:t>
            </a:r>
            <a:r>
              <a:rPr lang="en-US" sz="2800" dirty="0"/>
              <a:t> command is </a:t>
            </a:r>
            <a:r>
              <a:rPr lang="en-US" sz="2800" dirty="0">
                <a:solidFill>
                  <a:schemeClr val="accent2">
                    <a:lumMod val="75000"/>
                  </a:schemeClr>
                </a:solidFill>
              </a:rPr>
              <a:t>--</a:t>
            </a:r>
            <a:r>
              <a:rPr lang="en-US" sz="2800" dirty="0" err="1">
                <a:solidFill>
                  <a:schemeClr val="accent2">
                    <a:lumMod val="75000"/>
                  </a:schemeClr>
                </a:solidFill>
              </a:rPr>
              <a:t>autolock</a:t>
            </a:r>
            <a:r>
              <a:rPr lang="en-US" sz="2800" dirty="0" smtClean="0"/>
              <a:t>. </a:t>
            </a:r>
          </a:p>
          <a:p>
            <a:endParaRPr lang="en-US" sz="2800" dirty="0" smtClean="0"/>
          </a:p>
          <a:p>
            <a:r>
              <a:rPr lang="en-US" sz="2800" dirty="0" smtClean="0"/>
              <a:t>Using </a:t>
            </a:r>
            <a:r>
              <a:rPr lang="en-US" sz="2800" dirty="0"/>
              <a:t>this parameter will enable the </a:t>
            </a:r>
            <a:r>
              <a:rPr lang="en-US" sz="2800" dirty="0" err="1"/>
              <a:t>autolock</a:t>
            </a:r>
            <a:r>
              <a:rPr lang="en-US" sz="2800" dirty="0"/>
              <a:t> feature on the swarm cluster. </a:t>
            </a:r>
            <a:r>
              <a:rPr lang="en-US" sz="2800" dirty="0" smtClean="0"/>
              <a:t>What </a:t>
            </a:r>
            <a:r>
              <a:rPr lang="en-US" sz="2800" dirty="0"/>
              <a:t>does </a:t>
            </a:r>
            <a:r>
              <a:rPr lang="en-US" sz="2800" dirty="0" smtClean="0"/>
              <a:t>that mean</a:t>
            </a:r>
            <a:r>
              <a:rPr lang="en-US" sz="2800" dirty="0"/>
              <a:t>? </a:t>
            </a:r>
            <a:endParaRPr lang="en-US" sz="2800" dirty="0" smtClean="0"/>
          </a:p>
          <a:p>
            <a:r>
              <a:rPr lang="en-US" sz="2800" dirty="0" smtClean="0"/>
              <a:t>Well</a:t>
            </a:r>
            <a:r>
              <a:rPr lang="en-US" sz="2800" dirty="0"/>
              <a:t>, when a swarm cluster is configured to use auto-locking, any time the </a:t>
            </a:r>
            <a:r>
              <a:rPr lang="en-US" sz="2800" dirty="0" err="1" smtClean="0"/>
              <a:t>docker</a:t>
            </a:r>
            <a:r>
              <a:rPr lang="en-US" sz="2800" dirty="0" smtClean="0"/>
              <a:t> daemon </a:t>
            </a:r>
            <a:r>
              <a:rPr lang="en-US" sz="2800" dirty="0"/>
              <a:t>of a manager node goes offline, and then comes back online (that is, is restarted) </a:t>
            </a:r>
            <a:r>
              <a:rPr lang="en-US" sz="2800" dirty="0" smtClean="0"/>
              <a:t>it is </a:t>
            </a:r>
            <a:r>
              <a:rPr lang="en-US" sz="2800" dirty="0"/>
              <a:t>necessary to enter an unlock key to allow the node to rejoin the swarm</a:t>
            </a:r>
            <a:r>
              <a:rPr lang="en-US" sz="2800" dirty="0" smtClean="0"/>
              <a:t>.</a:t>
            </a:r>
            <a:endParaRPr lang="en-US" sz="3600" dirty="0"/>
          </a:p>
        </p:txBody>
      </p:sp>
    </p:spTree>
    <p:extLst>
      <p:ext uri="{BB962C8B-B14F-4D97-AF65-F5344CB8AC3E}">
        <p14:creationId xmlns:p14="http://schemas.microsoft.com/office/powerpoint/2010/main" val="4403079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3813" y="609601"/>
            <a:ext cx="5934508" cy="1639886"/>
          </a:xfrm>
        </p:spPr>
        <p:txBody>
          <a:bodyPr/>
          <a:lstStyle/>
          <a:p>
            <a:r>
              <a:rPr lang="en-US" dirty="0"/>
              <a:t>reasons you might want to use this book to learn Docker</a:t>
            </a:r>
          </a:p>
        </p:txBody>
      </p:sp>
      <p:sp>
        <p:nvSpPr>
          <p:cNvPr id="4" name="Text Placeholder 3"/>
          <p:cNvSpPr>
            <a:spLocks noGrp="1"/>
          </p:cNvSpPr>
          <p:nvPr>
            <p:ph type="body" sz="half" idx="2"/>
          </p:nvPr>
        </p:nvSpPr>
        <p:spPr>
          <a:xfrm>
            <a:off x="5103813" y="2278288"/>
            <a:ext cx="5934511" cy="3541714"/>
          </a:xfrm>
        </p:spPr>
        <p:txBody>
          <a:bodyPr>
            <a:noAutofit/>
          </a:bodyPr>
          <a:lstStyle/>
          <a:p>
            <a:pPr marL="285750" indent="-285750">
              <a:buFont typeface="Arial" panose="020B0604020202020204" pitchFamily="34" charset="0"/>
              <a:buChar char="•"/>
            </a:pPr>
            <a:r>
              <a:rPr lang="en-US" sz="1800" b="1" dirty="0" smtClean="0"/>
              <a:t>Docker </a:t>
            </a:r>
            <a:r>
              <a:rPr lang="en-US" sz="1800" b="1" dirty="0"/>
              <a:t>Quick Start Guide</a:t>
            </a:r>
            <a:r>
              <a:rPr lang="en-US" sz="1800" dirty="0"/>
              <a:t> reached #14 on the Top 100 Paid best sellers list in the System Administration category.</a:t>
            </a:r>
          </a:p>
          <a:p>
            <a:pPr marL="285750" indent="-285750">
              <a:buFont typeface="Arial" panose="020B0604020202020204" pitchFamily="34" charset="0"/>
              <a:buChar char="•"/>
            </a:pPr>
            <a:r>
              <a:rPr lang="en-US" sz="1800" dirty="0"/>
              <a:t>It currently has a 4.2 out of 5.0 star rating on </a:t>
            </a:r>
            <a:r>
              <a:rPr lang="en-US" sz="1800" u="sng" dirty="0" smtClean="0">
                <a:hlinkClick r:id="rId2"/>
              </a:rPr>
              <a:t>Amazon.com</a:t>
            </a:r>
            <a:endParaRPr lang="en-US" sz="1800" dirty="0"/>
          </a:p>
          <a:p>
            <a:pPr marL="285750" indent="-285750">
              <a:buFont typeface="Arial" panose="020B0604020202020204" pitchFamily="34" charset="0"/>
              <a:buChar char="•"/>
            </a:pPr>
            <a:r>
              <a:rPr lang="en-US" sz="1800" dirty="0"/>
              <a:t>It has been my best selling book, selling about 2000 print and kindle copies worldwide so </a:t>
            </a:r>
            <a:r>
              <a:rPr lang="en-US" sz="1800" dirty="0" smtClean="0"/>
              <a:t>far</a:t>
            </a:r>
            <a:endParaRPr lang="en-US" sz="1800" dirty="0"/>
          </a:p>
          <a:p>
            <a:pPr marL="285750" indent="-285750">
              <a:buFont typeface="Arial" panose="020B0604020202020204" pitchFamily="34" charset="0"/>
              <a:buChar char="•"/>
            </a:pPr>
            <a:r>
              <a:rPr lang="en-US" sz="1800" dirty="0" smtClean="0"/>
              <a:t>And</a:t>
            </a:r>
            <a:r>
              <a:rPr lang="en-US" sz="1800" dirty="0"/>
              <a:t>… You can SSO into Oreilly and click the following link for access to the full book FOR </a:t>
            </a:r>
            <a:r>
              <a:rPr lang="en-US" sz="1800" dirty="0" smtClean="0"/>
              <a:t>FREE:</a:t>
            </a:r>
            <a:r>
              <a:rPr lang="en-US" sz="1800" dirty="0"/>
              <a:t/>
            </a:r>
            <a:br>
              <a:rPr lang="en-US" sz="1800" dirty="0"/>
            </a:br>
            <a:r>
              <a:rPr lang="en-US" sz="1800" u="sng" dirty="0">
                <a:hlinkClick r:id="rId3"/>
              </a:rPr>
              <a:t>https://learning.oreilly.com/library/view/docker-quick-start/9781789347326/toc.xhtml</a:t>
            </a:r>
            <a:endParaRPr lang="en-US" sz="1800" dirty="0"/>
          </a:p>
          <a:p>
            <a:endParaRPr lang="en-US" sz="1800"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541" y="893240"/>
            <a:ext cx="4353667" cy="4685874"/>
          </a:xfrm>
          <a:prstGeom prst="rect">
            <a:avLst/>
          </a:prstGeom>
        </p:spPr>
      </p:pic>
    </p:spTree>
    <p:extLst>
      <p:ext uri="{BB962C8B-B14F-4D97-AF65-F5344CB8AC3E}">
        <p14:creationId xmlns:p14="http://schemas.microsoft.com/office/powerpoint/2010/main" val="359791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docker</a:t>
            </a:r>
            <a:r>
              <a:rPr lang="en-US" dirty="0"/>
              <a:t> swarm unlock-key</a:t>
            </a:r>
          </a:p>
        </p:txBody>
      </p:sp>
      <p:sp>
        <p:nvSpPr>
          <p:cNvPr id="4" name="TextBox 3"/>
          <p:cNvSpPr txBox="1"/>
          <p:nvPr/>
        </p:nvSpPr>
        <p:spPr>
          <a:xfrm>
            <a:off x="1141413" y="1795849"/>
            <a:ext cx="10160901" cy="4062651"/>
          </a:xfrm>
          <a:prstGeom prst="rect">
            <a:avLst/>
          </a:prstGeom>
          <a:noFill/>
        </p:spPr>
        <p:txBody>
          <a:bodyPr wrap="square" rtlCol="0">
            <a:spAutoFit/>
          </a:bodyPr>
          <a:lstStyle/>
          <a:p>
            <a:r>
              <a:rPr lang="en-US" sz="2000" dirty="0"/>
              <a:t>The </a:t>
            </a:r>
            <a:r>
              <a:rPr lang="en-US" sz="2000" dirty="0">
                <a:solidFill>
                  <a:schemeClr val="accent2">
                    <a:lumMod val="75000"/>
                  </a:schemeClr>
                </a:solidFill>
              </a:rPr>
              <a:t>swarm unlock-key </a:t>
            </a:r>
            <a:r>
              <a:rPr lang="en-US" sz="2000" dirty="0"/>
              <a:t>command is much like the swarm ca command. </a:t>
            </a:r>
            <a:endParaRPr lang="en-US" sz="2000" dirty="0" smtClean="0"/>
          </a:p>
          <a:p>
            <a:endParaRPr lang="en-US" sz="2000" dirty="0"/>
          </a:p>
          <a:p>
            <a:r>
              <a:rPr lang="en-US" sz="2000" dirty="0" smtClean="0"/>
              <a:t>The unlock-key command </a:t>
            </a:r>
            <a:r>
              <a:rPr lang="en-US" sz="2000" dirty="0"/>
              <a:t>can be used to retrieve the current swarm unlock key, or it can be used to </a:t>
            </a:r>
            <a:r>
              <a:rPr lang="en-US" sz="2000" dirty="0" smtClean="0"/>
              <a:t>rotate the </a:t>
            </a:r>
            <a:r>
              <a:rPr lang="en-US" sz="2000" dirty="0"/>
              <a:t>unlock key to a new one</a:t>
            </a:r>
            <a:r>
              <a:rPr lang="en-US" sz="2000" dirty="0" smtClean="0"/>
              <a:t>:</a:t>
            </a:r>
          </a:p>
          <a:p>
            <a:endParaRPr lang="en-US" sz="2000" dirty="0"/>
          </a:p>
          <a:p>
            <a:r>
              <a:rPr lang="en-US" sz="2000" dirty="0"/>
              <a:t># Retrieve the current unlock key</a:t>
            </a:r>
          </a:p>
          <a:p>
            <a:r>
              <a:rPr lang="en-US" sz="2000" b="1" dirty="0" err="1">
                <a:solidFill>
                  <a:schemeClr val="accent2">
                    <a:lumMod val="75000"/>
                  </a:schemeClr>
                </a:solidFill>
              </a:rPr>
              <a:t>docker</a:t>
            </a:r>
            <a:r>
              <a:rPr lang="en-US" sz="2000" b="1" dirty="0">
                <a:solidFill>
                  <a:schemeClr val="accent2">
                    <a:lumMod val="75000"/>
                  </a:schemeClr>
                </a:solidFill>
              </a:rPr>
              <a:t> swarm </a:t>
            </a:r>
            <a:r>
              <a:rPr lang="en-US" sz="2000" b="1" dirty="0" smtClean="0">
                <a:solidFill>
                  <a:schemeClr val="accent2">
                    <a:lumMod val="75000"/>
                  </a:schemeClr>
                </a:solidFill>
              </a:rPr>
              <a:t>unlock-key</a:t>
            </a:r>
          </a:p>
          <a:p>
            <a:endParaRPr lang="en-US" sz="2000" b="1" dirty="0"/>
          </a:p>
          <a:p>
            <a:r>
              <a:rPr lang="en-US" sz="2000" dirty="0"/>
              <a:t># Rotate to a new unlock key</a:t>
            </a:r>
          </a:p>
          <a:p>
            <a:r>
              <a:rPr lang="en-US" sz="2000" b="1" dirty="0" err="1">
                <a:solidFill>
                  <a:schemeClr val="accent2">
                    <a:lumMod val="75000"/>
                  </a:schemeClr>
                </a:solidFill>
              </a:rPr>
              <a:t>docker</a:t>
            </a:r>
            <a:r>
              <a:rPr lang="en-US" sz="2000" b="1" dirty="0">
                <a:solidFill>
                  <a:schemeClr val="accent2">
                    <a:lumMod val="75000"/>
                  </a:schemeClr>
                </a:solidFill>
              </a:rPr>
              <a:t> swarm unlock-key </a:t>
            </a:r>
            <a:r>
              <a:rPr lang="en-US" sz="2000" b="1" dirty="0" smtClean="0">
                <a:solidFill>
                  <a:schemeClr val="accent2">
                    <a:lumMod val="75000"/>
                  </a:schemeClr>
                </a:solidFill>
              </a:rPr>
              <a:t>--rotate</a:t>
            </a:r>
          </a:p>
          <a:p>
            <a:endParaRPr lang="en-US" sz="2000" b="1" dirty="0"/>
          </a:p>
          <a:p>
            <a:r>
              <a:rPr lang="en-US" sz="2000" dirty="0"/>
              <a:t>Depending on the size of the swarm cluster, the unlock key rotation can take a while for all</a:t>
            </a:r>
          </a:p>
          <a:p>
            <a:r>
              <a:rPr lang="en-US" sz="2000" dirty="0"/>
              <a:t>of the manager nodes to get updated.</a:t>
            </a:r>
            <a:endParaRPr lang="en-US" sz="4000" dirty="0"/>
          </a:p>
        </p:txBody>
      </p:sp>
    </p:spTree>
    <p:extLst>
      <p:ext uri="{BB962C8B-B14F-4D97-AF65-F5344CB8AC3E}">
        <p14:creationId xmlns:p14="http://schemas.microsoft.com/office/powerpoint/2010/main" val="5055054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 hang on to you keys (for a bit)</a:t>
            </a:r>
            <a:endParaRPr lang="en-US" dirty="0"/>
          </a:p>
        </p:txBody>
      </p:sp>
      <p:sp>
        <p:nvSpPr>
          <p:cNvPr id="4" name="TextBox 3"/>
          <p:cNvSpPr txBox="1"/>
          <p:nvPr/>
        </p:nvSpPr>
        <p:spPr>
          <a:xfrm>
            <a:off x="1141413" y="1795849"/>
            <a:ext cx="10160901" cy="3108543"/>
          </a:xfrm>
          <a:prstGeom prst="rect">
            <a:avLst/>
          </a:prstGeom>
          <a:noFill/>
        </p:spPr>
        <p:txBody>
          <a:bodyPr wrap="square" rtlCol="0">
            <a:spAutoFit/>
          </a:bodyPr>
          <a:lstStyle/>
          <a:p>
            <a:r>
              <a:rPr lang="en-US" sz="2800" dirty="0"/>
              <a:t>It is a good idea to keep the current (old) key handy for a while when </a:t>
            </a:r>
            <a:r>
              <a:rPr lang="en-US" sz="2800" dirty="0" smtClean="0"/>
              <a:t>you rotate </a:t>
            </a:r>
            <a:r>
              <a:rPr lang="en-US" sz="2800" dirty="0"/>
              <a:t>the unlock key, on the off-chance that a manager node goes </a:t>
            </a:r>
            <a:r>
              <a:rPr lang="en-US" sz="2800" dirty="0" smtClean="0"/>
              <a:t>offline before </a:t>
            </a:r>
            <a:r>
              <a:rPr lang="en-US" sz="2800" dirty="0"/>
              <a:t>getting the updated key. That way, you can still unlock the </a:t>
            </a:r>
            <a:r>
              <a:rPr lang="en-US" sz="2800" dirty="0" smtClean="0"/>
              <a:t>node using </a:t>
            </a:r>
            <a:r>
              <a:rPr lang="en-US" sz="2800" dirty="0"/>
              <a:t>the old key. </a:t>
            </a:r>
            <a:endParaRPr lang="en-US" sz="2800" dirty="0" smtClean="0"/>
          </a:p>
          <a:p>
            <a:endParaRPr lang="en-US" sz="2800" dirty="0" smtClean="0"/>
          </a:p>
          <a:p>
            <a:r>
              <a:rPr lang="en-US" sz="2800" dirty="0" smtClean="0"/>
              <a:t>Once </a:t>
            </a:r>
            <a:r>
              <a:rPr lang="en-US" sz="2800" dirty="0"/>
              <a:t>the node is unlocked and receives the </a:t>
            </a:r>
            <a:r>
              <a:rPr lang="en-US" sz="2800" dirty="0" smtClean="0"/>
              <a:t>rotated (</a:t>
            </a:r>
            <a:r>
              <a:rPr lang="en-US" sz="2800" dirty="0"/>
              <a:t>new) unlock key, the old key can be discarded.</a:t>
            </a:r>
            <a:endParaRPr lang="en-US" sz="3600" dirty="0"/>
          </a:p>
        </p:txBody>
      </p:sp>
    </p:spTree>
    <p:extLst>
      <p:ext uri="{BB962C8B-B14F-4D97-AF65-F5344CB8AC3E}">
        <p14:creationId xmlns:p14="http://schemas.microsoft.com/office/powerpoint/2010/main" val="16662706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docker</a:t>
            </a:r>
            <a:r>
              <a:rPr lang="en-US" dirty="0"/>
              <a:t> swarm update</a:t>
            </a:r>
          </a:p>
        </p:txBody>
      </p:sp>
      <p:sp>
        <p:nvSpPr>
          <p:cNvPr id="4" name="TextBox 3"/>
          <p:cNvSpPr txBox="1"/>
          <p:nvPr/>
        </p:nvSpPr>
        <p:spPr>
          <a:xfrm>
            <a:off x="1141413" y="1795849"/>
            <a:ext cx="10160901" cy="4401205"/>
          </a:xfrm>
          <a:prstGeom prst="rect">
            <a:avLst/>
          </a:prstGeom>
          <a:noFill/>
        </p:spPr>
        <p:txBody>
          <a:bodyPr wrap="square" rtlCol="0">
            <a:spAutoFit/>
          </a:bodyPr>
          <a:lstStyle/>
          <a:p>
            <a:r>
              <a:rPr lang="en-US" sz="2000" dirty="0"/>
              <a:t>There are several swarm cluster features that are enabled or configured when you </a:t>
            </a:r>
            <a:r>
              <a:rPr lang="en-US" sz="2000" dirty="0" smtClean="0"/>
              <a:t>initialize the </a:t>
            </a:r>
            <a:r>
              <a:rPr lang="en-US" sz="2000" dirty="0"/>
              <a:t>cluster on the first manager node via the </a:t>
            </a:r>
            <a:r>
              <a:rPr lang="en-US" sz="2000" dirty="0" err="1">
                <a:solidFill>
                  <a:schemeClr val="accent2">
                    <a:lumMod val="75000"/>
                  </a:schemeClr>
                </a:solidFill>
              </a:rPr>
              <a:t>docker</a:t>
            </a:r>
            <a:r>
              <a:rPr lang="en-US" sz="2000" dirty="0">
                <a:solidFill>
                  <a:schemeClr val="accent2">
                    <a:lumMod val="75000"/>
                  </a:schemeClr>
                </a:solidFill>
              </a:rPr>
              <a:t> swarm </a:t>
            </a:r>
            <a:r>
              <a:rPr lang="en-US" sz="2000" dirty="0" err="1">
                <a:solidFill>
                  <a:schemeClr val="accent2">
                    <a:lumMod val="75000"/>
                  </a:schemeClr>
                </a:solidFill>
              </a:rPr>
              <a:t>init</a:t>
            </a:r>
            <a:r>
              <a:rPr lang="en-US" sz="2000" dirty="0">
                <a:solidFill>
                  <a:schemeClr val="accent2">
                    <a:lumMod val="75000"/>
                  </a:schemeClr>
                </a:solidFill>
              </a:rPr>
              <a:t> </a:t>
            </a:r>
            <a:r>
              <a:rPr lang="en-US" sz="2000" dirty="0"/>
              <a:t>command. </a:t>
            </a:r>
            <a:endParaRPr lang="en-US" sz="2000" dirty="0" smtClean="0"/>
          </a:p>
          <a:p>
            <a:endParaRPr lang="en-US" sz="2000" dirty="0"/>
          </a:p>
          <a:p>
            <a:r>
              <a:rPr lang="en-US" sz="2000" dirty="0" smtClean="0"/>
              <a:t>There may be </a:t>
            </a:r>
            <a:r>
              <a:rPr lang="en-US" sz="2000" dirty="0"/>
              <a:t>times that you want to change which features are enabled, disabled, or configured </a:t>
            </a:r>
            <a:r>
              <a:rPr lang="en-US" sz="2000" dirty="0" smtClean="0"/>
              <a:t>after the </a:t>
            </a:r>
            <a:r>
              <a:rPr lang="en-US" sz="2000" dirty="0"/>
              <a:t>cluster has been initialized. To accomplish this, you will need to use the </a:t>
            </a:r>
            <a:r>
              <a:rPr lang="en-US" sz="2000" dirty="0">
                <a:solidFill>
                  <a:schemeClr val="accent2">
                    <a:lumMod val="75000"/>
                  </a:schemeClr>
                </a:solidFill>
              </a:rPr>
              <a:t>swarm </a:t>
            </a:r>
            <a:r>
              <a:rPr lang="en-US" sz="2000" dirty="0" smtClean="0">
                <a:solidFill>
                  <a:schemeClr val="accent2">
                    <a:lumMod val="75000"/>
                  </a:schemeClr>
                </a:solidFill>
              </a:rPr>
              <a:t>update </a:t>
            </a:r>
            <a:r>
              <a:rPr lang="en-US" sz="2000" dirty="0" smtClean="0"/>
              <a:t>command</a:t>
            </a:r>
            <a:r>
              <a:rPr lang="en-US" sz="2000" dirty="0"/>
              <a:t>. For example, you may want to enable the auto-lock feature for your </a:t>
            </a:r>
            <a:r>
              <a:rPr lang="en-US" sz="2000" dirty="0" smtClean="0"/>
              <a:t>swarm cluster</a:t>
            </a:r>
            <a:r>
              <a:rPr lang="en-US" sz="2000" dirty="0"/>
              <a:t>. Or, you might want to change the length of time that certificates are valid for. </a:t>
            </a:r>
            <a:r>
              <a:rPr lang="en-US" sz="2000" dirty="0" smtClean="0"/>
              <a:t>These are </a:t>
            </a:r>
            <a:r>
              <a:rPr lang="en-US" sz="2000" dirty="0"/>
              <a:t>the types of changes you can execute using the swarm update command. Doing </a:t>
            </a:r>
            <a:r>
              <a:rPr lang="en-US" sz="2000" dirty="0" smtClean="0"/>
              <a:t>so might </a:t>
            </a:r>
            <a:r>
              <a:rPr lang="en-US" sz="2000" dirty="0"/>
              <a:t>look like this</a:t>
            </a:r>
            <a:r>
              <a:rPr lang="en-US" sz="2000" dirty="0" smtClean="0"/>
              <a:t>:</a:t>
            </a:r>
          </a:p>
          <a:p>
            <a:endParaRPr lang="en-US" sz="2000" dirty="0"/>
          </a:p>
          <a:p>
            <a:r>
              <a:rPr lang="en-US" sz="2000" dirty="0"/>
              <a:t># Enable </a:t>
            </a:r>
            <a:r>
              <a:rPr lang="en-US" sz="2000" dirty="0" err="1"/>
              <a:t>autolock</a:t>
            </a:r>
            <a:r>
              <a:rPr lang="en-US" sz="2000" dirty="0"/>
              <a:t> on your swarm cluster</a:t>
            </a:r>
          </a:p>
          <a:p>
            <a:r>
              <a:rPr lang="en-US" sz="2000" b="1" dirty="0" err="1">
                <a:solidFill>
                  <a:schemeClr val="accent2">
                    <a:lumMod val="75000"/>
                  </a:schemeClr>
                </a:solidFill>
              </a:rPr>
              <a:t>docker</a:t>
            </a:r>
            <a:r>
              <a:rPr lang="en-US" sz="2000" b="1" dirty="0">
                <a:solidFill>
                  <a:schemeClr val="accent2">
                    <a:lumMod val="75000"/>
                  </a:schemeClr>
                </a:solidFill>
              </a:rPr>
              <a:t> swarm update --</a:t>
            </a:r>
            <a:r>
              <a:rPr lang="en-US" sz="2000" b="1" dirty="0" err="1" smtClean="0">
                <a:solidFill>
                  <a:schemeClr val="accent2">
                    <a:lumMod val="75000"/>
                  </a:schemeClr>
                </a:solidFill>
              </a:rPr>
              <a:t>autolock</a:t>
            </a:r>
            <a:r>
              <a:rPr lang="en-US" sz="2000" b="1" dirty="0" smtClean="0">
                <a:solidFill>
                  <a:schemeClr val="accent2">
                    <a:lumMod val="75000"/>
                  </a:schemeClr>
                </a:solidFill>
              </a:rPr>
              <a:t>=true</a:t>
            </a:r>
          </a:p>
          <a:p>
            <a:endParaRPr lang="en-US" sz="2000" b="1" dirty="0"/>
          </a:p>
          <a:p>
            <a:r>
              <a:rPr lang="en-US" sz="2000" dirty="0"/>
              <a:t># Adjust certificate expiry to 30 days</a:t>
            </a:r>
          </a:p>
          <a:p>
            <a:r>
              <a:rPr lang="en-US" sz="2000" b="1" dirty="0" err="1">
                <a:solidFill>
                  <a:schemeClr val="accent2">
                    <a:lumMod val="75000"/>
                  </a:schemeClr>
                </a:solidFill>
              </a:rPr>
              <a:t>docker</a:t>
            </a:r>
            <a:r>
              <a:rPr lang="en-US" sz="2000" b="1" dirty="0">
                <a:solidFill>
                  <a:schemeClr val="accent2">
                    <a:lumMod val="75000"/>
                  </a:schemeClr>
                </a:solidFill>
              </a:rPr>
              <a:t> swarm update --cert-expiry 720h</a:t>
            </a:r>
            <a:endParaRPr lang="en-US" sz="4000" dirty="0">
              <a:solidFill>
                <a:schemeClr val="accent2">
                  <a:lumMod val="75000"/>
                </a:schemeClr>
              </a:solidFill>
            </a:endParaRPr>
          </a:p>
        </p:txBody>
      </p:sp>
    </p:spTree>
    <p:extLst>
      <p:ext uri="{BB962C8B-B14F-4D97-AF65-F5344CB8AC3E}">
        <p14:creationId xmlns:p14="http://schemas.microsoft.com/office/powerpoint/2010/main" val="42166387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docker</a:t>
            </a:r>
            <a:r>
              <a:rPr lang="en-US" dirty="0"/>
              <a:t> swarm leave</a:t>
            </a:r>
          </a:p>
        </p:txBody>
      </p:sp>
      <p:sp>
        <p:nvSpPr>
          <p:cNvPr id="4" name="TextBox 3"/>
          <p:cNvSpPr txBox="1"/>
          <p:nvPr/>
        </p:nvSpPr>
        <p:spPr>
          <a:xfrm>
            <a:off x="1141413" y="1795849"/>
            <a:ext cx="10160901" cy="1569660"/>
          </a:xfrm>
          <a:prstGeom prst="rect">
            <a:avLst/>
          </a:prstGeom>
          <a:noFill/>
        </p:spPr>
        <p:txBody>
          <a:bodyPr wrap="square" rtlCol="0">
            <a:spAutoFit/>
          </a:bodyPr>
          <a:lstStyle/>
          <a:p>
            <a:r>
              <a:rPr lang="en-US" sz="3200" dirty="0"/>
              <a:t>This one is pretty much what you would expect. You can remove a </a:t>
            </a:r>
            <a:r>
              <a:rPr lang="en-US" sz="3200" dirty="0" err="1"/>
              <a:t>docker</a:t>
            </a:r>
            <a:r>
              <a:rPr lang="en-US" sz="3200" dirty="0"/>
              <a:t> node from </a:t>
            </a:r>
            <a:r>
              <a:rPr lang="en-US" sz="3200" dirty="0" smtClean="0"/>
              <a:t>a swarm </a:t>
            </a:r>
            <a:r>
              <a:rPr lang="en-US" sz="3200" dirty="0"/>
              <a:t>with the leave command</a:t>
            </a:r>
            <a:endParaRPr lang="en-US" sz="6000" dirty="0">
              <a:solidFill>
                <a:schemeClr val="accent2">
                  <a:lumMod val="75000"/>
                </a:schemeClr>
              </a:solidFill>
            </a:endParaRPr>
          </a:p>
        </p:txBody>
      </p:sp>
    </p:spTree>
    <p:extLst>
      <p:ext uri="{BB962C8B-B14F-4D97-AF65-F5344CB8AC3E}">
        <p14:creationId xmlns:p14="http://schemas.microsoft.com/office/powerpoint/2010/main" val="27657533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Swarm Managers </a:t>
            </a:r>
            <a:r>
              <a:rPr lang="en-US" dirty="0"/>
              <a:t>and workers</a:t>
            </a:r>
          </a:p>
        </p:txBody>
      </p:sp>
      <p:sp>
        <p:nvSpPr>
          <p:cNvPr id="4" name="TextBox 3"/>
          <p:cNvSpPr txBox="1"/>
          <p:nvPr/>
        </p:nvSpPr>
        <p:spPr>
          <a:xfrm>
            <a:off x="1141413" y="1795849"/>
            <a:ext cx="10160901" cy="4893647"/>
          </a:xfrm>
          <a:prstGeom prst="rect">
            <a:avLst/>
          </a:prstGeom>
          <a:noFill/>
        </p:spPr>
        <p:txBody>
          <a:bodyPr wrap="square" rtlCol="0">
            <a:spAutoFit/>
          </a:bodyPr>
          <a:lstStyle/>
          <a:p>
            <a:r>
              <a:rPr lang="en-US" sz="2400" dirty="0"/>
              <a:t>We have discussed swarm managers a little in the previous sections, but let's take a </a:t>
            </a:r>
            <a:r>
              <a:rPr lang="en-US" sz="2400" dirty="0" smtClean="0"/>
              <a:t>closer look </a:t>
            </a:r>
            <a:r>
              <a:rPr lang="en-US" sz="2400" dirty="0"/>
              <a:t>at what swarm managers do. </a:t>
            </a:r>
            <a:endParaRPr lang="en-US" sz="2400" dirty="0" smtClean="0"/>
          </a:p>
          <a:p>
            <a:r>
              <a:rPr lang="en-US" sz="2400" dirty="0" smtClean="0"/>
              <a:t>The </a:t>
            </a:r>
            <a:r>
              <a:rPr lang="en-US" sz="2400" dirty="0"/>
              <a:t>swarm managers do exactly what you would expect</a:t>
            </a:r>
            <a:r>
              <a:rPr lang="en-US" sz="2400" dirty="0" smtClean="0"/>
              <a:t>. They </a:t>
            </a:r>
            <a:r>
              <a:rPr lang="en-US" sz="2400" dirty="0"/>
              <a:t>manage and maintain the state of the swarm cluster. They schedule swarm services</a:t>
            </a:r>
            <a:r>
              <a:rPr lang="en-US" sz="2400" dirty="0" smtClean="0"/>
              <a:t>, which </a:t>
            </a:r>
            <a:r>
              <a:rPr lang="en-US" sz="2400" dirty="0"/>
              <a:t>we will talk about </a:t>
            </a:r>
            <a:r>
              <a:rPr lang="en-US" sz="2400" dirty="0" smtClean="0"/>
              <a:t>shortly, </a:t>
            </a:r>
            <a:r>
              <a:rPr lang="en-US" sz="2400" dirty="0"/>
              <a:t>but for now, think </a:t>
            </a:r>
            <a:r>
              <a:rPr lang="en-US" sz="2400" dirty="0" smtClean="0"/>
              <a:t>of swarm </a:t>
            </a:r>
            <a:r>
              <a:rPr lang="en-US" sz="2400" dirty="0"/>
              <a:t>services as running containers. </a:t>
            </a:r>
            <a:endParaRPr lang="en-US" sz="2400" dirty="0" smtClean="0"/>
          </a:p>
          <a:p>
            <a:r>
              <a:rPr lang="en-US" sz="2400" dirty="0" smtClean="0"/>
              <a:t>Manager </a:t>
            </a:r>
            <a:r>
              <a:rPr lang="en-US" sz="2400" dirty="0"/>
              <a:t>nodes also serve up the API endpoints </a:t>
            </a:r>
            <a:r>
              <a:rPr lang="en-US" sz="2400" dirty="0" smtClean="0"/>
              <a:t>of the </a:t>
            </a:r>
            <a:r>
              <a:rPr lang="en-US" sz="2400" dirty="0"/>
              <a:t>cluster, allowing for programmatic access via REST. Managers also direct traffic to </a:t>
            </a:r>
            <a:r>
              <a:rPr lang="en-US" sz="2400" dirty="0" smtClean="0"/>
              <a:t>the running </a:t>
            </a:r>
            <a:r>
              <a:rPr lang="en-US" sz="2400" dirty="0"/>
              <a:t>services so that any container can be reached through any manager node </a:t>
            </a:r>
            <a:r>
              <a:rPr lang="en-US" sz="2400" dirty="0" smtClean="0"/>
              <a:t>without having </a:t>
            </a:r>
            <a:r>
              <a:rPr lang="en-US" sz="2400" dirty="0"/>
              <a:t>to know which node is actually running the containers. As part of maintaining </a:t>
            </a:r>
            <a:r>
              <a:rPr lang="en-US" sz="2400" dirty="0" smtClean="0"/>
              <a:t>the state </a:t>
            </a:r>
            <a:r>
              <a:rPr lang="en-US" sz="2400" dirty="0"/>
              <a:t>of the cluster, the managers will deal with the loss of nodes in the system, electing </a:t>
            </a:r>
            <a:r>
              <a:rPr lang="en-US" sz="2400" dirty="0" smtClean="0"/>
              <a:t>a new </a:t>
            </a:r>
            <a:r>
              <a:rPr lang="en-US" sz="2400" dirty="0"/>
              <a:t>leader node in the event that the manager lost was the leader, and they will keep </a:t>
            </a:r>
            <a:r>
              <a:rPr lang="en-US" sz="2400" dirty="0" smtClean="0"/>
              <a:t>the desired </a:t>
            </a:r>
            <a:r>
              <a:rPr lang="en-US" sz="2400" dirty="0"/>
              <a:t>number of service containers running if containers or nodes go down.</a:t>
            </a:r>
            <a:endParaRPr lang="en-US" sz="7200" dirty="0">
              <a:solidFill>
                <a:schemeClr val="accent2">
                  <a:lumMod val="75000"/>
                </a:schemeClr>
              </a:solidFill>
            </a:endParaRPr>
          </a:p>
        </p:txBody>
      </p:sp>
    </p:spTree>
    <p:extLst>
      <p:ext uri="{BB962C8B-B14F-4D97-AF65-F5344CB8AC3E}">
        <p14:creationId xmlns:p14="http://schemas.microsoft.com/office/powerpoint/2010/main" val="31177195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many managers do you need?</a:t>
            </a:r>
            <a:endParaRPr lang="en-US" dirty="0"/>
          </a:p>
        </p:txBody>
      </p:sp>
      <p:sp>
        <p:nvSpPr>
          <p:cNvPr id="4" name="TextBox 3"/>
          <p:cNvSpPr txBox="1"/>
          <p:nvPr/>
        </p:nvSpPr>
        <p:spPr>
          <a:xfrm>
            <a:off x="1141413" y="1795849"/>
            <a:ext cx="10160901" cy="4616648"/>
          </a:xfrm>
          <a:prstGeom prst="rect">
            <a:avLst/>
          </a:prstGeom>
          <a:noFill/>
        </p:spPr>
        <p:txBody>
          <a:bodyPr wrap="square" rtlCol="0">
            <a:spAutoFit/>
          </a:bodyPr>
          <a:lstStyle/>
          <a:p>
            <a:r>
              <a:rPr lang="en-US" sz="2000" dirty="0"/>
              <a:t>The best practices for the number of manager in a swarm are three, five, or seven. </a:t>
            </a:r>
            <a:endParaRPr lang="en-US" sz="2000" dirty="0" smtClean="0"/>
          </a:p>
          <a:p>
            <a:endParaRPr lang="en-US" sz="2000" dirty="0"/>
          </a:p>
          <a:p>
            <a:r>
              <a:rPr lang="en-US" sz="2000" dirty="0" smtClean="0"/>
              <a:t>You'll note </a:t>
            </a:r>
            <a:r>
              <a:rPr lang="en-US" sz="2000" dirty="0"/>
              <a:t>that all of these options represent an odd number of manager nodes. This is so that </a:t>
            </a:r>
            <a:r>
              <a:rPr lang="en-US" sz="2000" dirty="0" smtClean="0"/>
              <a:t>if the </a:t>
            </a:r>
            <a:r>
              <a:rPr lang="en-US" sz="2000" dirty="0"/>
              <a:t>leader node is lost, the raft consensus algorithm can more easily select a new leader </a:t>
            </a:r>
            <a:r>
              <a:rPr lang="en-US" sz="2000" dirty="0" smtClean="0"/>
              <a:t>for the </a:t>
            </a:r>
            <a:r>
              <a:rPr lang="en-US" sz="2000" dirty="0"/>
              <a:t>swarm. </a:t>
            </a:r>
            <a:endParaRPr lang="en-US" sz="2000" dirty="0" smtClean="0"/>
          </a:p>
          <a:p>
            <a:endParaRPr lang="en-US" sz="2000" dirty="0"/>
          </a:p>
          <a:p>
            <a:r>
              <a:rPr lang="en-US" sz="2000" dirty="0" smtClean="0"/>
              <a:t>You </a:t>
            </a:r>
            <a:r>
              <a:rPr lang="en-US" sz="2000" dirty="0"/>
              <a:t>can run a swarm cluster with one manager node, and that is actually </a:t>
            </a:r>
            <a:r>
              <a:rPr lang="en-US" sz="2000" dirty="0" smtClean="0"/>
              <a:t>a better </a:t>
            </a:r>
            <a:r>
              <a:rPr lang="en-US" sz="2000" dirty="0"/>
              <a:t>option than having two manager nodes. </a:t>
            </a:r>
            <a:endParaRPr lang="en-US" sz="2000" dirty="0" smtClean="0"/>
          </a:p>
          <a:p>
            <a:endParaRPr lang="en-US" sz="2000" dirty="0"/>
          </a:p>
          <a:p>
            <a:r>
              <a:rPr lang="en-US" sz="2000" dirty="0" smtClean="0"/>
              <a:t>But</a:t>
            </a:r>
            <a:r>
              <a:rPr lang="en-US" sz="2000" dirty="0"/>
              <a:t>, for a much more highly </a:t>
            </a:r>
            <a:r>
              <a:rPr lang="en-US" sz="2000" dirty="0" smtClean="0"/>
              <a:t>available swarm </a:t>
            </a:r>
            <a:r>
              <a:rPr lang="en-US" sz="2000" dirty="0"/>
              <a:t>cluster, it is recommended that you have at least three manager nodes</a:t>
            </a:r>
            <a:r>
              <a:rPr lang="en-US" sz="2000" dirty="0" smtClean="0"/>
              <a:t>.</a:t>
            </a:r>
          </a:p>
          <a:p>
            <a:endParaRPr lang="en-US" sz="2000" dirty="0" smtClean="0"/>
          </a:p>
          <a:p>
            <a:r>
              <a:rPr lang="en-US" dirty="0"/>
              <a:t>For </a:t>
            </a:r>
            <a:r>
              <a:rPr lang="en-US" dirty="0" smtClean="0"/>
              <a:t>larger clusters</a:t>
            </a:r>
            <a:r>
              <a:rPr lang="en-US" dirty="0"/>
              <a:t>, having five or seven managers is good, but it is not recommended to have </a:t>
            </a:r>
            <a:r>
              <a:rPr lang="en-US" dirty="0" smtClean="0"/>
              <a:t>more than </a:t>
            </a:r>
            <a:r>
              <a:rPr lang="en-US" dirty="0"/>
              <a:t>seven. Once you have more than seven managers in the same cluster, you </a:t>
            </a:r>
            <a:r>
              <a:rPr lang="en-US" dirty="0" smtClean="0"/>
              <a:t>actually experience </a:t>
            </a:r>
            <a:r>
              <a:rPr lang="en-US" dirty="0"/>
              <a:t>degraded performance.</a:t>
            </a:r>
            <a:endParaRPr lang="en-US" sz="8000" dirty="0">
              <a:solidFill>
                <a:schemeClr val="accent2">
                  <a:lumMod val="75000"/>
                </a:schemeClr>
              </a:solidFill>
            </a:endParaRPr>
          </a:p>
        </p:txBody>
      </p:sp>
    </p:spTree>
    <p:extLst>
      <p:ext uri="{BB962C8B-B14F-4D97-AF65-F5344CB8AC3E}">
        <p14:creationId xmlns:p14="http://schemas.microsoft.com/office/powerpoint/2010/main" val="34332263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 Keep your managers close</a:t>
            </a:r>
            <a:endParaRPr lang="en-US" dirty="0"/>
          </a:p>
        </p:txBody>
      </p:sp>
      <p:sp>
        <p:nvSpPr>
          <p:cNvPr id="4" name="TextBox 3"/>
          <p:cNvSpPr txBox="1"/>
          <p:nvPr/>
        </p:nvSpPr>
        <p:spPr>
          <a:xfrm>
            <a:off x="1141413" y="1795849"/>
            <a:ext cx="10160901" cy="4154984"/>
          </a:xfrm>
          <a:prstGeom prst="rect">
            <a:avLst/>
          </a:prstGeom>
          <a:noFill/>
        </p:spPr>
        <p:txBody>
          <a:bodyPr wrap="square" rtlCol="0">
            <a:spAutoFit/>
          </a:bodyPr>
          <a:lstStyle/>
          <a:p>
            <a:r>
              <a:rPr lang="en-US" sz="2400" dirty="0"/>
              <a:t>Another important consideration for the manager nodes is the network </a:t>
            </a:r>
            <a:r>
              <a:rPr lang="en-US" sz="2400" dirty="0" smtClean="0"/>
              <a:t>performance between </a:t>
            </a:r>
            <a:r>
              <a:rPr lang="en-US" sz="2400" dirty="0"/>
              <a:t>them. Managers need a low-latency network connection for optimal performance</a:t>
            </a:r>
            <a:r>
              <a:rPr lang="en-US" sz="2400" dirty="0" smtClean="0"/>
              <a:t>.</a:t>
            </a:r>
          </a:p>
          <a:p>
            <a:endParaRPr lang="en-US" sz="2400" dirty="0"/>
          </a:p>
          <a:p>
            <a:r>
              <a:rPr lang="en-US" sz="2400" dirty="0"/>
              <a:t>If you are running your swarm in AWS, for example, you probably don't want </a:t>
            </a:r>
            <a:r>
              <a:rPr lang="en-US" sz="2400" dirty="0" smtClean="0"/>
              <a:t>the managers </a:t>
            </a:r>
            <a:r>
              <a:rPr lang="en-US" sz="2400" dirty="0"/>
              <a:t>within a swarm spread across regions. </a:t>
            </a:r>
            <a:endParaRPr lang="en-US" sz="2400" dirty="0" smtClean="0"/>
          </a:p>
          <a:p>
            <a:endParaRPr lang="en-US" sz="2400" dirty="0"/>
          </a:p>
          <a:p>
            <a:r>
              <a:rPr lang="en-US" sz="2400" dirty="0" smtClean="0"/>
              <a:t>You </a:t>
            </a:r>
            <a:r>
              <a:rPr lang="en-US" sz="2400" dirty="0"/>
              <a:t>would likely encounter issues </a:t>
            </a:r>
            <a:r>
              <a:rPr lang="en-US" sz="2400" dirty="0" smtClean="0"/>
              <a:t>with the </a:t>
            </a:r>
            <a:r>
              <a:rPr lang="en-US" sz="2400" dirty="0"/>
              <a:t>swarm if you were to do so. </a:t>
            </a:r>
            <a:endParaRPr lang="en-US" sz="2400" dirty="0" smtClean="0"/>
          </a:p>
          <a:p>
            <a:endParaRPr lang="en-US" sz="2400" dirty="0"/>
          </a:p>
          <a:p>
            <a:r>
              <a:rPr lang="en-US" sz="2400" dirty="0" smtClean="0"/>
              <a:t>If </a:t>
            </a:r>
            <a:r>
              <a:rPr lang="en-US" sz="2400" dirty="0"/>
              <a:t>you put the managers within a swarm in </a:t>
            </a:r>
            <a:r>
              <a:rPr lang="en-US" sz="2400" dirty="0" smtClean="0"/>
              <a:t>different availability </a:t>
            </a:r>
            <a:r>
              <a:rPr lang="en-US" sz="2400" dirty="0"/>
              <a:t>zones within a single region, you shouldn't have any </a:t>
            </a:r>
            <a:r>
              <a:rPr lang="en-US" sz="2400" dirty="0" smtClean="0"/>
              <a:t>network-performance-related issues</a:t>
            </a:r>
            <a:r>
              <a:rPr lang="en-US" sz="2400" dirty="0"/>
              <a:t>.</a:t>
            </a:r>
            <a:endParaRPr lang="en-US" sz="9600" dirty="0">
              <a:solidFill>
                <a:schemeClr val="accent2">
                  <a:lumMod val="75000"/>
                </a:schemeClr>
              </a:solidFill>
            </a:endParaRPr>
          </a:p>
        </p:txBody>
      </p:sp>
    </p:spTree>
    <p:extLst>
      <p:ext uri="{BB962C8B-B14F-4D97-AF65-F5344CB8AC3E}">
        <p14:creationId xmlns:p14="http://schemas.microsoft.com/office/powerpoint/2010/main" val="26733783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Worker nodes</a:t>
            </a:r>
            <a:endParaRPr lang="en-US" dirty="0"/>
          </a:p>
        </p:txBody>
      </p:sp>
      <p:sp>
        <p:nvSpPr>
          <p:cNvPr id="4" name="TextBox 3"/>
          <p:cNvSpPr txBox="1"/>
          <p:nvPr/>
        </p:nvSpPr>
        <p:spPr>
          <a:xfrm>
            <a:off x="1141413" y="1795849"/>
            <a:ext cx="10160901" cy="4893647"/>
          </a:xfrm>
          <a:prstGeom prst="rect">
            <a:avLst/>
          </a:prstGeom>
          <a:noFill/>
        </p:spPr>
        <p:txBody>
          <a:bodyPr wrap="square" rtlCol="0">
            <a:spAutoFit/>
          </a:bodyPr>
          <a:lstStyle/>
          <a:p>
            <a:r>
              <a:rPr lang="en-US" sz="2400" dirty="0"/>
              <a:t>Worker nodes don't do anything except run containers. </a:t>
            </a:r>
            <a:endParaRPr lang="en-US" sz="2400" dirty="0" smtClean="0"/>
          </a:p>
          <a:p>
            <a:endParaRPr lang="en-US" sz="2400" dirty="0" smtClean="0"/>
          </a:p>
          <a:p>
            <a:r>
              <a:rPr lang="en-US" sz="2400" dirty="0" smtClean="0"/>
              <a:t>They </a:t>
            </a:r>
            <a:r>
              <a:rPr lang="en-US" sz="2400" dirty="0"/>
              <a:t>don't have a say in </a:t>
            </a:r>
            <a:r>
              <a:rPr lang="en-US" sz="2400" dirty="0" smtClean="0"/>
              <a:t>electing new </a:t>
            </a:r>
            <a:r>
              <a:rPr lang="en-US" sz="2400" dirty="0"/>
              <a:t>leaders when the leader node goes down. They don't handle API calls. </a:t>
            </a:r>
            <a:endParaRPr lang="en-US" sz="2400" dirty="0" smtClean="0"/>
          </a:p>
          <a:p>
            <a:r>
              <a:rPr lang="en-US" sz="2400" dirty="0" smtClean="0"/>
              <a:t>They don't direct </a:t>
            </a:r>
            <a:r>
              <a:rPr lang="en-US" sz="2400" dirty="0"/>
              <a:t>traffic. </a:t>
            </a:r>
            <a:endParaRPr lang="en-US" sz="2400" dirty="0" smtClean="0"/>
          </a:p>
          <a:p>
            <a:r>
              <a:rPr lang="en-US" sz="2400" dirty="0" smtClean="0"/>
              <a:t>They </a:t>
            </a:r>
            <a:r>
              <a:rPr lang="en-US" sz="2400" dirty="0"/>
              <a:t>do nothing but run containers. </a:t>
            </a:r>
            <a:endParaRPr lang="en-US" sz="2400" dirty="0" smtClean="0"/>
          </a:p>
          <a:p>
            <a:endParaRPr lang="en-US" sz="2400" dirty="0"/>
          </a:p>
          <a:p>
            <a:r>
              <a:rPr lang="en-US" sz="2400" dirty="0" smtClean="0"/>
              <a:t>In </a:t>
            </a:r>
            <a:r>
              <a:rPr lang="en-US" sz="2400" dirty="0"/>
              <a:t>fact, you can't have a swarm with </a:t>
            </a:r>
            <a:r>
              <a:rPr lang="en-US" sz="2400" dirty="0" smtClean="0"/>
              <a:t>just a </a:t>
            </a:r>
            <a:r>
              <a:rPr lang="en-US" sz="2400" dirty="0"/>
              <a:t>worker node. </a:t>
            </a:r>
            <a:endParaRPr lang="en-US" sz="2400" dirty="0" smtClean="0"/>
          </a:p>
          <a:p>
            <a:r>
              <a:rPr lang="en-US" sz="2400" dirty="0" smtClean="0"/>
              <a:t>On </a:t>
            </a:r>
            <a:r>
              <a:rPr lang="en-US" sz="2400" dirty="0"/>
              <a:t>the other hand, you can have a swarm with just a manager node, </a:t>
            </a:r>
            <a:r>
              <a:rPr lang="en-US" sz="2400" dirty="0" smtClean="0"/>
              <a:t>in which </a:t>
            </a:r>
            <a:r>
              <a:rPr lang="en-US" sz="2400" dirty="0"/>
              <a:t>case the manager will also act as a worker and run containers in addition to </a:t>
            </a:r>
            <a:r>
              <a:rPr lang="en-US" sz="2400" dirty="0" smtClean="0"/>
              <a:t>its manager </a:t>
            </a:r>
            <a:r>
              <a:rPr lang="en-US" sz="2400" dirty="0"/>
              <a:t>duties</a:t>
            </a:r>
            <a:r>
              <a:rPr lang="en-US" sz="2400" dirty="0" smtClean="0"/>
              <a:t>.</a:t>
            </a:r>
          </a:p>
          <a:p>
            <a:endParaRPr lang="en-US" sz="2400" dirty="0"/>
          </a:p>
          <a:p>
            <a:r>
              <a:rPr lang="en-US" sz="2400" dirty="0"/>
              <a:t>All manager nodes are actually worker nodes as well by default.</a:t>
            </a:r>
            <a:endParaRPr lang="en-US" sz="13800" dirty="0">
              <a:solidFill>
                <a:schemeClr val="accent2">
                  <a:lumMod val="75000"/>
                </a:schemeClr>
              </a:solidFill>
            </a:endParaRPr>
          </a:p>
        </p:txBody>
      </p:sp>
    </p:spTree>
    <p:extLst>
      <p:ext uri="{BB962C8B-B14F-4D97-AF65-F5344CB8AC3E}">
        <p14:creationId xmlns:p14="http://schemas.microsoft.com/office/powerpoint/2010/main" val="36020803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the role of a node</a:t>
            </a:r>
            <a:endParaRPr lang="en-US" dirty="0"/>
          </a:p>
        </p:txBody>
      </p:sp>
      <p:sp>
        <p:nvSpPr>
          <p:cNvPr id="4" name="TextBox 3"/>
          <p:cNvSpPr txBox="1"/>
          <p:nvPr/>
        </p:nvSpPr>
        <p:spPr>
          <a:xfrm>
            <a:off x="1141413" y="1795849"/>
            <a:ext cx="10160901" cy="4154984"/>
          </a:xfrm>
          <a:prstGeom prst="rect">
            <a:avLst/>
          </a:prstGeom>
          <a:noFill/>
        </p:spPr>
        <p:txBody>
          <a:bodyPr wrap="square" rtlCol="0">
            <a:spAutoFit/>
          </a:bodyPr>
          <a:lstStyle/>
          <a:p>
            <a:r>
              <a:rPr lang="en-US" sz="2400" dirty="0"/>
              <a:t>There may be times when you want or need to change the role of a </a:t>
            </a:r>
            <a:r>
              <a:rPr lang="en-US" sz="2400" dirty="0" err="1"/>
              <a:t>docker</a:t>
            </a:r>
            <a:r>
              <a:rPr lang="en-US" sz="2400" dirty="0"/>
              <a:t> node in </a:t>
            </a:r>
            <a:r>
              <a:rPr lang="en-US" sz="2400" dirty="0" smtClean="0"/>
              <a:t>the swarm</a:t>
            </a:r>
            <a:r>
              <a:rPr lang="en-US" sz="2400" dirty="0"/>
              <a:t>. </a:t>
            </a:r>
            <a:endParaRPr lang="en-US" sz="2400" dirty="0" smtClean="0"/>
          </a:p>
          <a:p>
            <a:endParaRPr lang="en-US" sz="2400" dirty="0"/>
          </a:p>
          <a:p>
            <a:r>
              <a:rPr lang="en-US" sz="2400" dirty="0" smtClean="0"/>
              <a:t>You </a:t>
            </a:r>
            <a:r>
              <a:rPr lang="en-US" sz="2400" dirty="0"/>
              <a:t>can promote a worker node to manager status, or you can demote a </a:t>
            </a:r>
            <a:r>
              <a:rPr lang="en-US" sz="2400" dirty="0" smtClean="0"/>
              <a:t>manager node </a:t>
            </a:r>
            <a:r>
              <a:rPr lang="en-US" sz="2400" dirty="0"/>
              <a:t>to worker status. Here are some examples of these activities</a:t>
            </a:r>
            <a:r>
              <a:rPr lang="en-US" sz="2400" dirty="0" smtClean="0"/>
              <a:t>:</a:t>
            </a:r>
          </a:p>
          <a:p>
            <a:endParaRPr lang="en-US" sz="2400" dirty="0"/>
          </a:p>
          <a:p>
            <a:r>
              <a:rPr lang="en-US" sz="2400" dirty="0"/>
              <a:t># Promote worker nodes 04 and 05 to manager status</a:t>
            </a:r>
          </a:p>
          <a:p>
            <a:r>
              <a:rPr lang="en-US" sz="2400" b="1" dirty="0" err="1">
                <a:solidFill>
                  <a:schemeClr val="accent2">
                    <a:lumMod val="75000"/>
                  </a:schemeClr>
                </a:solidFill>
              </a:rPr>
              <a:t>docker</a:t>
            </a:r>
            <a:r>
              <a:rPr lang="en-US" sz="2400" b="1" dirty="0">
                <a:solidFill>
                  <a:schemeClr val="accent2">
                    <a:lumMod val="75000"/>
                  </a:schemeClr>
                </a:solidFill>
              </a:rPr>
              <a:t> node promote ubuntu-node04 </a:t>
            </a:r>
            <a:r>
              <a:rPr lang="en-US" sz="2400" b="1" dirty="0" smtClean="0">
                <a:solidFill>
                  <a:schemeClr val="accent2">
                    <a:lumMod val="75000"/>
                  </a:schemeClr>
                </a:solidFill>
              </a:rPr>
              <a:t>ubuntu-node05</a:t>
            </a:r>
          </a:p>
          <a:p>
            <a:endParaRPr lang="en-US" sz="2400" b="1" dirty="0"/>
          </a:p>
          <a:p>
            <a:r>
              <a:rPr lang="en-US" sz="2400" dirty="0"/>
              <a:t># Demote manager nodes 01 and 02 to worker status</a:t>
            </a:r>
          </a:p>
          <a:p>
            <a:r>
              <a:rPr lang="en-US" sz="2400" b="1" dirty="0" err="1">
                <a:solidFill>
                  <a:schemeClr val="accent2">
                    <a:lumMod val="75000"/>
                  </a:schemeClr>
                </a:solidFill>
              </a:rPr>
              <a:t>docker</a:t>
            </a:r>
            <a:r>
              <a:rPr lang="en-US" sz="2400" b="1" dirty="0">
                <a:solidFill>
                  <a:schemeClr val="accent2">
                    <a:lumMod val="75000"/>
                  </a:schemeClr>
                </a:solidFill>
              </a:rPr>
              <a:t> node demote ubuntu-node01 ubuntu-node02</a:t>
            </a:r>
            <a:endParaRPr lang="en-US" sz="19900" dirty="0">
              <a:solidFill>
                <a:schemeClr val="accent2">
                  <a:lumMod val="75000"/>
                </a:schemeClr>
              </a:solidFill>
            </a:endParaRPr>
          </a:p>
        </p:txBody>
      </p:sp>
    </p:spTree>
    <p:extLst>
      <p:ext uri="{BB962C8B-B14F-4D97-AF65-F5344CB8AC3E}">
        <p14:creationId xmlns:p14="http://schemas.microsoft.com/office/powerpoint/2010/main" val="32942607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Swarm services</a:t>
            </a:r>
            <a:endParaRPr lang="en-US" dirty="0"/>
          </a:p>
        </p:txBody>
      </p:sp>
      <p:sp>
        <p:nvSpPr>
          <p:cNvPr id="4" name="TextBox 3"/>
          <p:cNvSpPr txBox="1"/>
          <p:nvPr/>
        </p:nvSpPr>
        <p:spPr>
          <a:xfrm>
            <a:off x="1141413" y="1795849"/>
            <a:ext cx="10160901" cy="4832092"/>
          </a:xfrm>
          <a:prstGeom prst="rect">
            <a:avLst/>
          </a:prstGeom>
          <a:noFill/>
        </p:spPr>
        <p:txBody>
          <a:bodyPr wrap="square" rtlCol="0">
            <a:spAutoFit/>
          </a:bodyPr>
          <a:lstStyle/>
          <a:p>
            <a:r>
              <a:rPr lang="en-US" sz="2800" dirty="0" smtClean="0"/>
              <a:t>Now </a:t>
            </a:r>
            <a:r>
              <a:rPr lang="en-US" sz="2800" dirty="0"/>
              <a:t>you know </a:t>
            </a:r>
            <a:r>
              <a:rPr lang="en-US" sz="2800" dirty="0" smtClean="0"/>
              <a:t>about </a:t>
            </a:r>
            <a:r>
              <a:rPr lang="en-US" sz="2800" dirty="0"/>
              <a:t>setting up a Docker swarm cluster, and how its </a:t>
            </a:r>
            <a:r>
              <a:rPr lang="en-US" sz="2800" dirty="0" smtClean="0"/>
              <a:t>nodes go </a:t>
            </a:r>
            <a:r>
              <a:rPr lang="en-US" sz="2800" dirty="0"/>
              <a:t>from single-engine mode into swarm mode. </a:t>
            </a:r>
            <a:endParaRPr lang="en-US" sz="2800" dirty="0" smtClean="0"/>
          </a:p>
          <a:p>
            <a:endParaRPr lang="en-US" sz="2800" dirty="0"/>
          </a:p>
          <a:p>
            <a:r>
              <a:rPr lang="en-US" sz="2800" dirty="0" smtClean="0"/>
              <a:t>You </a:t>
            </a:r>
            <a:r>
              <a:rPr lang="en-US" sz="2800" dirty="0"/>
              <a:t>also know that the significance of </a:t>
            </a:r>
            <a:r>
              <a:rPr lang="en-US" sz="2800" dirty="0" smtClean="0"/>
              <a:t>that is </a:t>
            </a:r>
            <a:r>
              <a:rPr lang="en-US" sz="2800" dirty="0"/>
              <a:t>to free you from directly managing individual running containers. So, you may </a:t>
            </a:r>
            <a:r>
              <a:rPr lang="en-US" sz="2800" dirty="0" smtClean="0"/>
              <a:t>be starting </a:t>
            </a:r>
            <a:r>
              <a:rPr lang="en-US" sz="2800" dirty="0"/>
              <a:t>to wonder, if I don't manage my containers directly and individually now, how </a:t>
            </a:r>
            <a:r>
              <a:rPr lang="en-US" sz="2800" dirty="0" smtClean="0"/>
              <a:t>do I </a:t>
            </a:r>
            <a:r>
              <a:rPr lang="en-US" sz="2800" dirty="0"/>
              <a:t>manage them? </a:t>
            </a:r>
            <a:endParaRPr lang="en-US" sz="2800" dirty="0" smtClean="0"/>
          </a:p>
          <a:p>
            <a:endParaRPr lang="en-US" sz="2800" dirty="0"/>
          </a:p>
          <a:p>
            <a:r>
              <a:rPr lang="en-US" sz="2800" dirty="0" smtClean="0"/>
              <a:t>This </a:t>
            </a:r>
            <a:r>
              <a:rPr lang="en-US" sz="2800" dirty="0"/>
              <a:t>is where swarm services come </a:t>
            </a:r>
            <a:r>
              <a:rPr lang="en-US" sz="2800" dirty="0" smtClean="0"/>
              <a:t>into play</a:t>
            </a:r>
            <a:r>
              <a:rPr lang="en-US" sz="2800" dirty="0"/>
              <a:t>. swarm services allow you to define the desired state for your container application </a:t>
            </a:r>
            <a:r>
              <a:rPr lang="en-US" sz="2800" dirty="0" smtClean="0"/>
              <a:t>in terms </a:t>
            </a:r>
            <a:r>
              <a:rPr lang="en-US" sz="2800" dirty="0"/>
              <a:t>of how many concurrent running copies of the container there should </a:t>
            </a:r>
            <a:r>
              <a:rPr lang="en-US" sz="2800" dirty="0" smtClean="0"/>
              <a:t>be.</a:t>
            </a:r>
            <a:endParaRPr lang="en-US" sz="34400" dirty="0">
              <a:solidFill>
                <a:schemeClr val="accent2">
                  <a:lumMod val="75000"/>
                </a:schemeClr>
              </a:solidFill>
            </a:endParaRPr>
          </a:p>
        </p:txBody>
      </p:sp>
    </p:spTree>
    <p:extLst>
      <p:ext uri="{BB962C8B-B14F-4D97-AF65-F5344CB8AC3E}">
        <p14:creationId xmlns:p14="http://schemas.microsoft.com/office/powerpoint/2010/main" val="3335216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1115" y="1621971"/>
            <a:ext cx="10798627" cy="4524315"/>
          </a:xfrm>
          <a:prstGeom prst="rect">
            <a:avLst/>
          </a:prstGeom>
          <a:noFill/>
        </p:spPr>
        <p:txBody>
          <a:bodyPr wrap="square" rtlCol="0">
            <a:spAutoFit/>
          </a:bodyPr>
          <a:lstStyle/>
          <a:p>
            <a:r>
              <a:rPr lang="en-US" sz="3600" dirty="0">
                <a:solidFill>
                  <a:schemeClr val="bg1">
                    <a:lumMod val="50000"/>
                    <a:lumOff val="50000"/>
                  </a:schemeClr>
                </a:solidFill>
              </a:rPr>
              <a:t>Chapter 1: Setting up a Docker Development Environment</a:t>
            </a:r>
          </a:p>
          <a:p>
            <a:r>
              <a:rPr lang="en-US" sz="3600" dirty="0">
                <a:solidFill>
                  <a:schemeClr val="bg1">
                    <a:lumMod val="50000"/>
                    <a:lumOff val="50000"/>
                  </a:schemeClr>
                </a:solidFill>
              </a:rPr>
              <a:t>Chapter 2: Learning Docker Commands</a:t>
            </a:r>
          </a:p>
          <a:p>
            <a:r>
              <a:rPr lang="en-US" sz="3600" dirty="0">
                <a:solidFill>
                  <a:schemeClr val="bg1">
                    <a:lumMod val="50000"/>
                    <a:lumOff val="50000"/>
                  </a:schemeClr>
                </a:solidFill>
              </a:rPr>
              <a:t>Chapter 3: Creating Docker Images</a:t>
            </a:r>
          </a:p>
          <a:p>
            <a:r>
              <a:rPr lang="en-US" sz="3600" dirty="0">
                <a:solidFill>
                  <a:schemeClr val="bg1">
                    <a:lumMod val="50000"/>
                    <a:lumOff val="50000"/>
                  </a:schemeClr>
                </a:solidFill>
              </a:rPr>
              <a:t>Chapter 4: Docker Volumes</a:t>
            </a:r>
          </a:p>
          <a:p>
            <a:r>
              <a:rPr lang="en-US" sz="3600" dirty="0"/>
              <a:t>Chapter 5: Docker Swarm</a:t>
            </a:r>
          </a:p>
          <a:p>
            <a:r>
              <a:rPr lang="en-US" sz="3600" dirty="0" smtClean="0">
                <a:solidFill>
                  <a:schemeClr val="bg1">
                    <a:lumMod val="50000"/>
                    <a:lumOff val="50000"/>
                  </a:schemeClr>
                </a:solidFill>
              </a:rPr>
              <a:t>Chapter 6: Docker Networking</a:t>
            </a:r>
          </a:p>
          <a:p>
            <a:r>
              <a:rPr lang="en-US" sz="3600" dirty="0" smtClean="0">
                <a:solidFill>
                  <a:schemeClr val="bg1">
                    <a:lumMod val="50000"/>
                    <a:lumOff val="50000"/>
                  </a:schemeClr>
                </a:solidFill>
              </a:rPr>
              <a:t>Chapter 7: Docker Stacks</a:t>
            </a:r>
          </a:p>
          <a:p>
            <a:r>
              <a:rPr lang="en-US" sz="3600" dirty="0" smtClean="0">
                <a:solidFill>
                  <a:schemeClr val="bg1">
                    <a:lumMod val="50000"/>
                    <a:lumOff val="50000"/>
                  </a:schemeClr>
                </a:solidFill>
              </a:rPr>
              <a:t>Chapter 8: Docker and Jenkins</a:t>
            </a:r>
            <a:endParaRPr lang="en-US" sz="3600" dirty="0">
              <a:solidFill>
                <a:schemeClr val="bg1">
                  <a:lumMod val="50000"/>
                  <a:lumOff val="50000"/>
                </a:schemeClr>
              </a:solidFill>
            </a:endParaRPr>
          </a:p>
        </p:txBody>
      </p:sp>
      <p:sp>
        <p:nvSpPr>
          <p:cNvPr id="3" name="TextBox 2"/>
          <p:cNvSpPr txBox="1"/>
          <p:nvPr/>
        </p:nvSpPr>
        <p:spPr>
          <a:xfrm>
            <a:off x="4245835" y="261258"/>
            <a:ext cx="2566344" cy="923330"/>
          </a:xfrm>
          <a:prstGeom prst="rect">
            <a:avLst/>
          </a:prstGeom>
          <a:noFill/>
        </p:spPr>
        <p:txBody>
          <a:bodyPr wrap="none" rtlCol="0">
            <a:spAutoFit/>
          </a:bodyPr>
          <a:lstStyle/>
          <a:p>
            <a:r>
              <a:rPr lang="en-US" sz="5400" dirty="0" smtClean="0"/>
              <a:t>Today…</a:t>
            </a:r>
            <a:endParaRPr lang="en-US" sz="5400" dirty="0"/>
          </a:p>
        </p:txBody>
      </p:sp>
    </p:spTree>
    <p:extLst>
      <p:ext uri="{BB962C8B-B14F-4D97-AF65-F5344CB8AC3E}">
        <p14:creationId xmlns:p14="http://schemas.microsoft.com/office/powerpoint/2010/main" val="13980310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 management group</a:t>
            </a:r>
            <a:endParaRPr lang="en-US" dirty="0"/>
          </a:p>
        </p:txBody>
      </p:sp>
      <p:pic>
        <p:nvPicPr>
          <p:cNvPr id="5" name="Picture 4"/>
          <p:cNvPicPr>
            <a:picLocks noChangeAspect="1"/>
          </p:cNvPicPr>
          <p:nvPr/>
        </p:nvPicPr>
        <p:blipFill>
          <a:blip r:embed="rId2"/>
          <a:stretch>
            <a:fillRect/>
          </a:stretch>
        </p:blipFill>
        <p:spPr>
          <a:xfrm>
            <a:off x="1597984" y="1838957"/>
            <a:ext cx="8992855" cy="3839111"/>
          </a:xfrm>
          <a:prstGeom prst="rect">
            <a:avLst/>
          </a:prstGeom>
        </p:spPr>
      </p:pic>
    </p:spTree>
    <p:extLst>
      <p:ext uri="{BB962C8B-B14F-4D97-AF65-F5344CB8AC3E}">
        <p14:creationId xmlns:p14="http://schemas.microsoft.com/office/powerpoint/2010/main" val="20316176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create</a:t>
            </a:r>
            <a:endParaRPr lang="en-US" dirty="0"/>
          </a:p>
        </p:txBody>
      </p:sp>
      <p:sp>
        <p:nvSpPr>
          <p:cNvPr id="4" name="TextBox 3"/>
          <p:cNvSpPr txBox="1"/>
          <p:nvPr/>
        </p:nvSpPr>
        <p:spPr>
          <a:xfrm>
            <a:off x="1141413" y="1795849"/>
            <a:ext cx="10160901" cy="4154984"/>
          </a:xfrm>
          <a:prstGeom prst="rect">
            <a:avLst/>
          </a:prstGeom>
          <a:noFill/>
        </p:spPr>
        <p:txBody>
          <a:bodyPr wrap="square" rtlCol="0">
            <a:spAutoFit/>
          </a:bodyPr>
          <a:lstStyle/>
          <a:p>
            <a:r>
              <a:rPr lang="en-US" sz="2400" dirty="0"/>
              <a:t>The first thing that you'll probably want to do is create a new service, so we will begin </a:t>
            </a:r>
            <a:r>
              <a:rPr lang="en-US" sz="2400" dirty="0" smtClean="0"/>
              <a:t>our swarm </a:t>
            </a:r>
            <a:r>
              <a:rPr lang="en-US" sz="2400" dirty="0"/>
              <a:t>services discussion with the service create command. Here is the syntax and </a:t>
            </a:r>
            <a:r>
              <a:rPr lang="en-US" sz="2400" dirty="0" smtClean="0"/>
              <a:t>a basic </a:t>
            </a:r>
            <a:r>
              <a:rPr lang="en-US" sz="2400" dirty="0"/>
              <a:t>sample of the service create command</a:t>
            </a:r>
            <a:r>
              <a:rPr lang="en-US" sz="2400" dirty="0" smtClean="0"/>
              <a:t>:</a:t>
            </a:r>
          </a:p>
          <a:p>
            <a:endParaRPr lang="en-US" sz="2400" dirty="0"/>
          </a:p>
          <a:p>
            <a:r>
              <a:rPr lang="en-US" sz="2400" dirty="0"/>
              <a:t># Syntax for the service create command</a:t>
            </a:r>
          </a:p>
          <a:p>
            <a:r>
              <a:rPr lang="en-US" sz="2400" dirty="0"/>
              <a:t># Usage: </a:t>
            </a:r>
            <a:r>
              <a:rPr lang="en-US" sz="2400" dirty="0" err="1"/>
              <a:t>docker</a:t>
            </a:r>
            <a:r>
              <a:rPr lang="en-US" sz="2400" dirty="0"/>
              <a:t> service create [OPTIONS] IMAGE [COMMAND] [ARG...]</a:t>
            </a:r>
          </a:p>
          <a:p>
            <a:r>
              <a:rPr lang="en-US" sz="2400" dirty="0"/>
              <a:t># Create a service</a:t>
            </a:r>
          </a:p>
          <a:p>
            <a:r>
              <a:rPr lang="en-US" sz="2400" b="1" dirty="0" err="1">
                <a:solidFill>
                  <a:schemeClr val="accent2">
                    <a:lumMod val="75000"/>
                  </a:schemeClr>
                </a:solidFill>
              </a:rPr>
              <a:t>docker</a:t>
            </a:r>
            <a:r>
              <a:rPr lang="en-US" sz="2400" b="1" dirty="0">
                <a:solidFill>
                  <a:schemeClr val="accent2">
                    <a:lumMod val="75000"/>
                  </a:schemeClr>
                </a:solidFill>
              </a:rPr>
              <a:t> service create --replicas 1 --name submarine alpine ping </a:t>
            </a:r>
            <a:r>
              <a:rPr lang="en-US" sz="2400" b="1" dirty="0" smtClean="0">
                <a:solidFill>
                  <a:schemeClr val="accent2">
                    <a:lumMod val="75000"/>
                  </a:schemeClr>
                </a:solidFill>
              </a:rPr>
              <a:t>google.com</a:t>
            </a:r>
          </a:p>
          <a:p>
            <a:endParaRPr lang="en-US" sz="2400" dirty="0" smtClean="0">
              <a:solidFill>
                <a:schemeClr val="accent2">
                  <a:lumMod val="75000"/>
                </a:schemeClr>
              </a:solidFill>
            </a:endParaRPr>
          </a:p>
          <a:p>
            <a:r>
              <a:rPr lang="en-US" sz="2400" dirty="0" err="1" smtClean="0">
                <a:solidFill>
                  <a:schemeClr val="accent2">
                    <a:lumMod val="75000"/>
                  </a:schemeClr>
                </a:solidFill>
              </a:rPr>
              <a:t>docker</a:t>
            </a:r>
            <a:r>
              <a:rPr lang="en-US" sz="2400" dirty="0" smtClean="0">
                <a:solidFill>
                  <a:schemeClr val="accent2">
                    <a:lumMod val="75000"/>
                  </a:schemeClr>
                </a:solidFill>
              </a:rPr>
              <a:t> service ls</a:t>
            </a:r>
          </a:p>
          <a:p>
            <a:r>
              <a:rPr lang="en-US" sz="2400" dirty="0" err="1" smtClean="0">
                <a:solidFill>
                  <a:schemeClr val="accent2">
                    <a:lumMod val="75000"/>
                  </a:schemeClr>
                </a:solidFill>
              </a:rPr>
              <a:t>docker</a:t>
            </a:r>
            <a:r>
              <a:rPr lang="en-US" sz="2400" dirty="0" smtClean="0">
                <a:solidFill>
                  <a:schemeClr val="accent2">
                    <a:lumMod val="75000"/>
                  </a:schemeClr>
                </a:solidFill>
              </a:rPr>
              <a:t> service </a:t>
            </a:r>
            <a:r>
              <a:rPr lang="en-US" sz="2400" dirty="0" err="1" smtClean="0">
                <a:solidFill>
                  <a:schemeClr val="accent2">
                    <a:lumMod val="75000"/>
                  </a:schemeClr>
                </a:solidFill>
              </a:rPr>
              <a:t>ps</a:t>
            </a:r>
            <a:r>
              <a:rPr lang="en-US" sz="2400" dirty="0" smtClean="0">
                <a:solidFill>
                  <a:schemeClr val="accent2">
                    <a:lumMod val="75000"/>
                  </a:schemeClr>
                </a:solidFill>
              </a:rPr>
              <a:t> submarine</a:t>
            </a:r>
            <a:endParaRPr lang="en-US" sz="2400" dirty="0">
              <a:solidFill>
                <a:schemeClr val="accent2">
                  <a:lumMod val="75000"/>
                </a:schemeClr>
              </a:solidFill>
            </a:endParaRPr>
          </a:p>
        </p:txBody>
      </p:sp>
    </p:spTree>
    <p:extLst>
      <p:ext uri="{BB962C8B-B14F-4D97-AF65-F5344CB8AC3E}">
        <p14:creationId xmlns:p14="http://schemas.microsoft.com/office/powerpoint/2010/main" val="31497986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create command unpacked</a:t>
            </a:r>
            <a:endParaRPr lang="en-US" dirty="0"/>
          </a:p>
        </p:txBody>
      </p:sp>
      <p:sp>
        <p:nvSpPr>
          <p:cNvPr id="4" name="TextBox 3"/>
          <p:cNvSpPr txBox="1"/>
          <p:nvPr/>
        </p:nvSpPr>
        <p:spPr>
          <a:xfrm>
            <a:off x="1141413" y="1738184"/>
            <a:ext cx="10160901" cy="5016758"/>
          </a:xfrm>
          <a:prstGeom prst="rect">
            <a:avLst/>
          </a:prstGeom>
          <a:noFill/>
        </p:spPr>
        <p:txBody>
          <a:bodyPr wrap="square" rtlCol="0">
            <a:spAutoFit/>
          </a:bodyPr>
          <a:lstStyle/>
          <a:p>
            <a:r>
              <a:rPr lang="en-US" sz="2000" b="1" dirty="0" err="1">
                <a:solidFill>
                  <a:schemeClr val="accent2">
                    <a:lumMod val="75000"/>
                  </a:schemeClr>
                </a:solidFill>
              </a:rPr>
              <a:t>docker</a:t>
            </a:r>
            <a:r>
              <a:rPr lang="en-US" sz="2000" b="1" dirty="0">
                <a:solidFill>
                  <a:schemeClr val="accent2">
                    <a:lumMod val="75000"/>
                  </a:schemeClr>
                </a:solidFill>
              </a:rPr>
              <a:t> service create --replicas 1 --name submarine alpine ping google.com</a:t>
            </a:r>
            <a:endParaRPr lang="en-US" sz="44600" dirty="0">
              <a:solidFill>
                <a:schemeClr val="accent2">
                  <a:lumMod val="75000"/>
                </a:schemeClr>
              </a:solidFill>
            </a:endParaRPr>
          </a:p>
          <a:p>
            <a:endParaRPr lang="en-US" sz="2000" dirty="0" smtClean="0"/>
          </a:p>
          <a:p>
            <a:r>
              <a:rPr lang="en-US" sz="2000" dirty="0" smtClean="0"/>
              <a:t>Let's break it down. </a:t>
            </a:r>
            <a:r>
              <a:rPr lang="en-US" sz="2000" dirty="0"/>
              <a:t>First, you </a:t>
            </a:r>
            <a:r>
              <a:rPr lang="en-US" sz="2000" dirty="0" smtClean="0"/>
              <a:t>have the </a:t>
            </a:r>
            <a:r>
              <a:rPr lang="en-US" sz="2000" dirty="0"/>
              <a:t>management group </a:t>
            </a:r>
            <a:r>
              <a:rPr lang="en-US" sz="2000" dirty="0">
                <a:solidFill>
                  <a:schemeClr val="accent2">
                    <a:lumMod val="75000"/>
                  </a:schemeClr>
                </a:solidFill>
              </a:rPr>
              <a:t>service</a:t>
            </a:r>
            <a:r>
              <a:rPr lang="en-US" sz="2000" dirty="0"/>
              <a:t> followed by the </a:t>
            </a:r>
            <a:r>
              <a:rPr lang="en-US" sz="2000" dirty="0">
                <a:solidFill>
                  <a:schemeClr val="accent2">
                    <a:lumMod val="75000"/>
                  </a:schemeClr>
                </a:solidFill>
              </a:rPr>
              <a:t>create</a:t>
            </a:r>
            <a:r>
              <a:rPr lang="en-US" sz="2000" dirty="0"/>
              <a:t> command. </a:t>
            </a:r>
            <a:endParaRPr lang="en-US" sz="2000" dirty="0" smtClean="0"/>
          </a:p>
          <a:p>
            <a:r>
              <a:rPr lang="en-US" sz="2000" dirty="0" smtClean="0"/>
              <a:t>Then</a:t>
            </a:r>
            <a:r>
              <a:rPr lang="en-US" sz="2000" dirty="0"/>
              <a:t>, we start </a:t>
            </a:r>
            <a:r>
              <a:rPr lang="en-US" sz="2000" dirty="0" smtClean="0"/>
              <a:t>getting into </a:t>
            </a:r>
            <a:r>
              <a:rPr lang="en-US" sz="2000" dirty="0"/>
              <a:t>the parameters; the first one is </a:t>
            </a:r>
            <a:r>
              <a:rPr lang="en-US" sz="2000" dirty="0">
                <a:solidFill>
                  <a:schemeClr val="accent2">
                    <a:lumMod val="75000"/>
                  </a:schemeClr>
                </a:solidFill>
              </a:rPr>
              <a:t>--replicas</a:t>
            </a:r>
            <a:r>
              <a:rPr lang="en-US" sz="2000" dirty="0"/>
              <a:t>. This defines the number of copies of </a:t>
            </a:r>
            <a:r>
              <a:rPr lang="en-US" sz="2000" dirty="0" smtClean="0"/>
              <a:t>the container </a:t>
            </a:r>
            <a:r>
              <a:rPr lang="en-US" sz="2000" dirty="0"/>
              <a:t>that should be run concurrently. </a:t>
            </a:r>
            <a:endParaRPr lang="en-US" sz="2000" dirty="0" smtClean="0"/>
          </a:p>
          <a:p>
            <a:r>
              <a:rPr lang="en-US" sz="2000" dirty="0" smtClean="0"/>
              <a:t>Next</a:t>
            </a:r>
            <a:r>
              <a:rPr lang="en-US" sz="2000" dirty="0"/>
              <a:t>, we have the </a:t>
            </a:r>
            <a:r>
              <a:rPr lang="en-US" sz="2000" dirty="0">
                <a:solidFill>
                  <a:schemeClr val="accent2">
                    <a:lumMod val="75000"/>
                  </a:schemeClr>
                </a:solidFill>
              </a:rPr>
              <a:t>--name </a:t>
            </a:r>
            <a:r>
              <a:rPr lang="en-US" sz="2000" dirty="0"/>
              <a:t>parameter. This </a:t>
            </a:r>
            <a:r>
              <a:rPr lang="en-US" sz="2000" dirty="0" smtClean="0"/>
              <a:t>one is the </a:t>
            </a:r>
            <a:r>
              <a:rPr lang="en-US" sz="2000" dirty="0"/>
              <a:t>name of the service we are creating, in this case, submarine</a:t>
            </a:r>
            <a:r>
              <a:rPr lang="en-US" sz="2000" dirty="0" smtClean="0"/>
              <a:t>. We </a:t>
            </a:r>
            <a:r>
              <a:rPr lang="en-US" sz="2000" dirty="0"/>
              <a:t>will be able to use the stated name in other service commands. </a:t>
            </a:r>
            <a:endParaRPr lang="en-US" sz="2000" dirty="0" smtClean="0"/>
          </a:p>
          <a:p>
            <a:r>
              <a:rPr lang="en-US" sz="2000" dirty="0" smtClean="0"/>
              <a:t>After </a:t>
            </a:r>
            <a:r>
              <a:rPr lang="en-US" sz="2000" dirty="0"/>
              <a:t>the </a:t>
            </a:r>
            <a:r>
              <a:rPr lang="en-US" sz="2000" dirty="0" smtClean="0"/>
              <a:t>name parameter</a:t>
            </a:r>
            <a:r>
              <a:rPr lang="en-US" sz="2000" dirty="0"/>
              <a:t>, we have the fully-qualified Docker image name. In this case, it is just alpine</a:t>
            </a:r>
            <a:r>
              <a:rPr lang="en-US" sz="2000" dirty="0" smtClean="0"/>
              <a:t>.</a:t>
            </a:r>
          </a:p>
          <a:p>
            <a:r>
              <a:rPr lang="en-US" sz="2000" dirty="0" smtClean="0"/>
              <a:t>Following </a:t>
            </a:r>
            <a:r>
              <a:rPr lang="en-US" sz="2000" dirty="0"/>
              <a:t>the image name to use for </a:t>
            </a:r>
            <a:r>
              <a:rPr lang="en-US" sz="2000" dirty="0" smtClean="0"/>
              <a:t>the service </a:t>
            </a:r>
            <a:r>
              <a:rPr lang="en-US" sz="2000" dirty="0"/>
              <a:t>is the command to use when running the container and the parameters to pass </a:t>
            </a:r>
            <a:r>
              <a:rPr lang="en-US" sz="2000" dirty="0" smtClean="0"/>
              <a:t>to that command — ping </a:t>
            </a:r>
            <a:r>
              <a:rPr lang="en-US" sz="2000" dirty="0"/>
              <a:t>and google.com, respectively. </a:t>
            </a:r>
            <a:endParaRPr lang="en-US" sz="2000" dirty="0" smtClean="0"/>
          </a:p>
          <a:p>
            <a:endParaRPr lang="en-US" sz="2000" dirty="0" smtClean="0"/>
          </a:p>
          <a:p>
            <a:r>
              <a:rPr lang="en-US" sz="2000" dirty="0" smtClean="0"/>
              <a:t>So</a:t>
            </a:r>
            <a:r>
              <a:rPr lang="en-US" sz="2000" dirty="0"/>
              <a:t>, the preceding sample </a:t>
            </a:r>
            <a:r>
              <a:rPr lang="en-US" sz="2000" dirty="0" smtClean="0"/>
              <a:t>service create </a:t>
            </a:r>
            <a:r>
              <a:rPr lang="en-US" sz="2000" dirty="0"/>
              <a:t>command will launch a single container from the alpine image, which will </a:t>
            </a:r>
            <a:r>
              <a:rPr lang="en-US" sz="2000" dirty="0" smtClean="0"/>
              <a:t>run the </a:t>
            </a:r>
            <a:r>
              <a:rPr lang="en-US" sz="2000" dirty="0"/>
              <a:t>ping command with the google.com parameter, and then name the service submarine.</a:t>
            </a:r>
            <a:endParaRPr lang="en-US" sz="59500" dirty="0">
              <a:solidFill>
                <a:schemeClr val="accent2">
                  <a:lumMod val="75000"/>
                </a:schemeClr>
              </a:solidFill>
            </a:endParaRPr>
          </a:p>
        </p:txBody>
      </p:sp>
    </p:spTree>
    <p:extLst>
      <p:ext uri="{BB962C8B-B14F-4D97-AF65-F5344CB8AC3E}">
        <p14:creationId xmlns:p14="http://schemas.microsoft.com/office/powerpoint/2010/main" val="31818465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that all there is to services?</a:t>
            </a:r>
            <a:endParaRPr lang="en-US" dirty="0"/>
          </a:p>
        </p:txBody>
      </p:sp>
      <p:sp>
        <p:nvSpPr>
          <p:cNvPr id="4" name="TextBox 3"/>
          <p:cNvSpPr txBox="1"/>
          <p:nvPr/>
        </p:nvSpPr>
        <p:spPr>
          <a:xfrm>
            <a:off x="1141413" y="1738184"/>
            <a:ext cx="10160901" cy="3785652"/>
          </a:xfrm>
          <a:prstGeom prst="rect">
            <a:avLst/>
          </a:prstGeom>
          <a:noFill/>
        </p:spPr>
        <p:txBody>
          <a:bodyPr wrap="square" rtlCol="0">
            <a:spAutoFit/>
          </a:bodyPr>
          <a:lstStyle/>
          <a:p>
            <a:r>
              <a:rPr lang="en-US" sz="2400" dirty="0"/>
              <a:t>You now know the basics of creating </a:t>
            </a:r>
            <a:r>
              <a:rPr lang="en-US" sz="2400" dirty="0" err="1"/>
              <a:t>docker</a:t>
            </a:r>
            <a:r>
              <a:rPr lang="en-US" sz="2400" dirty="0"/>
              <a:t> services. But, before you get too excited</a:t>
            </a:r>
            <a:r>
              <a:rPr lang="en-US" sz="2400" dirty="0" smtClean="0"/>
              <a:t>, there's </a:t>
            </a:r>
            <a:r>
              <a:rPr lang="en-US" sz="2400" dirty="0"/>
              <a:t>still a lot of ground to cover for the service create command. In fact, </a:t>
            </a:r>
            <a:r>
              <a:rPr lang="en-US" sz="2400" dirty="0" smtClean="0"/>
              <a:t>this command </a:t>
            </a:r>
            <a:r>
              <a:rPr lang="en-US" sz="2400" dirty="0"/>
              <a:t>has so many options that listing them all out would take </a:t>
            </a:r>
            <a:r>
              <a:rPr lang="en-US" sz="2400" dirty="0" smtClean="0"/>
              <a:t>about 4 or 5 slides.</a:t>
            </a:r>
          </a:p>
          <a:p>
            <a:endParaRPr lang="en-US" sz="2400" dirty="0"/>
          </a:p>
          <a:p>
            <a:r>
              <a:rPr lang="en-US" sz="2400" dirty="0"/>
              <a:t>So, rather than do that, I want you to use the --help feature and enter the </a:t>
            </a:r>
            <a:r>
              <a:rPr lang="en-US" sz="2400" dirty="0" smtClean="0"/>
              <a:t>following command </a:t>
            </a:r>
            <a:r>
              <a:rPr lang="en-US" sz="2400" dirty="0"/>
              <a:t>now</a:t>
            </a:r>
            <a:r>
              <a:rPr lang="en-US" sz="2400" dirty="0" smtClean="0"/>
              <a:t>:</a:t>
            </a:r>
          </a:p>
          <a:p>
            <a:endParaRPr lang="en-US" sz="2400" dirty="0"/>
          </a:p>
          <a:p>
            <a:r>
              <a:rPr lang="en-US" sz="2400" dirty="0"/>
              <a:t># Get help with the service create command</a:t>
            </a:r>
          </a:p>
          <a:p>
            <a:r>
              <a:rPr lang="en-US" sz="2400" b="1" dirty="0" err="1">
                <a:solidFill>
                  <a:schemeClr val="accent2">
                    <a:lumMod val="75000"/>
                  </a:schemeClr>
                </a:solidFill>
              </a:rPr>
              <a:t>docker</a:t>
            </a:r>
            <a:r>
              <a:rPr lang="en-US" sz="2400" b="1" dirty="0">
                <a:solidFill>
                  <a:schemeClr val="accent2">
                    <a:lumMod val="75000"/>
                  </a:schemeClr>
                </a:solidFill>
              </a:rPr>
              <a:t> service create --help</a:t>
            </a:r>
            <a:endParaRPr lang="en-US" sz="85700" dirty="0">
              <a:solidFill>
                <a:schemeClr val="accent2">
                  <a:lumMod val="75000"/>
                </a:schemeClr>
              </a:solidFill>
            </a:endParaRPr>
          </a:p>
        </p:txBody>
      </p:sp>
    </p:spTree>
    <p:extLst>
      <p:ext uri="{BB962C8B-B14F-4D97-AF65-F5344CB8AC3E}">
        <p14:creationId xmlns:p14="http://schemas.microsoft.com/office/powerpoint/2010/main" val="14515656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service example</a:t>
            </a:r>
            <a:endParaRPr lang="en-US" dirty="0"/>
          </a:p>
        </p:txBody>
      </p:sp>
      <p:sp>
        <p:nvSpPr>
          <p:cNvPr id="4" name="TextBox 3"/>
          <p:cNvSpPr txBox="1"/>
          <p:nvPr/>
        </p:nvSpPr>
        <p:spPr>
          <a:xfrm>
            <a:off x="1141413" y="1738184"/>
            <a:ext cx="10160901" cy="3785652"/>
          </a:xfrm>
          <a:prstGeom prst="rect">
            <a:avLst/>
          </a:prstGeom>
          <a:noFill/>
        </p:spPr>
        <p:txBody>
          <a:bodyPr wrap="square" rtlCol="0">
            <a:spAutoFit/>
          </a:bodyPr>
          <a:lstStyle/>
          <a:p>
            <a:r>
              <a:rPr lang="en-US" sz="2400" dirty="0"/>
              <a:t>Let's try out another example, this time one that uses the </a:t>
            </a:r>
            <a:r>
              <a:rPr lang="en-US" sz="2400" dirty="0" smtClean="0">
                <a:solidFill>
                  <a:schemeClr val="accent2">
                    <a:lumMod val="75000"/>
                  </a:schemeClr>
                </a:solidFill>
              </a:rPr>
              <a:t>--publish</a:t>
            </a:r>
            <a:r>
              <a:rPr lang="en-US" sz="2400" dirty="0" smtClean="0"/>
              <a:t> </a:t>
            </a:r>
            <a:r>
              <a:rPr lang="en-US" sz="2400" dirty="0"/>
              <a:t>parameter. </a:t>
            </a:r>
            <a:endParaRPr lang="en-US" sz="2400" dirty="0" smtClean="0"/>
          </a:p>
          <a:p>
            <a:endParaRPr lang="en-US" sz="2400" dirty="0"/>
          </a:p>
          <a:p>
            <a:r>
              <a:rPr lang="en-US" sz="2400" dirty="0" smtClean="0"/>
              <a:t>We'll </a:t>
            </a:r>
            <a:r>
              <a:rPr lang="en-US" sz="2400" dirty="0"/>
              <a:t>give the </a:t>
            </a:r>
            <a:r>
              <a:rPr lang="en-US" sz="2400" dirty="0" err="1"/>
              <a:t>nginx</a:t>
            </a:r>
            <a:r>
              <a:rPr lang="en-US" sz="2400" dirty="0"/>
              <a:t> image another run:</a:t>
            </a:r>
          </a:p>
          <a:p>
            <a:endParaRPr lang="en-US" sz="2400" dirty="0" smtClean="0"/>
          </a:p>
          <a:p>
            <a:r>
              <a:rPr lang="en-US" sz="2400" dirty="0" smtClean="0"/>
              <a:t># </a:t>
            </a:r>
            <a:r>
              <a:rPr lang="en-US" sz="2400" dirty="0"/>
              <a:t>Create a </a:t>
            </a:r>
            <a:r>
              <a:rPr lang="en-US" sz="2400" dirty="0" err="1"/>
              <a:t>nginx</a:t>
            </a:r>
            <a:r>
              <a:rPr lang="en-US" sz="2400" dirty="0"/>
              <a:t> web-server service using the publish </a:t>
            </a:r>
            <a:r>
              <a:rPr lang="en-US" sz="2400" dirty="0" smtClean="0"/>
              <a:t>parameter</a:t>
            </a:r>
          </a:p>
          <a:p>
            <a:r>
              <a:rPr lang="en-US" sz="2400" b="1" dirty="0" err="1">
                <a:solidFill>
                  <a:schemeClr val="accent2">
                    <a:lumMod val="75000"/>
                  </a:schemeClr>
                </a:solidFill>
              </a:rPr>
              <a:t>docker</a:t>
            </a:r>
            <a:r>
              <a:rPr lang="en-US" sz="2400" b="1" dirty="0">
                <a:solidFill>
                  <a:schemeClr val="accent2">
                    <a:lumMod val="75000"/>
                  </a:schemeClr>
                </a:solidFill>
              </a:rPr>
              <a:t> service create --name web-service --replicas 3 --publish published=8080,target=80 </a:t>
            </a:r>
            <a:r>
              <a:rPr lang="en-US" sz="2400" b="1" dirty="0" err="1">
                <a:solidFill>
                  <a:schemeClr val="accent2">
                    <a:lumMod val="75000"/>
                  </a:schemeClr>
                </a:solidFill>
              </a:rPr>
              <a:t>nginx</a:t>
            </a:r>
            <a:endParaRPr lang="en-US" sz="123400" dirty="0">
              <a:solidFill>
                <a:schemeClr val="accent2">
                  <a:lumMod val="75000"/>
                </a:schemeClr>
              </a:solidFill>
            </a:endParaRPr>
          </a:p>
          <a:p>
            <a:endParaRPr lang="en-US" sz="2400" dirty="0" smtClean="0"/>
          </a:p>
          <a:p>
            <a:r>
              <a:rPr lang="en-US" sz="2400" dirty="0" smtClean="0"/>
              <a:t># Or the abbreviated format</a:t>
            </a:r>
            <a:endParaRPr lang="en-US" sz="2400" dirty="0"/>
          </a:p>
          <a:p>
            <a:r>
              <a:rPr lang="en-US" sz="2400" b="1" dirty="0" err="1">
                <a:solidFill>
                  <a:schemeClr val="accent2">
                    <a:lumMod val="75000"/>
                  </a:schemeClr>
                </a:solidFill>
              </a:rPr>
              <a:t>docker</a:t>
            </a:r>
            <a:r>
              <a:rPr lang="en-US" sz="2400" b="1" dirty="0">
                <a:solidFill>
                  <a:schemeClr val="accent2">
                    <a:lumMod val="75000"/>
                  </a:schemeClr>
                </a:solidFill>
              </a:rPr>
              <a:t> service create --name web-service --replicas 3 </a:t>
            </a:r>
            <a:r>
              <a:rPr lang="en-US" sz="2400" b="1" dirty="0" smtClean="0">
                <a:solidFill>
                  <a:schemeClr val="accent2">
                    <a:lumMod val="75000"/>
                  </a:schemeClr>
                </a:solidFill>
              </a:rPr>
              <a:t>--publish 8080:80 </a:t>
            </a:r>
            <a:r>
              <a:rPr lang="en-US" sz="2400" b="1" dirty="0" err="1" smtClean="0">
                <a:solidFill>
                  <a:schemeClr val="accent2">
                    <a:lumMod val="75000"/>
                  </a:schemeClr>
                </a:solidFill>
              </a:rPr>
              <a:t>nginx</a:t>
            </a:r>
            <a:endParaRPr lang="en-US" sz="123400" dirty="0">
              <a:solidFill>
                <a:schemeClr val="accent2">
                  <a:lumMod val="75000"/>
                </a:schemeClr>
              </a:solidFill>
            </a:endParaRPr>
          </a:p>
        </p:txBody>
      </p:sp>
    </p:spTree>
    <p:extLst>
      <p:ext uri="{BB962C8B-B14F-4D97-AF65-F5344CB8AC3E}">
        <p14:creationId xmlns:p14="http://schemas.microsoft.com/office/powerpoint/2010/main" val="754451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10490414" cy="1478570"/>
          </a:xfrm>
        </p:spPr>
        <p:txBody>
          <a:bodyPr>
            <a:normAutofit/>
          </a:bodyPr>
          <a:lstStyle/>
          <a:p>
            <a:r>
              <a:rPr lang="en-US" b="1" dirty="0"/>
              <a:t>Accessing container </a:t>
            </a:r>
            <a:r>
              <a:rPr lang="en-US" b="1" dirty="0" smtClean="0"/>
              <a:t>applications in a swarm</a:t>
            </a:r>
            <a:endParaRPr lang="en-US" dirty="0"/>
          </a:p>
        </p:txBody>
      </p:sp>
      <p:sp>
        <p:nvSpPr>
          <p:cNvPr id="4" name="TextBox 3"/>
          <p:cNvSpPr txBox="1"/>
          <p:nvPr/>
        </p:nvSpPr>
        <p:spPr>
          <a:xfrm>
            <a:off x="1141413" y="1738184"/>
            <a:ext cx="10160901" cy="4832092"/>
          </a:xfrm>
          <a:prstGeom prst="rect">
            <a:avLst/>
          </a:prstGeom>
          <a:noFill/>
        </p:spPr>
        <p:txBody>
          <a:bodyPr wrap="square" rtlCol="0">
            <a:spAutoFit/>
          </a:bodyPr>
          <a:lstStyle/>
          <a:p>
            <a:r>
              <a:rPr lang="en-US" sz="2800" dirty="0"/>
              <a:t>So, now you have a swarm running with an odd number of manager nodes, and a </a:t>
            </a:r>
            <a:r>
              <a:rPr lang="en-US" sz="2800" dirty="0" smtClean="0"/>
              <a:t>number of </a:t>
            </a:r>
            <a:r>
              <a:rPr lang="en-US" sz="2800" dirty="0"/>
              <a:t>worker nodes. You have deployed some swarm services to run your </a:t>
            </a:r>
            <a:r>
              <a:rPr lang="en-US" sz="2800" dirty="0" smtClean="0"/>
              <a:t>favorite containerized </a:t>
            </a:r>
            <a:r>
              <a:rPr lang="en-US" sz="2800" dirty="0"/>
              <a:t>applications. What's next? </a:t>
            </a:r>
            <a:endParaRPr lang="en-US" sz="2800" dirty="0" smtClean="0"/>
          </a:p>
          <a:p>
            <a:endParaRPr lang="en-US" sz="2800" dirty="0"/>
          </a:p>
          <a:p>
            <a:r>
              <a:rPr lang="en-US" sz="2800" dirty="0" smtClean="0"/>
              <a:t>Well</a:t>
            </a:r>
            <a:r>
              <a:rPr lang="en-US" sz="2800" dirty="0"/>
              <a:t>, you just might want to access one or more </a:t>
            </a:r>
            <a:r>
              <a:rPr lang="en-US" sz="2800" dirty="0" smtClean="0"/>
              <a:t>of the </a:t>
            </a:r>
            <a:r>
              <a:rPr lang="en-US" sz="2800" dirty="0"/>
              <a:t>applications running in your swarm. Perhaps you have deployed a web </a:t>
            </a:r>
            <a:r>
              <a:rPr lang="en-US" sz="2800" dirty="0" smtClean="0"/>
              <a:t>server application</a:t>
            </a:r>
            <a:r>
              <a:rPr lang="en-US" sz="2800" dirty="0"/>
              <a:t>. It would be nice to be able to visit the web pages shared by that web server</a:t>
            </a:r>
            <a:r>
              <a:rPr lang="en-US" sz="2800" dirty="0" smtClean="0"/>
              <a:t>, right</a:t>
            </a:r>
            <a:r>
              <a:rPr lang="en-US" sz="2800" dirty="0"/>
              <a:t>? </a:t>
            </a:r>
            <a:endParaRPr lang="en-US" sz="2800" dirty="0" smtClean="0"/>
          </a:p>
          <a:p>
            <a:endParaRPr lang="en-US" sz="2800" dirty="0"/>
          </a:p>
          <a:p>
            <a:r>
              <a:rPr lang="en-US" sz="2800" dirty="0" smtClean="0"/>
              <a:t>Let's </a:t>
            </a:r>
            <a:r>
              <a:rPr lang="en-US" sz="2800" dirty="0"/>
              <a:t>take a quick look and see how easy it is to do so.</a:t>
            </a:r>
            <a:endParaRPr lang="en-US" sz="213200" dirty="0">
              <a:solidFill>
                <a:schemeClr val="accent2">
                  <a:lumMod val="75000"/>
                </a:schemeClr>
              </a:solidFill>
            </a:endParaRPr>
          </a:p>
        </p:txBody>
      </p:sp>
    </p:spTree>
    <p:extLst>
      <p:ext uri="{BB962C8B-B14F-4D97-AF65-F5344CB8AC3E}">
        <p14:creationId xmlns:p14="http://schemas.microsoft.com/office/powerpoint/2010/main" val="16930077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10490414" cy="1478570"/>
          </a:xfrm>
        </p:spPr>
        <p:txBody>
          <a:bodyPr>
            <a:normAutofit/>
          </a:bodyPr>
          <a:lstStyle/>
          <a:p>
            <a:r>
              <a:rPr lang="en-US" b="1" dirty="0" smtClean="0"/>
              <a:t>Service </a:t>
            </a:r>
            <a:r>
              <a:rPr lang="en-US" b="1" dirty="0" err="1" smtClean="0"/>
              <a:t>ps</a:t>
            </a:r>
            <a:r>
              <a:rPr lang="en-US" b="1" dirty="0" smtClean="0"/>
              <a:t> command</a:t>
            </a:r>
            <a:endParaRPr lang="en-US" dirty="0"/>
          </a:p>
        </p:txBody>
      </p:sp>
      <p:sp>
        <p:nvSpPr>
          <p:cNvPr id="4" name="TextBox 3"/>
          <p:cNvSpPr txBox="1"/>
          <p:nvPr/>
        </p:nvSpPr>
        <p:spPr>
          <a:xfrm>
            <a:off x="1141413" y="1738184"/>
            <a:ext cx="10160901" cy="4078039"/>
          </a:xfrm>
          <a:prstGeom prst="rect">
            <a:avLst/>
          </a:prstGeom>
          <a:noFill/>
        </p:spPr>
        <p:txBody>
          <a:bodyPr wrap="square" rtlCol="0">
            <a:spAutoFit/>
          </a:bodyPr>
          <a:lstStyle/>
          <a:p>
            <a:r>
              <a:rPr lang="en-US" sz="2000" dirty="0"/>
              <a:t>One of the features that the swarm managers handle for us is to direct traffic to </a:t>
            </a:r>
            <a:r>
              <a:rPr lang="en-US" sz="2000" dirty="0" smtClean="0"/>
              <a:t>our services</a:t>
            </a:r>
            <a:r>
              <a:rPr lang="en-US" sz="2000" dirty="0"/>
              <a:t>. In an earlier example, we set up a web service that was running three replicas </a:t>
            </a:r>
            <a:r>
              <a:rPr lang="en-US" sz="2000" dirty="0" smtClean="0"/>
              <a:t>in the </a:t>
            </a:r>
            <a:r>
              <a:rPr lang="en-US" sz="2000" dirty="0"/>
              <a:t>swarm. </a:t>
            </a:r>
            <a:endParaRPr lang="en-US" sz="2000" dirty="0" smtClean="0"/>
          </a:p>
          <a:p>
            <a:endParaRPr lang="en-US" sz="2000" dirty="0"/>
          </a:p>
          <a:p>
            <a:r>
              <a:rPr lang="en-US" sz="2000" dirty="0" smtClean="0"/>
              <a:t>The </a:t>
            </a:r>
            <a:r>
              <a:rPr lang="en-US" sz="2000" dirty="0"/>
              <a:t>swarm I am currently using happens to have three manager nodes </a:t>
            </a:r>
            <a:r>
              <a:rPr lang="en-US" sz="2000" dirty="0" smtClean="0"/>
              <a:t>and three </a:t>
            </a:r>
            <a:r>
              <a:rPr lang="en-US" sz="2000" dirty="0"/>
              <a:t>worker nodes. </a:t>
            </a:r>
            <a:endParaRPr lang="en-US" sz="2000" dirty="0" smtClean="0"/>
          </a:p>
          <a:p>
            <a:endParaRPr lang="en-US" sz="2000" dirty="0"/>
          </a:p>
          <a:p>
            <a:r>
              <a:rPr lang="en-US" sz="2000" dirty="0" smtClean="0"/>
              <a:t>All </a:t>
            </a:r>
            <a:r>
              <a:rPr lang="en-US" sz="2000" dirty="0"/>
              <a:t>six nodes are eligible to run workloads so when the service </a:t>
            </a:r>
            <a:r>
              <a:rPr lang="en-US" sz="2000" dirty="0" smtClean="0"/>
              <a:t>is started</a:t>
            </a:r>
            <a:r>
              <a:rPr lang="en-US" sz="2000" dirty="0"/>
              <a:t>, three of the six nodes will end up running a container. </a:t>
            </a:r>
            <a:endParaRPr lang="en-US" sz="2000" dirty="0" smtClean="0"/>
          </a:p>
          <a:p>
            <a:endParaRPr lang="en-US" sz="2000" dirty="0"/>
          </a:p>
          <a:p>
            <a:r>
              <a:rPr lang="en-US" sz="2000" dirty="0" smtClean="0"/>
              <a:t>If </a:t>
            </a:r>
            <a:r>
              <a:rPr lang="en-US" sz="2000" dirty="0"/>
              <a:t>we take a look at </a:t>
            </a:r>
            <a:r>
              <a:rPr lang="en-US" sz="2000" dirty="0" smtClean="0"/>
              <a:t>the details </a:t>
            </a:r>
            <a:r>
              <a:rPr lang="en-US" sz="2000" dirty="0"/>
              <a:t>of the tasks of the service using the service </a:t>
            </a:r>
            <a:r>
              <a:rPr lang="en-US" sz="2000" dirty="0" err="1"/>
              <a:t>ps</a:t>
            </a:r>
            <a:r>
              <a:rPr lang="en-US" sz="2000" dirty="0"/>
              <a:t> command, you can see which of </a:t>
            </a:r>
            <a:r>
              <a:rPr lang="en-US" sz="2000" dirty="0" smtClean="0"/>
              <a:t>the six </a:t>
            </a:r>
            <a:r>
              <a:rPr lang="en-US" sz="2000" dirty="0"/>
              <a:t>nodes are running the web-service containers</a:t>
            </a:r>
            <a:r>
              <a:rPr lang="en-US" sz="2000" dirty="0" smtClean="0"/>
              <a:t>:</a:t>
            </a:r>
          </a:p>
          <a:p>
            <a:endParaRPr lang="en-US" sz="1050" dirty="0" smtClean="0">
              <a:solidFill>
                <a:schemeClr val="accent2">
                  <a:lumMod val="75000"/>
                </a:schemeClr>
              </a:solidFill>
            </a:endParaRPr>
          </a:p>
          <a:p>
            <a:r>
              <a:rPr lang="en-US" sz="2000" dirty="0"/>
              <a:t># List the containers running as part of the web-service service</a:t>
            </a:r>
          </a:p>
          <a:p>
            <a:r>
              <a:rPr lang="en-US" sz="2000" dirty="0" err="1">
                <a:solidFill>
                  <a:schemeClr val="accent2">
                    <a:lumMod val="75000"/>
                  </a:schemeClr>
                </a:solidFill>
              </a:rPr>
              <a:t>docker</a:t>
            </a:r>
            <a:r>
              <a:rPr lang="en-US" sz="2000" dirty="0">
                <a:solidFill>
                  <a:schemeClr val="accent2">
                    <a:lumMod val="75000"/>
                  </a:schemeClr>
                </a:solidFill>
              </a:rPr>
              <a:t> service </a:t>
            </a:r>
            <a:r>
              <a:rPr lang="en-US" sz="2000" dirty="0" err="1">
                <a:solidFill>
                  <a:schemeClr val="accent2">
                    <a:lumMod val="75000"/>
                  </a:schemeClr>
                </a:solidFill>
              </a:rPr>
              <a:t>ps</a:t>
            </a:r>
            <a:r>
              <a:rPr lang="en-US" sz="2000" dirty="0">
                <a:solidFill>
                  <a:schemeClr val="accent2">
                    <a:lumMod val="75000"/>
                  </a:schemeClr>
                </a:solidFill>
              </a:rPr>
              <a:t> web-service</a:t>
            </a:r>
          </a:p>
        </p:txBody>
      </p:sp>
    </p:spTree>
    <p:extLst>
      <p:ext uri="{BB962C8B-B14F-4D97-AF65-F5344CB8AC3E}">
        <p14:creationId xmlns:p14="http://schemas.microsoft.com/office/powerpoint/2010/main" val="18812564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Box 2"/>
          <p:cNvSpPr txBox="1"/>
          <p:nvPr/>
        </p:nvSpPr>
        <p:spPr>
          <a:xfrm>
            <a:off x="1141413" y="1643743"/>
            <a:ext cx="10081758" cy="4154984"/>
          </a:xfrm>
          <a:prstGeom prst="rect">
            <a:avLst/>
          </a:prstGeom>
          <a:noFill/>
        </p:spPr>
        <p:txBody>
          <a:bodyPr wrap="square" rtlCol="0">
            <a:spAutoFit/>
          </a:bodyPr>
          <a:lstStyle/>
          <a:p>
            <a:r>
              <a:rPr lang="en-US" sz="2400" dirty="0" smtClean="0"/>
              <a:t>Today, </a:t>
            </a:r>
            <a:r>
              <a:rPr lang="en-US" sz="2400" dirty="0"/>
              <a:t>we finally started to pull some of the pieces together and make some </a:t>
            </a:r>
            <a:r>
              <a:rPr lang="en-US" sz="2400" dirty="0" smtClean="0"/>
              <a:t>fun stuff </a:t>
            </a:r>
            <a:r>
              <a:rPr lang="en-US" sz="2400" dirty="0"/>
              <a:t>happen. </a:t>
            </a:r>
            <a:endParaRPr lang="en-US" sz="2400" dirty="0" smtClean="0"/>
          </a:p>
          <a:p>
            <a:endParaRPr lang="en-US" sz="2400" dirty="0"/>
          </a:p>
          <a:p>
            <a:r>
              <a:rPr lang="en-US" sz="2400" dirty="0" smtClean="0"/>
              <a:t>We </a:t>
            </a:r>
            <a:r>
              <a:rPr lang="en-US" sz="2400" dirty="0"/>
              <a:t>learned how much functionality we get by enabling swarm mode, </a:t>
            </a:r>
            <a:r>
              <a:rPr lang="en-US" sz="2400" dirty="0" smtClean="0"/>
              <a:t>and creating </a:t>
            </a:r>
            <a:r>
              <a:rPr lang="en-US" sz="2400" dirty="0"/>
              <a:t>a swarm cluster. And, we found out just how easy it is to set everything up, </a:t>
            </a:r>
            <a:r>
              <a:rPr lang="en-US" sz="2400" dirty="0" smtClean="0"/>
              <a:t>using one </a:t>
            </a:r>
            <a:r>
              <a:rPr lang="en-US" sz="2400" dirty="0"/>
              <a:t>single swarm </a:t>
            </a:r>
            <a:r>
              <a:rPr lang="en-US" sz="2400" b="1" dirty="0" err="1">
                <a:solidFill>
                  <a:schemeClr val="accent2">
                    <a:lumMod val="75000"/>
                  </a:schemeClr>
                </a:solidFill>
              </a:rPr>
              <a:t>init</a:t>
            </a:r>
            <a:r>
              <a:rPr lang="en-US" sz="2400" dirty="0"/>
              <a:t> command. </a:t>
            </a:r>
            <a:endParaRPr lang="en-US" sz="2400" dirty="0" smtClean="0"/>
          </a:p>
          <a:p>
            <a:endParaRPr lang="en-US" sz="2400" dirty="0"/>
          </a:p>
          <a:p>
            <a:r>
              <a:rPr lang="en-US" sz="2400" dirty="0" smtClean="0"/>
              <a:t>Then</a:t>
            </a:r>
            <a:r>
              <a:rPr lang="en-US" sz="2400" dirty="0"/>
              <a:t>, we learned how to grow and manage our </a:t>
            </a:r>
            <a:r>
              <a:rPr lang="en-US" sz="2400" dirty="0" smtClean="0"/>
              <a:t>swarm cluster</a:t>
            </a:r>
            <a:r>
              <a:rPr lang="en-US" sz="2400" dirty="0"/>
              <a:t>, and finally, we learned how to run our containers as services within our </a:t>
            </a:r>
            <a:r>
              <a:rPr lang="en-US" sz="2400" dirty="0" smtClean="0"/>
              <a:t>new swarm </a:t>
            </a:r>
            <a:r>
              <a:rPr lang="en-US" sz="2400" dirty="0"/>
              <a:t>cluster. </a:t>
            </a:r>
            <a:endParaRPr lang="en-US" sz="2400" dirty="0" smtClean="0"/>
          </a:p>
          <a:p>
            <a:endParaRPr lang="en-US" sz="2400" dirty="0"/>
          </a:p>
          <a:p>
            <a:r>
              <a:rPr lang="en-US" sz="2400" dirty="0" smtClean="0"/>
              <a:t>It's </a:t>
            </a:r>
            <a:r>
              <a:rPr lang="en-US" sz="2400" dirty="0"/>
              <a:t>been fun, right?!</a:t>
            </a:r>
            <a:endParaRPr lang="en-US" sz="4000" dirty="0"/>
          </a:p>
        </p:txBody>
      </p:sp>
    </p:spTree>
    <p:extLst>
      <p:ext uri="{BB962C8B-B14F-4D97-AF65-F5344CB8AC3E}">
        <p14:creationId xmlns:p14="http://schemas.microsoft.com/office/powerpoint/2010/main" val="24721766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BHU official answer key 2020 released for UET and PET; check detai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7283" y="1180645"/>
            <a:ext cx="9264650" cy="4632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483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will cover today</a:t>
            </a:r>
            <a:endParaRPr lang="en-US" dirty="0"/>
          </a:p>
        </p:txBody>
      </p:sp>
      <p:sp>
        <p:nvSpPr>
          <p:cNvPr id="3" name="TextBox 2"/>
          <p:cNvSpPr txBox="1"/>
          <p:nvPr/>
        </p:nvSpPr>
        <p:spPr>
          <a:xfrm>
            <a:off x="1141413" y="1959429"/>
            <a:ext cx="9343392" cy="3170099"/>
          </a:xfrm>
          <a:prstGeom prst="rect">
            <a:avLst/>
          </a:prstGeom>
          <a:noFill/>
        </p:spPr>
        <p:txBody>
          <a:bodyPr wrap="none" rtlCol="0">
            <a:spAutoFit/>
          </a:bodyPr>
          <a:lstStyle/>
          <a:p>
            <a:pPr marL="285750" indent="-285750">
              <a:buFont typeface="Arial" panose="020B0604020202020204" pitchFamily="34" charset="0"/>
              <a:buChar char="•"/>
            </a:pPr>
            <a:r>
              <a:rPr lang="en-US" sz="4000" dirty="0"/>
              <a:t>What is Docker swarm</a:t>
            </a:r>
            <a:r>
              <a:rPr lang="en-US" sz="4000" dirty="0" smtClean="0"/>
              <a:t>?</a:t>
            </a:r>
            <a:endParaRPr lang="en-US" sz="4000" dirty="0"/>
          </a:p>
          <a:p>
            <a:pPr marL="285750" indent="-285750">
              <a:buFont typeface="Arial" panose="020B0604020202020204" pitchFamily="34" charset="0"/>
              <a:buChar char="•"/>
            </a:pPr>
            <a:r>
              <a:rPr lang="en-US" sz="4000" dirty="0"/>
              <a:t>Setting up a Docker swarm cluster</a:t>
            </a:r>
          </a:p>
          <a:p>
            <a:pPr marL="285750" indent="-285750">
              <a:buFont typeface="Arial" panose="020B0604020202020204" pitchFamily="34" charset="0"/>
              <a:buChar char="•"/>
            </a:pPr>
            <a:r>
              <a:rPr lang="en-US" sz="4000" dirty="0"/>
              <a:t>Managers and workers</a:t>
            </a:r>
          </a:p>
          <a:p>
            <a:pPr marL="285750" indent="-285750">
              <a:buFont typeface="Arial" panose="020B0604020202020204" pitchFamily="34" charset="0"/>
              <a:buChar char="•"/>
            </a:pPr>
            <a:r>
              <a:rPr lang="en-US" sz="4000" dirty="0"/>
              <a:t>Swarm services</a:t>
            </a:r>
          </a:p>
          <a:p>
            <a:pPr marL="285750" indent="-285750">
              <a:buFont typeface="Arial" panose="020B0604020202020204" pitchFamily="34" charset="0"/>
              <a:buChar char="•"/>
            </a:pPr>
            <a:r>
              <a:rPr lang="en-US" sz="4000" dirty="0"/>
              <a:t>Accessing container applications in a swarm</a:t>
            </a:r>
            <a:endParaRPr lang="en-US" sz="5400" dirty="0"/>
          </a:p>
        </p:txBody>
      </p:sp>
    </p:spTree>
    <p:extLst>
      <p:ext uri="{BB962C8B-B14F-4D97-AF65-F5344CB8AC3E}">
        <p14:creationId xmlns:p14="http://schemas.microsoft.com/office/powerpoint/2010/main" val="7813785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67943" y="1621971"/>
            <a:ext cx="6781799" cy="3970318"/>
          </a:xfrm>
          <a:prstGeom prst="rect">
            <a:avLst/>
          </a:prstGeom>
          <a:noFill/>
        </p:spPr>
        <p:txBody>
          <a:bodyPr wrap="square" rtlCol="0">
            <a:spAutoFit/>
          </a:bodyPr>
          <a:lstStyle/>
          <a:p>
            <a:r>
              <a:rPr lang="en-US" sz="3600" i="1" dirty="0"/>
              <a:t>There are currently over 17,000,000 shipping containers in the world, and 5 or </a:t>
            </a:r>
            <a:r>
              <a:rPr lang="en-US" sz="3600" i="1" dirty="0" smtClean="0"/>
              <a:t>6,000,000 of </a:t>
            </a:r>
            <a:r>
              <a:rPr lang="en-US" sz="3600" i="1" dirty="0"/>
              <a:t>them are currently shipping around the world on vessels, trucks, and trains. In total</a:t>
            </a:r>
            <a:r>
              <a:rPr lang="en-US" sz="3600" i="1" dirty="0" smtClean="0"/>
              <a:t>, they </a:t>
            </a:r>
            <a:r>
              <a:rPr lang="en-US" sz="3600" i="1" dirty="0"/>
              <a:t>make around 200,000,000 trips a year.</a:t>
            </a:r>
            <a:endParaRPr lang="en-US" sz="6000" dirty="0"/>
          </a:p>
        </p:txBody>
      </p:sp>
      <p:sp>
        <p:nvSpPr>
          <p:cNvPr id="3" name="TextBox 2"/>
          <p:cNvSpPr txBox="1"/>
          <p:nvPr/>
        </p:nvSpPr>
        <p:spPr>
          <a:xfrm>
            <a:off x="4180521" y="293915"/>
            <a:ext cx="2415726" cy="923330"/>
          </a:xfrm>
          <a:prstGeom prst="rect">
            <a:avLst/>
          </a:prstGeom>
          <a:noFill/>
        </p:spPr>
        <p:txBody>
          <a:bodyPr wrap="none" rtlCol="0">
            <a:spAutoFit/>
          </a:bodyPr>
          <a:lstStyle/>
          <a:p>
            <a:r>
              <a:rPr lang="en-US" sz="5400" dirty="0" smtClean="0"/>
              <a:t>Fun Fact</a:t>
            </a:r>
            <a:endParaRPr lang="en-US" sz="5400" dirty="0"/>
          </a:p>
        </p:txBody>
      </p:sp>
      <p:sp>
        <p:nvSpPr>
          <p:cNvPr id="4" name="TextBox 3"/>
          <p:cNvSpPr txBox="1"/>
          <p:nvPr/>
        </p:nvSpPr>
        <p:spPr>
          <a:xfrm>
            <a:off x="5806951" y="5627683"/>
            <a:ext cx="5742791" cy="369332"/>
          </a:xfrm>
          <a:prstGeom prst="rect">
            <a:avLst/>
          </a:prstGeom>
          <a:noFill/>
        </p:spPr>
        <p:txBody>
          <a:bodyPr wrap="none" rtlCol="0">
            <a:spAutoFit/>
          </a:bodyPr>
          <a:lstStyle/>
          <a:p>
            <a:r>
              <a:rPr lang="en-US" dirty="0">
                <a:hlinkClick r:id="rId2"/>
              </a:rPr>
              <a:t>https</a:t>
            </a:r>
            <a:r>
              <a:rPr lang="en-US" dirty="0" smtClean="0">
                <a:hlinkClick r:id="rId2"/>
              </a:rPr>
              <a:t>://www.billiebox.co.uk/facts-about-shipping-containers</a:t>
            </a:r>
            <a:endParaRPr lang="en-US" dirty="0"/>
          </a:p>
        </p:txBody>
      </p:sp>
      <p:pic>
        <p:nvPicPr>
          <p:cNvPr id="1026" name="Picture 2" descr="Rubber Duc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851" y="2166255"/>
            <a:ext cx="3510641" cy="2852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0490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Technical </a:t>
            </a:r>
            <a:r>
              <a:rPr lang="en-US" b="1" dirty="0" smtClean="0"/>
              <a:t>requirements</a:t>
            </a:r>
            <a:endParaRPr lang="en-US" dirty="0"/>
          </a:p>
        </p:txBody>
      </p:sp>
      <p:sp>
        <p:nvSpPr>
          <p:cNvPr id="3" name="Content Placeholder 2"/>
          <p:cNvSpPr>
            <a:spLocks noGrp="1"/>
          </p:cNvSpPr>
          <p:nvPr>
            <p:ph idx="1"/>
          </p:nvPr>
        </p:nvSpPr>
        <p:spPr>
          <a:xfrm>
            <a:off x="1141412" y="1729946"/>
            <a:ext cx="9905999" cy="4819135"/>
          </a:xfrm>
        </p:spPr>
        <p:txBody>
          <a:bodyPr>
            <a:normAutofit lnSpcReduction="10000"/>
          </a:bodyPr>
          <a:lstStyle/>
          <a:p>
            <a:pPr marL="0" indent="0">
              <a:buNone/>
            </a:pPr>
            <a:r>
              <a:rPr lang="en-US" sz="1900" dirty="0"/>
              <a:t>You will be pulling Docker images from Docker's public repo, so basic internet access is required to execute the examples within this chapter. You will be setting up a </a:t>
            </a:r>
            <a:r>
              <a:rPr lang="en-US" sz="1900" dirty="0" smtClean="0"/>
              <a:t>multi-node swarm </a:t>
            </a:r>
            <a:r>
              <a:rPr lang="en-US" sz="1900" dirty="0"/>
              <a:t>cluster, so you will need multiple nodes to complete the examples in this chapter. You can use physical servers, EC2 instances, Virtual Machines on vSphere or </a:t>
            </a:r>
            <a:r>
              <a:rPr lang="en-US" sz="1900" dirty="0" smtClean="0"/>
              <a:t>Workstation or </a:t>
            </a:r>
            <a:r>
              <a:rPr lang="en-US" sz="1900" dirty="0"/>
              <a:t>even on Virtual Box. I utilized 6 VMs on </a:t>
            </a:r>
            <a:r>
              <a:rPr lang="en-US" sz="1900" dirty="0" smtClean="0"/>
              <a:t>VMware </a:t>
            </a:r>
            <a:r>
              <a:rPr lang="en-US" sz="1900" dirty="0"/>
              <a:t>Workstation for my nodes. Each VM is configured with </a:t>
            </a:r>
            <a:r>
              <a:rPr lang="en-US" sz="1900" dirty="0" smtClean="0"/>
              <a:t>2 </a:t>
            </a:r>
            <a:r>
              <a:rPr lang="en-US" sz="1900" dirty="0"/>
              <a:t>GB ram, 1 CPU, and 20 GB HDD. The guest OS utilized is </a:t>
            </a:r>
            <a:r>
              <a:rPr lang="en-US" sz="1900" dirty="0" err="1"/>
              <a:t>Xubuntu</a:t>
            </a:r>
            <a:r>
              <a:rPr lang="en-US" sz="1900" dirty="0"/>
              <a:t> </a:t>
            </a:r>
            <a:r>
              <a:rPr lang="en-US" sz="1900" dirty="0" smtClean="0"/>
              <a:t>20.04 for </a:t>
            </a:r>
            <a:r>
              <a:rPr lang="en-US" sz="1900" dirty="0"/>
              <a:t>its small size and full Ubuntu feature set. </a:t>
            </a:r>
            <a:r>
              <a:rPr lang="en-US" sz="1900" dirty="0" err="1"/>
              <a:t>Xubuntu</a:t>
            </a:r>
            <a:r>
              <a:rPr lang="en-US" sz="1900" dirty="0"/>
              <a:t> can be downloaded from </a:t>
            </a:r>
            <a:r>
              <a:rPr lang="en-US" sz="1900" dirty="0">
                <a:hlinkClick r:id="rId2"/>
              </a:rPr>
              <a:t>https://xubuntu.org/download/</a:t>
            </a:r>
            <a:r>
              <a:rPr lang="en-US" sz="1900" dirty="0"/>
              <a:t>. Virtually any modern Linux operating system choice would </a:t>
            </a:r>
            <a:r>
              <a:rPr lang="en-US" sz="1900" dirty="0" smtClean="0"/>
              <a:t>be acceptable </a:t>
            </a:r>
            <a:r>
              <a:rPr lang="en-US" sz="1900" dirty="0"/>
              <a:t>for the nodes.</a:t>
            </a:r>
          </a:p>
          <a:p>
            <a:pPr marL="0" indent="0">
              <a:buNone/>
            </a:pPr>
            <a:r>
              <a:rPr lang="en-US" dirty="0"/>
              <a:t>The code files of this chapter </a:t>
            </a:r>
            <a:r>
              <a:rPr lang="en-US" dirty="0" smtClean="0"/>
              <a:t>in the book can </a:t>
            </a:r>
            <a:r>
              <a:rPr lang="en-US" dirty="0"/>
              <a:t>be found on GitHub</a:t>
            </a:r>
            <a:r>
              <a:rPr lang="en-US" dirty="0" smtClean="0"/>
              <a:t>:</a:t>
            </a:r>
          </a:p>
          <a:p>
            <a:pPr marL="0" indent="0">
              <a:buNone/>
            </a:pPr>
            <a:r>
              <a:rPr lang="en-US" dirty="0">
                <a:hlinkClick r:id="rId3"/>
              </a:rPr>
              <a:t>https://</a:t>
            </a:r>
            <a:r>
              <a:rPr lang="en-US" dirty="0" smtClean="0">
                <a:hlinkClick r:id="rId3"/>
              </a:rPr>
              <a:t>github.com/PacktPublishing/Docker-Quick-Start-Guide/tree/master/Chapter05</a:t>
            </a:r>
            <a:endParaRPr lang="en-US" dirty="0" smtClean="0"/>
          </a:p>
          <a:p>
            <a:pPr marL="0" indent="0">
              <a:buNone/>
            </a:pPr>
            <a:r>
              <a:rPr lang="en-US" dirty="0" smtClean="0"/>
              <a:t>Check </a:t>
            </a:r>
            <a:r>
              <a:rPr lang="en-US" dirty="0"/>
              <a:t>out the following video to see the code in action: </a:t>
            </a:r>
            <a:r>
              <a:rPr lang="en-US" dirty="0">
                <a:hlinkClick r:id="rId4"/>
              </a:rPr>
              <a:t>http://</a:t>
            </a:r>
            <a:r>
              <a:rPr lang="en-US" dirty="0" smtClean="0">
                <a:hlinkClick r:id="rId4"/>
              </a:rPr>
              <a:t>bit.ly/2KENJOD</a:t>
            </a:r>
            <a:r>
              <a:rPr lang="en-US" dirty="0" smtClean="0"/>
              <a:t> </a:t>
            </a:r>
            <a:endParaRPr lang="en-US" dirty="0"/>
          </a:p>
        </p:txBody>
      </p:sp>
    </p:spTree>
    <p:extLst>
      <p:ext uri="{BB962C8B-B14F-4D97-AF65-F5344CB8AC3E}">
        <p14:creationId xmlns:p14="http://schemas.microsoft.com/office/powerpoint/2010/main" val="1590091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Docker Swarm</a:t>
            </a:r>
            <a:endParaRPr lang="en-US" dirty="0"/>
          </a:p>
        </p:txBody>
      </p:sp>
      <p:sp>
        <p:nvSpPr>
          <p:cNvPr id="6" name="TextBox 5"/>
          <p:cNvSpPr txBox="1"/>
          <p:nvPr/>
        </p:nvSpPr>
        <p:spPr>
          <a:xfrm>
            <a:off x="1141412" y="1639330"/>
            <a:ext cx="10136187" cy="4893647"/>
          </a:xfrm>
          <a:prstGeom prst="rect">
            <a:avLst/>
          </a:prstGeom>
          <a:noFill/>
        </p:spPr>
        <p:txBody>
          <a:bodyPr wrap="square" rtlCol="0">
            <a:spAutoFit/>
          </a:bodyPr>
          <a:lstStyle/>
          <a:p>
            <a:r>
              <a:rPr lang="en-US" sz="2400" dirty="0"/>
              <a:t>You probably have not noticed this, but so far, all of the Docker workstation deployments, or nodes that we have used in our examples have been run in single-engine mode. </a:t>
            </a:r>
            <a:endParaRPr lang="en-US" sz="2400" dirty="0" smtClean="0"/>
          </a:p>
          <a:p>
            <a:r>
              <a:rPr lang="en-US" sz="2400" dirty="0" smtClean="0"/>
              <a:t>Docker </a:t>
            </a:r>
            <a:r>
              <a:rPr lang="en-US" sz="2400" dirty="0"/>
              <a:t>swarm is a way to link Docker nodes together, and manage those nodes and the </a:t>
            </a:r>
            <a:r>
              <a:rPr lang="en-US" sz="2400" dirty="0" err="1"/>
              <a:t>dockerized</a:t>
            </a:r>
            <a:r>
              <a:rPr lang="en-US" sz="2400" dirty="0"/>
              <a:t> applications that run on them efficiently and at scale. </a:t>
            </a:r>
            <a:endParaRPr lang="en-US" sz="2400" dirty="0" smtClean="0"/>
          </a:p>
          <a:p>
            <a:r>
              <a:rPr lang="en-US" sz="2400" b="1" dirty="0" smtClean="0">
                <a:solidFill>
                  <a:srgbClr val="00B0F0"/>
                </a:solidFill>
              </a:rPr>
              <a:t>Simply </a:t>
            </a:r>
            <a:r>
              <a:rPr lang="en-US" sz="2400" b="1" dirty="0">
                <a:solidFill>
                  <a:srgbClr val="00B0F0"/>
                </a:solidFill>
              </a:rPr>
              <a:t>stated, a Docker swarm is a group of Docker nodes connected and managed as a cluster or swarm</a:t>
            </a:r>
            <a:r>
              <a:rPr lang="en-US" sz="2400" b="1" dirty="0"/>
              <a:t>. </a:t>
            </a:r>
            <a:endParaRPr lang="en-US" sz="2400" b="1" dirty="0" smtClean="0"/>
          </a:p>
          <a:p>
            <a:r>
              <a:rPr lang="en-US" sz="2400" dirty="0" smtClean="0"/>
              <a:t>Docker </a:t>
            </a:r>
            <a:r>
              <a:rPr lang="en-US" sz="2400" dirty="0"/>
              <a:t>swarm is built into the Docker engine, so no additional installation is required to use it. When a Docker node is part of a swarm, it is running in swarm mode. </a:t>
            </a:r>
            <a:endParaRPr lang="en-US" sz="2400" dirty="0" smtClean="0"/>
          </a:p>
          <a:p>
            <a:r>
              <a:rPr lang="en-US" sz="2400" dirty="0" smtClean="0"/>
              <a:t>If </a:t>
            </a:r>
            <a:r>
              <a:rPr lang="en-US" sz="2400" dirty="0"/>
              <a:t>there is any doubt, you can easily check whether a system running Docker is part of a swarm or is running in single-engine mode using the </a:t>
            </a:r>
            <a:r>
              <a:rPr lang="en-US" sz="2400" dirty="0" err="1"/>
              <a:t>docker</a:t>
            </a:r>
            <a:r>
              <a:rPr lang="en-US" sz="2400" dirty="0"/>
              <a:t> system info </a:t>
            </a:r>
            <a:r>
              <a:rPr lang="en-US" sz="2400" dirty="0" smtClean="0"/>
              <a:t>command</a:t>
            </a:r>
            <a:endParaRPr lang="en-US" sz="2400" dirty="0"/>
          </a:p>
        </p:txBody>
      </p:sp>
    </p:spTree>
    <p:extLst>
      <p:ext uri="{BB962C8B-B14F-4D97-AF65-F5344CB8AC3E}">
        <p14:creationId xmlns:p14="http://schemas.microsoft.com/office/powerpoint/2010/main" val="18248361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docker</a:t>
            </a:r>
            <a:r>
              <a:rPr lang="en-US" dirty="0"/>
              <a:t> system info command</a:t>
            </a:r>
          </a:p>
        </p:txBody>
      </p:sp>
      <p:sp>
        <p:nvSpPr>
          <p:cNvPr id="3" name="TextBox 2"/>
          <p:cNvSpPr txBox="1"/>
          <p:nvPr/>
        </p:nvSpPr>
        <p:spPr>
          <a:xfrm>
            <a:off x="1141413" y="1959429"/>
            <a:ext cx="8386655" cy="1569660"/>
          </a:xfrm>
          <a:prstGeom prst="rect">
            <a:avLst/>
          </a:prstGeom>
          <a:noFill/>
        </p:spPr>
        <p:txBody>
          <a:bodyPr wrap="none" rtlCol="0">
            <a:spAutoFit/>
          </a:bodyPr>
          <a:lstStyle/>
          <a:p>
            <a:r>
              <a:rPr lang="en-US" sz="4800" dirty="0" err="1" smtClean="0">
                <a:solidFill>
                  <a:schemeClr val="accent2">
                    <a:lumMod val="75000"/>
                  </a:schemeClr>
                </a:solidFill>
              </a:rPr>
              <a:t>docker</a:t>
            </a:r>
            <a:r>
              <a:rPr lang="en-US" sz="4800" dirty="0" smtClean="0">
                <a:solidFill>
                  <a:schemeClr val="accent2">
                    <a:lumMod val="75000"/>
                  </a:schemeClr>
                </a:solidFill>
              </a:rPr>
              <a:t> system info</a:t>
            </a:r>
          </a:p>
          <a:p>
            <a:r>
              <a:rPr lang="en-US" sz="4800" dirty="0" err="1" smtClean="0">
                <a:solidFill>
                  <a:schemeClr val="accent2">
                    <a:lumMod val="75000"/>
                  </a:schemeClr>
                </a:solidFill>
              </a:rPr>
              <a:t>docker</a:t>
            </a:r>
            <a:r>
              <a:rPr lang="en-US" sz="4800" dirty="0" smtClean="0">
                <a:solidFill>
                  <a:schemeClr val="accent2">
                    <a:lumMod val="75000"/>
                  </a:schemeClr>
                </a:solidFill>
              </a:rPr>
              <a:t> system info | </a:t>
            </a:r>
            <a:r>
              <a:rPr lang="en-US" sz="4800" dirty="0" err="1" smtClean="0">
                <a:solidFill>
                  <a:schemeClr val="accent2">
                    <a:lumMod val="75000"/>
                  </a:schemeClr>
                </a:solidFill>
              </a:rPr>
              <a:t>grep</a:t>
            </a:r>
            <a:r>
              <a:rPr lang="en-US" sz="4800" dirty="0" smtClean="0">
                <a:solidFill>
                  <a:schemeClr val="accent2">
                    <a:lumMod val="75000"/>
                  </a:schemeClr>
                </a:solidFill>
              </a:rPr>
              <a:t> Swarm</a:t>
            </a:r>
            <a:endParaRPr lang="en-US" sz="4800" dirty="0">
              <a:solidFill>
                <a:schemeClr val="accent2">
                  <a:lumMod val="75000"/>
                </a:schemeClr>
              </a:solidFill>
            </a:endParaRPr>
          </a:p>
        </p:txBody>
      </p:sp>
    </p:spTree>
    <p:extLst>
      <p:ext uri="{BB962C8B-B14F-4D97-AF65-F5344CB8AC3E}">
        <p14:creationId xmlns:p14="http://schemas.microsoft.com/office/powerpoint/2010/main" val="25748233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a node joins a swarm</a:t>
            </a:r>
            <a:endParaRPr lang="en-US" dirty="0"/>
          </a:p>
        </p:txBody>
      </p:sp>
      <p:sp>
        <p:nvSpPr>
          <p:cNvPr id="4" name="TextBox 3"/>
          <p:cNvSpPr txBox="1"/>
          <p:nvPr/>
        </p:nvSpPr>
        <p:spPr>
          <a:xfrm>
            <a:off x="1227438" y="1960605"/>
            <a:ext cx="10017211" cy="4154984"/>
          </a:xfrm>
          <a:prstGeom prst="rect">
            <a:avLst/>
          </a:prstGeom>
          <a:noFill/>
        </p:spPr>
        <p:txBody>
          <a:bodyPr wrap="square" rtlCol="0">
            <a:spAutoFit/>
          </a:bodyPr>
          <a:lstStyle/>
          <a:p>
            <a:r>
              <a:rPr lang="en-US" sz="2400" dirty="0"/>
              <a:t>Once a Docker node joins a swarm, it becomes a swarm node, becoming either a Manager node or a Worker node</a:t>
            </a:r>
            <a:r>
              <a:rPr lang="en-US" sz="2400" dirty="0" smtClean="0"/>
              <a:t>.</a:t>
            </a:r>
          </a:p>
          <a:p>
            <a:endParaRPr lang="en-US" sz="2400" dirty="0" smtClean="0"/>
          </a:p>
          <a:p>
            <a:r>
              <a:rPr lang="en-US" sz="2400" dirty="0" smtClean="0"/>
              <a:t>We </a:t>
            </a:r>
            <a:r>
              <a:rPr lang="en-US" sz="2400" dirty="0"/>
              <a:t>will talk about the difference between managers and workers shortly</a:t>
            </a:r>
            <a:r>
              <a:rPr lang="en-US" sz="2400" dirty="0" smtClean="0"/>
              <a:t>.</a:t>
            </a:r>
          </a:p>
          <a:p>
            <a:endParaRPr lang="en-US" sz="2400" dirty="0" smtClean="0"/>
          </a:p>
          <a:p>
            <a:r>
              <a:rPr lang="en-US" sz="2400" dirty="0" smtClean="0"/>
              <a:t>For </a:t>
            </a:r>
            <a:r>
              <a:rPr lang="en-US" sz="2400" dirty="0"/>
              <a:t>now, know that the very first Docker node to join a new swarm becomes the first Manager, also known as the Leader. </a:t>
            </a:r>
            <a:endParaRPr lang="en-US" sz="2400" dirty="0" smtClean="0"/>
          </a:p>
          <a:p>
            <a:endParaRPr lang="en-US" sz="2400" dirty="0" smtClean="0"/>
          </a:p>
          <a:p>
            <a:r>
              <a:rPr lang="en-US" sz="2400" dirty="0" smtClean="0"/>
              <a:t>There </a:t>
            </a:r>
            <a:r>
              <a:rPr lang="en-US" sz="2400" dirty="0"/>
              <a:t>is a lot of technical magic that happens when that first node joins a swarm (actually, it creates and initializes the swarm, and then joins it) and becomes the leader.</a:t>
            </a:r>
          </a:p>
        </p:txBody>
      </p:sp>
    </p:spTree>
    <p:extLst>
      <p:ext uri="{BB962C8B-B14F-4D97-AF65-F5344CB8AC3E}">
        <p14:creationId xmlns:p14="http://schemas.microsoft.com/office/powerpoint/2010/main" val="17998347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1439</TotalTime>
  <Words>3622</Words>
  <Application>Microsoft Office PowerPoint</Application>
  <PresentationFormat>Widescreen</PresentationFormat>
  <Paragraphs>279</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Trebuchet MS</vt:lpstr>
      <vt:lpstr>Tw Cen MT</vt:lpstr>
      <vt:lpstr>Circuit</vt:lpstr>
      <vt:lpstr>Docker Quick Start Guide</vt:lpstr>
      <vt:lpstr>reasons you might want to use this book to learn Docker</vt:lpstr>
      <vt:lpstr>PowerPoint Presentation</vt:lpstr>
      <vt:lpstr>What we will cover today</vt:lpstr>
      <vt:lpstr>PowerPoint Presentation</vt:lpstr>
      <vt:lpstr>Technical requirements</vt:lpstr>
      <vt:lpstr>What is Docker Swarm</vt:lpstr>
      <vt:lpstr>docker system info command</vt:lpstr>
      <vt:lpstr>When a node joins a swarm</vt:lpstr>
      <vt:lpstr>What happens when a node joins a swarm?</vt:lpstr>
      <vt:lpstr>How to set up a swarm cluster</vt:lpstr>
      <vt:lpstr>The Docker swarm management group</vt:lpstr>
      <vt:lpstr>Required protocols and ports</vt:lpstr>
      <vt:lpstr>docker swarm init</vt:lpstr>
      <vt:lpstr>Autolock and RAFT</vt:lpstr>
      <vt:lpstr>docker swarm join-token</vt:lpstr>
      <vt:lpstr>docker swarm join</vt:lpstr>
      <vt:lpstr>docker swarm ca</vt:lpstr>
      <vt:lpstr>docker swarm unlock</vt:lpstr>
      <vt:lpstr>docker swarm unlock-key</vt:lpstr>
      <vt:lpstr>TIP: hang on to you keys (for a bit)</vt:lpstr>
      <vt:lpstr>docker swarm update</vt:lpstr>
      <vt:lpstr>docker swarm leave</vt:lpstr>
      <vt:lpstr>Swarm Managers and workers</vt:lpstr>
      <vt:lpstr>How many managers do you need?</vt:lpstr>
      <vt:lpstr>Tip: Keep your managers close</vt:lpstr>
      <vt:lpstr>Worker nodes</vt:lpstr>
      <vt:lpstr>Changing the role of a node</vt:lpstr>
      <vt:lpstr>Swarm services</vt:lpstr>
      <vt:lpstr>Services management group</vt:lpstr>
      <vt:lpstr>Service create</vt:lpstr>
      <vt:lpstr>Service create command unpacked</vt:lpstr>
      <vt:lpstr>Is that all there is to services?</vt:lpstr>
      <vt:lpstr>Another service example</vt:lpstr>
      <vt:lpstr>Accessing container applications in a swarm</vt:lpstr>
      <vt:lpstr>Service ps command</vt:lpstr>
      <vt:lpstr>Summary</vt:lpstr>
      <vt:lpstr>PowerPoint Presentation</vt:lpstr>
    </vt:vector>
  </TitlesOfParts>
  <Company>Intuit,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05: Docker Swarm</dc:title>
  <dc:creator>Waud, Earl</dc:creator>
  <cp:lastModifiedBy>Waud, Earl</cp:lastModifiedBy>
  <cp:revision>56</cp:revision>
  <dcterms:created xsi:type="dcterms:W3CDTF">2021-09-06T00:37:06Z</dcterms:created>
  <dcterms:modified xsi:type="dcterms:W3CDTF">2021-10-20T16:46:47Z</dcterms:modified>
</cp:coreProperties>
</file>