
<file path=[Content_Types].xml><?xml version="1.0" encoding="utf-8"?>
<Types xmlns="http://schemas.openxmlformats.org/package/2006/content-types">
  <Default Extension="png" ContentType="image/png"/>
  <Default Extension="6E1BC960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3" r:id="rId4"/>
    <p:sldId id="260" r:id="rId5"/>
    <p:sldId id="262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05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284" r:id="rId42"/>
    <p:sldId id="28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6E1BC960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ocker-quick-start/9781789347326/toc.xhtml" TargetMode="External"/><Relationship Id="rId2" Type="http://schemas.openxmlformats.org/officeDocument/2006/relationships/hyperlink" Target="https://www.amazon.com/Docker-Quick-Start-Guide-applications/dp/1789347327/ref=sr_1_1?dchild=1&amp;keywords=Docker+Quick+Start+Guide&amp;qid=1630008857&amp;sr=8-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43WNT" TargetMode="External"/><Relationship Id="rId2" Type="http://schemas.openxmlformats.org/officeDocument/2006/relationships/hyperlink" Target="https://github.com/PacktPublishing/Docker-Quick-Start-Guide/tree/master/Chapter0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5" y="729343"/>
            <a:ext cx="5934508" cy="860560"/>
          </a:xfrm>
        </p:spPr>
        <p:txBody>
          <a:bodyPr>
            <a:noAutofit/>
          </a:bodyPr>
          <a:lstStyle/>
          <a:p>
            <a:r>
              <a:rPr lang="en-US" sz="3600" dirty="0" smtClean="0"/>
              <a:t>Docker Quick Start Guide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5029" y="2282732"/>
            <a:ext cx="1117145" cy="509895"/>
          </a:xfrm>
        </p:spPr>
        <p:txBody>
          <a:bodyPr/>
          <a:lstStyle/>
          <a:p>
            <a:r>
              <a:rPr lang="en-US" dirty="0"/>
              <a:t>Earl </a:t>
            </a:r>
            <a:r>
              <a:rPr lang="en-US" dirty="0" smtClean="0"/>
              <a:t>Waud</a:t>
            </a:r>
            <a:endParaRPr lang="en-US" dirty="0"/>
          </a:p>
        </p:txBody>
      </p:sp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r="6680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38183" y="1680518"/>
            <a:ext cx="447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through the book, chapter by chapter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2" y="3025509"/>
            <a:ext cx="38290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hello-world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9686"/>
            <a:ext cx="9905999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 may be asking yourself, did the hello-world container image </a:t>
            </a:r>
            <a:r>
              <a:rPr lang="en-US" dirty="0" smtClean="0"/>
              <a:t>get installed </a:t>
            </a:r>
            <a:r>
              <a:rPr lang="en-US" dirty="0"/>
              <a:t>when I installed Docker? The answer is no. The docker run command will </a:t>
            </a:r>
            <a:r>
              <a:rPr lang="en-US" dirty="0" smtClean="0"/>
              <a:t>look at </a:t>
            </a:r>
            <a:r>
              <a:rPr lang="en-US" dirty="0"/>
              <a:t>the local container image cache to see whether there is a container image that matches </a:t>
            </a:r>
            <a:r>
              <a:rPr lang="en-US" dirty="0" smtClean="0"/>
              <a:t>the description </a:t>
            </a:r>
            <a:r>
              <a:rPr lang="en-US" dirty="0"/>
              <a:t>of the requested container. If there is, Docker will run the container from </a:t>
            </a:r>
            <a:r>
              <a:rPr lang="en-US" dirty="0" smtClean="0"/>
              <a:t>the cached </a:t>
            </a:r>
            <a:r>
              <a:rPr lang="en-US" dirty="0"/>
              <a:t>image. If the desired container image is not found in the cache, Docker will </a:t>
            </a:r>
            <a:r>
              <a:rPr lang="en-US" dirty="0" smtClean="0"/>
              <a:t>reach out </a:t>
            </a:r>
            <a:r>
              <a:rPr lang="en-US" dirty="0"/>
              <a:t>to a Docker registry to try to download the container image, storing it in the local </a:t>
            </a:r>
            <a:r>
              <a:rPr lang="en-US" dirty="0" smtClean="0"/>
              <a:t>cache in </a:t>
            </a:r>
            <a:r>
              <a:rPr lang="en-US" dirty="0"/>
              <a:t>the process. Docker will then run the newly-downloaded container from the cache.</a:t>
            </a:r>
          </a:p>
        </p:txBody>
      </p:sp>
    </p:spTree>
    <p:extLst>
      <p:ext uri="{BB962C8B-B14F-4D97-AF65-F5344CB8AC3E}">
        <p14:creationId xmlns:p14="http://schemas.microsoft.com/office/powerpoint/2010/main" val="420575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 pull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7914"/>
            <a:ext cx="9905999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You can pre-seed the local docker cache with container images you plan to run by using the</a:t>
            </a:r>
          </a:p>
          <a:p>
            <a:pPr marL="0" indent="0">
              <a:buNone/>
            </a:pPr>
            <a:r>
              <a:rPr lang="en-US" dirty="0"/>
              <a:t>docker pull command; for example:</a:t>
            </a:r>
          </a:p>
          <a:p>
            <a:pPr marL="0" indent="0">
              <a:buNone/>
            </a:pPr>
            <a:r>
              <a:rPr lang="en-US" dirty="0"/>
              <a:t># new syntax</a:t>
            </a:r>
          </a:p>
          <a:p>
            <a:pPr marL="0" indent="0">
              <a:buNone/>
            </a:pPr>
            <a:r>
              <a:rPr lang="en-US" dirty="0"/>
              <a:t># Usage: docker image pull [OPTIONS] NAME[:TAG|@DIGEST]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image pull hello-world</a:t>
            </a:r>
          </a:p>
          <a:p>
            <a:pPr marL="0" indent="0">
              <a:buNone/>
            </a:pPr>
            <a:r>
              <a:rPr lang="en-US" dirty="0"/>
              <a:t># old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pull hello-world</a:t>
            </a:r>
          </a:p>
          <a:p>
            <a:pPr marL="0" indent="0">
              <a:buNone/>
            </a:pPr>
            <a:r>
              <a:rPr lang="en-US" dirty="0"/>
              <a:t>If you prefetch the container image with a pull command, when you execute the </a:t>
            </a:r>
            <a:r>
              <a:rPr lang="en-US" dirty="0" smtClean="0"/>
              <a:t>docker run </a:t>
            </a:r>
            <a:r>
              <a:rPr lang="en-US" dirty="0"/>
              <a:t>command, it will find the image in the local cache and not need to download it again.</a:t>
            </a:r>
          </a:p>
        </p:txBody>
      </p:sp>
    </p:spTree>
    <p:extLst>
      <p:ext uri="{BB962C8B-B14F-4D97-AF65-F5344CB8AC3E}">
        <p14:creationId xmlns:p14="http://schemas.microsoft.com/office/powerpoint/2010/main" val="150211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Image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container </a:t>
            </a:r>
            <a:r>
              <a:rPr lang="en-US" dirty="0"/>
              <a:t>image description is made up of three parts:</a:t>
            </a:r>
          </a:p>
          <a:p>
            <a:pPr lvl="1"/>
            <a:r>
              <a:rPr lang="en-US" dirty="0"/>
              <a:t>Docker registry host name</a:t>
            </a:r>
          </a:p>
          <a:p>
            <a:pPr lvl="1"/>
            <a:r>
              <a:rPr lang="en-US" dirty="0"/>
              <a:t>Slash-separated name</a:t>
            </a:r>
          </a:p>
          <a:p>
            <a:pPr lvl="1"/>
            <a:r>
              <a:rPr lang="en-US" dirty="0"/>
              <a:t>Tag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example: </a:t>
            </a:r>
            <a:r>
              <a:rPr lang="en-US" b="1" dirty="0">
                <a:solidFill>
                  <a:srgbClr val="00B0F0"/>
                </a:solidFill>
              </a:rPr>
              <a:t>docker.intuit.com/oicp/base/alpine:3.9.4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1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run command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7914"/>
            <a:ext cx="9905999" cy="4626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look at the full run command syntax, you will see this:</a:t>
            </a:r>
          </a:p>
          <a:p>
            <a:pPr marL="0" indent="0">
              <a:buNone/>
            </a:pPr>
            <a:r>
              <a:rPr lang="en-US" dirty="0"/>
              <a:t># Usage: docker container run [OPTIONS] IMAGE [COMMAND] [ARG</a:t>
            </a:r>
            <a:r>
              <a:rPr lang="en-US" dirty="0" smtClean="0"/>
              <a:t>...]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 container images are built with a default command that </a:t>
            </a:r>
            <a:r>
              <a:rPr lang="en-US" dirty="0" smtClean="0"/>
              <a:t>is executed </a:t>
            </a:r>
            <a:r>
              <a:rPr lang="en-US" dirty="0"/>
              <a:t>when you run a container based on the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the hello-world container, </a:t>
            </a:r>
            <a:r>
              <a:rPr lang="en-US" dirty="0" smtClean="0"/>
              <a:t>the default </a:t>
            </a:r>
            <a:r>
              <a:rPr lang="en-US" dirty="0"/>
              <a:t>command is </a:t>
            </a:r>
            <a:r>
              <a:rPr lang="en-US" dirty="0">
                <a:solidFill>
                  <a:srgbClr val="00B0F0"/>
                </a:solidFill>
              </a:rPr>
              <a:t>/hello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a full Ubuntu OS container, the default command is </a:t>
            </a:r>
            <a:r>
              <a:rPr lang="en-US" dirty="0">
                <a:solidFill>
                  <a:srgbClr val="00B0F0"/>
                </a:solidFill>
              </a:rPr>
              <a:t>bash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Note that when the command being executed by the running container (either default or override) </a:t>
            </a:r>
            <a:r>
              <a:rPr lang="en-US" dirty="0" smtClean="0"/>
              <a:t>terminates, the container will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7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Container Optional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66458"/>
            <a:ext cx="9905999" cy="415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of my favorite </a:t>
            </a:r>
            <a:r>
              <a:rPr lang="en-US" dirty="0" smtClean="0"/>
              <a:t>optional parameters is </a:t>
            </a:r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--rm </a:t>
            </a:r>
            <a:r>
              <a:rPr lang="en-US" dirty="0"/>
              <a:t>parameter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Remember </a:t>
            </a:r>
            <a:r>
              <a:rPr lang="en-US" dirty="0"/>
              <a:t>that a Docker image </a:t>
            </a:r>
            <a:r>
              <a:rPr lang="en-US" dirty="0" smtClean="0"/>
              <a:t>is made </a:t>
            </a:r>
            <a:r>
              <a:rPr lang="en-US" dirty="0"/>
              <a:t>up of layers. Whenever you run a docker container, it is really just using the </a:t>
            </a:r>
            <a:r>
              <a:rPr lang="en-US" dirty="0" smtClean="0"/>
              <a:t>locally cached docker </a:t>
            </a:r>
            <a:r>
              <a:rPr lang="en-US" dirty="0"/>
              <a:t>image (which is a stack of layers), and creating a new layer on top that is </a:t>
            </a:r>
            <a:r>
              <a:rPr lang="en-US" dirty="0" smtClean="0"/>
              <a:t>a read/write </a:t>
            </a:r>
            <a:r>
              <a:rPr lang="en-US" dirty="0"/>
              <a:t>layer. All of the execution and changes that occur during the running of </a:t>
            </a:r>
            <a:r>
              <a:rPr lang="en-US" dirty="0" smtClean="0"/>
              <a:t>a container </a:t>
            </a:r>
            <a:r>
              <a:rPr lang="en-US" dirty="0"/>
              <a:t>are stored in its own read/write layer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Using the --rm parameter automatically removes the container (i.e. the read/write layer) when it exits.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3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container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258"/>
            <a:ext cx="9905999" cy="451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indication of a running container can be shown using the following command:</a:t>
            </a:r>
          </a:p>
          <a:p>
            <a:pPr marL="0" indent="0">
              <a:buNone/>
            </a:pPr>
            <a:r>
              <a:rPr lang="en-US" dirty="0"/>
              <a:t># Usage: docker container ls [OPTIONS]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</a:t>
            </a:r>
            <a:r>
              <a:rPr lang="en-US" b="1" dirty="0" smtClean="0">
                <a:solidFill>
                  <a:srgbClr val="00B0F0"/>
                </a:solidFill>
              </a:rPr>
              <a:t>ls</a:t>
            </a:r>
          </a:p>
          <a:p>
            <a:pPr marL="0" indent="0">
              <a:buNone/>
            </a:pPr>
            <a:r>
              <a:rPr lang="en-US" dirty="0"/>
              <a:t>This is the list containers command, and without any additional parameters, it will list </a:t>
            </a:r>
            <a:r>
              <a:rPr lang="en-US" dirty="0" smtClean="0"/>
              <a:t>the currently-running </a:t>
            </a:r>
            <a:r>
              <a:rPr lang="en-US" dirty="0"/>
              <a:t>containers.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2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mean by currently running?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258"/>
            <a:ext cx="9905999" cy="451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container is </a:t>
            </a:r>
            <a:r>
              <a:rPr lang="en-US" dirty="0" smtClean="0"/>
              <a:t>a special </a:t>
            </a:r>
            <a:r>
              <a:rPr lang="en-US" dirty="0"/>
              <a:t>process running on the system, and like other processes on the system, a </a:t>
            </a:r>
            <a:r>
              <a:rPr lang="en-US" dirty="0" smtClean="0"/>
              <a:t>container can </a:t>
            </a:r>
            <a:r>
              <a:rPr lang="en-US" dirty="0"/>
              <a:t>stop or exit.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unlike other types of processes on your system, the </a:t>
            </a:r>
            <a:r>
              <a:rPr lang="en-US" dirty="0" smtClean="0"/>
              <a:t>default behavior </a:t>
            </a:r>
            <a:r>
              <a:rPr lang="en-US" dirty="0"/>
              <a:t>for a container is to leave behind its read/write layer when it stops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</a:t>
            </a:r>
            <a:r>
              <a:rPr lang="en-US" dirty="0"/>
              <a:t>because you </a:t>
            </a:r>
            <a:r>
              <a:rPr lang="en-US" dirty="0"/>
              <a:t>can restart the container if desired, keeping the state data it had when it exited.</a:t>
            </a:r>
          </a:p>
        </p:txBody>
      </p:sp>
    </p:spTree>
    <p:extLst>
      <p:ext uri="{BB962C8B-B14F-4D97-AF65-F5344CB8AC3E}">
        <p14:creationId xmlns:p14="http://schemas.microsoft.com/office/powerpoint/2010/main" val="411758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containers, running and stopped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258"/>
            <a:ext cx="9905999" cy="4510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is </a:t>
            </a:r>
            <a:r>
              <a:rPr lang="en-US" dirty="0" smtClean="0"/>
              <a:t>a parameter </a:t>
            </a:r>
            <a:r>
              <a:rPr lang="en-US" dirty="0"/>
              <a:t>to the list containers command that allows you to list all of the containers, </a:t>
            </a:r>
            <a:r>
              <a:rPr lang="en-US" dirty="0" smtClean="0"/>
              <a:t>both those </a:t>
            </a:r>
            <a:r>
              <a:rPr lang="en-US" dirty="0"/>
              <a:t>running and those that have exited. As you may have guessed, it is the </a:t>
            </a:r>
            <a:r>
              <a:rPr lang="en-US" dirty="0" smtClean="0"/>
              <a:t>–all parameter</a:t>
            </a:r>
            <a:r>
              <a:rPr lang="en-US" dirty="0"/>
              <a:t>, and it looks like this:</a:t>
            </a:r>
          </a:p>
          <a:p>
            <a:pPr marL="0" indent="0">
              <a:buNone/>
            </a:pPr>
            <a:r>
              <a:rPr lang="en-US" dirty="0"/>
              <a:t># short form of the parameter is -a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ls -a</a:t>
            </a:r>
          </a:p>
          <a:p>
            <a:pPr marL="0" indent="0">
              <a:buNone/>
            </a:pPr>
            <a:r>
              <a:rPr lang="en-US" dirty="0"/>
              <a:t># long form is --all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ls --all</a:t>
            </a:r>
          </a:p>
          <a:p>
            <a:pPr marL="0" indent="0">
              <a:buNone/>
            </a:pPr>
            <a:r>
              <a:rPr lang="en-US" dirty="0"/>
              <a:t># old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ps -a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7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this is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258"/>
            <a:ext cx="9905999" cy="45105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# what images do we have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docker images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# what containers do we have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docker container ls -a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# run a container that will be auto removed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docker container run --rm hello-world &gt; /dev/null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# see that it was auto removed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docker </a:t>
            </a:r>
            <a:r>
              <a:rPr lang="en-US" b="1" dirty="0">
                <a:solidFill>
                  <a:srgbClr val="00B0F0"/>
                </a:solidFill>
              </a:rPr>
              <a:t>container ls </a:t>
            </a:r>
            <a:r>
              <a:rPr lang="en-US" b="1" dirty="0" smtClean="0">
                <a:solidFill>
                  <a:srgbClr val="00B0F0"/>
                </a:solidFill>
              </a:rPr>
              <a:t>-a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# run a container that is NOT auto removed (the default)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docker </a:t>
            </a:r>
            <a:r>
              <a:rPr lang="en-US" b="1" dirty="0">
                <a:solidFill>
                  <a:srgbClr val="00B0F0"/>
                </a:solidFill>
              </a:rPr>
              <a:t>container run </a:t>
            </a:r>
            <a:r>
              <a:rPr lang="en-US" b="1" dirty="0" smtClean="0">
                <a:solidFill>
                  <a:srgbClr val="00B0F0"/>
                </a:solidFill>
              </a:rPr>
              <a:t>hello-world </a:t>
            </a:r>
            <a:r>
              <a:rPr lang="en-US" b="1" dirty="0">
                <a:solidFill>
                  <a:srgbClr val="00B0F0"/>
                </a:solidFill>
              </a:rPr>
              <a:t>&gt; /dev/null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# see that it was NOT auto removed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docker </a:t>
            </a:r>
            <a:r>
              <a:rPr lang="en-US" b="1" dirty="0">
                <a:solidFill>
                  <a:srgbClr val="00B0F0"/>
                </a:solidFill>
              </a:rPr>
              <a:t>container ls -a</a:t>
            </a: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2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remove container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258"/>
            <a:ext cx="9905999" cy="4510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the default behavior is to NOT remove the container when it exits, you would probably guess that there is a command to remove a container. It is the container remove command.</a:t>
            </a:r>
          </a:p>
          <a:p>
            <a:pPr marL="0" indent="0">
              <a:buNone/>
            </a:pPr>
            <a:r>
              <a:rPr lang="en-US" dirty="0"/>
              <a:t>The remove container command looks something like this:</a:t>
            </a:r>
          </a:p>
          <a:p>
            <a:pPr marL="0" indent="0">
              <a:buNone/>
            </a:pPr>
            <a:r>
              <a:rPr lang="en-US" dirty="0"/>
              <a:t># the new syntax</a:t>
            </a:r>
          </a:p>
          <a:p>
            <a:pPr marL="0" indent="0">
              <a:buNone/>
            </a:pPr>
            <a:r>
              <a:rPr lang="en-US" dirty="0"/>
              <a:t># Usage: docker container rm [OPTIONS] CONTAINER [CONTAINER...]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rm cd828234194a</a:t>
            </a:r>
          </a:p>
          <a:p>
            <a:pPr marL="0" indent="0">
              <a:buNone/>
            </a:pPr>
            <a:r>
              <a:rPr lang="en-US" dirty="0"/>
              <a:t># the old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rm cd828234194a</a:t>
            </a:r>
          </a:p>
        </p:txBody>
      </p:sp>
    </p:spTree>
    <p:extLst>
      <p:ext uri="{BB962C8B-B14F-4D97-AF65-F5344CB8AC3E}">
        <p14:creationId xmlns:p14="http://schemas.microsoft.com/office/powerpoint/2010/main" val="167612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13" y="609601"/>
            <a:ext cx="5934508" cy="1639886"/>
          </a:xfrm>
        </p:spPr>
        <p:txBody>
          <a:bodyPr/>
          <a:lstStyle/>
          <a:p>
            <a:r>
              <a:rPr lang="en-US" dirty="0"/>
              <a:t>reasons you might want to use this book to learn Docker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3813" y="2278288"/>
            <a:ext cx="5934511" cy="35417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Docker </a:t>
            </a:r>
            <a:r>
              <a:rPr lang="en-US" sz="1800" b="1" dirty="0"/>
              <a:t>Quick Start Guide</a:t>
            </a:r>
            <a:r>
              <a:rPr lang="en-US" sz="1800" dirty="0"/>
              <a:t> reached #14 on the Top 100 Paid best sellers list in the System Administration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currently has a 4.2 out of 5.0 star rating on </a:t>
            </a:r>
            <a:r>
              <a:rPr lang="en-US" sz="1800" u="sng" dirty="0" smtClean="0">
                <a:hlinkClick r:id="rId2"/>
              </a:rPr>
              <a:t>Amazon.com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has been my best selling book, selling about 2000 print and kindle copies worldwide so </a:t>
            </a:r>
            <a:r>
              <a:rPr lang="en-US" sz="1800" dirty="0" smtClean="0"/>
              <a:t>far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And</a:t>
            </a:r>
            <a:r>
              <a:rPr lang="en-US" sz="1800" dirty="0"/>
              <a:t>… You can SSO into Oreilly and click the following link for access to the full book FOR </a:t>
            </a:r>
            <a:r>
              <a:rPr lang="en-US" sz="1800" dirty="0" smtClean="0"/>
              <a:t>FREE: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https://learning.oreilly.com/library/view/docker-quick-start/9781789347326/toc.xhtml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1" y="893240"/>
            <a:ext cx="4353667" cy="46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258"/>
            <a:ext cx="9905999" cy="4510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While the randomly-generated names provided by docker are more human-readable </a:t>
            </a:r>
            <a:r>
              <a:rPr lang="en-US" dirty="0" smtClean="0"/>
              <a:t>than the </a:t>
            </a:r>
            <a:r>
              <a:rPr lang="en-US" dirty="0"/>
              <a:t>container IDs it assigns, they still may not be as relevant as you would like. This is </a:t>
            </a:r>
            <a:r>
              <a:rPr lang="en-US" dirty="0" smtClean="0"/>
              <a:t>why docker </a:t>
            </a:r>
            <a:r>
              <a:rPr lang="en-US" dirty="0"/>
              <a:t>has provided an optional parameter to the run command for naming </a:t>
            </a:r>
            <a:r>
              <a:rPr lang="en-US" dirty="0" smtClean="0"/>
              <a:t>your containers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is an example using the --name parameter:</a:t>
            </a:r>
          </a:p>
          <a:p>
            <a:pPr marL="0" indent="0">
              <a:buNone/>
            </a:pPr>
            <a:r>
              <a:rPr lang="en-US" dirty="0"/>
              <a:t># using our own 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</a:t>
            </a:r>
            <a:r>
              <a:rPr lang="en-US" b="1" dirty="0" smtClean="0">
                <a:solidFill>
                  <a:srgbClr val="00B0F0"/>
                </a:solidFill>
              </a:rPr>
              <a:t>run </a:t>
            </a:r>
            <a:r>
              <a:rPr lang="en-US" b="1" dirty="0">
                <a:solidFill>
                  <a:srgbClr val="00B0F0"/>
                </a:solidFill>
              </a:rPr>
              <a:t>--name hi-earl </a:t>
            </a:r>
            <a:r>
              <a:rPr lang="en-US" b="1" dirty="0" smtClean="0">
                <a:solidFill>
                  <a:srgbClr val="00B0F0"/>
                </a:solidFill>
              </a:rPr>
              <a:t>hello-world</a:t>
            </a:r>
          </a:p>
        </p:txBody>
      </p:sp>
    </p:spTree>
    <p:extLst>
      <p:ext uri="{BB962C8B-B14F-4D97-AF65-F5344CB8AC3E}">
        <p14:creationId xmlns:p14="http://schemas.microsoft.com/office/powerpoint/2010/main" val="236659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names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258"/>
            <a:ext cx="9905999" cy="4510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All auto generated container IDs are unique.  And like container </a:t>
            </a:r>
            <a:r>
              <a:rPr lang="en-US" dirty="0"/>
              <a:t>IDs, the container names must be unique on </a:t>
            </a:r>
            <a:r>
              <a:rPr lang="en-US" dirty="0" smtClean="0"/>
              <a:t>a host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cannot have two containers (even if one has exited) that </a:t>
            </a:r>
            <a:r>
              <a:rPr lang="en-US" dirty="0" smtClean="0"/>
              <a:t>have the </a:t>
            </a:r>
            <a:r>
              <a:rPr lang="en-US" dirty="0"/>
              <a:t>same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Understand that you can have two containers running the same image at the same time, but they must be uniquely named.  </a:t>
            </a:r>
            <a:r>
              <a:rPr lang="en-US" dirty="0"/>
              <a:t>They will have unique IDs and auto or manually assigned names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--name </a:t>
            </a:r>
            <a:r>
              <a:rPr lang="en-US" b="1" dirty="0" smtClean="0">
                <a:solidFill>
                  <a:srgbClr val="00B0F0"/>
                </a:solidFill>
              </a:rPr>
              <a:t>hi-earl01 </a:t>
            </a:r>
            <a:r>
              <a:rPr lang="en-US" b="1" dirty="0">
                <a:solidFill>
                  <a:srgbClr val="00B0F0"/>
                </a:solidFill>
              </a:rPr>
              <a:t>hello-world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--name </a:t>
            </a:r>
            <a:r>
              <a:rPr lang="en-US" b="1" dirty="0" smtClean="0">
                <a:solidFill>
                  <a:srgbClr val="00B0F0"/>
                </a:solidFill>
              </a:rPr>
              <a:t>hi-earl02 hello-world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7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force to remove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258"/>
            <a:ext cx="9905999" cy="4510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Usually, you will remove containers only after they have exited, such as the </a:t>
            </a:r>
            <a:r>
              <a:rPr lang="en-US" dirty="0" smtClean="0"/>
              <a:t>hello-world containers </a:t>
            </a:r>
            <a:r>
              <a:rPr lang="en-US" dirty="0"/>
              <a:t>that we have been using. However, sometimes you will want to remove </a:t>
            </a:r>
            <a:r>
              <a:rPr lang="en-US" dirty="0" smtClean="0"/>
              <a:t>a container </a:t>
            </a:r>
            <a:r>
              <a:rPr lang="en-US" dirty="0"/>
              <a:t>even if it is currently running.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use the --force parameter to handle </a:t>
            </a:r>
            <a:r>
              <a:rPr lang="en-US" dirty="0" smtClean="0"/>
              <a:t>that situation</a:t>
            </a:r>
            <a:r>
              <a:rPr lang="en-US" dirty="0"/>
              <a:t>. Here is an example of using the force parameter to remove a running container:</a:t>
            </a:r>
          </a:p>
          <a:p>
            <a:pPr marL="0" indent="0">
              <a:buNone/>
            </a:pPr>
            <a:r>
              <a:rPr lang="en-US" dirty="0"/>
              <a:t># removing </a:t>
            </a:r>
            <a:r>
              <a:rPr lang="en-US" dirty="0" smtClean="0"/>
              <a:t>a container even </a:t>
            </a:r>
            <a:r>
              <a:rPr lang="en-US" dirty="0"/>
              <a:t>if it is running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docker container run -d --</a:t>
            </a:r>
            <a:r>
              <a:rPr lang="en-US" b="1" dirty="0">
                <a:solidFill>
                  <a:srgbClr val="00B0F0"/>
                </a:solidFill>
              </a:rPr>
              <a:t>name </a:t>
            </a:r>
            <a:r>
              <a:rPr lang="en-US" b="1" dirty="0" smtClean="0">
                <a:solidFill>
                  <a:srgbClr val="00B0F0"/>
                </a:solidFill>
              </a:rPr>
              <a:t>web-server1 </a:t>
            </a:r>
            <a:r>
              <a:rPr lang="en-US" b="1" dirty="0" err="1" smtClean="0">
                <a:solidFill>
                  <a:srgbClr val="00B0F0"/>
                </a:solidFill>
              </a:rPr>
              <a:t>nginx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docker </a:t>
            </a:r>
            <a:r>
              <a:rPr lang="en-US" b="1" dirty="0">
                <a:solidFill>
                  <a:srgbClr val="00B0F0"/>
                </a:solidFill>
              </a:rPr>
              <a:t>container rm --force web-server1</a:t>
            </a:r>
          </a:p>
        </p:txBody>
      </p:sp>
    </p:spTree>
    <p:extLst>
      <p:ext uri="{BB962C8B-B14F-4D97-AF65-F5344CB8AC3E}">
        <p14:creationId xmlns:p14="http://schemas.microsoft.com/office/powerpoint/2010/main" val="294081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all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Sometimes, you may want to remove all of the containers on your system, running or not</a:t>
            </a:r>
            <a:r>
              <a:rPr lang="en-US" sz="2000" dirty="0" smtClean="0"/>
              <a:t>.  There </a:t>
            </a:r>
            <a:r>
              <a:rPr lang="en-US" sz="2000" dirty="0"/>
              <a:t>is a useful way to handle that situation. You can combine the </a:t>
            </a:r>
            <a:r>
              <a:rPr lang="en-US" sz="2000" dirty="0">
                <a:solidFill>
                  <a:srgbClr val="00B0F0"/>
                </a:solidFill>
              </a:rPr>
              <a:t>container </a:t>
            </a:r>
            <a:r>
              <a:rPr lang="en-US" sz="2000" dirty="0" smtClean="0">
                <a:solidFill>
                  <a:srgbClr val="00B0F0"/>
                </a:solidFill>
              </a:rPr>
              <a:t>ls </a:t>
            </a:r>
            <a:r>
              <a:rPr lang="en-US" sz="2000" dirty="0" smtClean="0"/>
              <a:t>command </a:t>
            </a:r>
            <a:r>
              <a:rPr lang="en-US" sz="2000" dirty="0"/>
              <a:t>and the </a:t>
            </a:r>
            <a:r>
              <a:rPr lang="en-US" sz="2000" dirty="0">
                <a:solidFill>
                  <a:srgbClr val="00B0F0"/>
                </a:solidFill>
              </a:rPr>
              <a:t>container </a:t>
            </a:r>
            <a:r>
              <a:rPr lang="en-US" sz="2000" dirty="0" smtClean="0">
                <a:solidFill>
                  <a:srgbClr val="00B0F0"/>
                </a:solidFill>
              </a:rPr>
              <a:t>rm </a:t>
            </a:r>
            <a:r>
              <a:rPr lang="en-US" sz="2000" dirty="0"/>
              <a:t>command to get the job done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# list just the container IDs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docker container ls --all </a:t>
            </a:r>
            <a:r>
              <a:rPr lang="en-US" sz="1800" b="1" dirty="0" smtClean="0">
                <a:solidFill>
                  <a:srgbClr val="00B0F0"/>
                </a:solidFill>
              </a:rPr>
              <a:t>--quiet</a:t>
            </a:r>
          </a:p>
          <a:p>
            <a:pPr marL="0" indent="0">
              <a:buNone/>
            </a:pPr>
            <a:r>
              <a:rPr lang="en-US" sz="1800" dirty="0"/>
              <a:t># using full parameter names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docker container rm --force $(docker container ls --all --quiet)</a:t>
            </a:r>
          </a:p>
          <a:p>
            <a:pPr marL="0" indent="0">
              <a:buNone/>
            </a:pPr>
            <a:r>
              <a:rPr lang="en-US" sz="1800" dirty="0"/>
              <a:t># using short parameter names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B0F0"/>
                </a:solidFill>
              </a:rPr>
              <a:t>docker container </a:t>
            </a:r>
            <a:r>
              <a:rPr lang="fr-FR" sz="1800" b="1" dirty="0" err="1">
                <a:solidFill>
                  <a:srgbClr val="00B0F0"/>
                </a:solidFill>
              </a:rPr>
              <a:t>rm</a:t>
            </a:r>
            <a:r>
              <a:rPr lang="fr-FR" sz="1800" b="1" dirty="0">
                <a:solidFill>
                  <a:srgbClr val="00B0F0"/>
                </a:solidFill>
              </a:rPr>
              <a:t> -f $(docker container </a:t>
            </a:r>
            <a:r>
              <a:rPr lang="fr-FR" sz="1800" b="1" dirty="0" err="1">
                <a:solidFill>
                  <a:srgbClr val="00B0F0"/>
                </a:solidFill>
              </a:rPr>
              <a:t>ls</a:t>
            </a:r>
            <a:r>
              <a:rPr lang="fr-FR" sz="1800" b="1" dirty="0">
                <a:solidFill>
                  <a:srgbClr val="00B0F0"/>
                </a:solidFill>
              </a:rPr>
              <a:t> -</a:t>
            </a:r>
            <a:r>
              <a:rPr lang="fr-FR" sz="1800" b="1" dirty="0" err="1">
                <a:solidFill>
                  <a:srgbClr val="00B0F0"/>
                </a:solidFill>
              </a:rPr>
              <a:t>aq</a:t>
            </a:r>
            <a:r>
              <a:rPr lang="fr-FR" sz="1800" b="1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/>
              <a:t># using the old syntax</a:t>
            </a:r>
          </a:p>
          <a:p>
            <a:pPr marL="0" indent="0">
              <a:buNone/>
            </a:pPr>
            <a:r>
              <a:rPr lang="sv-SE" sz="1800" b="1" dirty="0">
                <a:solidFill>
                  <a:srgbClr val="00B0F0"/>
                </a:solidFill>
              </a:rPr>
              <a:t>docker rm -f $(docker ps -aq)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6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an alias for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You will probably use this shortcut often, so creating a system alias for it</a:t>
            </a:r>
          </a:p>
          <a:p>
            <a:pPr marL="0" indent="0">
              <a:buNone/>
            </a:pPr>
            <a:r>
              <a:rPr lang="en-US" sz="2000" dirty="0"/>
              <a:t>is pretty handy.</a:t>
            </a:r>
          </a:p>
          <a:p>
            <a:pPr marL="0" indent="0">
              <a:buNone/>
            </a:pPr>
            <a:r>
              <a:rPr lang="en-US" sz="2000" dirty="0"/>
              <a:t>You can add something like the following to your ~/.</a:t>
            </a:r>
            <a:r>
              <a:rPr lang="en-US" sz="2000" dirty="0" err="1"/>
              <a:t>bash_profile</a:t>
            </a:r>
            <a:r>
              <a:rPr lang="en-US" sz="2000" dirty="0"/>
              <a:t> </a:t>
            </a:r>
            <a:r>
              <a:rPr lang="en-US" sz="2000" dirty="0" smtClean="0"/>
              <a:t>or ~/</a:t>
            </a:r>
            <a:r>
              <a:rPr lang="en-US" sz="2000" dirty="0" err="1"/>
              <a:t>zshrc</a:t>
            </a:r>
            <a:r>
              <a:rPr lang="en-US" sz="2000" dirty="0"/>
              <a:t> file: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alias </a:t>
            </a:r>
            <a:r>
              <a:rPr lang="en-US" sz="2000" b="1" dirty="0">
                <a:solidFill>
                  <a:srgbClr val="00B0F0"/>
                </a:solidFill>
              </a:rPr>
              <a:t>RMAC='docker container rm </a:t>
            </a:r>
            <a:r>
              <a:rPr lang="en-US" sz="2000" b="1" dirty="0" smtClean="0">
                <a:solidFill>
                  <a:srgbClr val="00B0F0"/>
                </a:solidFill>
              </a:rPr>
              <a:t>--force $(</a:t>
            </a:r>
            <a:r>
              <a:rPr lang="en-US" sz="2000" b="1" dirty="0">
                <a:solidFill>
                  <a:srgbClr val="00B0F0"/>
                </a:solidFill>
              </a:rPr>
              <a:t>docker container ls --all --quiet</a:t>
            </a:r>
            <a:r>
              <a:rPr lang="en-US" sz="2000" b="1" dirty="0" smtClean="0">
                <a:solidFill>
                  <a:srgbClr val="00B0F0"/>
                </a:solidFill>
              </a:rPr>
              <a:t>)'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73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containers in the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you run a container </a:t>
            </a:r>
            <a:r>
              <a:rPr lang="en-US" sz="2000" dirty="0" smtClean="0"/>
              <a:t>that persists</a:t>
            </a:r>
            <a:r>
              <a:rPr lang="en-US" sz="2000" dirty="0"/>
              <a:t>, it will hold onto the foreground process until it exits, attaching to the processes</a:t>
            </a:r>
            <a:r>
              <a:rPr lang="en-US" sz="2000" dirty="0" smtClean="0"/>
              <a:t>: standard </a:t>
            </a:r>
            <a:r>
              <a:rPr lang="en-US" sz="2000" dirty="0"/>
              <a:t>input, standard output, and standard error. This is okay for some testing </a:t>
            </a:r>
            <a:r>
              <a:rPr lang="en-US" sz="2000" dirty="0" smtClean="0"/>
              <a:t>and development </a:t>
            </a:r>
            <a:r>
              <a:rPr lang="en-US" sz="2000" dirty="0"/>
              <a:t>use cases, but normally, this would not be desired for a production container</a:t>
            </a:r>
            <a:r>
              <a:rPr lang="en-US" sz="2000" dirty="0" smtClean="0"/>
              <a:t>. Instead</a:t>
            </a:r>
            <a:r>
              <a:rPr lang="en-US" sz="2000" dirty="0"/>
              <a:t>, it would be better to have the container run as a background process, </a:t>
            </a:r>
            <a:r>
              <a:rPr lang="en-US" sz="2000" dirty="0" smtClean="0"/>
              <a:t>giving you </a:t>
            </a:r>
            <a:r>
              <a:rPr lang="en-US" sz="2000" dirty="0"/>
              <a:t>back control of your terminal session once it launches. Of course, there is a </a:t>
            </a:r>
            <a:r>
              <a:rPr lang="en-US" sz="2000" dirty="0" smtClean="0"/>
              <a:t>parameter for </a:t>
            </a:r>
            <a:r>
              <a:rPr lang="en-US" sz="2000" dirty="0"/>
              <a:t>that. It is the --detach parameter. Here is what using that parameter looks like:</a:t>
            </a:r>
          </a:p>
          <a:p>
            <a:pPr marL="0" indent="0">
              <a:buNone/>
            </a:pPr>
            <a:r>
              <a:rPr lang="en-US" sz="2000" dirty="0"/>
              <a:t># using the full form of the parameter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run --detach --name web-server --rm </a:t>
            </a:r>
            <a:r>
              <a:rPr lang="en-US" sz="2000" b="1" dirty="0" err="1">
                <a:solidFill>
                  <a:srgbClr val="00B0F0"/>
                </a:solidFill>
              </a:rPr>
              <a:t>nginx</a:t>
            </a: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dirty="0"/>
              <a:t># using the short form of the parameter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run -d --name web-server --rm </a:t>
            </a:r>
            <a:r>
              <a:rPr lang="en-US" sz="2000" b="1" dirty="0" err="1">
                <a:solidFill>
                  <a:srgbClr val="00B0F0"/>
                </a:solidFill>
              </a:rPr>
              <a:t>nginx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0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stop container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stop command is easy to use. Here are the syntax and an example of the command:</a:t>
            </a:r>
          </a:p>
          <a:p>
            <a:pPr marL="0" indent="0">
              <a:buNone/>
            </a:pPr>
            <a:r>
              <a:rPr lang="en-US" sz="2000" dirty="0"/>
              <a:t># Usage: docker container stop [OPTIONS] CONTAINER [CONTAINER...]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stop web-server</a:t>
            </a:r>
          </a:p>
          <a:p>
            <a:pPr marL="0" indent="0">
              <a:buNone/>
            </a:pPr>
            <a:r>
              <a:rPr lang="en-US" sz="2000" dirty="0"/>
              <a:t>In our case, we used the --rm parameter when running the container, so as soon as the</a:t>
            </a:r>
          </a:p>
          <a:p>
            <a:pPr marL="0" indent="0">
              <a:buNone/>
            </a:pPr>
            <a:r>
              <a:rPr lang="en-US" sz="2000" dirty="0"/>
              <a:t>container is stopped, the read/write layer will be automatically deleted.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Like </a:t>
            </a:r>
            <a:r>
              <a:rPr lang="en-US" sz="2000" dirty="0"/>
              <a:t>many of </a:t>
            </a:r>
            <a:r>
              <a:rPr lang="en-US" sz="2000" dirty="0" smtClean="0"/>
              <a:t>the Docker </a:t>
            </a:r>
            <a:r>
              <a:rPr lang="en-US" sz="2000" dirty="0"/>
              <a:t>commands, you can provide more than one unique container identifier </a:t>
            </a:r>
            <a:r>
              <a:rPr lang="en-US" sz="2000" dirty="0" smtClean="0"/>
              <a:t>as parameters </a:t>
            </a:r>
            <a:r>
              <a:rPr lang="en-US" sz="2000" dirty="0"/>
              <a:t>to stop more than one container with a single command.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65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container logs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When you run a container in the foreground, all of the output the container sends </a:t>
            </a:r>
            <a:r>
              <a:rPr lang="en-US" sz="1600" dirty="0" smtClean="0"/>
              <a:t>to standard </a:t>
            </a:r>
            <a:r>
              <a:rPr lang="en-US" sz="1600" dirty="0"/>
              <a:t>output and standard error is displayed in the console for the session that ran </a:t>
            </a:r>
            <a:r>
              <a:rPr lang="en-US" sz="1600" dirty="0" smtClean="0"/>
              <a:t>the container</a:t>
            </a:r>
            <a:r>
              <a:rPr lang="en-US" sz="1600" dirty="0"/>
              <a:t>. However, when you use the --detach parameter, control of the session </a:t>
            </a:r>
            <a:r>
              <a:rPr lang="en-US" sz="1600" dirty="0" smtClean="0"/>
              <a:t>is returned </a:t>
            </a:r>
            <a:r>
              <a:rPr lang="en-US" sz="1600" dirty="0"/>
              <a:t>as soon as the container starts so you don't see the data sent to </a:t>
            </a:r>
            <a:r>
              <a:rPr lang="en-US" sz="1600" dirty="0" err="1"/>
              <a:t>stdout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 err="1" smtClean="0"/>
              <a:t>stderr</a:t>
            </a:r>
            <a:r>
              <a:rPr lang="en-US" sz="1600" dirty="0"/>
              <a:t>. If you want to see that data, you use the container logs command. </a:t>
            </a:r>
            <a:r>
              <a:rPr lang="en-US" sz="1600" dirty="0" smtClean="0"/>
              <a:t>That command </a:t>
            </a:r>
            <a:r>
              <a:rPr lang="en-US" sz="1600" dirty="0"/>
              <a:t>looks like this:</a:t>
            </a:r>
          </a:p>
          <a:p>
            <a:pPr marL="0" indent="0">
              <a:buNone/>
            </a:pPr>
            <a:r>
              <a:rPr lang="en-US" sz="1600" dirty="0"/>
              <a:t># the long form of the command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F0"/>
                </a:solidFill>
              </a:rPr>
              <a:t>docker </a:t>
            </a:r>
            <a:r>
              <a:rPr lang="en-US" sz="1600" b="1" dirty="0">
                <a:solidFill>
                  <a:srgbClr val="00B0F0"/>
                </a:solidFill>
              </a:rPr>
              <a:t>container logs --follow --timestamps web-server</a:t>
            </a:r>
          </a:p>
          <a:p>
            <a:pPr marL="0" indent="0">
              <a:buNone/>
            </a:pPr>
            <a:r>
              <a:rPr lang="en-US" sz="1600" dirty="0"/>
              <a:t># the short form of the command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F0"/>
                </a:solidFill>
              </a:rPr>
              <a:t>docker container logs -f -t web-server</a:t>
            </a:r>
          </a:p>
          <a:p>
            <a:pPr marL="0" indent="0">
              <a:buNone/>
            </a:pPr>
            <a:r>
              <a:rPr lang="en-US" sz="1600" dirty="0"/>
              <a:t># get just the last 5 lines (there is no short form for the "--</a:t>
            </a:r>
            <a:r>
              <a:rPr lang="en-US" sz="1600" dirty="0" smtClean="0"/>
              <a:t>tail" parameter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F0"/>
                </a:solidFill>
              </a:rPr>
              <a:t>docker container logs --tail 5 web-server</a:t>
            </a:r>
          </a:p>
          <a:p>
            <a:pPr marL="0" indent="0">
              <a:buNone/>
            </a:pPr>
            <a:r>
              <a:rPr lang="en-US" sz="1600" dirty="0"/>
              <a:t># the old syntax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F0"/>
                </a:solidFill>
              </a:rPr>
              <a:t>docker logs web-server</a:t>
            </a:r>
            <a:endParaRPr 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33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container top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You may not always want to simply view the logs of a container; sometimes you want </a:t>
            </a:r>
            <a:r>
              <a:rPr lang="en-US" sz="1800" dirty="0" smtClean="0"/>
              <a:t>to know </a:t>
            </a:r>
            <a:r>
              <a:rPr lang="en-US" sz="1800" dirty="0"/>
              <a:t>what processes are running inside a container. That's where the container </a:t>
            </a:r>
            <a:r>
              <a:rPr lang="en-US" sz="1800" dirty="0" smtClean="0"/>
              <a:t>top command </a:t>
            </a:r>
            <a:r>
              <a:rPr lang="en-US" sz="1800" dirty="0"/>
              <a:t>comes in. Ideally, each container is running a single process, but the world is </a:t>
            </a:r>
            <a:r>
              <a:rPr lang="en-US" sz="1800" dirty="0" smtClean="0"/>
              <a:t>not always </a:t>
            </a:r>
            <a:r>
              <a:rPr lang="en-US" sz="1800" dirty="0"/>
              <a:t>ideal, so you can use a command such as this to view all the processes running in</a:t>
            </a:r>
          </a:p>
          <a:p>
            <a:pPr marL="0" indent="0">
              <a:buNone/>
            </a:pPr>
            <a:r>
              <a:rPr lang="en-US" sz="1800" dirty="0"/>
              <a:t>the targeted container:</a:t>
            </a:r>
          </a:p>
          <a:p>
            <a:pPr marL="0" indent="0">
              <a:buNone/>
            </a:pPr>
            <a:r>
              <a:rPr lang="en-US" sz="1800" dirty="0"/>
              <a:t># using the new syntax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docker </a:t>
            </a:r>
            <a:r>
              <a:rPr lang="en-US" sz="1800" b="1" dirty="0">
                <a:solidFill>
                  <a:srgbClr val="00B0F0"/>
                </a:solidFill>
              </a:rPr>
              <a:t>container top web-server</a:t>
            </a:r>
          </a:p>
          <a:p>
            <a:pPr marL="0" indent="0">
              <a:buNone/>
            </a:pPr>
            <a:r>
              <a:rPr lang="en-US" sz="1800" dirty="0"/>
              <a:t># using the old syntax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docker top web-server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As </a:t>
            </a:r>
            <a:r>
              <a:rPr lang="en-US" sz="1800" dirty="0"/>
              <a:t>you might expect, the container top command is only used for viewing the </a:t>
            </a:r>
            <a:r>
              <a:rPr lang="en-US" sz="1800" dirty="0" smtClean="0"/>
              <a:t>processes of </a:t>
            </a:r>
            <a:r>
              <a:rPr lang="en-US" sz="1800" dirty="0"/>
              <a:t>a single container at a time.</a:t>
            </a:r>
            <a:endParaRPr lang="en-U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29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container inspect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you run a container, there is a lot of metadata that gets associated with the container.</a:t>
            </a:r>
          </a:p>
          <a:p>
            <a:pPr marL="0" indent="0">
              <a:buNone/>
            </a:pPr>
            <a:r>
              <a:rPr lang="en-US" sz="2000" dirty="0"/>
              <a:t>There are many times that you will want to review that metadata. The command for </a:t>
            </a:r>
            <a:r>
              <a:rPr lang="en-US" sz="2000" dirty="0" smtClean="0"/>
              <a:t>doing that </a:t>
            </a:r>
            <a:r>
              <a:rPr lang="en-US" sz="2000" dirty="0"/>
              <a:t>is:</a:t>
            </a:r>
          </a:p>
          <a:p>
            <a:pPr marL="0" indent="0">
              <a:buNone/>
            </a:pPr>
            <a:r>
              <a:rPr lang="en-US" sz="2000" dirty="0"/>
              <a:t># using the new syntax</a:t>
            </a:r>
          </a:p>
          <a:p>
            <a:pPr marL="0" indent="0">
              <a:buNone/>
            </a:pPr>
            <a:r>
              <a:rPr lang="en-US" sz="2000" dirty="0"/>
              <a:t># Usage: docker container inspect [OPTIONS] CONTAINER [CONTAINER...]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inspect web-server</a:t>
            </a:r>
          </a:p>
          <a:p>
            <a:pPr marL="0" indent="0">
              <a:buNone/>
            </a:pPr>
            <a:r>
              <a:rPr lang="en-US" sz="2000" dirty="0"/>
              <a:t># using the old syntax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inspect web-server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0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959429"/>
            <a:ext cx="98396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Today, </a:t>
            </a:r>
            <a:r>
              <a:rPr lang="en-US" sz="2800" dirty="0"/>
              <a:t>we will learn some essential Docker commands</a:t>
            </a:r>
            <a:r>
              <a:rPr lang="en-US" sz="2800" dirty="0" smtClean="0"/>
              <a:t>.</a:t>
            </a:r>
            <a:endParaRPr lang="en-US" sz="2800" b="1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While </a:t>
            </a:r>
            <a:r>
              <a:rPr lang="en-US" sz="2800" dirty="0"/>
              <a:t>we focus on one </a:t>
            </a:r>
            <a:r>
              <a:rPr lang="en-US" sz="2800" dirty="0" smtClean="0"/>
              <a:t>of the </a:t>
            </a:r>
            <a:r>
              <a:rPr lang="en-US" sz="2800" dirty="0"/>
              <a:t>most important commands, 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F0"/>
                </a:solidFill>
              </a:rPr>
              <a:t>container run</a:t>
            </a:r>
            <a:r>
              <a:rPr lang="en-US" sz="2800" dirty="0"/>
              <a:t> command, we will also cover </a:t>
            </a:r>
            <a:r>
              <a:rPr lang="en-US" sz="2800" dirty="0" smtClean="0"/>
              <a:t>many other </a:t>
            </a:r>
            <a:r>
              <a:rPr lang="en-US" sz="2800" dirty="0"/>
              <a:t>commands that you will be using every day.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These </a:t>
            </a:r>
            <a:r>
              <a:rPr lang="en-US" sz="2800" dirty="0"/>
              <a:t>commands include the </a:t>
            </a:r>
            <a:r>
              <a:rPr lang="en-US" sz="2800" b="1" dirty="0">
                <a:solidFill>
                  <a:srgbClr val="00B0F0"/>
                </a:solidFill>
              </a:rPr>
              <a:t>list container</a:t>
            </a:r>
            <a:r>
              <a:rPr lang="en-US" sz="2800" dirty="0" smtClean="0"/>
              <a:t> </a:t>
            </a:r>
            <a:r>
              <a:rPr lang="en-US" sz="2800" dirty="0"/>
              <a:t>command, the </a:t>
            </a:r>
            <a:r>
              <a:rPr lang="en-US" sz="2800" b="1" dirty="0">
                <a:solidFill>
                  <a:srgbClr val="00B0F0"/>
                </a:solidFill>
              </a:rPr>
              <a:t>stop container</a:t>
            </a:r>
            <a:r>
              <a:rPr lang="en-US" sz="2800" dirty="0"/>
              <a:t> command, and the </a:t>
            </a:r>
            <a:r>
              <a:rPr lang="en-US" sz="2800" b="1" dirty="0">
                <a:solidFill>
                  <a:srgbClr val="00B0F0"/>
                </a:solidFill>
              </a:rPr>
              <a:t>remove </a:t>
            </a:r>
            <a:r>
              <a:rPr lang="en-US" sz="2800" b="1" dirty="0">
                <a:solidFill>
                  <a:srgbClr val="00B0F0"/>
                </a:solidFill>
              </a:rPr>
              <a:t>container</a:t>
            </a:r>
            <a:r>
              <a:rPr lang="en-US" sz="2800" dirty="0"/>
              <a:t> command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Along </a:t>
            </a:r>
            <a:r>
              <a:rPr lang="en-US" sz="2800" dirty="0"/>
              <a:t>the way, we will also discover other container commands such as </a:t>
            </a:r>
            <a:r>
              <a:rPr lang="en-US" sz="2800" b="1" dirty="0">
                <a:solidFill>
                  <a:srgbClr val="00B0F0"/>
                </a:solidFill>
              </a:rPr>
              <a:t>logs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00B0F0"/>
                </a:solidFill>
              </a:rPr>
              <a:t>inspect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00B0F0"/>
                </a:solidFill>
              </a:rPr>
              <a:t>stats</a:t>
            </a:r>
            <a:r>
              <a:rPr lang="en-US" sz="2800" dirty="0" smtClean="0"/>
              <a:t>, </a:t>
            </a:r>
            <a:r>
              <a:rPr lang="en-US" sz="2800" b="1" dirty="0">
                <a:solidFill>
                  <a:srgbClr val="00B0F0"/>
                </a:solidFill>
              </a:rPr>
              <a:t>attach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00B0F0"/>
                </a:solidFill>
              </a:rPr>
              <a:t>exec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rgbClr val="00B0F0"/>
                </a:solidFill>
              </a:rPr>
              <a:t>commit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 </a:t>
            </a:r>
            <a:r>
              <a:rPr lang="en-US" sz="2800" dirty="0"/>
              <a:t>think you will find this chapter to be an excellent foundation </a:t>
            </a:r>
            <a:r>
              <a:rPr lang="en-US" sz="2800" dirty="0" smtClean="0"/>
              <a:t>for Docker </a:t>
            </a:r>
            <a:r>
              <a:rPr lang="en-US" sz="2800" dirty="0"/>
              <a:t>education.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13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--format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As mentioned, </a:t>
            </a: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rgbClr val="00B0F0"/>
                </a:solidFill>
              </a:rPr>
              <a:t>container inspect</a:t>
            </a:r>
            <a:r>
              <a:rPr lang="en-US" sz="3200" dirty="0" smtClean="0"/>
              <a:t> command </a:t>
            </a:r>
            <a:r>
              <a:rPr lang="en-US" sz="3200" dirty="0"/>
              <a:t>returns a lot of data. You may only be interested in a </a:t>
            </a:r>
            <a:r>
              <a:rPr lang="en-US" sz="3200" dirty="0" smtClean="0"/>
              <a:t>subset of </a:t>
            </a:r>
            <a:r>
              <a:rPr lang="en-US" sz="3200" dirty="0"/>
              <a:t>the metadata.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You </a:t>
            </a:r>
            <a:r>
              <a:rPr lang="en-US" sz="3200" dirty="0"/>
              <a:t>can use the --format parameter to narrow the data returned.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66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json</a:t>
            </a:r>
            <a:r>
              <a:rPr lang="en-US" dirty="0" smtClean="0"/>
              <a:t> processor - jq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0258"/>
            <a:ext cx="9905999" cy="4510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Here are </a:t>
            </a:r>
            <a:r>
              <a:rPr lang="en-US" sz="1800" dirty="0"/>
              <a:t>the commands to install jq on each </a:t>
            </a:r>
            <a:r>
              <a:rPr lang="en-US" sz="1800" dirty="0" smtClean="0"/>
              <a:t>of the </a:t>
            </a:r>
            <a:r>
              <a:rPr lang="en-US" sz="1800" dirty="0"/>
              <a:t>OSes we've </a:t>
            </a:r>
            <a:r>
              <a:rPr lang="en-US" sz="1800" dirty="0" smtClean="0"/>
              <a:t>used: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# install jq on Mac OS</a:t>
            </a:r>
          </a:p>
          <a:p>
            <a:pPr marL="0" indent="0">
              <a:buNone/>
            </a:pPr>
            <a:r>
              <a:rPr lang="en-US" sz="1800" dirty="0"/>
              <a:t>brew install jq</a:t>
            </a:r>
          </a:p>
          <a:p>
            <a:pPr marL="0" indent="0">
              <a:buNone/>
            </a:pPr>
            <a:r>
              <a:rPr lang="en-US" sz="1800" dirty="0"/>
              <a:t># install jq on </a:t>
            </a:r>
            <a:r>
              <a:rPr lang="en-US" sz="1800" dirty="0" err="1"/>
              <a:t>ubuntu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sudo</a:t>
            </a:r>
            <a:r>
              <a:rPr lang="en-US" sz="1800" dirty="0"/>
              <a:t> apt-get install jq</a:t>
            </a:r>
          </a:p>
          <a:p>
            <a:pPr marL="0" indent="0">
              <a:buNone/>
            </a:pPr>
            <a:r>
              <a:rPr lang="en-US" sz="1800" dirty="0"/>
              <a:t># install jq on RHEL/CentOS</a:t>
            </a:r>
          </a:p>
          <a:p>
            <a:pPr marL="0" indent="0">
              <a:buNone/>
            </a:pPr>
            <a:r>
              <a:rPr lang="en-US" sz="1800" dirty="0"/>
              <a:t>yum install -y </a:t>
            </a:r>
            <a:r>
              <a:rPr lang="en-US" sz="1800" dirty="0" err="1"/>
              <a:t>epel</a:t>
            </a:r>
            <a:r>
              <a:rPr lang="en-US" sz="1800" dirty="0"/>
              <a:t>-release</a:t>
            </a:r>
          </a:p>
          <a:p>
            <a:pPr marL="0" indent="0">
              <a:buNone/>
            </a:pPr>
            <a:r>
              <a:rPr lang="en-US" sz="1800" dirty="0"/>
              <a:t>yum install -y jq</a:t>
            </a:r>
          </a:p>
          <a:p>
            <a:pPr marL="0" indent="0">
              <a:buNone/>
            </a:pPr>
            <a:r>
              <a:rPr lang="en-US" sz="1800" dirty="0"/>
              <a:t># install jq on Windows using Chocolatey </a:t>
            </a:r>
            <a:r>
              <a:rPr lang="en-US" sz="1800" dirty="0" err="1"/>
              <a:t>NuGet</a:t>
            </a:r>
            <a:r>
              <a:rPr lang="en-US" sz="1800" dirty="0"/>
              <a:t> package manager</a:t>
            </a:r>
          </a:p>
          <a:p>
            <a:pPr marL="0" indent="0">
              <a:buNone/>
            </a:pPr>
            <a:r>
              <a:rPr lang="en-US" sz="1800" dirty="0"/>
              <a:t>chocolatey install jq</a:t>
            </a:r>
          </a:p>
        </p:txBody>
      </p:sp>
    </p:spTree>
    <p:extLst>
      <p:ext uri="{BB962C8B-B14F-4D97-AF65-F5344CB8AC3E}">
        <p14:creationId xmlns:p14="http://schemas.microsoft.com/office/powerpoint/2010/main" val="243215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--format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 if you want to see the state of a container you can use this command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inspect --format '{{</a:t>
            </a:r>
            <a:r>
              <a:rPr lang="en-US" sz="2000" b="1" dirty="0" err="1">
                <a:solidFill>
                  <a:srgbClr val="00B0F0"/>
                </a:solidFill>
              </a:rPr>
              <a:t>json</a:t>
            </a:r>
            <a:r>
              <a:rPr lang="en-US" sz="2000" b="1" dirty="0">
                <a:solidFill>
                  <a:srgbClr val="00B0F0"/>
                </a:solidFill>
              </a:rPr>
              <a:t> .State}}' web-server1 | jq</a:t>
            </a:r>
          </a:p>
          <a:p>
            <a:pPr marL="0" indent="0">
              <a:buNone/>
            </a:pPr>
            <a:r>
              <a:rPr lang="en-US" sz="2000" dirty="0"/>
              <a:t># if you want to narrow the state data to just when the container started</a:t>
            </a:r>
            <a:r>
              <a:rPr lang="en-US" sz="2000" dirty="0" smtClean="0"/>
              <a:t>, use </a:t>
            </a:r>
            <a:r>
              <a:rPr lang="en-US" sz="2000" dirty="0"/>
              <a:t>this command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inspect --format '{{</a:t>
            </a:r>
            <a:r>
              <a:rPr lang="en-US" sz="2000" b="1" dirty="0" err="1">
                <a:solidFill>
                  <a:srgbClr val="00B0F0"/>
                </a:solidFill>
              </a:rPr>
              <a:t>json</a:t>
            </a:r>
            <a:r>
              <a:rPr lang="en-US" sz="2000" b="1" dirty="0">
                <a:solidFill>
                  <a:srgbClr val="00B0F0"/>
                </a:solidFill>
              </a:rPr>
              <a:t> .State}}' web-server1 | </a:t>
            </a:r>
            <a:r>
              <a:rPr lang="en-US" sz="2000" b="1" dirty="0" smtClean="0">
                <a:solidFill>
                  <a:srgbClr val="00B0F0"/>
                </a:solidFill>
              </a:rPr>
              <a:t>jq '.</a:t>
            </a:r>
            <a:r>
              <a:rPr lang="en-US" sz="2000" b="1" dirty="0" err="1">
                <a:solidFill>
                  <a:srgbClr val="00B0F0"/>
                </a:solidFill>
              </a:rPr>
              <a:t>StartedAt</a:t>
            </a:r>
            <a:r>
              <a:rPr lang="en-US" sz="2000" b="1" dirty="0">
                <a:solidFill>
                  <a:srgbClr val="00B0F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if you are interested in the container's network settings, use </a:t>
            </a:r>
            <a:r>
              <a:rPr lang="en-US" sz="2000" dirty="0" smtClean="0"/>
              <a:t>this command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inspect --format '{{</a:t>
            </a:r>
            <a:r>
              <a:rPr lang="en-US" sz="2000" b="1" dirty="0" err="1">
                <a:solidFill>
                  <a:srgbClr val="00B0F0"/>
                </a:solidFill>
              </a:rPr>
              <a:t>json</a:t>
            </a:r>
            <a:r>
              <a:rPr lang="en-US" sz="2000" b="1" dirty="0">
                <a:solidFill>
                  <a:srgbClr val="00B0F0"/>
                </a:solidFill>
              </a:rPr>
              <a:t> .</a:t>
            </a:r>
            <a:r>
              <a:rPr lang="en-US" sz="2000" b="1" dirty="0" err="1">
                <a:solidFill>
                  <a:srgbClr val="00B0F0"/>
                </a:solidFill>
              </a:rPr>
              <a:t>NetworkSettings</a:t>
            </a:r>
            <a:r>
              <a:rPr lang="en-US" sz="2000" b="1" dirty="0">
                <a:solidFill>
                  <a:srgbClr val="00B0F0"/>
                </a:solidFill>
              </a:rPr>
              <a:t>}}' web-server1 </a:t>
            </a:r>
            <a:r>
              <a:rPr lang="en-US" sz="2000" b="1" dirty="0" smtClean="0">
                <a:solidFill>
                  <a:srgbClr val="00B0F0"/>
                </a:solidFill>
              </a:rPr>
              <a:t>| jq</a:t>
            </a: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dirty="0"/>
              <a:t># or maybe you just want to see the ports used by the container, here is </a:t>
            </a:r>
            <a:r>
              <a:rPr lang="en-US" sz="2000" dirty="0" smtClean="0"/>
              <a:t>a command </a:t>
            </a:r>
            <a:r>
              <a:rPr lang="en-US" sz="2000" dirty="0"/>
              <a:t>for that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inspect --format '{{</a:t>
            </a:r>
            <a:r>
              <a:rPr lang="en-US" sz="2000" b="1" dirty="0" err="1">
                <a:solidFill>
                  <a:srgbClr val="00B0F0"/>
                </a:solidFill>
              </a:rPr>
              <a:t>json</a:t>
            </a:r>
            <a:r>
              <a:rPr lang="en-US" sz="2000" b="1" dirty="0">
                <a:solidFill>
                  <a:srgbClr val="00B0F0"/>
                </a:solidFill>
              </a:rPr>
              <a:t> .</a:t>
            </a:r>
            <a:r>
              <a:rPr lang="en-US" sz="2000" b="1" dirty="0" err="1">
                <a:solidFill>
                  <a:srgbClr val="00B0F0"/>
                </a:solidFill>
              </a:rPr>
              <a:t>NetworkSettings</a:t>
            </a:r>
            <a:r>
              <a:rPr lang="en-US" sz="2000" b="1" dirty="0">
                <a:solidFill>
                  <a:srgbClr val="00B0F0"/>
                </a:solidFill>
              </a:rPr>
              <a:t>}}' web-server1 </a:t>
            </a:r>
            <a:r>
              <a:rPr lang="en-US" sz="2000" b="1" dirty="0" smtClean="0">
                <a:solidFill>
                  <a:srgbClr val="00B0F0"/>
                </a:solidFill>
              </a:rPr>
              <a:t>| jq </a:t>
            </a:r>
            <a:r>
              <a:rPr lang="en-US" sz="2000" b="1" dirty="0">
                <a:solidFill>
                  <a:srgbClr val="00B0F0"/>
                </a:solidFill>
              </a:rPr>
              <a:t>'.</a:t>
            </a:r>
            <a:r>
              <a:rPr lang="en-US" sz="2000" b="1" dirty="0" smtClean="0">
                <a:solidFill>
                  <a:srgbClr val="00B0F0"/>
                </a:solidFill>
              </a:rPr>
              <a:t>Ports‘</a:t>
            </a:r>
          </a:p>
          <a:p>
            <a:pPr marL="0" indent="0">
              <a:buNone/>
            </a:pPr>
            <a:r>
              <a:rPr lang="en-US" sz="2000" dirty="0"/>
              <a:t># maybe you just want the IP address used by the container, this is the command you could use.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docker container inspect -f '{{</a:t>
            </a:r>
            <a:r>
              <a:rPr lang="en-US" sz="1800" b="1" dirty="0" err="1">
                <a:solidFill>
                  <a:srgbClr val="00B0F0"/>
                </a:solidFill>
              </a:rPr>
              <a:t>json</a:t>
            </a:r>
            <a:r>
              <a:rPr lang="en-US" sz="1800" b="1" dirty="0">
                <a:solidFill>
                  <a:srgbClr val="00B0F0"/>
                </a:solidFill>
              </a:rPr>
              <a:t> .</a:t>
            </a:r>
            <a:r>
              <a:rPr lang="en-US" sz="1800" b="1" dirty="0" err="1">
                <a:solidFill>
                  <a:srgbClr val="00B0F0"/>
                </a:solidFill>
              </a:rPr>
              <a:t>NetworkSettings</a:t>
            </a:r>
            <a:r>
              <a:rPr lang="en-US" sz="1800" b="1" dirty="0">
                <a:solidFill>
                  <a:srgbClr val="00B0F0"/>
                </a:solidFill>
              </a:rPr>
              <a:t>}}' web-server1 | jq '.</a:t>
            </a:r>
            <a:r>
              <a:rPr lang="en-US" sz="1800" b="1" dirty="0" err="1">
                <a:solidFill>
                  <a:srgbClr val="00B0F0"/>
                </a:solidFill>
              </a:rPr>
              <a:t>IPAddress</a:t>
            </a:r>
            <a:r>
              <a:rPr lang="en-US" sz="1800" b="1" dirty="0">
                <a:solidFill>
                  <a:srgbClr val="00B0F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0501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stats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Another very useful Docker command is the stats command. It provides live, </a:t>
            </a:r>
            <a:r>
              <a:rPr lang="en-US" sz="2000" dirty="0" smtClean="0"/>
              <a:t>continually updated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usage statistics for one or more running containers. It is a bit like using the </a:t>
            </a:r>
            <a:r>
              <a:rPr lang="en-US" sz="2000" dirty="0" smtClean="0"/>
              <a:t>Linux top </a:t>
            </a:r>
            <a:r>
              <a:rPr lang="en-US" sz="2000" dirty="0"/>
              <a:t>command. You can run the command with no parameters to view the stats for </a:t>
            </a:r>
            <a:r>
              <a:rPr lang="en-US" sz="2000" dirty="0" smtClean="0"/>
              <a:t>all running </a:t>
            </a:r>
            <a:r>
              <a:rPr lang="en-US" sz="2000" dirty="0"/>
              <a:t>containers, or you can provide one or more unique container identifiers to view </a:t>
            </a:r>
            <a:r>
              <a:rPr lang="en-US" sz="2000" dirty="0" smtClean="0"/>
              <a:t>the stats </a:t>
            </a:r>
            <a:r>
              <a:rPr lang="en-US" sz="2000" dirty="0"/>
              <a:t>for one or more container's specific containers. Here are some examples of using </a:t>
            </a:r>
            <a:r>
              <a:rPr lang="en-US" sz="2000" dirty="0" smtClean="0"/>
              <a:t>the command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# using the new syntax, view the stats for all running containers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docker </a:t>
            </a:r>
            <a:r>
              <a:rPr lang="en-US" sz="2000" b="1" dirty="0">
                <a:solidFill>
                  <a:srgbClr val="00B0F0"/>
                </a:solidFill>
              </a:rPr>
              <a:t>container stats</a:t>
            </a:r>
          </a:p>
          <a:p>
            <a:pPr marL="0" indent="0">
              <a:buNone/>
            </a:pPr>
            <a:r>
              <a:rPr lang="en-US" sz="2000" dirty="0"/>
              <a:t># view the stats for just two web server containers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stats web-server1 web-server2</a:t>
            </a:r>
          </a:p>
          <a:p>
            <a:pPr marL="0" indent="0">
              <a:buNone/>
            </a:pPr>
            <a:r>
              <a:rPr lang="en-US" sz="2000" dirty="0"/>
              <a:t># using the old syntax, view stats for all running containers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stats</a:t>
            </a:r>
            <a:endParaRPr lang="en-US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30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containers interactively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As we saw earlier, it is possible to run containers in the background with the </a:t>
            </a:r>
            <a:r>
              <a:rPr lang="en-US" sz="2000" b="1" dirty="0" smtClean="0">
                <a:solidFill>
                  <a:srgbClr val="00B0F0"/>
                </a:solidFill>
              </a:rPr>
              <a:t>--detach</a:t>
            </a:r>
            <a:r>
              <a:rPr lang="en-US" sz="2000" dirty="0" smtClean="0"/>
              <a:t> parameter. While this is often used when running application containers, sometimes you will need a more interactive experience.  One where you are connected to a running process inside the container.  There are two parameters that you use to accomplish this, and here is what that looks like:</a:t>
            </a:r>
          </a:p>
          <a:p>
            <a:pPr marL="0" indent="0">
              <a:buNone/>
            </a:pPr>
            <a:r>
              <a:rPr lang="en-US" dirty="0"/>
              <a:t># using the long form of the parameters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run --interactive --</a:t>
            </a:r>
            <a:r>
              <a:rPr lang="en-US" sz="2000" b="1" dirty="0" err="1">
                <a:solidFill>
                  <a:srgbClr val="00B0F0"/>
                </a:solidFill>
              </a:rPr>
              <a:t>tty</a:t>
            </a:r>
            <a:r>
              <a:rPr lang="en-US" sz="2000" b="1" dirty="0">
                <a:solidFill>
                  <a:srgbClr val="00B0F0"/>
                </a:solidFill>
              </a:rPr>
              <a:t> --name web-server2 </a:t>
            </a:r>
            <a:r>
              <a:rPr lang="en-US" sz="2000" b="1" dirty="0" err="1">
                <a:solidFill>
                  <a:srgbClr val="00B0F0"/>
                </a:solidFill>
              </a:rPr>
              <a:t>nginx</a:t>
            </a:r>
            <a:r>
              <a:rPr lang="en-US" sz="2000" b="1" dirty="0">
                <a:solidFill>
                  <a:srgbClr val="00B0F0"/>
                </a:solidFill>
              </a:rPr>
              <a:t> bash</a:t>
            </a:r>
          </a:p>
          <a:p>
            <a:pPr marL="0" indent="0">
              <a:buNone/>
            </a:pPr>
            <a:r>
              <a:rPr lang="en-US" dirty="0"/>
              <a:t># using the short form </a:t>
            </a:r>
            <a:r>
              <a:rPr lang="en-US" dirty="0" smtClean="0"/>
              <a:t>(</a:t>
            </a:r>
            <a:r>
              <a:rPr lang="en-US" dirty="0"/>
              <a:t>joined as one), which is </a:t>
            </a:r>
            <a:r>
              <a:rPr lang="en-US" dirty="0" smtClean="0"/>
              <a:t>much more </a:t>
            </a:r>
            <a:r>
              <a:rPr lang="en-US" dirty="0"/>
              <a:t>common usage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run -it --name web-server2 </a:t>
            </a:r>
            <a:r>
              <a:rPr lang="en-US" sz="2000" b="1" dirty="0" err="1">
                <a:solidFill>
                  <a:srgbClr val="00B0F0"/>
                </a:solidFill>
              </a:rPr>
              <a:t>nginx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bash</a:t>
            </a:r>
          </a:p>
          <a:p>
            <a:pPr marL="0" indent="0">
              <a:buNone/>
            </a:pPr>
            <a:r>
              <a:rPr lang="en-US" dirty="0"/>
              <a:t># running interactively with default CMD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docker container run -it --name earls-dev </a:t>
            </a:r>
            <a:r>
              <a:rPr lang="en-US" sz="2000" b="1" dirty="0" err="1">
                <a:solidFill>
                  <a:srgbClr val="00B0F0"/>
                </a:solidFill>
              </a:rPr>
              <a:t>ubuntu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42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attach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Suppose you have a running container. It is currently detached from your terminal session</a:t>
            </a:r>
            <a:r>
              <a:rPr lang="en-US" dirty="0" smtClean="0"/>
              <a:t>. You </a:t>
            </a:r>
            <a:r>
              <a:rPr lang="en-US" dirty="0"/>
              <a:t>can use the container attach command to bring that container's executing </a:t>
            </a:r>
            <a:r>
              <a:rPr lang="en-US" dirty="0" smtClean="0"/>
              <a:t>process to </a:t>
            </a:r>
            <a:r>
              <a:rPr lang="en-US" dirty="0"/>
              <a:t>be the foreground process of your terminal session. Let's use the web-server example </a:t>
            </a:r>
            <a:r>
              <a:rPr lang="en-US" dirty="0" smtClean="0"/>
              <a:t>we used </a:t>
            </a:r>
            <a:r>
              <a:rPr lang="en-US" dirty="0"/>
              <a:t>earlier:</a:t>
            </a:r>
          </a:p>
          <a:p>
            <a:pPr marL="0" indent="0">
              <a:buNone/>
            </a:pPr>
            <a:r>
              <a:rPr lang="en-US" dirty="0"/>
              <a:t># run a container detached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--detach -it --name web-server1 -p 80:80 </a:t>
            </a:r>
            <a:r>
              <a:rPr lang="en-US" b="1" dirty="0" err="1">
                <a:solidFill>
                  <a:srgbClr val="00B0F0"/>
                </a:solidFill>
              </a:rPr>
              <a:t>nginx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attach to the container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docker </a:t>
            </a:r>
            <a:r>
              <a:rPr lang="en-US" b="1" dirty="0">
                <a:solidFill>
                  <a:srgbClr val="00B0F0"/>
                </a:solidFill>
              </a:rPr>
              <a:t>container attach web-server1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issue a Ctrl + PQ keystroke to </a:t>
            </a:r>
            <a:r>
              <a:rPr lang="en-US" dirty="0" smtClean="0"/>
              <a:t>detach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16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exec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Sometimes, when you have a container running detached, you might want to get access </a:t>
            </a:r>
            <a:r>
              <a:rPr lang="en-US" dirty="0" smtClean="0"/>
              <a:t>to it</a:t>
            </a:r>
            <a:r>
              <a:rPr lang="en-US" dirty="0"/>
              <a:t>, but don't want to attach to the executing command. You can accomplish this by using </a:t>
            </a:r>
            <a:r>
              <a:rPr lang="en-US" dirty="0" smtClean="0"/>
              <a:t>the container </a:t>
            </a:r>
            <a:r>
              <a:rPr lang="en-US" dirty="0"/>
              <a:t>exec command. This command allows you to execute another command in </a:t>
            </a:r>
            <a:r>
              <a:rPr lang="en-US" dirty="0" smtClean="0"/>
              <a:t>the running </a:t>
            </a:r>
            <a:r>
              <a:rPr lang="en-US" dirty="0"/>
              <a:t>container, without attaching to or interfering with the already-running command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execute other commands in the running container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docker </a:t>
            </a:r>
            <a:r>
              <a:rPr lang="en-US" b="1" dirty="0">
                <a:solidFill>
                  <a:srgbClr val="00B0F0"/>
                </a:solidFill>
              </a:rPr>
              <a:t>container exec -it web-server1 bash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exec web-server1 cat /</a:t>
            </a:r>
            <a:r>
              <a:rPr lang="en-US" b="1" dirty="0" err="1" smtClean="0">
                <a:solidFill>
                  <a:srgbClr val="00B0F0"/>
                </a:solidFill>
              </a:rPr>
              <a:t>etc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err="1" smtClean="0">
                <a:solidFill>
                  <a:srgbClr val="00B0F0"/>
                </a:solidFill>
              </a:rPr>
              <a:t>debian_version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86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container commit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important to know that when you are attached to a running container and </a:t>
            </a:r>
            <a:r>
              <a:rPr lang="en-US" dirty="0" smtClean="0"/>
              <a:t>make changes </a:t>
            </a:r>
            <a:r>
              <a:rPr lang="en-US" dirty="0"/>
              <a:t>to it, such as installing new packages, or changing configuration files, that </a:t>
            </a:r>
            <a:r>
              <a:rPr lang="en-US" dirty="0" smtClean="0"/>
              <a:t>those changes </a:t>
            </a:r>
            <a:r>
              <a:rPr lang="en-US" dirty="0"/>
              <a:t>only apply to that running container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if you </a:t>
            </a:r>
            <a:r>
              <a:rPr lang="en-US" dirty="0"/>
              <a:t>want to have the changes you make inside a running container persist and be </a:t>
            </a:r>
            <a:r>
              <a:rPr lang="en-US" dirty="0" smtClean="0"/>
              <a:t>available when </a:t>
            </a:r>
            <a:r>
              <a:rPr lang="en-US" dirty="0"/>
              <a:t>you run new containers, you can use the container commit command. </a:t>
            </a:r>
            <a:r>
              <a:rPr lang="en-US" dirty="0" smtClean="0"/>
              <a:t>The container </a:t>
            </a:r>
            <a:r>
              <a:rPr lang="en-US" dirty="0"/>
              <a:t>commit command allows you to save the current read/write layer of </a:t>
            </a:r>
            <a:r>
              <a:rPr lang="en-US" dirty="0" smtClean="0"/>
              <a:t>a container </a:t>
            </a:r>
            <a:r>
              <a:rPr lang="en-US" dirty="0"/>
              <a:t>along with the layers of the original image, creating a brand new image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# Usage: docker container commit [OPTIONS] CONTAINER [REPOSITORY[:TAG]]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commit </a:t>
            </a:r>
            <a:r>
              <a:rPr lang="en-US" b="1" dirty="0" err="1">
                <a:solidFill>
                  <a:srgbClr val="00B0F0"/>
                </a:solidFill>
              </a:rPr>
              <a:t>ubuntu</a:t>
            </a:r>
            <a:r>
              <a:rPr lang="en-US" b="1" dirty="0">
                <a:solidFill>
                  <a:srgbClr val="00B0F0"/>
                </a:solidFill>
              </a:rPr>
              <a:t> new-</a:t>
            </a:r>
            <a:r>
              <a:rPr lang="en-US" b="1" dirty="0" err="1">
                <a:solidFill>
                  <a:srgbClr val="00B0F0"/>
                </a:solidFill>
              </a:rPr>
              <a:t>ubuntu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18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--publish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Now, let's return to our discussion of the container run command. Earlier, you saw </a:t>
            </a:r>
            <a:r>
              <a:rPr lang="en-US" dirty="0" smtClean="0"/>
              <a:t>an example </a:t>
            </a:r>
            <a:r>
              <a:rPr lang="en-US" dirty="0"/>
              <a:t>of using the run command with the --publish parameter. Using the </a:t>
            </a:r>
            <a:r>
              <a:rPr lang="en-US" dirty="0" smtClean="0"/>
              <a:t>optional publish </a:t>
            </a:r>
            <a:r>
              <a:rPr lang="en-US" dirty="0"/>
              <a:t>parameter allows you to specify what ports will be opened related to the </a:t>
            </a:r>
            <a:r>
              <a:rPr lang="en-US" dirty="0" smtClean="0"/>
              <a:t>run container</a:t>
            </a:r>
            <a:r>
              <a:rPr lang="en-US" dirty="0"/>
              <a:t>. The --publish parameter includes pairs of port numbers separated by a colon.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# create an </a:t>
            </a:r>
            <a:r>
              <a:rPr lang="en-US" dirty="0" err="1"/>
              <a:t>nginx</a:t>
            </a:r>
            <a:r>
              <a:rPr lang="en-US" dirty="0"/>
              <a:t> web-server that redirects host traffic from port 8080 to</a:t>
            </a:r>
          </a:p>
          <a:p>
            <a:pPr marL="0" indent="0">
              <a:buNone/>
            </a:pPr>
            <a:r>
              <a:rPr lang="en-US" dirty="0"/>
              <a:t>port 80 in the container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--detach --name web-server1 --publish 8080:80 </a:t>
            </a:r>
            <a:r>
              <a:rPr lang="en-US" b="1" dirty="0" err="1">
                <a:solidFill>
                  <a:srgbClr val="00B0F0"/>
                </a:solidFill>
              </a:rPr>
              <a:t>nginx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91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--publish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--detach --name web-server1 --publish 8080:80 </a:t>
            </a:r>
            <a:r>
              <a:rPr lang="en-US" b="1" dirty="0" err="1">
                <a:solidFill>
                  <a:srgbClr val="00B0F0"/>
                </a:solidFill>
              </a:rPr>
              <a:t>nginx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first port number is associated with the host running the container. In </a:t>
            </a:r>
            <a:r>
              <a:rPr lang="en-US" dirty="0" smtClean="0"/>
              <a:t>this </a:t>
            </a:r>
            <a:r>
              <a:rPr lang="en-US" dirty="0" err="1" smtClean="0"/>
              <a:t>nginx</a:t>
            </a:r>
            <a:r>
              <a:rPr lang="en-US" dirty="0" smtClean="0"/>
              <a:t> example</a:t>
            </a:r>
            <a:r>
              <a:rPr lang="en-US" dirty="0"/>
              <a:t>, 8080 is exposed on the host; in our case that would be</a:t>
            </a:r>
          </a:p>
          <a:p>
            <a:pPr marL="0" indent="0">
              <a:buNone/>
            </a:pPr>
            <a:r>
              <a:rPr lang="en-US" dirty="0"/>
              <a:t>http://localhost:8080. The second port number is the port that is open on the </a:t>
            </a:r>
            <a:r>
              <a:rPr lang="en-US" dirty="0" smtClean="0"/>
              <a:t>running container</a:t>
            </a:r>
            <a:r>
              <a:rPr lang="en-US" dirty="0"/>
              <a:t>. In this case, it would be 80.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Speaking </a:t>
            </a:r>
            <a:r>
              <a:rPr lang="en-US" dirty="0"/>
              <a:t>out the description of the </a:t>
            </a:r>
            <a:r>
              <a:rPr lang="en-US" dirty="0" smtClean="0"/>
              <a:t>--publish 8080:80 parameter, you would say something like, the traffic sent to port 8080 on the host is </a:t>
            </a:r>
            <a:r>
              <a:rPr lang="en-US" dirty="0"/>
              <a:t>redirected to port 80 on the running </a:t>
            </a:r>
            <a:r>
              <a:rPr lang="en-US" dirty="0" smtClean="0"/>
              <a:t>container.</a:t>
            </a:r>
          </a:p>
        </p:txBody>
      </p:sp>
    </p:spTree>
    <p:extLst>
      <p:ext uri="{BB962C8B-B14F-4D97-AF65-F5344CB8AC3E}">
        <p14:creationId xmlns:p14="http://schemas.microsoft.com/office/powerpoint/2010/main" val="77479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115" y="1621971"/>
            <a:ext cx="10798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1: Setting up a Docker Development Environment</a:t>
            </a:r>
          </a:p>
          <a:p>
            <a:r>
              <a:rPr lang="en-US" sz="3600" dirty="0"/>
              <a:t>Chapter 2: Learning Docker Commands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3: Creating Docker Images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4: Docker Volumes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5: Docker Swarm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6: Docker Networking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7: Docker Stacks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8: Docker and Jenkins</a:t>
            </a:r>
            <a:endParaRPr lang="en-US" sz="3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5835" y="261258"/>
            <a:ext cx="256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Today…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070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when using the --publish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744"/>
            <a:ext cx="9905999" cy="4967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Host port number must be unique, </a:t>
            </a:r>
            <a:r>
              <a:rPr lang="en-US" dirty="0" smtClean="0"/>
              <a:t>container </a:t>
            </a:r>
            <a:r>
              <a:rPr lang="en-US" dirty="0"/>
              <a:t>port numbers are often the </a:t>
            </a:r>
            <a:r>
              <a:rPr lang="en-US" dirty="0" smtClean="0"/>
              <a:t>same.</a:t>
            </a:r>
          </a:p>
          <a:p>
            <a:pPr marL="0" indent="0">
              <a:buNone/>
            </a:pPr>
            <a:r>
              <a:rPr lang="en-US" dirty="0" smtClean="0"/>
              <a:t># all </a:t>
            </a:r>
            <a:r>
              <a:rPr lang="en-US" dirty="0"/>
              <a:t>of these can be running at the same time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--detach --name web-server1 --publish 80:80 </a:t>
            </a:r>
            <a:r>
              <a:rPr lang="en-US" b="1" dirty="0" err="1">
                <a:solidFill>
                  <a:srgbClr val="00B0F0"/>
                </a:solidFill>
              </a:rPr>
              <a:t>nginx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--detach --name web-server2 --publish 8000:80 </a:t>
            </a:r>
            <a:r>
              <a:rPr lang="en-US" b="1" dirty="0" err="1">
                <a:solidFill>
                  <a:srgbClr val="00B0F0"/>
                </a:solidFill>
              </a:rPr>
              <a:t>nginx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--detach --name web-server3 --publish 8080:80 </a:t>
            </a:r>
            <a:r>
              <a:rPr lang="en-US" b="1" dirty="0" err="1">
                <a:solidFill>
                  <a:srgbClr val="00B0F0"/>
                </a:solidFill>
              </a:rPr>
              <a:t>nginx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--detach --name web-server4 --publish 8888:80 </a:t>
            </a:r>
            <a:r>
              <a:rPr lang="en-US" b="1" dirty="0" err="1">
                <a:solidFill>
                  <a:srgbClr val="00B0F0"/>
                </a:solidFill>
              </a:rPr>
              <a:t>nginx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# however if you tried to run this one too, it would fail to run</a:t>
            </a:r>
          </a:p>
          <a:p>
            <a:pPr marL="0" indent="0">
              <a:buNone/>
            </a:pPr>
            <a:r>
              <a:rPr lang="en-US" dirty="0"/>
              <a:t># because the host already has port 80 assigned to web-server1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--detach --name web-server5 --publish 80:80 </a:t>
            </a:r>
            <a:r>
              <a:rPr lang="en-US" b="1" dirty="0" err="1">
                <a:solidFill>
                  <a:srgbClr val="00B0F0"/>
                </a:solidFill>
              </a:rPr>
              <a:t>nginx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39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643743"/>
            <a:ext cx="100817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Today, </a:t>
            </a:r>
            <a:r>
              <a:rPr lang="en-US" sz="2400" dirty="0"/>
              <a:t>we learned about Docker image descriptions and a little about Docker registries.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Then </a:t>
            </a:r>
            <a:r>
              <a:rPr lang="en-US" sz="2400" dirty="0"/>
              <a:t>we saw that there is another form of the version command. After that, </a:t>
            </a:r>
            <a:r>
              <a:rPr lang="en-US" sz="2400" dirty="0" smtClean="0"/>
              <a:t>we explored </a:t>
            </a:r>
            <a:r>
              <a:rPr lang="en-US" sz="2400" dirty="0"/>
              <a:t>a lot of Docker container commands, including run, stop, ls, logs, top, stats, attach, exec, and the commit command.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Finally</a:t>
            </a:r>
            <a:r>
              <a:rPr lang="en-US" sz="2400" dirty="0"/>
              <a:t>, we found out how to expose </a:t>
            </a:r>
            <a:r>
              <a:rPr lang="en-US" sz="2400" dirty="0" smtClean="0"/>
              <a:t>your containers </a:t>
            </a:r>
            <a:r>
              <a:rPr lang="en-US" sz="2400" dirty="0"/>
              <a:t>by opening ports from your host and to your containers.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should feel pretty good about what you can do with Docker </a:t>
            </a:r>
            <a:r>
              <a:rPr lang="en-US" sz="2400" dirty="0" smtClean="0"/>
              <a:t>already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2176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HU official answer key 2020 released for UET and PET; check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3" y="1180645"/>
            <a:ext cx="9264650" cy="46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8735" y="1621971"/>
            <a:ext cx="61210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BIC</a:t>
            </a:r>
            <a:r>
              <a:rPr lang="en-US" sz="3200" i="1" dirty="0"/>
              <a:t>: The Bureau of International des Containers was founded in 1933 as a neutral, nonprofit</a:t>
            </a:r>
            <a:r>
              <a:rPr lang="en-US" sz="3200" i="1" dirty="0" smtClean="0"/>
              <a:t>, international </a:t>
            </a:r>
            <a:r>
              <a:rPr lang="en-US" sz="3200" i="1" dirty="0"/>
              <a:t>organization whose mission is to promote the safe, secure, </a:t>
            </a:r>
            <a:r>
              <a:rPr lang="en-US" sz="3200" i="1" dirty="0" smtClean="0"/>
              <a:t>and sustainable </a:t>
            </a:r>
            <a:r>
              <a:rPr lang="en-US" sz="3200" i="1" dirty="0"/>
              <a:t>expansion of containerization and intermodal transportation.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180521" y="293915"/>
            <a:ext cx="241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Fun Fact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8" y="1621971"/>
            <a:ext cx="4302401" cy="405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</a:t>
            </a:r>
            <a:r>
              <a:rPr lang="en-US" b="1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9946"/>
            <a:ext cx="9905999" cy="4061255"/>
          </a:xfrm>
        </p:spPr>
        <p:txBody>
          <a:bodyPr>
            <a:normAutofit/>
          </a:bodyPr>
          <a:lstStyle/>
          <a:p>
            <a:r>
              <a:rPr lang="en-US" dirty="0"/>
              <a:t>You will be pulling Docker images from Docker's public repo, and installing the jq </a:t>
            </a:r>
            <a:r>
              <a:rPr lang="en-US" dirty="0" smtClean="0"/>
              <a:t>software package</a:t>
            </a:r>
            <a:r>
              <a:rPr lang="en-US" dirty="0"/>
              <a:t>, so basic internet access is required to execute the examples within this chapter.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code files of this chapter can be found on 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github.com/PacktPublishing/Docker-Quick-Start-Guide/tree/master/Chapter02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</a:t>
            </a:r>
            <a:r>
              <a:rPr lang="en-US" dirty="0"/>
              <a:t>out the following video to see the code in action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bit.ly/2P43WNT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2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 about command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number of commands and associated options have been increasing with each </a:t>
            </a:r>
            <a:r>
              <a:rPr lang="en-US" dirty="0" smtClean="0"/>
              <a:t>new release </a:t>
            </a:r>
            <a:r>
              <a:rPr lang="en-US" dirty="0"/>
              <a:t>of Docker. Docker decided that the complexity this was creating needed to </a:t>
            </a:r>
            <a:r>
              <a:rPr lang="en-US" dirty="0" smtClean="0"/>
              <a:t>be addressed</a:t>
            </a:r>
            <a:r>
              <a:rPr lang="en-US" dirty="0"/>
              <a:t>. So, with the release of Docker version </a:t>
            </a:r>
            <a:r>
              <a:rPr lang="en-US" dirty="0" smtClean="0"/>
              <a:t>1.13, </a:t>
            </a:r>
            <a:r>
              <a:rPr lang="en-US" dirty="0"/>
              <a:t>the CLI commands have been divided into </a:t>
            </a:r>
            <a:r>
              <a:rPr lang="en-US" dirty="0" smtClean="0"/>
              <a:t>management functional </a:t>
            </a:r>
            <a:r>
              <a:rPr lang="en-US" dirty="0"/>
              <a:t>groups</a:t>
            </a:r>
            <a:r>
              <a:rPr lang="en-US" dirty="0" smtClean="0"/>
              <a:t>.</a:t>
            </a:r>
          </a:p>
          <a:p>
            <a:r>
              <a:rPr lang="en-US" dirty="0"/>
              <a:t>For example, there is now a container management group of commands</a:t>
            </a:r>
            <a:r>
              <a:rPr lang="en-US" dirty="0" smtClean="0"/>
              <a:t>, and </a:t>
            </a:r>
            <a:r>
              <a:rPr lang="en-US" dirty="0"/>
              <a:t>an image management group of commands. This changes how you run </a:t>
            </a:r>
            <a:r>
              <a:rPr lang="en-US" dirty="0" smtClean="0"/>
              <a:t>Docker commands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an example of the use of the old and new run command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# the new command syntax...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hello-world</a:t>
            </a:r>
          </a:p>
          <a:p>
            <a:pPr marL="0" indent="0">
              <a:buNone/>
            </a:pPr>
            <a:r>
              <a:rPr lang="en-US" dirty="0"/>
              <a:t># the old command syntax...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run hello-world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4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Version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have already used the docker --version command as a quick test to confirm </a:t>
            </a:r>
            <a:r>
              <a:rPr lang="en-US" dirty="0" smtClean="0"/>
              <a:t>that Docker </a:t>
            </a:r>
            <a:r>
              <a:rPr lang="en-US" dirty="0"/>
              <a:t>was installed. Now try the command without the dashes: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version</a:t>
            </a:r>
          </a:p>
          <a:p>
            <a:pPr marL="0" indent="0">
              <a:buNone/>
            </a:pPr>
            <a:r>
              <a:rPr lang="en-US" dirty="0"/>
              <a:t>This version of the command gives you greater detail about the version of Docker </a:t>
            </a:r>
            <a:r>
              <a:rPr lang="en-US" dirty="0" smtClean="0"/>
              <a:t>installed on </a:t>
            </a:r>
            <a:r>
              <a:rPr lang="en-US" dirty="0"/>
              <a:t>your system. It is worth noting that the docker-compose command, which we will </a:t>
            </a:r>
            <a:r>
              <a:rPr lang="en-US" dirty="0" smtClean="0"/>
              <a:t>talk about </a:t>
            </a:r>
            <a:r>
              <a:rPr lang="en-US" dirty="0"/>
              <a:t>later, also has two versions of the version command—one with the dashes </a:t>
            </a:r>
            <a:r>
              <a:rPr lang="en-US" dirty="0" smtClean="0"/>
              <a:t>providing a </a:t>
            </a:r>
            <a:r>
              <a:rPr lang="en-US" dirty="0"/>
              <a:t>single-line response, and one without the dashes that delivers more details.</a:t>
            </a:r>
          </a:p>
        </p:txBody>
      </p:sp>
    </p:spTree>
    <p:extLst>
      <p:ext uri="{BB962C8B-B14F-4D97-AF65-F5344CB8AC3E}">
        <p14:creationId xmlns:p14="http://schemas.microsoft.com/office/powerpoint/2010/main" val="383675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Docker Run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4371"/>
            <a:ext cx="9905999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Since we will be using the run command a lot, we should take a look at that now. You </a:t>
            </a:r>
            <a:r>
              <a:rPr lang="en-US" dirty="0" smtClean="0"/>
              <a:t>have already </a:t>
            </a:r>
            <a:r>
              <a:rPr lang="en-US" dirty="0"/>
              <a:t>used the run command in its most basic form:</a:t>
            </a:r>
          </a:p>
          <a:p>
            <a:pPr marL="0" indent="0">
              <a:buNone/>
            </a:pPr>
            <a:r>
              <a:rPr lang="en-US" dirty="0"/>
              <a:t># new syntax</a:t>
            </a:r>
          </a:p>
          <a:p>
            <a:pPr marL="0" indent="0">
              <a:buNone/>
            </a:pPr>
            <a:r>
              <a:rPr lang="en-US" dirty="0"/>
              <a:t># Usage: docker container run [OPTIONS] IMAGE [COMMAND] [ARG...]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container run hello-world</a:t>
            </a:r>
          </a:p>
          <a:p>
            <a:pPr marL="0" indent="0">
              <a:buNone/>
            </a:pPr>
            <a:r>
              <a:rPr lang="en-US" dirty="0"/>
              <a:t># old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docker run hello-world</a:t>
            </a:r>
          </a:p>
          <a:p>
            <a:pPr marL="0" indent="0">
              <a:buNone/>
            </a:pPr>
            <a:r>
              <a:rPr lang="en-US" dirty="0"/>
              <a:t>This command tells Docker that you want to run a container based on the image </a:t>
            </a:r>
            <a:r>
              <a:rPr lang="en-US" dirty="0" smtClean="0"/>
              <a:t>described as </a:t>
            </a:r>
            <a:r>
              <a:rPr lang="en-US" dirty="0"/>
              <a:t>hello-world.</a:t>
            </a:r>
          </a:p>
        </p:txBody>
      </p:sp>
    </p:spTree>
    <p:extLst>
      <p:ext uri="{BB962C8B-B14F-4D97-AF65-F5344CB8AC3E}">
        <p14:creationId xmlns:p14="http://schemas.microsoft.com/office/powerpoint/2010/main" val="140672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3177</TotalTime>
  <Words>3813</Words>
  <Application>Microsoft Office PowerPoint</Application>
  <PresentationFormat>Widescreen</PresentationFormat>
  <Paragraphs>281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Trebuchet MS</vt:lpstr>
      <vt:lpstr>Tw Cen MT</vt:lpstr>
      <vt:lpstr>Circuit</vt:lpstr>
      <vt:lpstr>Docker Quick Start Guide</vt:lpstr>
      <vt:lpstr>reasons you might want to use this book to learn Docker</vt:lpstr>
      <vt:lpstr>What we will cover today</vt:lpstr>
      <vt:lpstr>PowerPoint Presentation</vt:lpstr>
      <vt:lpstr>PowerPoint Presentation</vt:lpstr>
      <vt:lpstr>Technical requirements</vt:lpstr>
      <vt:lpstr>Info about command syntax</vt:lpstr>
      <vt:lpstr>The Version Command</vt:lpstr>
      <vt:lpstr>The Docker Run Command</vt:lpstr>
      <vt:lpstr>Where did hello-world come from?</vt:lpstr>
      <vt:lpstr>Docker Image pull command</vt:lpstr>
      <vt:lpstr>Container Image Descriptions</vt:lpstr>
      <vt:lpstr>full run command syntax</vt:lpstr>
      <vt:lpstr>Run Container Optional Parameters</vt:lpstr>
      <vt:lpstr>The List container command</vt:lpstr>
      <vt:lpstr>What do I mean by currently running?</vt:lpstr>
      <vt:lpstr>List All containers, running and stopped</vt:lpstr>
      <vt:lpstr>Let’s see this is action</vt:lpstr>
      <vt:lpstr>The remove container command</vt:lpstr>
      <vt:lpstr>Naming containers</vt:lpstr>
      <vt:lpstr>Container names must be unique</vt:lpstr>
      <vt:lpstr>Using force to remove containers</vt:lpstr>
      <vt:lpstr>Removing all containers</vt:lpstr>
      <vt:lpstr>We have an alias for that</vt:lpstr>
      <vt:lpstr>Running containers in the background</vt:lpstr>
      <vt:lpstr>The stop container command</vt:lpstr>
      <vt:lpstr>The container logs command</vt:lpstr>
      <vt:lpstr>The container top command</vt:lpstr>
      <vt:lpstr>The container inspect command</vt:lpstr>
      <vt:lpstr>The --format parameter</vt:lpstr>
      <vt:lpstr>The json processor - jq</vt:lpstr>
      <vt:lpstr>Some --format examples</vt:lpstr>
      <vt:lpstr>The container stats command</vt:lpstr>
      <vt:lpstr>Running containers interactively</vt:lpstr>
      <vt:lpstr>The container attach command</vt:lpstr>
      <vt:lpstr>The container exec command</vt:lpstr>
      <vt:lpstr>The container commit command</vt:lpstr>
      <vt:lpstr>The --publish parameter</vt:lpstr>
      <vt:lpstr>Understanding The --publish parameter</vt:lpstr>
      <vt:lpstr>Caution when using the --publish parameter</vt:lpstr>
      <vt:lpstr>Summary</vt:lpstr>
      <vt:lpstr>PowerPoint Presentation</vt:lpstr>
    </vt:vector>
  </TitlesOfParts>
  <Company>Intuit,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Docker Volumes</dc:title>
  <dc:creator>Waud, Earl</dc:creator>
  <cp:lastModifiedBy>Waud, Earl</cp:lastModifiedBy>
  <cp:revision>80</cp:revision>
  <dcterms:created xsi:type="dcterms:W3CDTF">2021-09-06T00:37:06Z</dcterms:created>
  <dcterms:modified xsi:type="dcterms:W3CDTF">2021-09-16T02:03:07Z</dcterms:modified>
</cp:coreProperties>
</file>