
<file path=[Content_Types].xml><?xml version="1.0" encoding="utf-8"?>
<Types xmlns="http://schemas.openxmlformats.org/package/2006/content-types">
  <Default Extension="png" ContentType="image/png"/>
  <Default Extension="6E1BC960"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63" r:id="rId4"/>
    <p:sldId id="286" r:id="rId5"/>
    <p:sldId id="259" r:id="rId6"/>
    <p:sldId id="260" r:id="rId7"/>
    <p:sldId id="262" r:id="rId8"/>
    <p:sldId id="288" r:id="rId9"/>
    <p:sldId id="289" r:id="rId10"/>
    <p:sldId id="290" r:id="rId11"/>
    <p:sldId id="295" r:id="rId12"/>
    <p:sldId id="294" r:id="rId13"/>
    <p:sldId id="296" r:id="rId14"/>
    <p:sldId id="297" r:id="rId15"/>
    <p:sldId id="298" r:id="rId16"/>
    <p:sldId id="299" r:id="rId17"/>
    <p:sldId id="300" r:id="rId18"/>
    <p:sldId id="291" r:id="rId19"/>
    <p:sldId id="301" r:id="rId20"/>
    <p:sldId id="302" r:id="rId21"/>
    <p:sldId id="303" r:id="rId22"/>
    <p:sldId id="304" r:id="rId23"/>
    <p:sldId id="305" r:id="rId24"/>
    <p:sldId id="306" r:id="rId25"/>
    <p:sldId id="307" r:id="rId26"/>
    <p:sldId id="308" r:id="rId27"/>
    <p:sldId id="292" r:id="rId28"/>
    <p:sldId id="310" r:id="rId29"/>
    <p:sldId id="311" r:id="rId30"/>
    <p:sldId id="309" r:id="rId31"/>
    <p:sldId id="293" r:id="rId32"/>
    <p:sldId id="312" r:id="rId33"/>
    <p:sldId id="284" r:id="rId34"/>
    <p:sldId id="285"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7" autoAdjust="0"/>
    <p:restoredTop sz="94660"/>
  </p:normalViewPr>
  <p:slideViewPr>
    <p:cSldViewPr snapToGrid="0">
      <p:cViewPr varScale="1">
        <p:scale>
          <a:sx n="116" d="100"/>
          <a:sy n="116" d="100"/>
        </p:scale>
        <p:origin x="21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9/7/2021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9/7/2021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6E1BC960"/><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learning.oreilly.com/library/view/docker-quick-start/9781789347326/toc.xhtml" TargetMode="External"/><Relationship Id="rId2" Type="http://schemas.openxmlformats.org/officeDocument/2006/relationships/hyperlink" Target="https://www.amazon.com/Docker-Quick-Start-Guide-applications/dp/1789347327/ref=sr_1_1?dchild=1&amp;keywords=Docker+Quick+Start+Guide&amp;qid=1630008857&amp;sr=8-1" TargetMode="Externa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omgubuntu.co.uk/how-to-install-wsl2-on-windows-10"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docs.microsoft.com/en-us/windows/wsl/install-win1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hyperlink" Target="https://hub.docker.com/editions/community/docker-ce-desktop-window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hub.docker.com/editions/community/docker-ce-desktop-mac"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bit.ly/2rbGXqy" TargetMode="External"/><Relationship Id="rId2" Type="http://schemas.openxmlformats.org/officeDocument/2006/relationships/hyperlink" Target="https://github.com/PacktPublishing/Docker-Quick-Start-Guide/tree/master/Chapter0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5" y="729343"/>
            <a:ext cx="5934508" cy="860560"/>
          </a:xfrm>
        </p:spPr>
        <p:txBody>
          <a:bodyPr>
            <a:noAutofit/>
          </a:bodyPr>
          <a:lstStyle/>
          <a:p>
            <a:r>
              <a:rPr lang="en-US" sz="3600" dirty="0" smtClean="0"/>
              <a:t>Docker Quick Start Guide</a:t>
            </a:r>
            <a:endParaRPr lang="en-US" sz="3600" dirty="0"/>
          </a:p>
        </p:txBody>
      </p:sp>
      <p:sp>
        <p:nvSpPr>
          <p:cNvPr id="4" name="Text Placeholder 3"/>
          <p:cNvSpPr>
            <a:spLocks noGrp="1"/>
          </p:cNvSpPr>
          <p:nvPr>
            <p:ph type="body" sz="half" idx="2"/>
          </p:nvPr>
        </p:nvSpPr>
        <p:spPr>
          <a:xfrm>
            <a:off x="3415029" y="2282732"/>
            <a:ext cx="1117145" cy="509895"/>
          </a:xfrm>
        </p:spPr>
        <p:txBody>
          <a:bodyPr/>
          <a:lstStyle/>
          <a:p>
            <a:r>
              <a:rPr lang="en-US" dirty="0"/>
              <a:t>Earl </a:t>
            </a:r>
            <a:r>
              <a:rPr lang="en-US" dirty="0" smtClean="0"/>
              <a:t>Waud</a:t>
            </a:r>
            <a:endParaRPr lang="en-US" dirty="0"/>
          </a:p>
        </p:txBody>
      </p:sp>
      <p:pic>
        <p:nvPicPr>
          <p:cNvPr id="5" name="Picture Placeholder 4"/>
          <p:cNvPicPr>
            <a:picLocks noGrp="1"/>
          </p:cNvPicPr>
          <p:nvPr>
            <p:ph type="pic" idx="1"/>
          </p:nvPr>
        </p:nvPicPr>
        <p:blipFill>
          <a:blip r:embed="rId2">
            <a:extLst>
              <a:ext uri="{28A0092B-C50C-407E-A947-70E740481C1C}">
                <a14:useLocalDpi xmlns:a14="http://schemas.microsoft.com/office/drawing/2010/main" val="0"/>
              </a:ext>
            </a:extLst>
          </a:blip>
          <a:srcRect l="6680" r="6680"/>
          <a:stretch>
            <a:fillRect/>
          </a:stretch>
        </p:blipFill>
        <p:spPr bwMode="auto">
          <a:prstGeom prst="rect">
            <a:avLst/>
          </a:prstGeom>
          <a:noFill/>
        </p:spPr>
      </p:pic>
      <p:sp>
        <p:nvSpPr>
          <p:cNvPr id="3" name="TextBox 2"/>
          <p:cNvSpPr txBox="1"/>
          <p:nvPr/>
        </p:nvSpPr>
        <p:spPr>
          <a:xfrm>
            <a:off x="1738183" y="1680518"/>
            <a:ext cx="4470839" cy="369332"/>
          </a:xfrm>
          <a:prstGeom prst="rect">
            <a:avLst/>
          </a:prstGeom>
          <a:noFill/>
        </p:spPr>
        <p:txBody>
          <a:bodyPr wrap="none" rtlCol="0">
            <a:spAutoFit/>
          </a:bodyPr>
          <a:lstStyle/>
          <a:p>
            <a:r>
              <a:rPr lang="en-US" dirty="0" smtClean="0"/>
              <a:t>Working through the book, chapter by chapter</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5022" y="3025509"/>
            <a:ext cx="3829050" cy="2981325"/>
          </a:xfrm>
          <a:prstGeom prst="rect">
            <a:avLst/>
          </a:prstGeom>
        </p:spPr>
      </p:pic>
    </p:spTree>
    <p:extLst>
      <p:ext uri="{BB962C8B-B14F-4D97-AF65-F5344CB8AC3E}">
        <p14:creationId xmlns:p14="http://schemas.microsoft.com/office/powerpoint/2010/main" val="1691510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Installing Docker on </a:t>
            </a:r>
            <a:r>
              <a:rPr lang="en-US" b="1" dirty="0" smtClean="0"/>
              <a:t>CentOS</a:t>
            </a:r>
            <a:endParaRPr lang="en-US" dirty="0"/>
          </a:p>
        </p:txBody>
      </p:sp>
      <p:sp>
        <p:nvSpPr>
          <p:cNvPr id="3" name="Content Placeholder 2"/>
          <p:cNvSpPr>
            <a:spLocks noGrp="1"/>
          </p:cNvSpPr>
          <p:nvPr>
            <p:ph idx="1"/>
          </p:nvPr>
        </p:nvSpPr>
        <p:spPr/>
        <p:txBody>
          <a:bodyPr/>
          <a:lstStyle/>
          <a:p>
            <a:pPr marL="0" indent="0">
              <a:buNone/>
            </a:pPr>
            <a:r>
              <a:rPr lang="en-US" dirty="0"/>
              <a:t>There are three methods to install Docker CE on CentOS:</a:t>
            </a:r>
          </a:p>
          <a:p>
            <a:pPr lvl="1"/>
            <a:r>
              <a:rPr lang="en-US" dirty="0"/>
              <a:t>Via Docker repositories</a:t>
            </a:r>
          </a:p>
          <a:p>
            <a:pPr lvl="1"/>
            <a:r>
              <a:rPr lang="en-US" dirty="0"/>
              <a:t>Downloading and manually installing the RPMs</a:t>
            </a:r>
          </a:p>
          <a:p>
            <a:pPr lvl="1"/>
            <a:r>
              <a:rPr lang="en-US" dirty="0"/>
              <a:t>Running </a:t>
            </a:r>
            <a:r>
              <a:rPr lang="en-US" dirty="0" smtClean="0"/>
              <a:t>Docker's </a:t>
            </a:r>
            <a:r>
              <a:rPr lang="en-US" dirty="0"/>
              <a:t>convenience </a:t>
            </a:r>
            <a:r>
              <a:rPr lang="en-US" dirty="0" smtClean="0"/>
              <a:t>scripts</a:t>
            </a:r>
          </a:p>
          <a:p>
            <a:pPr lvl="1"/>
            <a:endParaRPr lang="en-US" dirty="0"/>
          </a:p>
          <a:p>
            <a:pPr marL="0" indent="0">
              <a:buNone/>
            </a:pPr>
            <a:r>
              <a:rPr lang="en-US" dirty="0" smtClean="0"/>
              <a:t>In the interest of time, we will only focus on using Docker repositories.  If you want to try one of the other methods, please consult the text of the book.   </a:t>
            </a:r>
            <a:r>
              <a:rPr lang="en-US" dirty="0" smtClean="0">
                <a:sym typeface="Wingdings" panose="05000000000000000000" pitchFamily="2" charset="2"/>
              </a:rPr>
              <a:t></a:t>
            </a:r>
            <a:endParaRPr lang="en-US" dirty="0" smtClean="0"/>
          </a:p>
        </p:txBody>
      </p:sp>
    </p:spTree>
    <p:extLst>
      <p:ext uri="{BB962C8B-B14F-4D97-AF65-F5344CB8AC3E}">
        <p14:creationId xmlns:p14="http://schemas.microsoft.com/office/powerpoint/2010/main" val="3126644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Installing Docker CE via the Docker Repository</a:t>
            </a:r>
            <a:endParaRPr lang="en-US" sz="3200"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Installing </a:t>
            </a:r>
            <a:r>
              <a:rPr lang="en-US" dirty="0"/>
              <a:t>required </a:t>
            </a:r>
            <a:r>
              <a:rPr lang="en-US" dirty="0" smtClean="0"/>
              <a:t>packages</a:t>
            </a:r>
            <a:endParaRPr lang="en-US" dirty="0"/>
          </a:p>
          <a:p>
            <a:pPr marL="457200" indent="-457200">
              <a:buFont typeface="+mj-lt"/>
              <a:buAutoNum type="arabicPeriod"/>
            </a:pPr>
            <a:r>
              <a:rPr lang="en-US" dirty="0" smtClean="0"/>
              <a:t>Adding </a:t>
            </a:r>
            <a:r>
              <a:rPr lang="en-US" dirty="0"/>
              <a:t>the </a:t>
            </a:r>
            <a:r>
              <a:rPr lang="en-US" dirty="0" err="1"/>
              <a:t>docker-ce</a:t>
            </a:r>
            <a:r>
              <a:rPr lang="en-US" dirty="0"/>
              <a:t> </a:t>
            </a:r>
            <a:r>
              <a:rPr lang="en-US" dirty="0" smtClean="0"/>
              <a:t>repo</a:t>
            </a:r>
          </a:p>
          <a:p>
            <a:pPr marL="457200" indent="-457200">
              <a:buFont typeface="+mj-lt"/>
              <a:buAutoNum type="arabicPeriod"/>
            </a:pPr>
            <a:r>
              <a:rPr lang="en-US" dirty="0" smtClean="0"/>
              <a:t>Install </a:t>
            </a:r>
            <a:r>
              <a:rPr lang="en-US" dirty="0" err="1" smtClean="0"/>
              <a:t>docker</a:t>
            </a:r>
            <a:endParaRPr lang="en-US" dirty="0" smtClean="0"/>
          </a:p>
          <a:p>
            <a:pPr marL="457200" indent="-457200">
              <a:buFont typeface="+mj-lt"/>
              <a:buAutoNum type="arabicPeriod"/>
            </a:pPr>
            <a:r>
              <a:rPr lang="en-US" dirty="0" smtClean="0"/>
              <a:t>Validate </a:t>
            </a:r>
            <a:r>
              <a:rPr lang="en-US" dirty="0"/>
              <a:t>install with version </a:t>
            </a:r>
            <a:r>
              <a:rPr lang="en-US" dirty="0" smtClean="0"/>
              <a:t>command</a:t>
            </a:r>
          </a:p>
          <a:p>
            <a:pPr marL="457200" indent="-457200">
              <a:buFont typeface="+mj-lt"/>
              <a:buAutoNum type="arabicPeriod"/>
            </a:pPr>
            <a:r>
              <a:rPr lang="en-US" dirty="0" smtClean="0"/>
              <a:t>Start </a:t>
            </a:r>
            <a:r>
              <a:rPr lang="en-US" dirty="0" err="1"/>
              <a:t>docker</a:t>
            </a:r>
            <a:r>
              <a:rPr lang="en-US" dirty="0"/>
              <a:t> </a:t>
            </a:r>
            <a:r>
              <a:rPr lang="en-US" dirty="0" err="1" smtClean="0"/>
              <a:t>deamon</a:t>
            </a:r>
            <a:endParaRPr lang="en-US" dirty="0" smtClean="0"/>
          </a:p>
          <a:p>
            <a:pPr marL="457200" indent="-457200">
              <a:buFont typeface="+mj-lt"/>
              <a:buAutoNum type="arabicPeriod"/>
            </a:pPr>
            <a:r>
              <a:rPr lang="en-US" dirty="0" smtClean="0"/>
              <a:t>Run </a:t>
            </a:r>
            <a:r>
              <a:rPr lang="en-US" dirty="0"/>
              <a:t>a test container</a:t>
            </a:r>
            <a:endParaRPr lang="en-US" dirty="0"/>
          </a:p>
        </p:txBody>
      </p:sp>
    </p:spTree>
    <p:extLst>
      <p:ext uri="{BB962C8B-B14F-4D97-AF65-F5344CB8AC3E}">
        <p14:creationId xmlns:p14="http://schemas.microsoft.com/office/powerpoint/2010/main" val="1746024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Installing required </a:t>
            </a:r>
            <a:r>
              <a:rPr lang="en-US" sz="3200" dirty="0" smtClean="0"/>
              <a:t>packages</a:t>
            </a:r>
            <a:endParaRPr lang="en-US" sz="3200" dirty="0"/>
          </a:p>
        </p:txBody>
      </p:sp>
      <p:sp>
        <p:nvSpPr>
          <p:cNvPr id="3" name="Content Placeholder 2"/>
          <p:cNvSpPr>
            <a:spLocks noGrp="1"/>
          </p:cNvSpPr>
          <p:nvPr>
            <p:ph idx="1"/>
          </p:nvPr>
        </p:nvSpPr>
        <p:spPr/>
        <p:txBody>
          <a:bodyPr>
            <a:normAutofit/>
          </a:bodyPr>
          <a:lstStyle/>
          <a:p>
            <a:pPr marL="0" indent="0">
              <a:buNone/>
            </a:pPr>
            <a:r>
              <a:rPr lang="en-US" dirty="0"/>
              <a:t>First, we will need to install some required packages. Open a terminal window and </a:t>
            </a:r>
            <a:r>
              <a:rPr lang="en-US" dirty="0" smtClean="0"/>
              <a:t>enter the </a:t>
            </a:r>
            <a:r>
              <a:rPr lang="en-US" dirty="0"/>
              <a:t>following command:</a:t>
            </a:r>
          </a:p>
          <a:p>
            <a:pPr marL="0" indent="0">
              <a:buNone/>
            </a:pPr>
            <a:endParaRPr lang="en-US" dirty="0" smtClean="0"/>
          </a:p>
          <a:p>
            <a:pPr marL="0" indent="0">
              <a:buNone/>
            </a:pPr>
            <a:r>
              <a:rPr lang="en-US" dirty="0" smtClean="0"/>
              <a:t># </a:t>
            </a:r>
            <a:r>
              <a:rPr lang="en-US" dirty="0"/>
              <a:t>installing required packages</a:t>
            </a:r>
          </a:p>
          <a:p>
            <a:pPr marL="0" indent="0">
              <a:buNone/>
            </a:pPr>
            <a:r>
              <a:rPr lang="es-ES" b="1" i="1" dirty="0">
                <a:solidFill>
                  <a:srgbClr val="00B0F0"/>
                </a:solidFill>
              </a:rPr>
              <a:t>sudo </a:t>
            </a:r>
            <a:r>
              <a:rPr lang="es-ES" b="1" i="1" dirty="0" err="1">
                <a:solidFill>
                  <a:srgbClr val="00B0F0"/>
                </a:solidFill>
              </a:rPr>
              <a:t>yum</a:t>
            </a:r>
            <a:r>
              <a:rPr lang="es-ES" b="1" i="1" dirty="0">
                <a:solidFill>
                  <a:srgbClr val="00B0F0"/>
                </a:solidFill>
              </a:rPr>
              <a:t> </a:t>
            </a:r>
            <a:r>
              <a:rPr lang="es-ES" b="1" i="1" dirty="0" err="1">
                <a:solidFill>
                  <a:srgbClr val="00B0F0"/>
                </a:solidFill>
              </a:rPr>
              <a:t>install</a:t>
            </a:r>
            <a:r>
              <a:rPr lang="es-ES" b="1" i="1" dirty="0">
                <a:solidFill>
                  <a:srgbClr val="00B0F0"/>
                </a:solidFill>
              </a:rPr>
              <a:t> -y </a:t>
            </a:r>
            <a:r>
              <a:rPr lang="es-ES" b="1" i="1" dirty="0" err="1">
                <a:solidFill>
                  <a:srgbClr val="00B0F0"/>
                </a:solidFill>
              </a:rPr>
              <a:t>yum-utils</a:t>
            </a:r>
            <a:r>
              <a:rPr lang="es-ES" b="1" i="1" dirty="0">
                <a:solidFill>
                  <a:srgbClr val="00B0F0"/>
                </a:solidFill>
              </a:rPr>
              <a:t> </a:t>
            </a:r>
            <a:r>
              <a:rPr lang="en-US" b="1" i="1" dirty="0" smtClean="0">
                <a:solidFill>
                  <a:srgbClr val="00B0F0"/>
                </a:solidFill>
              </a:rPr>
              <a:t>device-mapper-persistent-data lvm2</a:t>
            </a:r>
            <a:endParaRPr lang="en-US" i="1" dirty="0">
              <a:solidFill>
                <a:srgbClr val="00B0F0"/>
              </a:solidFill>
            </a:endParaRPr>
          </a:p>
        </p:txBody>
      </p:sp>
    </p:spTree>
    <p:extLst>
      <p:ext uri="{BB962C8B-B14F-4D97-AF65-F5344CB8AC3E}">
        <p14:creationId xmlns:p14="http://schemas.microsoft.com/office/powerpoint/2010/main" val="3921024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Adding the </a:t>
            </a:r>
            <a:r>
              <a:rPr lang="en-US" sz="3200" dirty="0" err="1"/>
              <a:t>docker-ce</a:t>
            </a:r>
            <a:r>
              <a:rPr lang="en-US" sz="3200" dirty="0"/>
              <a:t> repo</a:t>
            </a:r>
          </a:p>
        </p:txBody>
      </p:sp>
      <p:sp>
        <p:nvSpPr>
          <p:cNvPr id="3" name="Content Placeholder 2"/>
          <p:cNvSpPr>
            <a:spLocks noGrp="1"/>
          </p:cNvSpPr>
          <p:nvPr>
            <p:ph idx="1"/>
          </p:nvPr>
        </p:nvSpPr>
        <p:spPr/>
        <p:txBody>
          <a:bodyPr/>
          <a:lstStyle/>
          <a:p>
            <a:pPr marL="0" indent="0">
              <a:buNone/>
            </a:pPr>
            <a:r>
              <a:rPr lang="en-US" dirty="0"/>
              <a:t># adding the </a:t>
            </a:r>
            <a:r>
              <a:rPr lang="en-US" dirty="0" err="1"/>
              <a:t>docker-ce</a:t>
            </a:r>
            <a:r>
              <a:rPr lang="en-US" dirty="0"/>
              <a:t> repo</a:t>
            </a:r>
          </a:p>
          <a:p>
            <a:pPr marL="0" indent="0">
              <a:buNone/>
            </a:pPr>
            <a:r>
              <a:rPr lang="en-US" b="1" i="1" dirty="0" err="1">
                <a:solidFill>
                  <a:srgbClr val="00B0F0"/>
                </a:solidFill>
              </a:rPr>
              <a:t>sudo</a:t>
            </a:r>
            <a:r>
              <a:rPr lang="en-US" b="1" i="1" dirty="0">
                <a:solidFill>
                  <a:srgbClr val="00B0F0"/>
                </a:solidFill>
              </a:rPr>
              <a:t> yum-</a:t>
            </a:r>
            <a:r>
              <a:rPr lang="en-US" b="1" i="1" dirty="0" err="1">
                <a:solidFill>
                  <a:srgbClr val="00B0F0"/>
                </a:solidFill>
              </a:rPr>
              <a:t>config</a:t>
            </a:r>
            <a:r>
              <a:rPr lang="en-US" b="1" i="1" dirty="0">
                <a:solidFill>
                  <a:srgbClr val="00B0F0"/>
                </a:solidFill>
              </a:rPr>
              <a:t>-manager </a:t>
            </a:r>
            <a:r>
              <a:rPr lang="en-US" b="1" i="1" dirty="0" smtClean="0">
                <a:solidFill>
                  <a:srgbClr val="00B0F0"/>
                </a:solidFill>
              </a:rPr>
              <a:t>--</a:t>
            </a:r>
            <a:r>
              <a:rPr lang="en-US" b="1" i="1" dirty="0">
                <a:solidFill>
                  <a:srgbClr val="00B0F0"/>
                </a:solidFill>
              </a:rPr>
              <a:t>add-repo \</a:t>
            </a:r>
          </a:p>
          <a:p>
            <a:pPr marL="0" indent="0">
              <a:buNone/>
            </a:pPr>
            <a:r>
              <a:rPr lang="en-US" b="1" i="1" dirty="0">
                <a:solidFill>
                  <a:srgbClr val="00B0F0"/>
                </a:solidFill>
              </a:rPr>
              <a:t>https://download.docker.com/linux/centos/docker-ce.repo</a:t>
            </a:r>
          </a:p>
        </p:txBody>
      </p:sp>
    </p:spTree>
    <p:extLst>
      <p:ext uri="{BB962C8B-B14F-4D97-AF65-F5344CB8AC3E}">
        <p14:creationId xmlns:p14="http://schemas.microsoft.com/office/powerpoint/2010/main" val="930036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Install </a:t>
            </a:r>
            <a:r>
              <a:rPr lang="en-US" sz="3200" dirty="0" err="1"/>
              <a:t>docker</a:t>
            </a:r>
            <a:endParaRPr lang="en-US" sz="3200"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 install </a:t>
            </a:r>
            <a:r>
              <a:rPr lang="en-US" dirty="0" err="1"/>
              <a:t>docker</a:t>
            </a:r>
            <a:endParaRPr lang="en-US" dirty="0"/>
          </a:p>
          <a:p>
            <a:pPr marL="0" indent="0">
              <a:buNone/>
            </a:pPr>
            <a:r>
              <a:rPr lang="en-US" b="1" i="1" dirty="0" err="1">
                <a:solidFill>
                  <a:srgbClr val="00B0F0"/>
                </a:solidFill>
              </a:rPr>
              <a:t>sudo</a:t>
            </a:r>
            <a:r>
              <a:rPr lang="en-US" b="1" i="1" dirty="0">
                <a:solidFill>
                  <a:srgbClr val="00B0F0"/>
                </a:solidFill>
              </a:rPr>
              <a:t> yum -y install </a:t>
            </a:r>
            <a:r>
              <a:rPr lang="en-US" b="1" i="1" dirty="0" err="1" smtClean="0">
                <a:solidFill>
                  <a:srgbClr val="00B0F0"/>
                </a:solidFill>
              </a:rPr>
              <a:t>docker-ce</a:t>
            </a:r>
            <a:endParaRPr lang="en-US" b="1" i="1" dirty="0">
              <a:solidFill>
                <a:srgbClr val="00B0F0"/>
              </a:solidFill>
            </a:endParaRPr>
          </a:p>
          <a:p>
            <a:pPr marL="0" indent="0">
              <a:buNone/>
            </a:pPr>
            <a:endParaRPr lang="en-US" dirty="0"/>
          </a:p>
          <a:p>
            <a:pPr marL="0" indent="0">
              <a:buNone/>
            </a:pPr>
            <a:r>
              <a:rPr lang="en-US" dirty="0"/>
              <a:t># If you get an error about the need to have container-</a:t>
            </a:r>
            <a:r>
              <a:rPr lang="en-US" dirty="0" err="1"/>
              <a:t>selinux</a:t>
            </a:r>
            <a:r>
              <a:rPr lang="en-US" dirty="0"/>
              <a:t> installed</a:t>
            </a:r>
          </a:p>
          <a:p>
            <a:pPr marL="0" indent="0">
              <a:buNone/>
            </a:pPr>
            <a:r>
              <a:rPr lang="en-US" dirty="0"/>
              <a:t># install container-</a:t>
            </a:r>
            <a:r>
              <a:rPr lang="en-US" dirty="0" err="1"/>
              <a:t>selinux</a:t>
            </a:r>
            <a:endParaRPr lang="en-US" dirty="0"/>
          </a:p>
          <a:p>
            <a:pPr marL="0" indent="0">
              <a:buNone/>
            </a:pPr>
            <a:r>
              <a:rPr lang="en-US" b="1" i="1" dirty="0" err="1">
                <a:solidFill>
                  <a:srgbClr val="00B0F0"/>
                </a:solidFill>
              </a:rPr>
              <a:t>sudo</a:t>
            </a:r>
            <a:r>
              <a:rPr lang="en-US" b="1" i="1" dirty="0">
                <a:solidFill>
                  <a:srgbClr val="00B0F0"/>
                </a:solidFill>
              </a:rPr>
              <a:t> yum -y --</a:t>
            </a:r>
            <a:r>
              <a:rPr lang="en-US" b="1" i="1" dirty="0" err="1" smtClean="0">
                <a:solidFill>
                  <a:srgbClr val="00B0F0"/>
                </a:solidFill>
              </a:rPr>
              <a:t>enablerepo</a:t>
            </a:r>
            <a:r>
              <a:rPr lang="en-US" b="1" i="1" dirty="0" smtClean="0">
                <a:solidFill>
                  <a:srgbClr val="00B0F0"/>
                </a:solidFill>
              </a:rPr>
              <a:t>=</a:t>
            </a:r>
            <a:r>
              <a:rPr lang="en-US" b="1" i="1" dirty="0" err="1" smtClean="0">
                <a:solidFill>
                  <a:srgbClr val="00B0F0"/>
                </a:solidFill>
              </a:rPr>
              <a:t>rhui</a:t>
            </a:r>
            <a:r>
              <a:rPr lang="en-US" b="1" i="1" dirty="0" smtClean="0">
                <a:solidFill>
                  <a:srgbClr val="00B0F0"/>
                </a:solidFill>
              </a:rPr>
              <a:t>-REGION-</a:t>
            </a:r>
            <a:r>
              <a:rPr lang="en-US" b="1" i="1" dirty="0" err="1" smtClean="0">
                <a:solidFill>
                  <a:srgbClr val="00B0F0"/>
                </a:solidFill>
              </a:rPr>
              <a:t>rhel</a:t>
            </a:r>
            <a:r>
              <a:rPr lang="en-US" b="1" i="1" dirty="0" smtClean="0">
                <a:solidFill>
                  <a:srgbClr val="00B0F0"/>
                </a:solidFill>
              </a:rPr>
              <a:t>-server-extras install </a:t>
            </a:r>
            <a:r>
              <a:rPr lang="en-US" b="1" i="1" dirty="0">
                <a:solidFill>
                  <a:srgbClr val="00B0F0"/>
                </a:solidFill>
              </a:rPr>
              <a:t>container-</a:t>
            </a:r>
            <a:r>
              <a:rPr lang="en-US" b="1" i="1" dirty="0" err="1">
                <a:solidFill>
                  <a:srgbClr val="00B0F0"/>
                </a:solidFill>
              </a:rPr>
              <a:t>selinux</a:t>
            </a:r>
            <a:endParaRPr lang="en-US" b="1" i="1" dirty="0">
              <a:solidFill>
                <a:srgbClr val="00B0F0"/>
              </a:solidFill>
            </a:endParaRPr>
          </a:p>
          <a:p>
            <a:pPr marL="0" indent="0">
              <a:buNone/>
            </a:pPr>
            <a:r>
              <a:rPr lang="en-US" b="1" i="1" dirty="0" err="1">
                <a:solidFill>
                  <a:srgbClr val="00B0F0"/>
                </a:solidFill>
              </a:rPr>
              <a:t>sudo</a:t>
            </a:r>
            <a:r>
              <a:rPr lang="en-US" b="1" i="1" dirty="0">
                <a:solidFill>
                  <a:srgbClr val="00B0F0"/>
                </a:solidFill>
              </a:rPr>
              <a:t> yum -y install </a:t>
            </a:r>
            <a:r>
              <a:rPr lang="en-US" b="1" i="1" dirty="0" err="1">
                <a:solidFill>
                  <a:srgbClr val="00B0F0"/>
                </a:solidFill>
              </a:rPr>
              <a:t>docker-ce</a:t>
            </a:r>
            <a:endParaRPr lang="en-US" b="1" i="1" dirty="0">
              <a:solidFill>
                <a:srgbClr val="00B0F0"/>
              </a:solidFill>
            </a:endParaRPr>
          </a:p>
        </p:txBody>
      </p:sp>
    </p:spTree>
    <p:extLst>
      <p:ext uri="{BB962C8B-B14F-4D97-AF65-F5344CB8AC3E}">
        <p14:creationId xmlns:p14="http://schemas.microsoft.com/office/powerpoint/2010/main" val="4136050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Validate install with version command</a:t>
            </a:r>
          </a:p>
        </p:txBody>
      </p:sp>
      <p:sp>
        <p:nvSpPr>
          <p:cNvPr id="3" name="Content Placeholder 2"/>
          <p:cNvSpPr>
            <a:spLocks noGrp="1"/>
          </p:cNvSpPr>
          <p:nvPr>
            <p:ph idx="1"/>
          </p:nvPr>
        </p:nvSpPr>
        <p:spPr/>
        <p:txBody>
          <a:bodyPr/>
          <a:lstStyle/>
          <a:p>
            <a:pPr marL="0" indent="0">
              <a:buNone/>
            </a:pPr>
            <a:r>
              <a:rPr lang="en-US" dirty="0"/>
              <a:t># validate install with version command</a:t>
            </a:r>
          </a:p>
          <a:p>
            <a:pPr marL="0" indent="0">
              <a:buNone/>
            </a:pPr>
            <a:r>
              <a:rPr lang="en-US" b="1" i="1" dirty="0" err="1">
                <a:solidFill>
                  <a:srgbClr val="00B0F0"/>
                </a:solidFill>
              </a:rPr>
              <a:t>docker</a:t>
            </a:r>
            <a:r>
              <a:rPr lang="en-US" b="1" i="1" dirty="0">
                <a:solidFill>
                  <a:srgbClr val="00B0F0"/>
                </a:solidFill>
              </a:rPr>
              <a:t> --version</a:t>
            </a:r>
          </a:p>
        </p:txBody>
      </p:sp>
    </p:spTree>
    <p:extLst>
      <p:ext uri="{BB962C8B-B14F-4D97-AF65-F5344CB8AC3E}">
        <p14:creationId xmlns:p14="http://schemas.microsoft.com/office/powerpoint/2010/main" val="2322709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Start </a:t>
            </a:r>
            <a:r>
              <a:rPr lang="en-US" sz="3200" dirty="0" err="1"/>
              <a:t>docker</a:t>
            </a:r>
            <a:r>
              <a:rPr lang="en-US" sz="3200" dirty="0"/>
              <a:t> </a:t>
            </a:r>
            <a:r>
              <a:rPr lang="en-US" sz="3200" dirty="0" err="1"/>
              <a:t>deamon</a:t>
            </a:r>
            <a:endParaRPr lang="en-US" sz="3200" dirty="0"/>
          </a:p>
        </p:txBody>
      </p:sp>
      <p:sp>
        <p:nvSpPr>
          <p:cNvPr id="3" name="Content Placeholder 2"/>
          <p:cNvSpPr>
            <a:spLocks noGrp="1"/>
          </p:cNvSpPr>
          <p:nvPr>
            <p:ph idx="1"/>
          </p:nvPr>
        </p:nvSpPr>
        <p:spPr/>
        <p:txBody>
          <a:bodyPr/>
          <a:lstStyle/>
          <a:p>
            <a:pPr marL="0" indent="0">
              <a:buNone/>
            </a:pPr>
            <a:r>
              <a:rPr lang="en-US" dirty="0"/>
              <a:t># start </a:t>
            </a:r>
            <a:r>
              <a:rPr lang="en-US" dirty="0" err="1"/>
              <a:t>docker</a:t>
            </a:r>
            <a:r>
              <a:rPr lang="en-US" dirty="0"/>
              <a:t> </a:t>
            </a:r>
            <a:r>
              <a:rPr lang="en-US" dirty="0" err="1"/>
              <a:t>deamon</a:t>
            </a:r>
            <a:endParaRPr lang="en-US" dirty="0"/>
          </a:p>
          <a:p>
            <a:pPr marL="0" indent="0">
              <a:buNone/>
            </a:pPr>
            <a:r>
              <a:rPr lang="en-US" b="1" i="1" dirty="0" err="1">
                <a:solidFill>
                  <a:srgbClr val="00B0F0"/>
                </a:solidFill>
              </a:rPr>
              <a:t>sudo</a:t>
            </a:r>
            <a:r>
              <a:rPr lang="en-US" b="1" i="1" dirty="0">
                <a:solidFill>
                  <a:srgbClr val="00B0F0"/>
                </a:solidFill>
              </a:rPr>
              <a:t> </a:t>
            </a:r>
            <a:r>
              <a:rPr lang="en-US" b="1" i="1" dirty="0" err="1">
                <a:solidFill>
                  <a:srgbClr val="00B0F0"/>
                </a:solidFill>
              </a:rPr>
              <a:t>systemctl</a:t>
            </a:r>
            <a:r>
              <a:rPr lang="en-US" b="1" i="1" dirty="0">
                <a:solidFill>
                  <a:srgbClr val="00B0F0"/>
                </a:solidFill>
              </a:rPr>
              <a:t> start </a:t>
            </a:r>
            <a:r>
              <a:rPr lang="en-US" b="1" i="1" dirty="0" err="1">
                <a:solidFill>
                  <a:srgbClr val="00B0F0"/>
                </a:solidFill>
              </a:rPr>
              <a:t>docker</a:t>
            </a:r>
            <a:endParaRPr lang="en-US" b="1" i="1" dirty="0">
              <a:solidFill>
                <a:srgbClr val="00B0F0"/>
              </a:solidFill>
            </a:endParaRPr>
          </a:p>
        </p:txBody>
      </p:sp>
    </p:spTree>
    <p:extLst>
      <p:ext uri="{BB962C8B-B14F-4D97-AF65-F5344CB8AC3E}">
        <p14:creationId xmlns:p14="http://schemas.microsoft.com/office/powerpoint/2010/main" val="212483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Run a test container</a:t>
            </a:r>
            <a:endParaRPr lang="en-US" sz="3200" dirty="0"/>
          </a:p>
        </p:txBody>
      </p:sp>
      <p:sp>
        <p:nvSpPr>
          <p:cNvPr id="3" name="Content Placeholder 2"/>
          <p:cNvSpPr>
            <a:spLocks noGrp="1"/>
          </p:cNvSpPr>
          <p:nvPr>
            <p:ph idx="1"/>
          </p:nvPr>
        </p:nvSpPr>
        <p:spPr/>
        <p:txBody>
          <a:bodyPr/>
          <a:lstStyle/>
          <a:p>
            <a:pPr marL="0" indent="0">
              <a:buNone/>
            </a:pPr>
            <a:r>
              <a:rPr lang="en-US" dirty="0"/>
              <a:t># run a test container</a:t>
            </a:r>
          </a:p>
          <a:p>
            <a:pPr marL="0" indent="0">
              <a:buNone/>
            </a:pPr>
            <a:r>
              <a:rPr lang="en-US" b="1" i="1" dirty="0" err="1">
                <a:solidFill>
                  <a:srgbClr val="00B0F0"/>
                </a:solidFill>
              </a:rPr>
              <a:t>sudo</a:t>
            </a:r>
            <a:r>
              <a:rPr lang="en-US" b="1" i="1" dirty="0">
                <a:solidFill>
                  <a:srgbClr val="00B0F0"/>
                </a:solidFill>
              </a:rPr>
              <a:t> </a:t>
            </a:r>
            <a:r>
              <a:rPr lang="en-US" b="1" i="1" dirty="0" err="1">
                <a:solidFill>
                  <a:srgbClr val="00B0F0"/>
                </a:solidFill>
              </a:rPr>
              <a:t>docker</a:t>
            </a:r>
            <a:r>
              <a:rPr lang="en-US" b="1" i="1" dirty="0">
                <a:solidFill>
                  <a:srgbClr val="00B0F0"/>
                </a:solidFill>
              </a:rPr>
              <a:t> run hello-world</a:t>
            </a:r>
          </a:p>
        </p:txBody>
      </p:sp>
    </p:spTree>
    <p:extLst>
      <p:ext uri="{BB962C8B-B14F-4D97-AF65-F5344CB8AC3E}">
        <p14:creationId xmlns:p14="http://schemas.microsoft.com/office/powerpoint/2010/main" val="943998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Installing Docker on </a:t>
            </a:r>
            <a:r>
              <a:rPr lang="en-US" b="1" dirty="0" smtClean="0"/>
              <a:t>Ubuntu</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There are three methods to install Docker CE on </a:t>
            </a:r>
            <a:r>
              <a:rPr lang="en-US" dirty="0" smtClean="0"/>
              <a:t>Ubuntu:</a:t>
            </a:r>
            <a:endParaRPr lang="en-US" dirty="0"/>
          </a:p>
          <a:p>
            <a:pPr lvl="1"/>
            <a:r>
              <a:rPr lang="en-US" dirty="0"/>
              <a:t>Via Docker repositories</a:t>
            </a:r>
          </a:p>
          <a:p>
            <a:pPr lvl="1"/>
            <a:r>
              <a:rPr lang="en-US" dirty="0"/>
              <a:t>Downloading and manually installing the </a:t>
            </a:r>
            <a:r>
              <a:rPr lang="en-US" dirty="0" smtClean="0"/>
              <a:t>DEB packages</a:t>
            </a:r>
            <a:endParaRPr lang="en-US" dirty="0"/>
          </a:p>
          <a:p>
            <a:pPr lvl="1"/>
            <a:r>
              <a:rPr lang="en-US" dirty="0"/>
              <a:t>Running Docker's convenience scripts</a:t>
            </a:r>
          </a:p>
          <a:p>
            <a:pPr lvl="1"/>
            <a:endParaRPr lang="en-US" dirty="0"/>
          </a:p>
          <a:p>
            <a:pPr marL="0" indent="0">
              <a:buNone/>
            </a:pPr>
            <a:r>
              <a:rPr lang="en-US" dirty="0" smtClean="0"/>
              <a:t>Since we have limited time and we used the repositories method for CENTOS, lets use the convenience scripts for our Ubuntu install.  </a:t>
            </a:r>
            <a:r>
              <a:rPr lang="en-US" dirty="0"/>
              <a:t>If you want to try one of the other methods, please consult the text of the book.   </a:t>
            </a:r>
            <a:r>
              <a:rPr lang="en-US" dirty="0">
                <a:sym typeface="Wingdings" panose="05000000000000000000" pitchFamily="2" charset="2"/>
              </a:rPr>
              <a:t></a:t>
            </a:r>
            <a:endParaRPr lang="en-US" dirty="0"/>
          </a:p>
          <a:p>
            <a:pPr marL="0" indent="0">
              <a:buNone/>
            </a:pPr>
            <a:endParaRPr lang="en-US" dirty="0"/>
          </a:p>
        </p:txBody>
      </p:sp>
    </p:spTree>
    <p:extLst>
      <p:ext uri="{BB962C8B-B14F-4D97-AF65-F5344CB8AC3E}">
        <p14:creationId xmlns:p14="http://schemas.microsoft.com/office/powerpoint/2010/main" val="362080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Installing Docker CE using convenience scripts</a:t>
            </a:r>
            <a:endParaRPr lang="en-US" sz="3200"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Install Curl</a:t>
            </a:r>
          </a:p>
          <a:p>
            <a:pPr marL="457200" indent="-457200">
              <a:buFont typeface="+mj-lt"/>
              <a:buAutoNum type="arabicPeriod"/>
            </a:pPr>
            <a:r>
              <a:rPr lang="en-US" dirty="0" smtClean="0"/>
              <a:t>Download and run the </a:t>
            </a:r>
            <a:r>
              <a:rPr lang="en-US" dirty="0" err="1" smtClean="0"/>
              <a:t>docker</a:t>
            </a:r>
            <a:r>
              <a:rPr lang="en-US" dirty="0" smtClean="0"/>
              <a:t> install script</a:t>
            </a:r>
          </a:p>
          <a:p>
            <a:pPr marL="457200" indent="-457200">
              <a:buFont typeface="+mj-lt"/>
              <a:buAutoNum type="arabicPeriod"/>
            </a:pPr>
            <a:r>
              <a:rPr lang="en-US" dirty="0"/>
              <a:t>Validate install with version command</a:t>
            </a:r>
          </a:p>
          <a:p>
            <a:pPr marL="457200" indent="-457200">
              <a:buFont typeface="+mj-lt"/>
              <a:buAutoNum type="arabicPeriod"/>
            </a:pPr>
            <a:r>
              <a:rPr lang="en-US" dirty="0" smtClean="0"/>
              <a:t>Run </a:t>
            </a:r>
            <a:r>
              <a:rPr lang="en-US" dirty="0"/>
              <a:t>a test </a:t>
            </a:r>
            <a:r>
              <a:rPr lang="en-US" dirty="0" smtClean="0"/>
              <a:t>container</a:t>
            </a:r>
            <a:endParaRPr lang="en-US" dirty="0"/>
          </a:p>
        </p:txBody>
      </p:sp>
    </p:spTree>
    <p:extLst>
      <p:ext uri="{BB962C8B-B14F-4D97-AF65-F5344CB8AC3E}">
        <p14:creationId xmlns:p14="http://schemas.microsoft.com/office/powerpoint/2010/main" val="3081062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3813" y="609601"/>
            <a:ext cx="5934508" cy="1639886"/>
          </a:xfrm>
        </p:spPr>
        <p:txBody>
          <a:bodyPr/>
          <a:lstStyle/>
          <a:p>
            <a:r>
              <a:rPr lang="en-US" dirty="0"/>
              <a:t>reasons you might want to use this book to learn Docker</a:t>
            </a:r>
          </a:p>
        </p:txBody>
      </p:sp>
      <p:sp>
        <p:nvSpPr>
          <p:cNvPr id="4" name="Text Placeholder 3"/>
          <p:cNvSpPr>
            <a:spLocks noGrp="1"/>
          </p:cNvSpPr>
          <p:nvPr>
            <p:ph type="body" sz="half" idx="2"/>
          </p:nvPr>
        </p:nvSpPr>
        <p:spPr>
          <a:xfrm>
            <a:off x="5103813" y="2278288"/>
            <a:ext cx="5934511" cy="3541714"/>
          </a:xfrm>
        </p:spPr>
        <p:txBody>
          <a:bodyPr>
            <a:noAutofit/>
          </a:bodyPr>
          <a:lstStyle/>
          <a:p>
            <a:pPr marL="285750" indent="-285750">
              <a:buFont typeface="Arial" panose="020B0604020202020204" pitchFamily="34" charset="0"/>
              <a:buChar char="•"/>
            </a:pPr>
            <a:r>
              <a:rPr lang="en-US" sz="1800" b="1" dirty="0" smtClean="0"/>
              <a:t>Docker </a:t>
            </a:r>
            <a:r>
              <a:rPr lang="en-US" sz="1800" b="1" dirty="0"/>
              <a:t>Quick Start Guide</a:t>
            </a:r>
            <a:r>
              <a:rPr lang="en-US" sz="1800" dirty="0"/>
              <a:t> reached #14 on the Top 100 Paid best sellers list in the System Administration category.</a:t>
            </a:r>
          </a:p>
          <a:p>
            <a:pPr marL="285750" indent="-285750">
              <a:buFont typeface="Arial" panose="020B0604020202020204" pitchFamily="34" charset="0"/>
              <a:buChar char="•"/>
            </a:pPr>
            <a:r>
              <a:rPr lang="en-US" sz="1800" dirty="0"/>
              <a:t>It currently has a 4.2 out of 5.0 star rating on </a:t>
            </a:r>
            <a:r>
              <a:rPr lang="en-US" sz="1800" u="sng" dirty="0" smtClean="0">
                <a:hlinkClick r:id="rId2"/>
              </a:rPr>
              <a:t>Amazon.com</a:t>
            </a:r>
            <a:endParaRPr lang="en-US" sz="1800" dirty="0"/>
          </a:p>
          <a:p>
            <a:pPr marL="285750" indent="-285750">
              <a:buFont typeface="Arial" panose="020B0604020202020204" pitchFamily="34" charset="0"/>
              <a:buChar char="•"/>
            </a:pPr>
            <a:r>
              <a:rPr lang="en-US" sz="1800" dirty="0"/>
              <a:t>It has been my best selling book, selling about 2000 print and kindle copies worldwide so </a:t>
            </a:r>
            <a:r>
              <a:rPr lang="en-US" sz="1800" dirty="0" smtClean="0"/>
              <a:t>far</a:t>
            </a:r>
            <a:endParaRPr lang="en-US" sz="1800" dirty="0"/>
          </a:p>
          <a:p>
            <a:pPr marL="285750" indent="-285750">
              <a:buFont typeface="Arial" panose="020B0604020202020204" pitchFamily="34" charset="0"/>
              <a:buChar char="•"/>
            </a:pPr>
            <a:r>
              <a:rPr lang="en-US" sz="1800" dirty="0" smtClean="0"/>
              <a:t>And</a:t>
            </a:r>
            <a:r>
              <a:rPr lang="en-US" sz="1800" dirty="0"/>
              <a:t>… You can SSO into </a:t>
            </a:r>
            <a:r>
              <a:rPr lang="en-US" sz="1800" dirty="0" err="1"/>
              <a:t>Oreilly</a:t>
            </a:r>
            <a:r>
              <a:rPr lang="en-US" sz="1800" dirty="0"/>
              <a:t> and click the following link for access to the full book FOR </a:t>
            </a:r>
            <a:r>
              <a:rPr lang="en-US" sz="1800" dirty="0" smtClean="0"/>
              <a:t>FREE:</a:t>
            </a:r>
            <a:r>
              <a:rPr lang="en-US" sz="1800" dirty="0"/>
              <a:t/>
            </a:r>
            <a:br>
              <a:rPr lang="en-US" sz="1800" dirty="0"/>
            </a:br>
            <a:r>
              <a:rPr lang="en-US" sz="1800" u="sng" dirty="0">
                <a:hlinkClick r:id="rId3"/>
              </a:rPr>
              <a:t>https://learning.oreilly.com/library/view/docker-quick-start/9781789347326/toc.xhtml</a:t>
            </a:r>
            <a:endParaRPr lang="en-US" sz="1800" dirty="0"/>
          </a:p>
          <a:p>
            <a:endParaRPr lang="en-US" sz="1800"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541" y="893240"/>
            <a:ext cx="4353667" cy="4685874"/>
          </a:xfrm>
          <a:prstGeom prst="rect">
            <a:avLst/>
          </a:prstGeom>
        </p:spPr>
      </p:pic>
    </p:spTree>
    <p:extLst>
      <p:ext uri="{BB962C8B-B14F-4D97-AF65-F5344CB8AC3E}">
        <p14:creationId xmlns:p14="http://schemas.microsoft.com/office/powerpoint/2010/main" val="537263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Curl</a:t>
            </a:r>
            <a:endParaRPr lang="en-US" dirty="0"/>
          </a:p>
        </p:txBody>
      </p:sp>
      <p:sp>
        <p:nvSpPr>
          <p:cNvPr id="3" name="Content Placeholder 2"/>
          <p:cNvSpPr>
            <a:spLocks noGrp="1"/>
          </p:cNvSpPr>
          <p:nvPr>
            <p:ph idx="1"/>
          </p:nvPr>
        </p:nvSpPr>
        <p:spPr/>
        <p:txBody>
          <a:bodyPr/>
          <a:lstStyle/>
          <a:p>
            <a:pPr marL="0" indent="0">
              <a:buNone/>
            </a:pPr>
            <a:r>
              <a:rPr lang="en-US" dirty="0"/>
              <a:t># install curl</a:t>
            </a:r>
          </a:p>
          <a:p>
            <a:pPr marL="0" indent="0">
              <a:buNone/>
            </a:pPr>
            <a:r>
              <a:rPr lang="en-US" b="1" i="1" dirty="0" err="1">
                <a:solidFill>
                  <a:srgbClr val="00B0F0"/>
                </a:solidFill>
              </a:rPr>
              <a:t>sudo</a:t>
            </a:r>
            <a:r>
              <a:rPr lang="en-US" b="1" i="1" dirty="0">
                <a:solidFill>
                  <a:srgbClr val="00B0F0"/>
                </a:solidFill>
              </a:rPr>
              <a:t> apt-get install curl</a:t>
            </a:r>
            <a:endParaRPr lang="en-US" i="1" dirty="0">
              <a:solidFill>
                <a:srgbClr val="00B0F0"/>
              </a:solidFill>
            </a:endParaRPr>
          </a:p>
        </p:txBody>
      </p:sp>
    </p:spTree>
    <p:extLst>
      <p:ext uri="{BB962C8B-B14F-4D97-AF65-F5344CB8AC3E}">
        <p14:creationId xmlns:p14="http://schemas.microsoft.com/office/powerpoint/2010/main" val="1403847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Download and run the </a:t>
            </a:r>
            <a:r>
              <a:rPr lang="en-US" dirty="0" err="1"/>
              <a:t>docker</a:t>
            </a:r>
            <a:r>
              <a:rPr lang="en-US" dirty="0"/>
              <a:t> install </a:t>
            </a:r>
            <a:r>
              <a:rPr lang="en-US" dirty="0" smtClean="0"/>
              <a:t>script</a:t>
            </a:r>
            <a:endParaRPr lang="en-US" dirty="0"/>
          </a:p>
        </p:txBody>
      </p:sp>
      <p:sp>
        <p:nvSpPr>
          <p:cNvPr id="3" name="Content Placeholder 2"/>
          <p:cNvSpPr>
            <a:spLocks noGrp="1"/>
          </p:cNvSpPr>
          <p:nvPr>
            <p:ph idx="1"/>
          </p:nvPr>
        </p:nvSpPr>
        <p:spPr/>
        <p:txBody>
          <a:bodyPr/>
          <a:lstStyle/>
          <a:p>
            <a:pPr marL="0" indent="0">
              <a:buNone/>
            </a:pPr>
            <a:r>
              <a:rPr lang="en-US" dirty="0"/>
              <a:t># download </a:t>
            </a:r>
            <a:r>
              <a:rPr lang="en-US" dirty="0" smtClean="0"/>
              <a:t>the </a:t>
            </a:r>
            <a:r>
              <a:rPr lang="en-US" dirty="0" err="1"/>
              <a:t>docker</a:t>
            </a:r>
            <a:r>
              <a:rPr lang="en-US" dirty="0"/>
              <a:t> install script</a:t>
            </a:r>
          </a:p>
          <a:p>
            <a:pPr marL="0" indent="0">
              <a:buNone/>
            </a:pPr>
            <a:r>
              <a:rPr lang="en-US" b="1" i="1" dirty="0">
                <a:solidFill>
                  <a:srgbClr val="00B0F0"/>
                </a:solidFill>
              </a:rPr>
              <a:t>curl -</a:t>
            </a:r>
            <a:r>
              <a:rPr lang="en-US" b="1" i="1" dirty="0" err="1">
                <a:solidFill>
                  <a:srgbClr val="00B0F0"/>
                </a:solidFill>
              </a:rPr>
              <a:t>fsSL</a:t>
            </a:r>
            <a:r>
              <a:rPr lang="en-US" b="1" i="1" dirty="0">
                <a:solidFill>
                  <a:srgbClr val="00B0F0"/>
                </a:solidFill>
              </a:rPr>
              <a:t> get.docker.com -o </a:t>
            </a:r>
            <a:r>
              <a:rPr lang="en-US" b="1" i="1" dirty="0" smtClean="0">
                <a:solidFill>
                  <a:srgbClr val="00B0F0"/>
                </a:solidFill>
              </a:rPr>
              <a:t>get-docker.sh</a:t>
            </a:r>
          </a:p>
          <a:p>
            <a:pPr marL="0" indent="0">
              <a:buNone/>
            </a:pPr>
            <a:endParaRPr lang="en-US" b="1" dirty="0" smtClean="0"/>
          </a:p>
          <a:p>
            <a:pPr marL="0" indent="0">
              <a:buNone/>
            </a:pPr>
            <a:r>
              <a:rPr lang="en-US" dirty="0" smtClean="0"/>
              <a:t># Run the </a:t>
            </a:r>
            <a:r>
              <a:rPr lang="en-US" dirty="0" err="1" smtClean="0"/>
              <a:t>docker</a:t>
            </a:r>
            <a:r>
              <a:rPr lang="en-US" dirty="0" smtClean="0"/>
              <a:t> install script</a:t>
            </a:r>
            <a:endParaRPr lang="en-US" dirty="0"/>
          </a:p>
          <a:p>
            <a:pPr marL="0" indent="0">
              <a:buNone/>
            </a:pPr>
            <a:r>
              <a:rPr lang="en-US" b="1" i="1" dirty="0" err="1">
                <a:solidFill>
                  <a:srgbClr val="00B0F0"/>
                </a:solidFill>
              </a:rPr>
              <a:t>sudo</a:t>
            </a:r>
            <a:r>
              <a:rPr lang="en-US" b="1" i="1" dirty="0">
                <a:solidFill>
                  <a:srgbClr val="00B0F0"/>
                </a:solidFill>
              </a:rPr>
              <a:t> </a:t>
            </a:r>
            <a:r>
              <a:rPr lang="en-US" b="1" i="1" dirty="0" err="1">
                <a:solidFill>
                  <a:srgbClr val="00B0F0"/>
                </a:solidFill>
              </a:rPr>
              <a:t>sh</a:t>
            </a:r>
            <a:r>
              <a:rPr lang="en-US" b="1" i="1" dirty="0">
                <a:solidFill>
                  <a:srgbClr val="00B0F0"/>
                </a:solidFill>
              </a:rPr>
              <a:t> get-docker.sh</a:t>
            </a:r>
            <a:endParaRPr lang="en-US" i="1" dirty="0">
              <a:solidFill>
                <a:srgbClr val="00B0F0"/>
              </a:solidFill>
            </a:endParaRPr>
          </a:p>
        </p:txBody>
      </p:sp>
    </p:spTree>
    <p:extLst>
      <p:ext uri="{BB962C8B-B14F-4D97-AF65-F5344CB8AC3E}">
        <p14:creationId xmlns:p14="http://schemas.microsoft.com/office/powerpoint/2010/main" val="2605796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Validate install with version command</a:t>
            </a:r>
          </a:p>
        </p:txBody>
      </p:sp>
      <p:sp>
        <p:nvSpPr>
          <p:cNvPr id="3" name="Content Placeholder 2"/>
          <p:cNvSpPr>
            <a:spLocks noGrp="1"/>
          </p:cNvSpPr>
          <p:nvPr>
            <p:ph idx="1"/>
          </p:nvPr>
        </p:nvSpPr>
        <p:spPr/>
        <p:txBody>
          <a:bodyPr/>
          <a:lstStyle/>
          <a:p>
            <a:pPr marL="0" indent="0">
              <a:buNone/>
            </a:pPr>
            <a:r>
              <a:rPr lang="en-US" dirty="0"/>
              <a:t># validate install with version command</a:t>
            </a:r>
          </a:p>
          <a:p>
            <a:pPr marL="0" indent="0">
              <a:buNone/>
            </a:pPr>
            <a:r>
              <a:rPr lang="en-US" b="1" i="1" dirty="0" err="1">
                <a:solidFill>
                  <a:srgbClr val="00B0F0"/>
                </a:solidFill>
              </a:rPr>
              <a:t>docker</a:t>
            </a:r>
            <a:r>
              <a:rPr lang="en-US" b="1" i="1" dirty="0">
                <a:solidFill>
                  <a:srgbClr val="00B0F0"/>
                </a:solidFill>
              </a:rPr>
              <a:t> --version</a:t>
            </a:r>
          </a:p>
        </p:txBody>
      </p:sp>
    </p:spTree>
    <p:extLst>
      <p:ext uri="{BB962C8B-B14F-4D97-AF65-F5344CB8AC3E}">
        <p14:creationId xmlns:p14="http://schemas.microsoft.com/office/powerpoint/2010/main" val="1887397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Run a test container</a:t>
            </a:r>
            <a:endParaRPr lang="en-US" sz="3200" dirty="0"/>
          </a:p>
        </p:txBody>
      </p:sp>
      <p:sp>
        <p:nvSpPr>
          <p:cNvPr id="3" name="Content Placeholder 2"/>
          <p:cNvSpPr>
            <a:spLocks noGrp="1"/>
          </p:cNvSpPr>
          <p:nvPr>
            <p:ph idx="1"/>
          </p:nvPr>
        </p:nvSpPr>
        <p:spPr/>
        <p:txBody>
          <a:bodyPr/>
          <a:lstStyle/>
          <a:p>
            <a:pPr marL="0" indent="0">
              <a:buNone/>
            </a:pPr>
            <a:r>
              <a:rPr lang="en-US" dirty="0"/>
              <a:t># run a test container</a:t>
            </a:r>
          </a:p>
          <a:p>
            <a:pPr marL="0" indent="0">
              <a:buNone/>
            </a:pPr>
            <a:r>
              <a:rPr lang="en-US" b="1" i="1" dirty="0" err="1">
                <a:solidFill>
                  <a:srgbClr val="00B0F0"/>
                </a:solidFill>
              </a:rPr>
              <a:t>sudo</a:t>
            </a:r>
            <a:r>
              <a:rPr lang="en-US" b="1" i="1" dirty="0">
                <a:solidFill>
                  <a:srgbClr val="00B0F0"/>
                </a:solidFill>
              </a:rPr>
              <a:t> </a:t>
            </a:r>
            <a:r>
              <a:rPr lang="en-US" b="1" i="1" dirty="0" err="1">
                <a:solidFill>
                  <a:srgbClr val="00B0F0"/>
                </a:solidFill>
              </a:rPr>
              <a:t>docker</a:t>
            </a:r>
            <a:r>
              <a:rPr lang="en-US" b="1" i="1" dirty="0">
                <a:solidFill>
                  <a:srgbClr val="00B0F0"/>
                </a:solidFill>
              </a:rPr>
              <a:t> run hello-world</a:t>
            </a:r>
          </a:p>
        </p:txBody>
      </p:sp>
    </p:spTree>
    <p:extLst>
      <p:ext uri="{BB962C8B-B14F-4D97-AF65-F5344CB8AC3E}">
        <p14:creationId xmlns:p14="http://schemas.microsoft.com/office/powerpoint/2010/main" val="3593447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post install steps</a:t>
            </a:r>
            <a:endParaRPr lang="en-US" dirty="0"/>
          </a:p>
        </p:txBody>
      </p:sp>
      <p:sp>
        <p:nvSpPr>
          <p:cNvPr id="3" name="Content Placeholder 2"/>
          <p:cNvSpPr>
            <a:spLocks noGrp="1"/>
          </p:cNvSpPr>
          <p:nvPr>
            <p:ph idx="1"/>
          </p:nvPr>
        </p:nvSpPr>
        <p:spPr/>
        <p:txBody>
          <a:bodyPr/>
          <a:lstStyle/>
          <a:p>
            <a:pPr marL="0" indent="0">
              <a:buNone/>
            </a:pPr>
            <a:r>
              <a:rPr lang="en-US" dirty="0" smtClean="0"/>
              <a:t>Setup </a:t>
            </a:r>
            <a:r>
              <a:rPr lang="en-US" dirty="0" err="1" smtClean="0"/>
              <a:t>docker</a:t>
            </a:r>
            <a:r>
              <a:rPr lang="en-US" dirty="0" smtClean="0"/>
              <a:t> to run containers without using </a:t>
            </a:r>
            <a:r>
              <a:rPr lang="en-US" dirty="0" err="1" smtClean="0"/>
              <a:t>sudo</a:t>
            </a:r>
            <a:endParaRPr lang="en-US" dirty="0"/>
          </a:p>
          <a:p>
            <a:pPr marL="0" indent="0">
              <a:buNone/>
            </a:pPr>
            <a:r>
              <a:rPr lang="en-US" dirty="0"/>
              <a:t>Install </a:t>
            </a:r>
            <a:r>
              <a:rPr lang="en-US" dirty="0" err="1"/>
              <a:t>docker</a:t>
            </a:r>
            <a:r>
              <a:rPr lang="en-US" dirty="0"/>
              <a:t>-compose</a:t>
            </a:r>
            <a:endParaRPr lang="en-US" dirty="0"/>
          </a:p>
        </p:txBody>
      </p:sp>
    </p:spTree>
    <p:extLst>
      <p:ext uri="{BB962C8B-B14F-4D97-AF65-F5344CB8AC3E}">
        <p14:creationId xmlns:p14="http://schemas.microsoft.com/office/powerpoint/2010/main" val="277824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Setup </a:t>
            </a:r>
            <a:r>
              <a:rPr lang="en-US" sz="2800" dirty="0" err="1"/>
              <a:t>docker</a:t>
            </a:r>
            <a:r>
              <a:rPr lang="en-US" sz="2800" dirty="0"/>
              <a:t> to run containers without using </a:t>
            </a:r>
            <a:r>
              <a:rPr lang="en-US" sz="2800" dirty="0" err="1"/>
              <a:t>sudo</a:t>
            </a:r>
            <a:endParaRPr lang="en-US" sz="2800" dirty="0"/>
          </a:p>
        </p:txBody>
      </p:sp>
      <p:sp>
        <p:nvSpPr>
          <p:cNvPr id="3" name="Content Placeholder 2"/>
          <p:cNvSpPr>
            <a:spLocks noGrp="1"/>
          </p:cNvSpPr>
          <p:nvPr>
            <p:ph idx="1"/>
          </p:nvPr>
        </p:nvSpPr>
        <p:spPr/>
        <p:txBody>
          <a:bodyPr/>
          <a:lstStyle/>
          <a:p>
            <a:pPr marL="0" indent="0">
              <a:buNone/>
            </a:pPr>
            <a:r>
              <a:rPr lang="en-US" dirty="0"/>
              <a:t># </a:t>
            </a:r>
            <a:r>
              <a:rPr lang="en-US" dirty="0" smtClean="0"/>
              <a:t>To be able to run containers without having to use </a:t>
            </a:r>
            <a:r>
              <a:rPr lang="en-US" dirty="0" err="1" smtClean="0"/>
              <a:t>sudo</a:t>
            </a:r>
            <a:endParaRPr lang="en-US" dirty="0" smtClean="0"/>
          </a:p>
          <a:p>
            <a:pPr marL="0" indent="0">
              <a:buNone/>
            </a:pPr>
            <a:r>
              <a:rPr lang="en-US" dirty="0" smtClean="0"/>
              <a:t># add </a:t>
            </a:r>
            <a:r>
              <a:rPr lang="en-US" dirty="0"/>
              <a:t>the current user to the </a:t>
            </a:r>
            <a:r>
              <a:rPr lang="en-US" dirty="0" err="1"/>
              <a:t>docker</a:t>
            </a:r>
            <a:r>
              <a:rPr lang="en-US" dirty="0"/>
              <a:t> group</a:t>
            </a:r>
          </a:p>
          <a:p>
            <a:pPr marL="0" indent="0">
              <a:buNone/>
            </a:pPr>
            <a:r>
              <a:rPr lang="en-US" b="1" i="1" dirty="0" err="1">
                <a:solidFill>
                  <a:srgbClr val="00B0F0"/>
                </a:solidFill>
              </a:rPr>
              <a:t>sudo</a:t>
            </a:r>
            <a:r>
              <a:rPr lang="en-US" b="1" i="1" dirty="0">
                <a:solidFill>
                  <a:srgbClr val="00B0F0"/>
                </a:solidFill>
              </a:rPr>
              <a:t> </a:t>
            </a:r>
            <a:r>
              <a:rPr lang="en-US" b="1" i="1" dirty="0" err="1">
                <a:solidFill>
                  <a:srgbClr val="00B0F0"/>
                </a:solidFill>
              </a:rPr>
              <a:t>usermod</a:t>
            </a:r>
            <a:r>
              <a:rPr lang="en-US" b="1" i="1" dirty="0">
                <a:solidFill>
                  <a:srgbClr val="00B0F0"/>
                </a:solidFill>
              </a:rPr>
              <a:t> -</a:t>
            </a:r>
            <a:r>
              <a:rPr lang="en-US" b="1" i="1" dirty="0" err="1">
                <a:solidFill>
                  <a:srgbClr val="00B0F0"/>
                </a:solidFill>
              </a:rPr>
              <a:t>aG</a:t>
            </a:r>
            <a:r>
              <a:rPr lang="en-US" b="1" i="1" dirty="0">
                <a:solidFill>
                  <a:srgbClr val="00B0F0"/>
                </a:solidFill>
              </a:rPr>
              <a:t> </a:t>
            </a:r>
            <a:r>
              <a:rPr lang="en-US" b="1" i="1" dirty="0" err="1">
                <a:solidFill>
                  <a:srgbClr val="00B0F0"/>
                </a:solidFill>
              </a:rPr>
              <a:t>docker</a:t>
            </a:r>
            <a:r>
              <a:rPr lang="en-US" b="1" i="1" dirty="0">
                <a:solidFill>
                  <a:srgbClr val="00B0F0"/>
                </a:solidFill>
              </a:rPr>
              <a:t> $USER</a:t>
            </a:r>
          </a:p>
          <a:p>
            <a:pPr marL="0" indent="0">
              <a:buNone/>
            </a:pPr>
            <a:r>
              <a:rPr lang="en-US" i="1" dirty="0" smtClean="0">
                <a:solidFill>
                  <a:srgbClr val="00B0F0"/>
                </a:solidFill>
              </a:rPr>
              <a:t>reboot</a:t>
            </a:r>
          </a:p>
          <a:p>
            <a:pPr marL="0" indent="0">
              <a:buNone/>
            </a:pPr>
            <a:r>
              <a:rPr lang="en-US" dirty="0"/>
              <a:t># Validate that you can run containers without using </a:t>
            </a:r>
            <a:r>
              <a:rPr lang="en-US" dirty="0" err="1" smtClean="0"/>
              <a:t>sudo</a:t>
            </a:r>
            <a:endParaRPr lang="en-US" dirty="0" smtClean="0"/>
          </a:p>
          <a:p>
            <a:pPr marL="0" indent="0">
              <a:buNone/>
            </a:pPr>
            <a:r>
              <a:rPr lang="en-US" b="1" i="1" dirty="0" err="1" smtClean="0">
                <a:solidFill>
                  <a:srgbClr val="00B0F0"/>
                </a:solidFill>
              </a:rPr>
              <a:t>docker</a:t>
            </a:r>
            <a:r>
              <a:rPr lang="en-US" b="1" i="1" dirty="0" smtClean="0">
                <a:solidFill>
                  <a:srgbClr val="00B0F0"/>
                </a:solidFill>
              </a:rPr>
              <a:t> container run hello-world</a:t>
            </a:r>
            <a:endParaRPr lang="en-US" b="1" i="1" dirty="0">
              <a:solidFill>
                <a:srgbClr val="00B0F0"/>
              </a:solidFill>
            </a:endParaRPr>
          </a:p>
        </p:txBody>
      </p:sp>
    </p:spTree>
    <p:extLst>
      <p:ext uri="{BB962C8B-B14F-4D97-AF65-F5344CB8AC3E}">
        <p14:creationId xmlns:p14="http://schemas.microsoft.com/office/powerpoint/2010/main" val="1631147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Docker-compose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 </a:t>
            </a:r>
            <a:r>
              <a:rPr lang="en-US" dirty="0" smtClean="0"/>
              <a:t>Install </a:t>
            </a:r>
            <a:r>
              <a:rPr lang="en-US" dirty="0" err="1"/>
              <a:t>docker</a:t>
            </a:r>
            <a:r>
              <a:rPr lang="en-US" dirty="0"/>
              <a:t>-compose</a:t>
            </a:r>
          </a:p>
          <a:p>
            <a:pPr marL="0" indent="0">
              <a:buNone/>
            </a:pPr>
            <a:r>
              <a:rPr lang="en-US" b="1" i="1" dirty="0" err="1">
                <a:solidFill>
                  <a:srgbClr val="00B0F0"/>
                </a:solidFill>
              </a:rPr>
              <a:t>sudo</a:t>
            </a:r>
            <a:r>
              <a:rPr lang="en-US" b="1" i="1" dirty="0">
                <a:solidFill>
                  <a:srgbClr val="00B0F0"/>
                </a:solidFill>
              </a:rPr>
              <a:t> curl -L</a:t>
            </a:r>
          </a:p>
          <a:p>
            <a:pPr marL="0" indent="0">
              <a:buNone/>
            </a:pPr>
            <a:r>
              <a:rPr lang="en-US" b="1" i="1" dirty="0">
                <a:solidFill>
                  <a:srgbClr val="00B0F0"/>
                </a:solidFill>
              </a:rPr>
              <a:t>https://github.com/docker/compose/releases/download/1.21.2/docker-compose-</a:t>
            </a:r>
            <a:r>
              <a:rPr lang="en-US" b="1" i="1" dirty="0" smtClean="0">
                <a:solidFill>
                  <a:srgbClr val="00B0F0"/>
                </a:solidFill>
              </a:rPr>
              <a:t>$(</a:t>
            </a:r>
            <a:r>
              <a:rPr lang="en-US" b="1" i="1" dirty="0">
                <a:solidFill>
                  <a:srgbClr val="00B0F0"/>
                </a:solidFill>
              </a:rPr>
              <a:t>uname -s)-$(</a:t>
            </a:r>
            <a:r>
              <a:rPr lang="en-US" b="1" i="1" dirty="0" err="1">
                <a:solidFill>
                  <a:srgbClr val="00B0F0"/>
                </a:solidFill>
              </a:rPr>
              <a:t>uname</a:t>
            </a:r>
            <a:r>
              <a:rPr lang="en-US" b="1" i="1" dirty="0">
                <a:solidFill>
                  <a:srgbClr val="00B0F0"/>
                </a:solidFill>
              </a:rPr>
              <a:t> -m) -o /</a:t>
            </a:r>
            <a:r>
              <a:rPr lang="en-US" b="1" i="1" dirty="0" err="1" smtClean="0">
                <a:solidFill>
                  <a:srgbClr val="00B0F0"/>
                </a:solidFill>
              </a:rPr>
              <a:t>usr</a:t>
            </a:r>
            <a:r>
              <a:rPr lang="en-US" b="1" i="1" dirty="0" smtClean="0">
                <a:solidFill>
                  <a:srgbClr val="00B0F0"/>
                </a:solidFill>
              </a:rPr>
              <a:t>/local/bin/</a:t>
            </a:r>
            <a:r>
              <a:rPr lang="en-US" b="1" i="1" dirty="0" err="1" smtClean="0">
                <a:solidFill>
                  <a:srgbClr val="00B0F0"/>
                </a:solidFill>
              </a:rPr>
              <a:t>docker</a:t>
            </a:r>
            <a:r>
              <a:rPr lang="en-US" b="1" i="1" dirty="0" smtClean="0">
                <a:solidFill>
                  <a:srgbClr val="00B0F0"/>
                </a:solidFill>
              </a:rPr>
              <a:t>-compose</a:t>
            </a:r>
            <a:endParaRPr lang="en-US" b="1" dirty="0"/>
          </a:p>
          <a:p>
            <a:pPr marL="0" indent="0">
              <a:buNone/>
            </a:pPr>
            <a:r>
              <a:rPr lang="en-US" b="1" i="1" dirty="0" err="1">
                <a:solidFill>
                  <a:srgbClr val="00B0F0"/>
                </a:solidFill>
              </a:rPr>
              <a:t>sudo</a:t>
            </a:r>
            <a:r>
              <a:rPr lang="en-US" b="1" i="1" dirty="0">
                <a:solidFill>
                  <a:srgbClr val="00B0F0"/>
                </a:solidFill>
              </a:rPr>
              <a:t> </a:t>
            </a:r>
            <a:r>
              <a:rPr lang="en-US" b="1" i="1" dirty="0" err="1">
                <a:solidFill>
                  <a:srgbClr val="00B0F0"/>
                </a:solidFill>
              </a:rPr>
              <a:t>chmod</a:t>
            </a:r>
            <a:r>
              <a:rPr lang="en-US" b="1" i="1" dirty="0">
                <a:solidFill>
                  <a:srgbClr val="00B0F0"/>
                </a:solidFill>
              </a:rPr>
              <a:t> +x /</a:t>
            </a:r>
            <a:r>
              <a:rPr lang="en-US" b="1" i="1" dirty="0" err="1" smtClean="0">
                <a:solidFill>
                  <a:srgbClr val="00B0F0"/>
                </a:solidFill>
              </a:rPr>
              <a:t>usr</a:t>
            </a:r>
            <a:r>
              <a:rPr lang="en-US" b="1" i="1" dirty="0" smtClean="0">
                <a:solidFill>
                  <a:srgbClr val="00B0F0"/>
                </a:solidFill>
              </a:rPr>
              <a:t>/local/bin/</a:t>
            </a:r>
            <a:r>
              <a:rPr lang="en-US" b="1" i="1" dirty="0" err="1" smtClean="0">
                <a:solidFill>
                  <a:srgbClr val="00B0F0"/>
                </a:solidFill>
              </a:rPr>
              <a:t>docker</a:t>
            </a:r>
            <a:r>
              <a:rPr lang="en-US" b="1" i="1" dirty="0" smtClean="0">
                <a:solidFill>
                  <a:srgbClr val="00B0F0"/>
                </a:solidFill>
              </a:rPr>
              <a:t>-compose</a:t>
            </a:r>
          </a:p>
          <a:p>
            <a:pPr marL="0" indent="0">
              <a:buNone/>
            </a:pPr>
            <a:r>
              <a:rPr lang="en-US" dirty="0"/>
              <a:t># Verify the install</a:t>
            </a:r>
          </a:p>
          <a:p>
            <a:pPr marL="0" indent="0">
              <a:buNone/>
            </a:pPr>
            <a:r>
              <a:rPr lang="en-US" b="1" i="1" dirty="0" err="1" smtClean="0">
                <a:solidFill>
                  <a:srgbClr val="00B0F0"/>
                </a:solidFill>
              </a:rPr>
              <a:t>docker</a:t>
            </a:r>
            <a:r>
              <a:rPr lang="en-US" b="1" i="1" dirty="0" smtClean="0">
                <a:solidFill>
                  <a:srgbClr val="00B0F0"/>
                </a:solidFill>
              </a:rPr>
              <a:t>-compose --version</a:t>
            </a:r>
            <a:endParaRPr lang="en-US" i="1" dirty="0">
              <a:solidFill>
                <a:srgbClr val="00B0F0"/>
              </a:solidFill>
            </a:endParaRPr>
          </a:p>
        </p:txBody>
      </p:sp>
    </p:spTree>
    <p:extLst>
      <p:ext uri="{BB962C8B-B14F-4D97-AF65-F5344CB8AC3E}">
        <p14:creationId xmlns:p14="http://schemas.microsoft.com/office/powerpoint/2010/main" val="4282557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Installing Docker on </a:t>
            </a:r>
            <a:r>
              <a:rPr lang="en-US" b="1" dirty="0" smtClean="0"/>
              <a:t>Windows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Docker for Windows 4.x requires Windows Pro or Enterprise 64-bit editions version </a:t>
            </a:r>
            <a:r>
              <a:rPr lang="en-US" i="1" dirty="0" smtClean="0"/>
              <a:t>10586 +</a:t>
            </a:r>
            <a:endParaRPr lang="en-US" dirty="0" smtClean="0"/>
          </a:p>
          <a:p>
            <a:pPr marL="0" indent="0">
              <a:buNone/>
            </a:pPr>
            <a:r>
              <a:rPr lang="en-US" dirty="0" smtClean="0"/>
              <a:t># Get Windows Edition</a:t>
            </a:r>
          </a:p>
          <a:p>
            <a:pPr marL="0" indent="0">
              <a:buNone/>
            </a:pPr>
            <a:r>
              <a:rPr lang="en-US" b="1" i="1" dirty="0">
                <a:solidFill>
                  <a:srgbClr val="00B0F0"/>
                </a:solidFill>
              </a:rPr>
              <a:t>Get-</a:t>
            </a:r>
            <a:r>
              <a:rPr lang="en-US" b="1" i="1" dirty="0" err="1">
                <a:solidFill>
                  <a:srgbClr val="00B0F0"/>
                </a:solidFill>
              </a:rPr>
              <a:t>WmiObject</a:t>
            </a:r>
            <a:r>
              <a:rPr lang="en-US" b="1" i="1" dirty="0">
                <a:solidFill>
                  <a:srgbClr val="00B0F0"/>
                </a:solidFill>
              </a:rPr>
              <a:t> -Class Win32_OperatingSystem | % </a:t>
            </a:r>
            <a:r>
              <a:rPr lang="en-US" b="1" i="1" dirty="0" smtClean="0">
                <a:solidFill>
                  <a:srgbClr val="00B0F0"/>
                </a:solidFill>
              </a:rPr>
              <a:t>Caption</a:t>
            </a:r>
            <a:endParaRPr lang="en-US" b="1" i="1" dirty="0">
              <a:solidFill>
                <a:srgbClr val="00B0F0"/>
              </a:solidFill>
            </a:endParaRPr>
          </a:p>
          <a:p>
            <a:pPr marL="0" indent="0">
              <a:buNone/>
            </a:pPr>
            <a:r>
              <a:rPr lang="en-US" dirty="0"/>
              <a:t># Get Windows </a:t>
            </a:r>
            <a:r>
              <a:rPr lang="en-US" dirty="0" smtClean="0"/>
              <a:t>build number</a:t>
            </a:r>
            <a:endParaRPr lang="en-US" dirty="0"/>
          </a:p>
          <a:p>
            <a:pPr marL="0" indent="0">
              <a:buNone/>
            </a:pPr>
            <a:r>
              <a:rPr lang="en-US" b="1" i="1" dirty="0" smtClean="0">
                <a:solidFill>
                  <a:srgbClr val="00B0F0"/>
                </a:solidFill>
              </a:rPr>
              <a:t>Get-</a:t>
            </a:r>
            <a:r>
              <a:rPr lang="en-US" b="1" i="1" dirty="0" err="1" smtClean="0">
                <a:solidFill>
                  <a:srgbClr val="00B0F0"/>
                </a:solidFill>
              </a:rPr>
              <a:t>WmiObject</a:t>
            </a:r>
            <a:r>
              <a:rPr lang="en-US" b="1" i="1" dirty="0" smtClean="0">
                <a:solidFill>
                  <a:srgbClr val="00B0F0"/>
                </a:solidFill>
              </a:rPr>
              <a:t> </a:t>
            </a:r>
            <a:r>
              <a:rPr lang="en-US" b="1" i="1" dirty="0">
                <a:solidFill>
                  <a:srgbClr val="00B0F0"/>
                </a:solidFill>
              </a:rPr>
              <a:t>-Class Win32_OperatingSystem | % </a:t>
            </a:r>
            <a:r>
              <a:rPr lang="en-US" b="1" i="1" dirty="0" err="1">
                <a:solidFill>
                  <a:srgbClr val="00B0F0"/>
                </a:solidFill>
              </a:rPr>
              <a:t>Buildnumber</a:t>
            </a:r>
            <a:endParaRPr lang="en-US" b="1" i="1" dirty="0">
              <a:solidFill>
                <a:srgbClr val="00B0F0"/>
              </a:solidFill>
            </a:endParaRPr>
          </a:p>
          <a:p>
            <a:endParaRPr lang="en-US" dirty="0" smtClean="0"/>
          </a:p>
          <a:p>
            <a:endParaRPr lang="en-US" dirty="0"/>
          </a:p>
          <a:p>
            <a:r>
              <a:rPr lang="en-US" dirty="0" smtClean="0"/>
              <a:t>You </a:t>
            </a:r>
            <a:r>
              <a:rPr lang="en-US" dirty="0"/>
              <a:t>will need to enable the windows feature </a:t>
            </a:r>
            <a:r>
              <a:rPr lang="en-US" dirty="0" err="1"/>
              <a:t>hyper-v</a:t>
            </a:r>
            <a:endParaRPr lang="en-US" dirty="0"/>
          </a:p>
          <a:p>
            <a:r>
              <a:rPr lang="en-US" dirty="0" smtClean="0"/>
              <a:t>You need to install WSL 2 (Windows Subsystem for Linux)</a:t>
            </a:r>
          </a:p>
          <a:p>
            <a:pPr marL="0" indent="0">
              <a:buNone/>
            </a:pPr>
            <a:endParaRPr lang="en-US" dirty="0"/>
          </a:p>
        </p:txBody>
      </p:sp>
    </p:spTree>
    <p:extLst>
      <p:ext uri="{BB962C8B-B14F-4D97-AF65-F5344CB8AC3E}">
        <p14:creationId xmlns:p14="http://schemas.microsoft.com/office/powerpoint/2010/main" val="961109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WSL 2  (part 1)</a:t>
            </a:r>
            <a:endParaRPr lang="en-US" dirty="0"/>
          </a:p>
        </p:txBody>
      </p:sp>
      <p:sp>
        <p:nvSpPr>
          <p:cNvPr id="3" name="Content Placeholder 2"/>
          <p:cNvSpPr>
            <a:spLocks noGrp="1"/>
          </p:cNvSpPr>
          <p:nvPr>
            <p:ph idx="1"/>
          </p:nvPr>
        </p:nvSpPr>
        <p:spPr>
          <a:xfrm>
            <a:off x="1141412" y="1771691"/>
            <a:ext cx="9905999" cy="4859767"/>
          </a:xfrm>
        </p:spPr>
        <p:txBody>
          <a:bodyPr>
            <a:noAutofit/>
          </a:bodyPr>
          <a:lstStyle/>
          <a:p>
            <a:pPr marL="0" indent="0">
              <a:buNone/>
            </a:pPr>
            <a:r>
              <a:rPr lang="en-US" sz="2000" dirty="0" smtClean="0"/>
              <a:t># from</a:t>
            </a:r>
            <a:r>
              <a:rPr lang="en-US" sz="2000" dirty="0"/>
              <a:t>: </a:t>
            </a:r>
            <a:r>
              <a:rPr lang="en-US" sz="2000" dirty="0">
                <a:hlinkClick r:id="rId2"/>
              </a:rPr>
              <a:t>https://www.omgubuntu.co.uk/how-to-install-wsl2-on-windows-10</a:t>
            </a:r>
            <a:endParaRPr lang="en-US" sz="2000" dirty="0"/>
          </a:p>
          <a:p>
            <a:pPr marL="0" indent="0">
              <a:buNone/>
            </a:pPr>
            <a:r>
              <a:rPr lang="en-US" sz="2000" dirty="0" smtClean="0"/>
              <a:t># </a:t>
            </a:r>
            <a:r>
              <a:rPr lang="en-US" sz="2000" dirty="0"/>
              <a:t>In a </a:t>
            </a:r>
            <a:r>
              <a:rPr lang="en-US" sz="2000" dirty="0" err="1" smtClean="0"/>
              <a:t>Powershell</a:t>
            </a:r>
            <a:r>
              <a:rPr lang="en-US" sz="2000" dirty="0" smtClean="0"/>
              <a:t> </a:t>
            </a:r>
            <a:r>
              <a:rPr lang="en-US" sz="2000" dirty="0"/>
              <a:t>admin command shell execute the following commands:</a:t>
            </a:r>
          </a:p>
          <a:p>
            <a:pPr marL="0" indent="0">
              <a:buNone/>
            </a:pPr>
            <a:r>
              <a:rPr lang="en-US" sz="2000" b="1" i="1" dirty="0">
                <a:solidFill>
                  <a:srgbClr val="00B0F0"/>
                </a:solidFill>
              </a:rPr>
              <a:t>dism.exe /online /enable-feature /</a:t>
            </a:r>
            <a:r>
              <a:rPr lang="en-US" sz="2000" b="1" i="1" dirty="0" err="1">
                <a:solidFill>
                  <a:srgbClr val="00B0F0"/>
                </a:solidFill>
              </a:rPr>
              <a:t>featurename:Microsoft-Windows-Subsystem-Linux</a:t>
            </a:r>
            <a:r>
              <a:rPr lang="en-US" sz="2000" b="1" i="1" dirty="0">
                <a:solidFill>
                  <a:srgbClr val="00B0F0"/>
                </a:solidFill>
              </a:rPr>
              <a:t> /all /</a:t>
            </a:r>
            <a:r>
              <a:rPr lang="en-US" sz="2000" b="1" i="1" dirty="0" err="1">
                <a:solidFill>
                  <a:srgbClr val="00B0F0"/>
                </a:solidFill>
              </a:rPr>
              <a:t>norestart</a:t>
            </a:r>
            <a:endParaRPr lang="en-US" sz="2000" b="1" i="1" dirty="0">
              <a:solidFill>
                <a:srgbClr val="00B0F0"/>
              </a:solidFill>
            </a:endParaRPr>
          </a:p>
          <a:p>
            <a:pPr marL="0" indent="0">
              <a:buNone/>
            </a:pPr>
            <a:r>
              <a:rPr lang="en-US" sz="2000" b="1" i="1" dirty="0" smtClean="0">
                <a:solidFill>
                  <a:srgbClr val="00B0F0"/>
                </a:solidFill>
              </a:rPr>
              <a:t>dism.exe </a:t>
            </a:r>
            <a:r>
              <a:rPr lang="en-US" sz="2000" b="1" i="1" dirty="0">
                <a:solidFill>
                  <a:srgbClr val="00B0F0"/>
                </a:solidFill>
              </a:rPr>
              <a:t>/online /enable-feature /</a:t>
            </a:r>
            <a:r>
              <a:rPr lang="en-US" sz="2000" b="1" i="1" dirty="0" err="1">
                <a:solidFill>
                  <a:srgbClr val="00B0F0"/>
                </a:solidFill>
              </a:rPr>
              <a:t>featurename:VirtualMachinePlatform</a:t>
            </a:r>
            <a:r>
              <a:rPr lang="en-US" sz="2000" b="1" i="1" dirty="0">
                <a:solidFill>
                  <a:srgbClr val="00B0F0"/>
                </a:solidFill>
              </a:rPr>
              <a:t> /all /</a:t>
            </a:r>
            <a:r>
              <a:rPr lang="en-US" sz="2000" b="1" i="1" dirty="0" err="1">
                <a:solidFill>
                  <a:srgbClr val="00B0F0"/>
                </a:solidFill>
              </a:rPr>
              <a:t>norestart</a:t>
            </a:r>
            <a:endParaRPr lang="en-US" sz="2000" b="1" i="1" dirty="0">
              <a:solidFill>
                <a:srgbClr val="00B0F0"/>
              </a:solidFill>
            </a:endParaRPr>
          </a:p>
          <a:p>
            <a:pPr marL="0" indent="0">
              <a:buNone/>
            </a:pPr>
            <a:r>
              <a:rPr lang="en-US" sz="2000" b="1" i="1" dirty="0" smtClean="0">
                <a:solidFill>
                  <a:srgbClr val="00B0F0"/>
                </a:solidFill>
              </a:rPr>
              <a:t>Enable-</a:t>
            </a:r>
            <a:r>
              <a:rPr lang="en-US" sz="2000" b="1" i="1" dirty="0" err="1" smtClean="0">
                <a:solidFill>
                  <a:srgbClr val="00B0F0"/>
                </a:solidFill>
              </a:rPr>
              <a:t>WindowsOptionalFeature</a:t>
            </a:r>
            <a:r>
              <a:rPr lang="en-US" sz="2000" b="1" i="1" dirty="0" smtClean="0">
                <a:solidFill>
                  <a:srgbClr val="00B0F0"/>
                </a:solidFill>
              </a:rPr>
              <a:t> </a:t>
            </a:r>
            <a:r>
              <a:rPr lang="en-US" sz="2000" b="1" i="1" dirty="0">
                <a:solidFill>
                  <a:srgbClr val="00B0F0"/>
                </a:solidFill>
              </a:rPr>
              <a:t>-Online -</a:t>
            </a:r>
            <a:r>
              <a:rPr lang="en-US" sz="2000" b="1" i="1" dirty="0" err="1">
                <a:solidFill>
                  <a:srgbClr val="00B0F0"/>
                </a:solidFill>
              </a:rPr>
              <a:t>FeatureName</a:t>
            </a:r>
            <a:r>
              <a:rPr lang="en-US" sz="2000" b="1" i="1" dirty="0">
                <a:solidFill>
                  <a:srgbClr val="00B0F0"/>
                </a:solidFill>
              </a:rPr>
              <a:t> </a:t>
            </a:r>
            <a:r>
              <a:rPr lang="en-US" sz="2000" b="1" i="1" dirty="0" err="1">
                <a:solidFill>
                  <a:srgbClr val="00B0F0"/>
                </a:solidFill>
              </a:rPr>
              <a:t>VirtualMachinePlatform</a:t>
            </a:r>
            <a:r>
              <a:rPr lang="en-US" sz="2000" b="1" i="1" dirty="0">
                <a:solidFill>
                  <a:srgbClr val="00B0F0"/>
                </a:solidFill>
              </a:rPr>
              <a:t> -</a:t>
            </a:r>
            <a:r>
              <a:rPr lang="en-US" sz="2000" b="1" i="1" dirty="0" err="1">
                <a:solidFill>
                  <a:srgbClr val="00B0F0"/>
                </a:solidFill>
              </a:rPr>
              <a:t>NoRestart</a:t>
            </a:r>
            <a:endParaRPr lang="en-US" sz="2000" b="1" i="1" dirty="0">
              <a:solidFill>
                <a:srgbClr val="00B0F0"/>
              </a:solidFill>
            </a:endParaRPr>
          </a:p>
          <a:p>
            <a:pPr marL="0" indent="0">
              <a:buNone/>
            </a:pPr>
            <a:endParaRPr lang="en-US" sz="2000" dirty="0" smtClean="0"/>
          </a:p>
          <a:p>
            <a:pPr marL="0" indent="0">
              <a:buNone/>
            </a:pPr>
            <a:r>
              <a:rPr lang="en-US" sz="2000" dirty="0" smtClean="0"/>
              <a:t># </a:t>
            </a:r>
            <a:r>
              <a:rPr lang="en-US" sz="2000" dirty="0"/>
              <a:t>Now you need to </a:t>
            </a:r>
            <a:r>
              <a:rPr lang="en-US" sz="2000" dirty="0" smtClean="0"/>
              <a:t>reboot</a:t>
            </a:r>
            <a:endParaRPr lang="en-US" sz="2000" dirty="0"/>
          </a:p>
        </p:txBody>
      </p:sp>
    </p:spTree>
    <p:extLst>
      <p:ext uri="{BB962C8B-B14F-4D97-AF65-F5344CB8AC3E}">
        <p14:creationId xmlns:p14="http://schemas.microsoft.com/office/powerpoint/2010/main" val="3656379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WSL 2  (part 2)</a:t>
            </a:r>
            <a:endParaRPr lang="en-US" dirty="0"/>
          </a:p>
        </p:txBody>
      </p:sp>
      <p:sp>
        <p:nvSpPr>
          <p:cNvPr id="3" name="Content Placeholder 2"/>
          <p:cNvSpPr>
            <a:spLocks noGrp="1"/>
          </p:cNvSpPr>
          <p:nvPr>
            <p:ph idx="1"/>
          </p:nvPr>
        </p:nvSpPr>
        <p:spPr>
          <a:xfrm>
            <a:off x="1141412" y="1771691"/>
            <a:ext cx="10482177" cy="4859767"/>
          </a:xfrm>
        </p:spPr>
        <p:txBody>
          <a:bodyPr>
            <a:noAutofit/>
          </a:bodyPr>
          <a:lstStyle/>
          <a:p>
            <a:pPr marL="0" indent="0">
              <a:buNone/>
            </a:pPr>
            <a:r>
              <a:rPr lang="en-US" sz="1600" dirty="0"/>
              <a:t># Download and install the Linux kernel update package</a:t>
            </a:r>
          </a:p>
          <a:p>
            <a:pPr marL="0" indent="0">
              <a:buNone/>
            </a:pPr>
            <a:r>
              <a:rPr lang="en-US" sz="1600" dirty="0"/>
              <a:t># From </a:t>
            </a:r>
            <a:r>
              <a:rPr lang="en-US" sz="1600" dirty="0">
                <a:hlinkClick r:id="rId2"/>
              </a:rPr>
              <a:t>https://</a:t>
            </a:r>
            <a:r>
              <a:rPr lang="en-US" sz="1600" dirty="0" smtClean="0">
                <a:hlinkClick r:id="rId2"/>
              </a:rPr>
              <a:t>docs.microsoft.com/en-us/windows/wsl/install-win10</a:t>
            </a:r>
            <a:endParaRPr lang="en-US" sz="1600" dirty="0" smtClean="0"/>
          </a:p>
          <a:p>
            <a:pPr marL="0" indent="0">
              <a:buNone/>
            </a:pPr>
            <a:r>
              <a:rPr lang="en-US" sz="1600" dirty="0" smtClean="0"/>
              <a:t># step-4-</a:t>
            </a:r>
            <a:r>
              <a:rPr lang="en-US" sz="1600" dirty="0"/>
              <a:t>--download-the-linux-kernel-update-package</a:t>
            </a:r>
          </a:p>
          <a:p>
            <a:pPr marL="0" indent="0">
              <a:buNone/>
            </a:pPr>
            <a:r>
              <a:rPr lang="en-US" sz="1600" dirty="0"/>
              <a:t>https://wslstorestorage.blob.core.windows.net/wslblob/wsl_update_x64.msi</a:t>
            </a:r>
          </a:p>
          <a:p>
            <a:pPr marL="0" indent="0">
              <a:buNone/>
            </a:pPr>
            <a:r>
              <a:rPr lang="en-US" sz="1600" dirty="0" smtClean="0"/>
              <a:t># </a:t>
            </a:r>
            <a:r>
              <a:rPr lang="en-US" sz="1600" dirty="0"/>
              <a:t>set WSL version to 2, open a PowerShell command prompt and run this command</a:t>
            </a:r>
          </a:p>
          <a:p>
            <a:pPr marL="0" indent="0">
              <a:buNone/>
            </a:pPr>
            <a:r>
              <a:rPr lang="en-US" sz="1600" b="1" i="1" dirty="0" err="1">
                <a:solidFill>
                  <a:srgbClr val="00B0F0"/>
                </a:solidFill>
              </a:rPr>
              <a:t>wsl</a:t>
            </a:r>
            <a:r>
              <a:rPr lang="en-US" sz="1600" b="1" i="1" dirty="0">
                <a:solidFill>
                  <a:srgbClr val="00B0F0"/>
                </a:solidFill>
              </a:rPr>
              <a:t> --set-default-version 2</a:t>
            </a:r>
          </a:p>
          <a:p>
            <a:pPr marL="0" indent="0">
              <a:buNone/>
            </a:pPr>
            <a:r>
              <a:rPr lang="en-US" sz="1600" dirty="0" smtClean="0"/>
              <a:t># </a:t>
            </a:r>
            <a:r>
              <a:rPr lang="en-US" sz="1600" dirty="0"/>
              <a:t>Install Ubuntu on Windows WSL</a:t>
            </a:r>
          </a:p>
          <a:p>
            <a:pPr marL="0" indent="0">
              <a:buNone/>
            </a:pPr>
            <a:r>
              <a:rPr lang="en-US" sz="1600" dirty="0"/>
              <a:t>https://www.microsoft.com/en-us/p/ubuntu-2004-lts/9n6svws3rx71?rtc=1#activetab=pivot:overviewtab</a:t>
            </a:r>
          </a:p>
          <a:p>
            <a:pPr marL="0" indent="0">
              <a:buNone/>
            </a:pPr>
            <a:r>
              <a:rPr lang="en-US" sz="1600" dirty="0" smtClean="0"/>
              <a:t># </a:t>
            </a:r>
            <a:r>
              <a:rPr lang="en-US" sz="1600" dirty="0"/>
              <a:t>Optionally install windows terminal</a:t>
            </a:r>
          </a:p>
          <a:p>
            <a:pPr marL="0" indent="0">
              <a:buNone/>
            </a:pPr>
            <a:r>
              <a:rPr lang="en-US" sz="1600" dirty="0"/>
              <a:t>https://www.microsoft.com/en-us/p/windows-terminal/9n0dx20hk701?activetab=pivot:overviewtab</a:t>
            </a:r>
          </a:p>
          <a:p>
            <a:pPr marL="0" indent="0">
              <a:buNone/>
            </a:pPr>
            <a:r>
              <a:rPr lang="en-US" sz="1600" dirty="0" smtClean="0"/>
              <a:t># Time to restart again</a:t>
            </a:r>
            <a:endParaRPr lang="en-US" sz="1600" dirty="0"/>
          </a:p>
        </p:txBody>
      </p:sp>
    </p:spTree>
    <p:extLst>
      <p:ext uri="{BB962C8B-B14F-4D97-AF65-F5344CB8AC3E}">
        <p14:creationId xmlns:p14="http://schemas.microsoft.com/office/powerpoint/2010/main" val="2048721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will cover today</a:t>
            </a:r>
            <a:endParaRPr lang="en-US" dirty="0"/>
          </a:p>
        </p:txBody>
      </p:sp>
      <p:sp>
        <p:nvSpPr>
          <p:cNvPr id="3" name="TextBox 2"/>
          <p:cNvSpPr txBox="1"/>
          <p:nvPr/>
        </p:nvSpPr>
        <p:spPr>
          <a:xfrm>
            <a:off x="1141413" y="1959429"/>
            <a:ext cx="9839625"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What to expect to learn from each of the eight weeks in this training</a:t>
            </a:r>
          </a:p>
          <a:p>
            <a:endParaRPr lang="en-US" sz="2800" dirty="0"/>
          </a:p>
          <a:p>
            <a:pPr marL="457200" indent="-457200">
              <a:buFont typeface="Arial" panose="020B0604020202020204" pitchFamily="34" charset="0"/>
              <a:buChar char="•"/>
            </a:pPr>
            <a:r>
              <a:rPr lang="en-US" sz="2800" dirty="0" smtClean="0"/>
              <a:t>What is in Chapter 1</a:t>
            </a:r>
          </a:p>
          <a:p>
            <a:pPr marL="914400" lvl="1" indent="-457200">
              <a:buFont typeface="Arial" panose="020B0604020202020204" pitchFamily="34" charset="0"/>
              <a:buChar char="•"/>
            </a:pPr>
            <a:r>
              <a:rPr lang="en-US" sz="2800" dirty="0" smtClean="0"/>
              <a:t>We </a:t>
            </a:r>
            <a:r>
              <a:rPr lang="en-US" sz="2800" dirty="0"/>
              <a:t>are going to get everything set up for Docker development on </a:t>
            </a:r>
            <a:r>
              <a:rPr lang="en-US" sz="2800" dirty="0" smtClean="0"/>
              <a:t>our workstation</a:t>
            </a:r>
            <a:r>
              <a:rPr lang="en-US" sz="2800" dirty="0"/>
              <a:t>. We will learn how to set up a Docker development environment on Linux</a:t>
            </a:r>
            <a:r>
              <a:rPr lang="en-US" sz="2800" dirty="0" smtClean="0"/>
              <a:t>, Windows</a:t>
            </a:r>
            <a:r>
              <a:rPr lang="en-US" sz="2800" dirty="0"/>
              <a:t>, and OS X workstations. Then we will handle some post-installation steps </a:t>
            </a:r>
            <a:r>
              <a:rPr lang="en-US" sz="2800" dirty="0" smtClean="0"/>
              <a:t>for each </a:t>
            </a:r>
            <a:r>
              <a:rPr lang="en-US" sz="2800" dirty="0"/>
              <a:t>OS. Lastly, we will learn how using Docker on each OS differs and what to watch </a:t>
            </a:r>
            <a:r>
              <a:rPr lang="en-US" sz="2800" dirty="0" smtClean="0"/>
              <a:t>out for </a:t>
            </a:r>
            <a:r>
              <a:rPr lang="en-US" sz="2800" dirty="0"/>
              <a:t>between them.</a:t>
            </a:r>
            <a:endParaRPr lang="en-US" sz="4000" dirty="0"/>
          </a:p>
        </p:txBody>
      </p:sp>
    </p:spTree>
    <p:extLst>
      <p:ext uri="{BB962C8B-B14F-4D97-AF65-F5344CB8AC3E}">
        <p14:creationId xmlns:p14="http://schemas.microsoft.com/office/powerpoint/2010/main" val="7813785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Docker for Windows</a:t>
            </a:r>
            <a:endParaRPr lang="en-US" dirty="0"/>
          </a:p>
        </p:txBody>
      </p:sp>
      <p:sp>
        <p:nvSpPr>
          <p:cNvPr id="3" name="Content Placeholder 2"/>
          <p:cNvSpPr>
            <a:spLocks noGrp="1"/>
          </p:cNvSpPr>
          <p:nvPr>
            <p:ph idx="1"/>
          </p:nvPr>
        </p:nvSpPr>
        <p:spPr>
          <a:xfrm>
            <a:off x="1141412" y="1886464"/>
            <a:ext cx="9905999" cy="4399005"/>
          </a:xfrm>
        </p:spPr>
        <p:txBody>
          <a:bodyPr>
            <a:normAutofit/>
          </a:bodyPr>
          <a:lstStyle/>
          <a:p>
            <a:pPr marL="0" indent="0">
              <a:buNone/>
            </a:pPr>
            <a:r>
              <a:rPr lang="en-US" dirty="0"/>
              <a:t>You will need to log in to the Docker store to download the Docker CE for Windows installer, so if you don't already have an account, go ahead and create one now and then log in to it</a:t>
            </a:r>
            <a:r>
              <a:rPr lang="en-US" dirty="0" smtClean="0"/>
              <a:t>.</a:t>
            </a:r>
          </a:p>
          <a:p>
            <a:pPr marL="0" indent="0">
              <a:buNone/>
            </a:pPr>
            <a:r>
              <a:rPr lang="en-US" dirty="0" smtClean="0">
                <a:hlinkClick r:id="rId2"/>
              </a:rPr>
              <a:t>https</a:t>
            </a:r>
            <a:r>
              <a:rPr lang="en-US" dirty="0">
                <a:hlinkClick r:id="rId2"/>
              </a:rPr>
              <a:t>://hub.docker.com/editions/community/docker-ce-desktop-windows</a:t>
            </a:r>
            <a:endParaRPr lang="en-US" dirty="0" smtClean="0"/>
          </a:p>
          <a:p>
            <a:pPr marL="0" indent="0">
              <a:buNone/>
            </a:pPr>
            <a:endParaRPr lang="en-US" dirty="0" smtClean="0"/>
          </a:p>
          <a:p>
            <a:pPr marL="0" indent="0">
              <a:buNone/>
            </a:pPr>
            <a:r>
              <a:rPr lang="en-US" dirty="0" smtClean="0"/>
              <a:t># Verify the install</a:t>
            </a:r>
          </a:p>
          <a:p>
            <a:pPr marL="0" indent="0">
              <a:buNone/>
            </a:pPr>
            <a:r>
              <a:rPr lang="en-US" dirty="0" err="1" smtClean="0"/>
              <a:t>docker</a:t>
            </a:r>
            <a:r>
              <a:rPr lang="en-US" dirty="0" smtClean="0"/>
              <a:t> –version</a:t>
            </a:r>
          </a:p>
          <a:p>
            <a:pPr marL="0" indent="0">
              <a:buNone/>
            </a:pPr>
            <a:r>
              <a:rPr lang="en-US" dirty="0" err="1" smtClean="0"/>
              <a:t>docker</a:t>
            </a:r>
            <a:r>
              <a:rPr lang="en-US" dirty="0" smtClean="0"/>
              <a:t> container run hello-world</a:t>
            </a:r>
            <a:endParaRPr lang="en-US" dirty="0"/>
          </a:p>
        </p:txBody>
      </p:sp>
    </p:spTree>
    <p:extLst>
      <p:ext uri="{BB962C8B-B14F-4D97-AF65-F5344CB8AC3E}">
        <p14:creationId xmlns:p14="http://schemas.microsoft.com/office/powerpoint/2010/main" val="28704448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Installing Docker on </a:t>
            </a:r>
            <a:r>
              <a:rPr lang="en-US" b="1" dirty="0" smtClean="0"/>
              <a:t>OSX</a:t>
            </a:r>
            <a:endParaRPr lang="en-US" dirty="0"/>
          </a:p>
        </p:txBody>
      </p:sp>
      <p:sp>
        <p:nvSpPr>
          <p:cNvPr id="3" name="Content Placeholder 2"/>
          <p:cNvSpPr>
            <a:spLocks noGrp="1"/>
          </p:cNvSpPr>
          <p:nvPr>
            <p:ph idx="1"/>
          </p:nvPr>
        </p:nvSpPr>
        <p:spPr/>
        <p:txBody>
          <a:bodyPr/>
          <a:lstStyle/>
          <a:p>
            <a:r>
              <a:rPr lang="en-US" dirty="0" smtClean="0"/>
              <a:t>Create an account on the Docker store if you don’t already have one, then login.</a:t>
            </a:r>
          </a:p>
          <a:p>
            <a:r>
              <a:rPr lang="en-US" dirty="0"/>
              <a:t>Browse to </a:t>
            </a:r>
            <a:r>
              <a:rPr lang="en-US" dirty="0">
                <a:hlinkClick r:id="rId2"/>
              </a:rPr>
              <a:t>https://</a:t>
            </a:r>
            <a:r>
              <a:rPr lang="en-US" dirty="0" smtClean="0">
                <a:hlinkClick r:id="rId2"/>
              </a:rPr>
              <a:t>hub.docker.com/editions/community/docker-ce-desktop-mac</a:t>
            </a:r>
            <a:endParaRPr lang="en-US" dirty="0" smtClean="0"/>
          </a:p>
          <a:p>
            <a:r>
              <a:rPr lang="en-US" dirty="0" smtClean="0"/>
              <a:t>Download Docker </a:t>
            </a:r>
            <a:r>
              <a:rPr lang="en-US" dirty="0" err="1" smtClean="0"/>
              <a:t>Deskop</a:t>
            </a:r>
            <a:r>
              <a:rPr lang="en-US" dirty="0" smtClean="0"/>
              <a:t> for Mac</a:t>
            </a:r>
          </a:p>
          <a:p>
            <a:r>
              <a:rPr lang="en-US" dirty="0" smtClean="0"/>
              <a:t>Open the “</a:t>
            </a:r>
            <a:r>
              <a:rPr lang="en-US" dirty="0" err="1" smtClean="0"/>
              <a:t>docker.dmg</a:t>
            </a:r>
            <a:r>
              <a:rPr lang="en-US" dirty="0" smtClean="0"/>
              <a:t>” image, and copy Docker to your Applications folder</a:t>
            </a:r>
            <a:endParaRPr lang="en-US" dirty="0"/>
          </a:p>
        </p:txBody>
      </p:sp>
    </p:spTree>
    <p:extLst>
      <p:ext uri="{BB962C8B-B14F-4D97-AF65-F5344CB8AC3E}">
        <p14:creationId xmlns:p14="http://schemas.microsoft.com/office/powerpoint/2010/main" val="957743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different based on your OS choice?</a:t>
            </a:r>
            <a:endParaRPr lang="en-US" dirty="0"/>
          </a:p>
        </p:txBody>
      </p:sp>
      <p:sp>
        <p:nvSpPr>
          <p:cNvPr id="3" name="Content Placeholder 2"/>
          <p:cNvSpPr>
            <a:spLocks noGrp="1"/>
          </p:cNvSpPr>
          <p:nvPr>
            <p:ph idx="1"/>
          </p:nvPr>
        </p:nvSpPr>
        <p:spPr/>
        <p:txBody>
          <a:bodyPr>
            <a:normAutofit fontScale="92500"/>
          </a:bodyPr>
          <a:lstStyle/>
          <a:p>
            <a:r>
              <a:rPr lang="en-US" dirty="0"/>
              <a:t>Docker </a:t>
            </a:r>
            <a:r>
              <a:rPr lang="en-US" dirty="0" smtClean="0"/>
              <a:t>was created </a:t>
            </a:r>
            <a:r>
              <a:rPr lang="en-US" dirty="0"/>
              <a:t>on Linux and is deeply integrated with some key Linux </a:t>
            </a:r>
            <a:r>
              <a:rPr lang="en-US" dirty="0" smtClean="0"/>
              <a:t>constructs</a:t>
            </a:r>
          </a:p>
          <a:p>
            <a:r>
              <a:rPr lang="en-US" dirty="0" smtClean="0"/>
              <a:t>On other OSes Docker uses small Linux VMs behind the scenes on WSL in Windows or </a:t>
            </a:r>
            <a:r>
              <a:rPr lang="en-US" dirty="0" err="1" smtClean="0"/>
              <a:t>hyperkit</a:t>
            </a:r>
            <a:r>
              <a:rPr lang="en-US" dirty="0" smtClean="0"/>
              <a:t> in OSX</a:t>
            </a:r>
          </a:p>
          <a:p>
            <a:r>
              <a:rPr lang="en-US" dirty="0" smtClean="0"/>
              <a:t>Performance will be best on a native Linux OS, especially related to file mounts</a:t>
            </a:r>
          </a:p>
          <a:p>
            <a:r>
              <a:rPr lang="en-US" dirty="0" smtClean="0"/>
              <a:t>Accessing container endpoints, for example accessing containers using localhost on Windows, or pinging containers on a Mac</a:t>
            </a:r>
          </a:p>
          <a:p>
            <a:r>
              <a:rPr lang="en-US" dirty="0" smtClean="0"/>
              <a:t>Volume mount points are not in the expected path for Mac or Windows systems</a:t>
            </a:r>
            <a:endParaRPr lang="en-US" dirty="0"/>
          </a:p>
        </p:txBody>
      </p:sp>
    </p:spTree>
    <p:extLst>
      <p:ext uri="{BB962C8B-B14F-4D97-AF65-F5344CB8AC3E}">
        <p14:creationId xmlns:p14="http://schemas.microsoft.com/office/powerpoint/2010/main" val="14032238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Box 2"/>
          <p:cNvSpPr txBox="1"/>
          <p:nvPr/>
        </p:nvSpPr>
        <p:spPr>
          <a:xfrm>
            <a:off x="1141413" y="1643743"/>
            <a:ext cx="10081758" cy="4955203"/>
          </a:xfrm>
          <a:prstGeom prst="rect">
            <a:avLst/>
          </a:prstGeom>
          <a:noFill/>
        </p:spPr>
        <p:txBody>
          <a:bodyPr wrap="square" rtlCol="0">
            <a:spAutoFit/>
          </a:bodyPr>
          <a:lstStyle/>
          <a:p>
            <a:r>
              <a:rPr lang="en-US" sz="2400" dirty="0" smtClean="0"/>
              <a:t>Today, </a:t>
            </a:r>
            <a:r>
              <a:rPr lang="en-US" sz="2400" dirty="0" smtClean="0"/>
              <a:t>we got an overview of what we will be covering during the eight weeks. </a:t>
            </a:r>
            <a:endParaRPr lang="en-US" sz="2400" dirty="0" smtClean="0"/>
          </a:p>
          <a:p>
            <a:endParaRPr lang="en-US" sz="2400" dirty="0"/>
          </a:p>
          <a:p>
            <a:pPr marL="342900" indent="-342900">
              <a:buFont typeface="Arial" panose="020B0604020202020204" pitchFamily="34" charset="0"/>
              <a:buChar char="•"/>
            </a:pPr>
            <a:r>
              <a:rPr lang="en-US" sz="2800" dirty="0" smtClean="0"/>
              <a:t>We learned how to install Docker on several OS types</a:t>
            </a:r>
          </a:p>
          <a:p>
            <a:pPr marL="800100" lvl="1" indent="-342900">
              <a:buFont typeface="Arial" panose="020B0604020202020204" pitchFamily="34" charset="0"/>
              <a:buChar char="•"/>
            </a:pPr>
            <a:r>
              <a:rPr lang="en-US" sz="2800" dirty="0" smtClean="0"/>
              <a:t>CentOS</a:t>
            </a:r>
          </a:p>
          <a:p>
            <a:pPr marL="800100" lvl="1" indent="-342900">
              <a:buFont typeface="Arial" panose="020B0604020202020204" pitchFamily="34" charset="0"/>
              <a:buChar char="•"/>
            </a:pPr>
            <a:r>
              <a:rPr lang="en-US" sz="2800" dirty="0" err="1" smtClean="0"/>
              <a:t>Debian</a:t>
            </a:r>
            <a:r>
              <a:rPr lang="en-US" sz="2800" dirty="0" smtClean="0"/>
              <a:t> (Ubuntu)</a:t>
            </a:r>
          </a:p>
          <a:p>
            <a:pPr marL="800100" lvl="1" indent="-342900">
              <a:buFont typeface="Arial" panose="020B0604020202020204" pitchFamily="34" charset="0"/>
              <a:buChar char="•"/>
            </a:pPr>
            <a:r>
              <a:rPr lang="en-US" sz="2800" dirty="0" smtClean="0"/>
              <a:t>Windows </a:t>
            </a:r>
          </a:p>
          <a:p>
            <a:pPr marL="800100" lvl="1" indent="-342900">
              <a:buFont typeface="Arial" panose="020B0604020202020204" pitchFamily="34" charset="0"/>
              <a:buChar char="•"/>
            </a:pPr>
            <a:r>
              <a:rPr lang="en-US" sz="2800" dirty="0" smtClean="0"/>
              <a:t>OS X</a:t>
            </a:r>
            <a:endParaRPr lang="en-US" sz="2800" dirty="0" smtClean="0"/>
          </a:p>
          <a:p>
            <a:pPr marL="342900" indent="-342900">
              <a:buFont typeface="Arial" panose="020B0604020202020204" pitchFamily="34" charset="0"/>
              <a:buChar char="•"/>
            </a:pPr>
            <a:r>
              <a:rPr lang="en-US" sz="2800" dirty="0" smtClean="0"/>
              <a:t>We </a:t>
            </a:r>
            <a:r>
              <a:rPr lang="en-US" sz="2800" dirty="0"/>
              <a:t>learned </a:t>
            </a:r>
            <a:r>
              <a:rPr lang="en-US" sz="2800" dirty="0" smtClean="0"/>
              <a:t>some important post install steps</a:t>
            </a:r>
            <a:endParaRPr lang="en-US" sz="2800" dirty="0" smtClean="0"/>
          </a:p>
          <a:p>
            <a:pPr marL="342900" indent="-342900">
              <a:buFont typeface="Arial" panose="020B0604020202020204" pitchFamily="34" charset="0"/>
              <a:buChar char="•"/>
            </a:pPr>
            <a:r>
              <a:rPr lang="en-US" sz="2800" dirty="0" smtClean="0"/>
              <a:t>We learned how using Docker on each OS differs</a:t>
            </a:r>
            <a:endParaRPr lang="en-US" sz="2800" dirty="0" smtClean="0"/>
          </a:p>
          <a:p>
            <a:endParaRPr lang="en-US" sz="2400" dirty="0"/>
          </a:p>
          <a:p>
            <a:r>
              <a:rPr lang="en-US" sz="2400" dirty="0"/>
              <a:t>All in all, you should feel pretty confident in your </a:t>
            </a:r>
            <a:r>
              <a:rPr lang="en-US" sz="2400" dirty="0" smtClean="0"/>
              <a:t>ability to install Docker on your workstation!</a:t>
            </a:r>
            <a:endParaRPr lang="en-US" sz="3200" dirty="0"/>
          </a:p>
        </p:txBody>
      </p:sp>
    </p:spTree>
    <p:extLst>
      <p:ext uri="{BB962C8B-B14F-4D97-AF65-F5344CB8AC3E}">
        <p14:creationId xmlns:p14="http://schemas.microsoft.com/office/powerpoint/2010/main" val="24721766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BHU official answer key 2020 released for UET and PET; check detai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283" y="1180645"/>
            <a:ext cx="9264650" cy="463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483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expect </a:t>
            </a:r>
            <a:r>
              <a:rPr lang="en-US" dirty="0" smtClean="0"/>
              <a:t>to learn from this </a:t>
            </a:r>
            <a:r>
              <a:rPr lang="en-US" dirty="0"/>
              <a:t>training</a:t>
            </a:r>
          </a:p>
        </p:txBody>
      </p:sp>
      <p:sp>
        <p:nvSpPr>
          <p:cNvPr id="3" name="TextBox 2"/>
          <p:cNvSpPr txBox="1"/>
          <p:nvPr/>
        </p:nvSpPr>
        <p:spPr>
          <a:xfrm>
            <a:off x="1141413" y="1959429"/>
            <a:ext cx="9839625" cy="1323439"/>
          </a:xfrm>
          <a:prstGeom prst="rect">
            <a:avLst/>
          </a:prstGeom>
          <a:noFill/>
        </p:spPr>
        <p:txBody>
          <a:bodyPr wrap="square" rtlCol="0">
            <a:spAutoFit/>
          </a:bodyPr>
          <a:lstStyle/>
          <a:p>
            <a:endParaRPr lang="en-US" sz="4000" dirty="0" smtClean="0"/>
          </a:p>
          <a:p>
            <a:r>
              <a:rPr lang="en-US" sz="4000" dirty="0" smtClean="0"/>
              <a:t>Let’s have a look at the Table of Contents…</a:t>
            </a:r>
            <a:endParaRPr lang="en-US" sz="4000" dirty="0"/>
          </a:p>
        </p:txBody>
      </p:sp>
    </p:spTree>
    <p:extLst>
      <p:ext uri="{BB962C8B-B14F-4D97-AF65-F5344CB8AC3E}">
        <p14:creationId xmlns:p14="http://schemas.microsoft.com/office/powerpoint/2010/main" val="3614121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1115" y="1621971"/>
            <a:ext cx="10798627" cy="4524315"/>
          </a:xfrm>
          <a:prstGeom prst="rect">
            <a:avLst/>
          </a:prstGeom>
          <a:noFill/>
        </p:spPr>
        <p:txBody>
          <a:bodyPr wrap="square" rtlCol="0">
            <a:spAutoFit/>
          </a:bodyPr>
          <a:lstStyle/>
          <a:p>
            <a:r>
              <a:rPr lang="en-US" sz="3600" dirty="0" smtClean="0"/>
              <a:t>Chapter 1: Setting up a Docker Development Environment</a:t>
            </a:r>
          </a:p>
          <a:p>
            <a:r>
              <a:rPr lang="en-US" sz="3600" dirty="0" smtClean="0"/>
              <a:t>Chapter 2: Learning Docker Commands</a:t>
            </a:r>
          </a:p>
          <a:p>
            <a:r>
              <a:rPr lang="en-US" sz="3600" dirty="0" smtClean="0"/>
              <a:t>Chapter 3: Creating Docker Images</a:t>
            </a:r>
          </a:p>
          <a:p>
            <a:r>
              <a:rPr lang="en-US" sz="3600" dirty="0" smtClean="0"/>
              <a:t>Chapter 4: Docker Volumes</a:t>
            </a:r>
          </a:p>
          <a:p>
            <a:r>
              <a:rPr lang="en-US" sz="3600" dirty="0" smtClean="0"/>
              <a:t>Chapter 5: Docker Swarm</a:t>
            </a:r>
          </a:p>
          <a:p>
            <a:r>
              <a:rPr lang="en-US" sz="3600" dirty="0" smtClean="0"/>
              <a:t>Chapter 6: Docker Networking</a:t>
            </a:r>
          </a:p>
          <a:p>
            <a:r>
              <a:rPr lang="en-US" sz="3600" dirty="0" smtClean="0"/>
              <a:t>Chapter 7: Docker Stacks</a:t>
            </a:r>
          </a:p>
          <a:p>
            <a:r>
              <a:rPr lang="en-US" sz="3600" dirty="0" smtClean="0"/>
              <a:t>Chapter 8: Docker and Jenkins</a:t>
            </a:r>
            <a:endParaRPr lang="en-US" sz="3600" dirty="0"/>
          </a:p>
        </p:txBody>
      </p:sp>
      <p:sp>
        <p:nvSpPr>
          <p:cNvPr id="3" name="TextBox 2"/>
          <p:cNvSpPr txBox="1"/>
          <p:nvPr/>
        </p:nvSpPr>
        <p:spPr>
          <a:xfrm>
            <a:off x="3505607" y="283029"/>
            <a:ext cx="4995727" cy="923330"/>
          </a:xfrm>
          <a:prstGeom prst="rect">
            <a:avLst/>
          </a:prstGeom>
          <a:noFill/>
        </p:spPr>
        <p:txBody>
          <a:bodyPr wrap="none" rtlCol="0">
            <a:spAutoFit/>
          </a:bodyPr>
          <a:lstStyle/>
          <a:p>
            <a:r>
              <a:rPr lang="en-US" sz="5400" dirty="0" smtClean="0"/>
              <a:t>Table of Contents</a:t>
            </a:r>
            <a:endParaRPr lang="en-US" sz="5400" dirty="0"/>
          </a:p>
        </p:txBody>
      </p:sp>
    </p:spTree>
    <p:extLst>
      <p:ext uri="{BB962C8B-B14F-4D97-AF65-F5344CB8AC3E}">
        <p14:creationId xmlns:p14="http://schemas.microsoft.com/office/powerpoint/2010/main" val="25034708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1115" y="1621971"/>
            <a:ext cx="10798627" cy="4524315"/>
          </a:xfrm>
          <a:prstGeom prst="rect">
            <a:avLst/>
          </a:prstGeom>
          <a:noFill/>
        </p:spPr>
        <p:txBody>
          <a:bodyPr wrap="square" rtlCol="0">
            <a:spAutoFit/>
          </a:bodyPr>
          <a:lstStyle/>
          <a:p>
            <a:r>
              <a:rPr lang="en-US" sz="3600" dirty="0"/>
              <a:t>Chapter 1: Setting up a Docker Development Environment</a:t>
            </a:r>
          </a:p>
          <a:p>
            <a:r>
              <a:rPr lang="en-US" sz="3600" dirty="0" smtClean="0">
                <a:solidFill>
                  <a:schemeClr val="bg1">
                    <a:lumMod val="50000"/>
                    <a:lumOff val="50000"/>
                  </a:schemeClr>
                </a:solidFill>
              </a:rPr>
              <a:t>Chapter 2: Learning Docker Commands</a:t>
            </a:r>
          </a:p>
          <a:p>
            <a:r>
              <a:rPr lang="en-US" sz="3600" dirty="0" smtClean="0">
                <a:solidFill>
                  <a:schemeClr val="bg1">
                    <a:lumMod val="50000"/>
                    <a:lumOff val="50000"/>
                  </a:schemeClr>
                </a:solidFill>
              </a:rPr>
              <a:t>Chapter 3: Creating Docker Images</a:t>
            </a:r>
          </a:p>
          <a:p>
            <a:r>
              <a:rPr lang="en-US" sz="3600" dirty="0">
                <a:solidFill>
                  <a:schemeClr val="bg1">
                    <a:lumMod val="50000"/>
                    <a:lumOff val="50000"/>
                  </a:schemeClr>
                </a:solidFill>
              </a:rPr>
              <a:t>Chapter 4: Docker Volumes</a:t>
            </a:r>
          </a:p>
          <a:p>
            <a:r>
              <a:rPr lang="en-US" sz="3600" dirty="0" smtClean="0">
                <a:solidFill>
                  <a:schemeClr val="bg1">
                    <a:lumMod val="50000"/>
                    <a:lumOff val="50000"/>
                  </a:schemeClr>
                </a:solidFill>
              </a:rPr>
              <a:t>Chapter 5: Docker Swarm</a:t>
            </a:r>
          </a:p>
          <a:p>
            <a:r>
              <a:rPr lang="en-US" sz="3600" dirty="0" smtClean="0">
                <a:solidFill>
                  <a:schemeClr val="bg1">
                    <a:lumMod val="50000"/>
                    <a:lumOff val="50000"/>
                  </a:schemeClr>
                </a:solidFill>
              </a:rPr>
              <a:t>Chapter 6: Docker Networking</a:t>
            </a:r>
          </a:p>
          <a:p>
            <a:r>
              <a:rPr lang="en-US" sz="3600" dirty="0" smtClean="0">
                <a:solidFill>
                  <a:schemeClr val="bg1">
                    <a:lumMod val="50000"/>
                    <a:lumOff val="50000"/>
                  </a:schemeClr>
                </a:solidFill>
              </a:rPr>
              <a:t>Chapter 7: Docker Stacks</a:t>
            </a:r>
          </a:p>
          <a:p>
            <a:r>
              <a:rPr lang="en-US" sz="3600" dirty="0" smtClean="0">
                <a:solidFill>
                  <a:schemeClr val="bg1">
                    <a:lumMod val="50000"/>
                    <a:lumOff val="50000"/>
                  </a:schemeClr>
                </a:solidFill>
              </a:rPr>
              <a:t>Chapter 8: Docker and Jenkins</a:t>
            </a:r>
            <a:endParaRPr lang="en-US" sz="3600" dirty="0">
              <a:solidFill>
                <a:schemeClr val="bg1">
                  <a:lumMod val="50000"/>
                  <a:lumOff val="50000"/>
                </a:schemeClr>
              </a:solidFill>
            </a:endParaRPr>
          </a:p>
        </p:txBody>
      </p:sp>
      <p:sp>
        <p:nvSpPr>
          <p:cNvPr id="3" name="TextBox 2"/>
          <p:cNvSpPr txBox="1"/>
          <p:nvPr/>
        </p:nvSpPr>
        <p:spPr>
          <a:xfrm>
            <a:off x="4245835" y="261258"/>
            <a:ext cx="2566344" cy="923330"/>
          </a:xfrm>
          <a:prstGeom prst="rect">
            <a:avLst/>
          </a:prstGeom>
          <a:noFill/>
        </p:spPr>
        <p:txBody>
          <a:bodyPr wrap="none" rtlCol="0">
            <a:spAutoFit/>
          </a:bodyPr>
          <a:lstStyle/>
          <a:p>
            <a:r>
              <a:rPr lang="en-US" sz="5400" dirty="0" smtClean="0"/>
              <a:t>Today…</a:t>
            </a:r>
            <a:endParaRPr lang="en-US" sz="5400" dirty="0"/>
          </a:p>
        </p:txBody>
      </p:sp>
    </p:spTree>
    <p:extLst>
      <p:ext uri="{BB962C8B-B14F-4D97-AF65-F5344CB8AC3E}">
        <p14:creationId xmlns:p14="http://schemas.microsoft.com/office/powerpoint/2010/main" val="42070039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28735" y="1621971"/>
            <a:ext cx="6121007" cy="3385542"/>
          </a:xfrm>
          <a:prstGeom prst="rect">
            <a:avLst/>
          </a:prstGeom>
          <a:noFill/>
        </p:spPr>
        <p:txBody>
          <a:bodyPr wrap="square" rtlCol="0">
            <a:spAutoFit/>
          </a:bodyPr>
          <a:lstStyle/>
          <a:p>
            <a:r>
              <a:rPr lang="en-US" sz="3200" i="1" dirty="0"/>
              <a:t>"Suddenly it occurred to me: Would it not be great if my trailer could simply be lifted </a:t>
            </a:r>
            <a:r>
              <a:rPr lang="en-US" sz="3200" i="1" dirty="0" smtClean="0"/>
              <a:t>up and </a:t>
            </a:r>
            <a:r>
              <a:rPr lang="en-US" sz="3200" i="1" dirty="0"/>
              <a:t>placed on the ship without its contents being touched</a:t>
            </a:r>
            <a:r>
              <a:rPr lang="en-US" sz="3200" i="1" dirty="0" smtClean="0"/>
              <a:t>?“</a:t>
            </a:r>
          </a:p>
          <a:p>
            <a:endParaRPr lang="en-US" sz="3600" i="1" dirty="0"/>
          </a:p>
          <a:p>
            <a:pPr algn="r"/>
            <a:r>
              <a:rPr lang="en-US" i="1" dirty="0"/>
              <a:t>- Malcolm McLean, American trucking entrepreneur</a:t>
            </a:r>
            <a:endParaRPr lang="en-US" sz="3600" dirty="0"/>
          </a:p>
        </p:txBody>
      </p:sp>
      <p:sp>
        <p:nvSpPr>
          <p:cNvPr id="3" name="TextBox 2"/>
          <p:cNvSpPr txBox="1"/>
          <p:nvPr/>
        </p:nvSpPr>
        <p:spPr>
          <a:xfrm>
            <a:off x="4180521" y="293915"/>
            <a:ext cx="2415726" cy="923330"/>
          </a:xfrm>
          <a:prstGeom prst="rect">
            <a:avLst/>
          </a:prstGeom>
          <a:noFill/>
        </p:spPr>
        <p:txBody>
          <a:bodyPr wrap="none" rtlCol="0">
            <a:spAutoFit/>
          </a:bodyPr>
          <a:lstStyle/>
          <a:p>
            <a:r>
              <a:rPr lang="en-US" sz="5400" dirty="0" smtClean="0"/>
              <a:t>Fun Fact</a:t>
            </a:r>
            <a:endParaRPr lang="en-US" sz="5400" dirty="0"/>
          </a:p>
        </p:txBody>
      </p:sp>
      <p:pic>
        <p:nvPicPr>
          <p:cNvPr id="5" name="Picture 4"/>
          <p:cNvPicPr>
            <a:picLocks noChangeAspect="1"/>
          </p:cNvPicPr>
          <p:nvPr/>
        </p:nvPicPr>
        <p:blipFill>
          <a:blip r:embed="rId2"/>
          <a:stretch>
            <a:fillRect/>
          </a:stretch>
        </p:blipFill>
        <p:spPr>
          <a:xfrm>
            <a:off x="292702" y="1739472"/>
            <a:ext cx="4888899" cy="32680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160490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Technical </a:t>
            </a:r>
            <a:r>
              <a:rPr lang="en-US" b="1" dirty="0" smtClean="0"/>
              <a:t>requirements</a:t>
            </a:r>
            <a:endParaRPr lang="en-US" dirty="0"/>
          </a:p>
        </p:txBody>
      </p:sp>
      <p:sp>
        <p:nvSpPr>
          <p:cNvPr id="3" name="Content Placeholder 2"/>
          <p:cNvSpPr>
            <a:spLocks noGrp="1"/>
          </p:cNvSpPr>
          <p:nvPr>
            <p:ph idx="1"/>
          </p:nvPr>
        </p:nvSpPr>
        <p:spPr>
          <a:xfrm>
            <a:off x="1141412" y="1729946"/>
            <a:ext cx="9905999" cy="4061255"/>
          </a:xfrm>
        </p:spPr>
        <p:txBody>
          <a:bodyPr>
            <a:normAutofit fontScale="85000" lnSpcReduction="20000"/>
          </a:bodyPr>
          <a:lstStyle/>
          <a:p>
            <a:r>
              <a:rPr lang="en-US" dirty="0"/>
              <a:t>You will need a development workstation using the OS of your choice, including </a:t>
            </a:r>
            <a:r>
              <a:rPr lang="en-US" dirty="0" smtClean="0"/>
              <a:t>Linux, Windows</a:t>
            </a:r>
            <a:r>
              <a:rPr lang="en-US" dirty="0"/>
              <a:t>, or OS </a:t>
            </a:r>
            <a:r>
              <a:rPr lang="en-US" dirty="0" smtClean="0"/>
              <a:t>X (or a virtual machine with your OS installed).</a:t>
            </a:r>
          </a:p>
          <a:p>
            <a:r>
              <a:rPr lang="en-US" dirty="0" smtClean="0"/>
              <a:t>You </a:t>
            </a:r>
            <a:r>
              <a:rPr lang="en-US" dirty="0"/>
              <a:t>will need </a:t>
            </a:r>
            <a:r>
              <a:rPr lang="en-US" dirty="0" err="1"/>
              <a:t>sudo</a:t>
            </a:r>
            <a:r>
              <a:rPr lang="en-US" dirty="0"/>
              <a:t> or admin access on the workstation. </a:t>
            </a:r>
            <a:endParaRPr lang="en-US" dirty="0" smtClean="0"/>
          </a:p>
          <a:p>
            <a:r>
              <a:rPr lang="en-US" dirty="0" smtClean="0"/>
              <a:t>And </a:t>
            </a:r>
            <a:r>
              <a:rPr lang="en-US" dirty="0"/>
              <a:t>since </a:t>
            </a:r>
            <a:r>
              <a:rPr lang="en-US" dirty="0" smtClean="0"/>
              <a:t>you will </a:t>
            </a:r>
            <a:r>
              <a:rPr lang="en-US" dirty="0"/>
              <a:t>be installing Docker software that will be pulled from the internet, you will need </a:t>
            </a:r>
            <a:r>
              <a:rPr lang="en-US" dirty="0" smtClean="0"/>
              <a:t>basic internet </a:t>
            </a:r>
            <a:r>
              <a:rPr lang="en-US" dirty="0"/>
              <a:t>connectivity on your workstation</a:t>
            </a:r>
            <a:r>
              <a:rPr lang="en-US" dirty="0" smtClean="0"/>
              <a:t>.</a:t>
            </a:r>
          </a:p>
          <a:p>
            <a:endParaRPr lang="en-US" dirty="0"/>
          </a:p>
          <a:p>
            <a:pPr marL="0" indent="0">
              <a:buNone/>
            </a:pPr>
            <a:r>
              <a:rPr lang="en-US" dirty="0"/>
              <a:t>The code files of this chapter can be found on GitHub</a:t>
            </a:r>
            <a:r>
              <a:rPr lang="en-US" dirty="0" smtClean="0"/>
              <a:t>:</a:t>
            </a:r>
          </a:p>
          <a:p>
            <a:pPr marL="0" indent="0">
              <a:buNone/>
            </a:pPr>
            <a:r>
              <a:rPr lang="en-US" dirty="0">
                <a:hlinkClick r:id="rId2"/>
              </a:rPr>
              <a:t>https://github.com/PacktPublishing/Docker-Quick-Start-Guide/tree/master/Chapter01</a:t>
            </a:r>
            <a:endParaRPr lang="en-US" dirty="0"/>
          </a:p>
          <a:p>
            <a:pPr marL="0" indent="0">
              <a:buNone/>
            </a:pPr>
            <a:endParaRPr lang="en-US" dirty="0" smtClean="0"/>
          </a:p>
          <a:p>
            <a:pPr marL="0" indent="0">
              <a:buNone/>
            </a:pPr>
            <a:r>
              <a:rPr lang="en-US" dirty="0" smtClean="0"/>
              <a:t>Check </a:t>
            </a:r>
            <a:r>
              <a:rPr lang="en-US" dirty="0"/>
              <a:t>out the following video to see the code in action: </a:t>
            </a:r>
            <a:r>
              <a:rPr lang="en-US" dirty="0">
                <a:hlinkClick r:id="rId3"/>
              </a:rPr>
              <a:t>http://bit.ly/2rbGXqy</a:t>
            </a:r>
            <a:endParaRPr lang="en-US" dirty="0"/>
          </a:p>
          <a:p>
            <a:pPr marL="0" indent="0">
              <a:buNone/>
            </a:pPr>
            <a:endParaRPr lang="en-US" dirty="0"/>
          </a:p>
        </p:txBody>
      </p:sp>
    </p:spTree>
    <p:extLst>
      <p:ext uri="{BB962C8B-B14F-4D97-AF65-F5344CB8AC3E}">
        <p14:creationId xmlns:p14="http://schemas.microsoft.com/office/powerpoint/2010/main" val="2390328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Installing Docker on a Linux workstation</a:t>
            </a:r>
            <a:endParaRPr lang="en-US" dirty="0"/>
          </a:p>
        </p:txBody>
      </p:sp>
      <p:sp>
        <p:nvSpPr>
          <p:cNvPr id="3" name="Content Placeholder 2"/>
          <p:cNvSpPr>
            <a:spLocks noGrp="1"/>
          </p:cNvSpPr>
          <p:nvPr>
            <p:ph idx="1"/>
          </p:nvPr>
        </p:nvSpPr>
        <p:spPr/>
        <p:txBody>
          <a:bodyPr>
            <a:normAutofit/>
          </a:bodyPr>
          <a:lstStyle/>
          <a:p>
            <a:pPr marL="0" indent="0">
              <a:buNone/>
            </a:pPr>
            <a:r>
              <a:rPr lang="en-US" dirty="0"/>
              <a:t>We will be executing the Linux installation steps of Docker for both an </a:t>
            </a:r>
            <a:r>
              <a:rPr lang="en-US" dirty="0" smtClean="0"/>
              <a:t>RPM-based workstation </a:t>
            </a:r>
            <a:r>
              <a:rPr lang="en-US" dirty="0"/>
              <a:t>(using </a:t>
            </a:r>
            <a:r>
              <a:rPr lang="en-US" dirty="0" smtClean="0"/>
              <a:t>CentOS 8.4) </a:t>
            </a:r>
            <a:r>
              <a:rPr lang="en-US" dirty="0"/>
              <a:t>and a DEB-based workstation (using </a:t>
            </a:r>
            <a:r>
              <a:rPr lang="en-US" dirty="0" smtClean="0"/>
              <a:t>Ubuntu 21.04) </a:t>
            </a:r>
            <a:r>
              <a:rPr lang="en-US" dirty="0"/>
              <a:t>so that you </a:t>
            </a:r>
            <a:r>
              <a:rPr lang="en-US" dirty="0" smtClean="0"/>
              <a:t>will have </a:t>
            </a:r>
            <a:r>
              <a:rPr lang="en-US" dirty="0"/>
              <a:t>instructions that fit the Linux distribution that most closely matches what you </a:t>
            </a:r>
            <a:r>
              <a:rPr lang="en-US" dirty="0" smtClean="0"/>
              <a:t>are currently </a:t>
            </a:r>
            <a:r>
              <a:rPr lang="en-US" dirty="0"/>
              <a:t>using, or plan on using at some point in the future. </a:t>
            </a:r>
            <a:endParaRPr lang="en-US" dirty="0" smtClean="0"/>
          </a:p>
          <a:p>
            <a:pPr marL="0" indent="0">
              <a:buNone/>
            </a:pPr>
            <a:endParaRPr lang="en-US" dirty="0"/>
          </a:p>
          <a:p>
            <a:pPr marL="0" indent="0">
              <a:buNone/>
            </a:pPr>
            <a:r>
              <a:rPr lang="en-US" dirty="0" smtClean="0"/>
              <a:t>We </a:t>
            </a:r>
            <a:r>
              <a:rPr lang="en-US" dirty="0"/>
              <a:t>will begin our </a:t>
            </a:r>
            <a:r>
              <a:rPr lang="en-US" dirty="0" smtClean="0"/>
              <a:t>installation journey </a:t>
            </a:r>
            <a:r>
              <a:rPr lang="en-US" dirty="0"/>
              <a:t>with CentOS.</a:t>
            </a:r>
            <a:endParaRPr lang="en-US" dirty="0"/>
          </a:p>
        </p:txBody>
      </p:sp>
    </p:spTree>
    <p:extLst>
      <p:ext uri="{BB962C8B-B14F-4D97-AF65-F5344CB8AC3E}">
        <p14:creationId xmlns:p14="http://schemas.microsoft.com/office/powerpoint/2010/main" val="2044744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1704</TotalTime>
  <Words>1472</Words>
  <Application>Microsoft Office PowerPoint</Application>
  <PresentationFormat>Widescreen</PresentationFormat>
  <Paragraphs>195</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Trebuchet MS</vt:lpstr>
      <vt:lpstr>Tw Cen MT</vt:lpstr>
      <vt:lpstr>Wingdings</vt:lpstr>
      <vt:lpstr>Circuit</vt:lpstr>
      <vt:lpstr>Docker Quick Start Guide</vt:lpstr>
      <vt:lpstr>reasons you might want to use this book to learn Docker</vt:lpstr>
      <vt:lpstr>What we will cover today</vt:lpstr>
      <vt:lpstr>What to expect to learn from this training</vt:lpstr>
      <vt:lpstr>PowerPoint Presentation</vt:lpstr>
      <vt:lpstr>PowerPoint Presentation</vt:lpstr>
      <vt:lpstr>PowerPoint Presentation</vt:lpstr>
      <vt:lpstr>Technical requirements</vt:lpstr>
      <vt:lpstr>Installing Docker on a Linux workstation</vt:lpstr>
      <vt:lpstr>Installing Docker on CentOS</vt:lpstr>
      <vt:lpstr>Installing Docker CE via the Docker Repository</vt:lpstr>
      <vt:lpstr>Installing required packages</vt:lpstr>
      <vt:lpstr>Adding the docker-ce repo</vt:lpstr>
      <vt:lpstr>Install docker</vt:lpstr>
      <vt:lpstr>Validate install with version command</vt:lpstr>
      <vt:lpstr>Start docker deamon</vt:lpstr>
      <vt:lpstr>Run a test container</vt:lpstr>
      <vt:lpstr>Installing Docker on Ubuntu</vt:lpstr>
      <vt:lpstr>Installing Docker CE using convenience scripts</vt:lpstr>
      <vt:lpstr>Install Curl</vt:lpstr>
      <vt:lpstr>Download and run the docker install script</vt:lpstr>
      <vt:lpstr>Validate install with version command</vt:lpstr>
      <vt:lpstr>Run a test container</vt:lpstr>
      <vt:lpstr>Some post install steps</vt:lpstr>
      <vt:lpstr>Setup docker to run containers without using sudo</vt:lpstr>
      <vt:lpstr>Install Docker-compose</vt:lpstr>
      <vt:lpstr>Installing Docker on Windows</vt:lpstr>
      <vt:lpstr>Install WSL 2  (part 1)</vt:lpstr>
      <vt:lpstr>Install WSL 2  (part 2)</vt:lpstr>
      <vt:lpstr>Download Docker for Windows</vt:lpstr>
      <vt:lpstr>Installing Docker on OSX</vt:lpstr>
      <vt:lpstr>What is different based on your OS choice?</vt:lpstr>
      <vt:lpstr>Summary</vt:lpstr>
      <vt:lpstr>PowerPoint Presentation</vt:lpstr>
    </vt:vector>
  </TitlesOfParts>
  <Company>Intuit,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Docker Volumes</dc:title>
  <dc:creator>Waud, Earl</dc:creator>
  <cp:lastModifiedBy>Waud, Earl</cp:lastModifiedBy>
  <cp:revision>55</cp:revision>
  <dcterms:created xsi:type="dcterms:W3CDTF">2021-09-06T00:37:06Z</dcterms:created>
  <dcterms:modified xsi:type="dcterms:W3CDTF">2021-09-08T16:00:27Z</dcterms:modified>
</cp:coreProperties>
</file>