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8" r:id="rId2"/>
    <p:sldId id="289" r:id="rId3"/>
    <p:sldId id="290" r:id="rId4"/>
    <p:sldId id="263" r:id="rId5"/>
    <p:sldId id="262" r:id="rId6"/>
    <p:sldId id="291" r:id="rId7"/>
    <p:sldId id="293" r:id="rId8"/>
    <p:sldId id="311" r:id="rId9"/>
    <p:sldId id="310" r:id="rId10"/>
    <p:sldId id="312" r:id="rId11"/>
    <p:sldId id="313" r:id="rId12"/>
    <p:sldId id="294" r:id="rId13"/>
    <p:sldId id="316" r:id="rId14"/>
    <p:sldId id="314" r:id="rId15"/>
    <p:sldId id="318" r:id="rId16"/>
    <p:sldId id="317" r:id="rId17"/>
    <p:sldId id="319" r:id="rId18"/>
    <p:sldId id="320" r:id="rId19"/>
    <p:sldId id="343" r:id="rId20"/>
    <p:sldId id="344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46" r:id="rId29"/>
    <p:sldId id="347" r:id="rId30"/>
    <p:sldId id="345" r:id="rId31"/>
    <p:sldId id="328" r:id="rId32"/>
    <p:sldId id="329" r:id="rId33"/>
    <p:sldId id="330" r:id="rId34"/>
    <p:sldId id="348" r:id="rId35"/>
    <p:sldId id="331" r:id="rId36"/>
    <p:sldId id="349" r:id="rId37"/>
    <p:sldId id="332" r:id="rId38"/>
    <p:sldId id="350" r:id="rId39"/>
    <p:sldId id="333" r:id="rId40"/>
    <p:sldId id="338" r:id="rId41"/>
    <p:sldId id="351" r:id="rId42"/>
    <p:sldId id="352" r:id="rId43"/>
    <p:sldId id="339" r:id="rId44"/>
    <p:sldId id="337" r:id="rId45"/>
    <p:sldId id="340" r:id="rId46"/>
    <p:sldId id="353" r:id="rId47"/>
    <p:sldId id="354" r:id="rId48"/>
    <p:sldId id="334" r:id="rId49"/>
    <p:sldId id="292" r:id="rId50"/>
    <p:sldId id="28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arlWaud/example-voting-app" TargetMode="External"/><Relationship Id="rId2" Type="http://schemas.openxmlformats.org/officeDocument/2006/relationships/hyperlink" Target="https://github.com/dockersamples/example-voting-ap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&#8203;/&#8203;bit.&#8203;ly/&#8203;2E2qc9U" TargetMode="External"/><Relationship Id="rId2" Type="http://schemas.openxmlformats.org/officeDocument/2006/relationships/hyperlink" Target="https://&#8203;/&#8203;github.&#8203;com/&#8203;PacktPublishing/&#8203;Docker-&#8203;Quick-&#8203;Start-&#8203;Guide/&#8203;tree/&#8203;mast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/>
              <a:t>Docker Quick Start Guide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Waud</a:t>
            </a:r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through the book, chapter by chapter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Docker stack </a:t>
            </a:r>
            <a:r>
              <a:rPr lang="en-US" sz="2200" dirty="0"/>
              <a:t>is </a:t>
            </a:r>
            <a:r>
              <a:rPr lang="en-US" sz="2200" i="1" dirty="0"/>
              <a:t>the </a:t>
            </a:r>
            <a:r>
              <a:rPr lang="en-US" sz="2200" dirty="0"/>
              <a:t>way to leverage all of the </a:t>
            </a:r>
            <a:r>
              <a:rPr lang="en-US" sz="2200" dirty="0" smtClean="0"/>
              <a:t>functionality that </a:t>
            </a:r>
            <a:r>
              <a:rPr lang="en-US" sz="2200" dirty="0"/>
              <a:t>we have learned about in the earlier </a:t>
            </a:r>
            <a:r>
              <a:rPr lang="en-US" sz="2200" dirty="0" smtClean="0"/>
              <a:t>sessions, </a:t>
            </a:r>
            <a:r>
              <a:rPr lang="en-US" sz="2200" dirty="0"/>
              <a:t>such as the Docker commands, </a:t>
            </a:r>
            <a:r>
              <a:rPr lang="en-US" sz="2200" dirty="0" smtClean="0"/>
              <a:t>Docker images</a:t>
            </a:r>
            <a:r>
              <a:rPr lang="en-US" sz="2200" dirty="0"/>
              <a:t>, Docker services, Docker volumes, Docker swarm, and Docker networks, </a:t>
            </a:r>
            <a:r>
              <a:rPr lang="en-US" sz="2200" dirty="0" smtClean="0"/>
              <a:t>wrapping it </a:t>
            </a:r>
            <a:r>
              <a:rPr lang="en-US" sz="2200" dirty="0"/>
              <a:t>all up in an easy-to-use, easy-to-understand, declarative document file that </a:t>
            </a:r>
            <a:r>
              <a:rPr lang="en-US" sz="2200" dirty="0" smtClean="0"/>
              <a:t>will instantiate </a:t>
            </a:r>
            <a:r>
              <a:rPr lang="en-US" sz="2200" dirty="0"/>
              <a:t>and maintain a complex, multi-image application on our behalf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Most </a:t>
            </a:r>
            <a:r>
              <a:rPr lang="en-US" sz="2200" dirty="0"/>
              <a:t>of your work, which is still the easy part, will be in creating the compose file that </a:t>
            </a:r>
            <a:r>
              <a:rPr lang="en-US" sz="2200" dirty="0" smtClean="0"/>
              <a:t>will be </a:t>
            </a:r>
            <a:r>
              <a:rPr lang="en-US" sz="2200" dirty="0"/>
              <a:t>used in the Docker stack commands.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All </a:t>
            </a:r>
            <a:r>
              <a:rPr lang="en-US" sz="2200" dirty="0"/>
              <a:t>of the really hard work will be done by </a:t>
            </a:r>
            <a:r>
              <a:rPr lang="en-US" sz="2200" dirty="0" smtClean="0"/>
              <a:t>Docker when </a:t>
            </a:r>
            <a:r>
              <a:rPr lang="en-US" sz="2200" dirty="0"/>
              <a:t>it creates, starts, and manages all of the services required for your </a:t>
            </a:r>
            <a:r>
              <a:rPr lang="en-US" sz="2200" dirty="0" smtClean="0"/>
              <a:t>multi-service (</a:t>
            </a:r>
            <a:r>
              <a:rPr lang="en-US" sz="2200" dirty="0"/>
              <a:t>multi-container) applications. All of this is handled by a single command on your part. </a:t>
            </a:r>
          </a:p>
        </p:txBody>
      </p:sp>
    </p:spTree>
    <p:extLst>
      <p:ext uri="{BB962C8B-B14F-4D97-AF65-F5344CB8AC3E}">
        <p14:creationId xmlns:p14="http://schemas.microsoft.com/office/powerpoint/2010/main" val="302325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Management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Just like image, </a:t>
            </a:r>
            <a:r>
              <a:rPr lang="en-US" sz="2000" dirty="0" smtClean="0"/>
              <a:t>container, </a:t>
            </a:r>
            <a:r>
              <a:rPr lang="en-US" sz="2000" dirty="0"/>
              <a:t>and </a:t>
            </a:r>
            <a:r>
              <a:rPr lang="en-US" sz="2000" dirty="0" smtClean="0"/>
              <a:t>swarm, stack is </a:t>
            </a:r>
            <a:r>
              <a:rPr lang="en-US" sz="2000" dirty="0"/>
              <a:t>another Docker management group. Let's take a look at the stack management commands: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47" y="2656348"/>
            <a:ext cx="8399928" cy="41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1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So, what do we have here? For all the power that this management group represents, it </a:t>
            </a:r>
            <a:r>
              <a:rPr lang="en-US" sz="2000" dirty="0" smtClean="0"/>
              <a:t>has a </a:t>
            </a:r>
            <a:r>
              <a:rPr lang="en-US" sz="2000" dirty="0"/>
              <a:t>pretty simple set of commands.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main command is the </a:t>
            </a:r>
            <a:r>
              <a:rPr lang="en-US" sz="2000" dirty="0">
                <a:solidFill>
                  <a:srgbClr val="00B0F0"/>
                </a:solidFill>
              </a:rPr>
              <a:t>deploy</a:t>
            </a:r>
            <a:r>
              <a:rPr lang="en-US" sz="2000" dirty="0"/>
              <a:t> command. It is </a:t>
            </a:r>
            <a:r>
              <a:rPr lang="en-US" sz="2000" dirty="0" smtClean="0"/>
              <a:t>the powerhouse</a:t>
            </a:r>
            <a:r>
              <a:rPr lang="en-US" sz="2000" dirty="0"/>
              <a:t>! With this command (and a </a:t>
            </a:r>
            <a:r>
              <a:rPr lang="en-US" sz="2000" dirty="0" smtClean="0"/>
              <a:t>stack </a:t>
            </a:r>
            <a:r>
              <a:rPr lang="en-US" sz="2000" dirty="0"/>
              <a:t>file), you will stand up your application</a:t>
            </a:r>
            <a:r>
              <a:rPr lang="en-US" sz="2000" dirty="0" smtClean="0"/>
              <a:t>, pulling </a:t>
            </a:r>
            <a:r>
              <a:rPr lang="en-US" sz="2000" dirty="0"/>
              <a:t>any images that are not local to your environment, running the images, </a:t>
            </a:r>
            <a:r>
              <a:rPr lang="en-US" sz="2000" dirty="0" smtClean="0"/>
              <a:t>creating volumes </a:t>
            </a:r>
            <a:r>
              <a:rPr lang="en-US" sz="2000" dirty="0"/>
              <a:t>as needed, creating networks as needed, deploying the defined number of </a:t>
            </a:r>
            <a:r>
              <a:rPr lang="en-US" sz="2000" dirty="0" smtClean="0"/>
              <a:t>replicas for </a:t>
            </a:r>
            <a:r>
              <a:rPr lang="en-US" sz="2000" dirty="0"/>
              <a:t>each image, spreading them across your swarm for HA and load-balancing purposes</a:t>
            </a:r>
            <a:r>
              <a:rPr lang="en-US" sz="2000" dirty="0" smtClean="0"/>
              <a:t>, and </a:t>
            </a:r>
            <a:r>
              <a:rPr lang="en-US" sz="2000" dirty="0"/>
              <a:t>more.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command is kind of like the one ring in </a:t>
            </a:r>
            <a:r>
              <a:rPr lang="en-US" sz="2000" i="1" dirty="0"/>
              <a:t>The Lord of the Rings</a:t>
            </a:r>
            <a:r>
              <a:rPr lang="en-US" sz="2000" dirty="0"/>
              <a:t>. In addition </a:t>
            </a:r>
            <a:r>
              <a:rPr lang="en-US" sz="2000" dirty="0" smtClean="0"/>
              <a:t>to deploying </a:t>
            </a:r>
            <a:r>
              <a:rPr lang="en-US" sz="2000" dirty="0"/>
              <a:t>your application, you will use this same command to update </a:t>
            </a:r>
            <a:r>
              <a:rPr lang="en-US" sz="2000" dirty="0" smtClean="0"/>
              <a:t>running applications</a:t>
            </a:r>
            <a:r>
              <a:rPr lang="en-US" sz="2000" dirty="0"/>
              <a:t>, when you need to do things such as scale your application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76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commands –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next command in the management group is the list stacks command. As the </a:t>
            </a:r>
            <a:r>
              <a:rPr lang="en-US" dirty="0" smtClean="0"/>
              <a:t>name implies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ls</a:t>
            </a:r>
            <a:r>
              <a:rPr lang="en-US" dirty="0"/>
              <a:t> command allows you to get a list of all the stacks currently deployed to </a:t>
            </a:r>
            <a:r>
              <a:rPr lang="en-US" dirty="0" smtClean="0"/>
              <a:t>your swarm.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1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you need more detailed information about a particular stack that is </a:t>
            </a:r>
            <a:r>
              <a:rPr lang="en-US" dirty="0" smtClean="0"/>
              <a:t>running in </a:t>
            </a:r>
            <a:r>
              <a:rPr lang="en-US" dirty="0"/>
              <a:t>your swarm, you will use the </a:t>
            </a:r>
            <a:r>
              <a:rPr lang="en-US" dirty="0" err="1">
                <a:solidFill>
                  <a:srgbClr val="00B0F0"/>
                </a:solidFill>
              </a:rPr>
              <a:t>ps</a:t>
            </a:r>
            <a:r>
              <a:rPr lang="en-US" dirty="0"/>
              <a:t> command to list all of the tasks of a particular stack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65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it comes time to end of life a deployed stack, you will use the mighty </a:t>
            </a:r>
            <a:r>
              <a:rPr lang="en-US" dirty="0" err="1">
                <a:solidFill>
                  <a:srgbClr val="00B0F0"/>
                </a:solidFill>
              </a:rPr>
              <a:t>rm</a:t>
            </a:r>
            <a:r>
              <a:rPr lang="en-US" dirty="0"/>
              <a:t> command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96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finally, rounding out the management commands, we have the </a:t>
            </a:r>
            <a:r>
              <a:rPr lang="en-US" dirty="0">
                <a:solidFill>
                  <a:srgbClr val="00B0F0"/>
                </a:solidFill>
              </a:rPr>
              <a:t>services</a:t>
            </a:r>
            <a:r>
              <a:rPr lang="en-US" dirty="0"/>
              <a:t> command</a:t>
            </a:r>
            <a:r>
              <a:rPr lang="en-US" dirty="0" smtClean="0"/>
              <a:t>, which </a:t>
            </a:r>
            <a:r>
              <a:rPr lang="en-US" dirty="0"/>
              <a:t>allows us to get a list of the services that are part of the stack</a:t>
            </a:r>
            <a:r>
              <a:rPr lang="en-US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86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/>
              <a:t>commands – </a:t>
            </a:r>
            <a:r>
              <a:rPr lang="en-US" dirty="0" smtClean="0"/>
              <a:t>orchestrator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6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is one </a:t>
            </a:r>
            <a:r>
              <a:rPr lang="en-US" sz="2800" dirty="0" smtClean="0"/>
              <a:t>more important </a:t>
            </a:r>
            <a:r>
              <a:rPr lang="en-US" sz="2800" dirty="0"/>
              <a:t>part of the stack puzzle, that being the </a:t>
            </a:r>
            <a:r>
              <a:rPr lang="en-US" sz="2800" dirty="0">
                <a:solidFill>
                  <a:srgbClr val="00B0F0"/>
                </a:solidFill>
              </a:rPr>
              <a:t>--orchestrator</a:t>
            </a:r>
            <a:r>
              <a:rPr lang="en-US" sz="2800" dirty="0"/>
              <a:t> option.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With this option</a:t>
            </a:r>
            <a:r>
              <a:rPr lang="en-US" sz="2800" dirty="0"/>
              <a:t>, we can instruct Docker to use either Docker swarm or Kubernetes for the </a:t>
            </a:r>
            <a:r>
              <a:rPr lang="en-US" sz="2800" dirty="0" smtClean="0"/>
              <a:t>stack orchestration</a:t>
            </a:r>
            <a:r>
              <a:rPr lang="en-US" sz="2800" dirty="0"/>
              <a:t>. Of course, to use Kubernetes, it must be installed, and to use </a:t>
            </a:r>
            <a:r>
              <a:rPr lang="en-US" sz="2800" dirty="0" smtClean="0"/>
              <a:t>swarm—which is </a:t>
            </a:r>
            <a:r>
              <a:rPr lang="en-US" sz="2800" dirty="0"/>
              <a:t>the default if the option is not specified—swarm mode must be enabled.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the rest of this chapter, we are going to take a deep dive into Docker stacks using </a:t>
            </a:r>
            <a:r>
              <a:rPr lang="en-US" dirty="0" smtClean="0"/>
              <a:t>a sample </a:t>
            </a:r>
            <a:r>
              <a:rPr lang="en-US" dirty="0"/>
              <a:t>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provides several such samples, but the one we are going </a:t>
            </a:r>
            <a:r>
              <a:rPr lang="en-US" dirty="0" smtClean="0"/>
              <a:t>to examine </a:t>
            </a:r>
            <a:r>
              <a:rPr lang="en-US" dirty="0"/>
              <a:t>is the voting application sample. I will provide a link to the Docker repo for </a:t>
            </a:r>
            <a:r>
              <a:rPr lang="en-US" dirty="0" smtClean="0"/>
              <a:t>the app</a:t>
            </a:r>
            <a:r>
              <a:rPr lang="en-US" dirty="0"/>
              <a:t>, as well as a link to a fork of the project in my space in the event that the Docker </a:t>
            </a:r>
            <a:r>
              <a:rPr lang="en-US" dirty="0" smtClean="0"/>
              <a:t>app changes </a:t>
            </a:r>
            <a:r>
              <a:rPr lang="en-US" dirty="0"/>
              <a:t>drastically or the project goes away.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Let's </a:t>
            </a:r>
            <a:r>
              <a:rPr lang="en-US" dirty="0"/>
              <a:t>take a look at the stack file for </a:t>
            </a:r>
            <a:r>
              <a:rPr lang="en-US" dirty="0" smtClean="0"/>
              <a:t>the example </a:t>
            </a:r>
            <a:r>
              <a:rPr lang="en-US" dirty="0"/>
              <a:t>voting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Docker voting app example: </a:t>
            </a:r>
            <a:r>
              <a:rPr lang="en-US" sz="2000" dirty="0">
                <a:hlinkClick r:id="rId2"/>
              </a:rPr>
              <a:t>https://github.com/dockersamples/example-voting-app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My fork of the voting app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https://github.com/EarlWaud/example-voting-app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2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YAML files for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stack file is a YAML file, and is basically the same thing as a Docker Compose file. </a:t>
            </a:r>
            <a:r>
              <a:rPr lang="en-US" dirty="0" smtClean="0"/>
              <a:t>Both are </a:t>
            </a:r>
            <a:r>
              <a:rPr lang="en-US" dirty="0"/>
              <a:t>YAML files that define a Docker base 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Technically</a:t>
            </a:r>
            <a:r>
              <a:rPr lang="en-US" dirty="0"/>
              <a:t>, a stack file is a </a:t>
            </a:r>
            <a:r>
              <a:rPr lang="en-US" dirty="0" smtClean="0"/>
              <a:t>compose file </a:t>
            </a:r>
            <a:r>
              <a:rPr lang="en-US" dirty="0"/>
              <a:t>that requires a specific version (or above) of the compose specification. Only the </a:t>
            </a:r>
            <a:r>
              <a:rPr lang="en-US" dirty="0" smtClean="0"/>
              <a:t>version 3.0 </a:t>
            </a:r>
            <a:r>
              <a:rPr lang="en-US" dirty="0"/>
              <a:t>specification and above are supported by Docker stacks.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have an existing </a:t>
            </a:r>
            <a:r>
              <a:rPr lang="en-US" dirty="0" smtClean="0"/>
              <a:t>project that </a:t>
            </a:r>
            <a:r>
              <a:rPr lang="en-US" dirty="0"/>
              <a:t>uses Docker compose YAML files, and those files are using the version 2 or </a:t>
            </a:r>
            <a:r>
              <a:rPr lang="en-US" dirty="0" smtClean="0"/>
              <a:t>older specification</a:t>
            </a:r>
            <a:r>
              <a:rPr lang="en-US" dirty="0"/>
              <a:t>, then you will need to update the YAML files to the version 3 spec to be able </a:t>
            </a:r>
            <a:r>
              <a:rPr lang="en-US" dirty="0" smtClean="0"/>
              <a:t>to use </a:t>
            </a:r>
            <a:r>
              <a:rPr lang="en-US" dirty="0"/>
              <a:t>them with Docker stacks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Docker 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And… You can SSO into Oreilly and click the following link for access to the full book FOR FREE:</a:t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YAML vs stack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worth noting that the same YAML file can be used </a:t>
            </a:r>
            <a:r>
              <a:rPr lang="en-US" dirty="0" smtClean="0"/>
              <a:t>with either </a:t>
            </a:r>
            <a:r>
              <a:rPr lang="en-US" dirty="0"/>
              <a:t>Docker stacks or Docker compose (provided it is written using the version </a:t>
            </a:r>
            <a:r>
              <a:rPr lang="en-US" dirty="0" smtClean="0"/>
              <a:t>3 specification </a:t>
            </a:r>
            <a:r>
              <a:rPr lang="en-US" dirty="0"/>
              <a:t>or higher). </a:t>
            </a:r>
            <a:r>
              <a:rPr lang="en-US" dirty="0" smtClean="0"/>
              <a:t>However</a:t>
            </a:r>
            <a:r>
              <a:rPr lang="en-US" dirty="0"/>
              <a:t>, there are some instructions that will be ignored by </a:t>
            </a:r>
            <a:r>
              <a:rPr lang="en-US" dirty="0" smtClean="0"/>
              <a:t>one or </a:t>
            </a:r>
            <a:r>
              <a:rPr lang="en-US" dirty="0"/>
              <a:t>the other tools.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example, the build instruction is ignored by Docker stacks. That </a:t>
            </a:r>
            <a:r>
              <a:rPr lang="en-US" dirty="0" smtClean="0"/>
              <a:t>is because </a:t>
            </a:r>
            <a:r>
              <a:rPr lang="en-US" dirty="0"/>
              <a:t>one of the most significant differences between stacks and compose is that </a:t>
            </a:r>
            <a:r>
              <a:rPr lang="en-US" dirty="0" smtClean="0"/>
              <a:t>all utilized </a:t>
            </a:r>
            <a:r>
              <a:rPr lang="en-US" dirty="0"/>
              <a:t>Docker images must be pre-created for use with stacks, whereas Docker images </a:t>
            </a:r>
            <a:r>
              <a:rPr lang="en-US" dirty="0" smtClean="0"/>
              <a:t>can be </a:t>
            </a:r>
            <a:r>
              <a:rPr lang="en-US" dirty="0"/>
              <a:t>created as part of the process of standing up a compose-based application. </a:t>
            </a:r>
            <a:r>
              <a:rPr lang="en-US" dirty="0" smtClean="0"/>
              <a:t> Another significant </a:t>
            </a:r>
            <a:r>
              <a:rPr lang="en-US" dirty="0"/>
              <a:t>difference is the stack file is able to define Docker services as part of </a:t>
            </a:r>
            <a:r>
              <a:rPr lang="en-US" dirty="0" smtClean="0"/>
              <a:t>the application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6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example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10160901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Now would be a good time to clone the voting app project and the visualizer image repos:</a:t>
            </a:r>
            <a:br>
              <a:rPr lang="en-US" sz="1800" dirty="0"/>
            </a:br>
            <a:r>
              <a:rPr lang="en-US" sz="1800" dirty="0"/>
              <a:t># Clone the sample voting application and the visualizer repos</a:t>
            </a:r>
            <a:br>
              <a:rPr lang="en-US" sz="1800" dirty="0"/>
            </a:br>
            <a:r>
              <a:rPr lang="en-US" sz="1800" dirty="0" err="1">
                <a:solidFill>
                  <a:srgbClr val="00B0F0"/>
                </a:solidFill>
              </a:rPr>
              <a:t>git</a:t>
            </a:r>
            <a:r>
              <a:rPr lang="en-US" sz="1800" dirty="0">
                <a:solidFill>
                  <a:srgbClr val="00B0F0"/>
                </a:solidFill>
              </a:rPr>
              <a:t> clone https://github.com/EarlWaud/example-voting-app.git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>
                <a:solidFill>
                  <a:srgbClr val="00B0F0"/>
                </a:solidFill>
              </a:rPr>
              <a:t>git</a:t>
            </a:r>
            <a:r>
              <a:rPr lang="en-US" sz="1800" dirty="0">
                <a:solidFill>
                  <a:srgbClr val="00B0F0"/>
                </a:solidFill>
              </a:rPr>
              <a:t> clone https://</a:t>
            </a:r>
            <a:r>
              <a:rPr lang="en-US" sz="1800" dirty="0" smtClean="0">
                <a:solidFill>
                  <a:srgbClr val="00B0F0"/>
                </a:solidFill>
              </a:rPr>
              <a:t>github.com/EarlWaud/docker-swarm-visualizer.git</a:t>
            </a:r>
          </a:p>
          <a:p>
            <a:pPr marL="0" indent="0">
              <a:buNone/>
            </a:pPr>
            <a:r>
              <a:rPr lang="en-US" sz="1800" dirty="0" smtClean="0"/>
              <a:t>Strictly </a:t>
            </a:r>
            <a:r>
              <a:rPr lang="en-US" sz="1800" dirty="0"/>
              <a:t>speaking, you don't need to clone these </a:t>
            </a:r>
            <a:r>
              <a:rPr lang="en-US" sz="1800" dirty="0" smtClean="0"/>
              <a:t>repos </a:t>
            </a:r>
            <a:r>
              <a:rPr lang="en-US" sz="1800" dirty="0"/>
              <a:t>because all you </a:t>
            </a:r>
            <a:r>
              <a:rPr lang="en-US" sz="1800" dirty="0" smtClean="0"/>
              <a:t>need </a:t>
            </a:r>
            <a:r>
              <a:rPr lang="en-US" sz="1800" dirty="0"/>
              <a:t>is </a:t>
            </a:r>
            <a:r>
              <a:rPr lang="en-US" sz="1800" dirty="0" smtClean="0"/>
              <a:t>the stack </a:t>
            </a:r>
            <a:r>
              <a:rPr lang="en-US" sz="1800" dirty="0"/>
              <a:t>compose file from the voting app. This is because all of the images are already </a:t>
            </a:r>
            <a:r>
              <a:rPr lang="en-US" sz="1800" dirty="0" smtClean="0"/>
              <a:t>created and </a:t>
            </a:r>
            <a:r>
              <a:rPr lang="en-US" sz="1800" dirty="0"/>
              <a:t>publicly available to pull from </a:t>
            </a:r>
            <a:r>
              <a:rPr lang="en-US" sz="1800" dirty="0">
                <a:solidFill>
                  <a:srgbClr val="00B0F0"/>
                </a:solidFill>
              </a:rPr>
              <a:t>hub.docker.com</a:t>
            </a:r>
            <a:r>
              <a:rPr lang="en-US" sz="1800" dirty="0"/>
              <a:t>, and when you deploy the stack, </a:t>
            </a:r>
            <a:r>
              <a:rPr lang="en-US" sz="1800" dirty="0" smtClean="0"/>
              <a:t>the images </a:t>
            </a:r>
            <a:r>
              <a:rPr lang="en-US" sz="1800" dirty="0"/>
              <a:t>will be pulled for you as part of the deployment.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So</a:t>
            </a:r>
            <a:r>
              <a:rPr lang="en-US" sz="1800" dirty="0"/>
              <a:t>, here is the command to </a:t>
            </a:r>
            <a:r>
              <a:rPr lang="en-US" sz="1800" dirty="0" smtClean="0"/>
              <a:t>obtain just </a:t>
            </a:r>
            <a:r>
              <a:rPr lang="en-US" sz="1800" dirty="0"/>
              <a:t>the stack YAML file:</a:t>
            </a:r>
            <a:br>
              <a:rPr lang="en-US" sz="1800" dirty="0"/>
            </a:br>
            <a:r>
              <a:rPr lang="en-US" sz="1800" dirty="0"/>
              <a:t># Use curl to get the stack YAML file</a:t>
            </a:r>
            <a:br>
              <a:rPr lang="en-US" sz="1800" dirty="0"/>
            </a:br>
            <a:r>
              <a:rPr lang="en-US" sz="1800" b="1" dirty="0">
                <a:solidFill>
                  <a:srgbClr val="00B0F0"/>
                </a:solidFill>
              </a:rPr>
              <a:t>curl -o </a:t>
            </a:r>
            <a:r>
              <a:rPr lang="en-US" sz="1800" b="1" dirty="0" err="1" smtClean="0">
                <a:solidFill>
                  <a:srgbClr val="00B0F0"/>
                </a:solidFill>
              </a:rPr>
              <a:t>docker-stack.yml</a:t>
            </a:r>
            <a:r>
              <a:rPr lang="en-US" sz="1800" b="1" dirty="0" smtClean="0">
                <a:solidFill>
                  <a:srgbClr val="00B0F0"/>
                </a:solidFill>
              </a:rPr>
              <a:t> \</a:t>
            </a:r>
            <a:r>
              <a:rPr lang="en-US" sz="1800" b="1" dirty="0">
                <a:solidFill>
                  <a:srgbClr val="00B0F0"/>
                </a:solidFill>
              </a:rPr>
              <a:t/>
            </a:r>
            <a:br>
              <a:rPr lang="en-US" sz="1800" b="1" dirty="0">
                <a:solidFill>
                  <a:srgbClr val="00B0F0"/>
                </a:solidFill>
              </a:rPr>
            </a:br>
            <a:r>
              <a:rPr lang="en-US" sz="1800" b="1" dirty="0">
                <a:solidFill>
                  <a:srgbClr val="00B0F0"/>
                </a:solidFill>
              </a:rPr>
              <a:t>https://</a:t>
            </a:r>
            <a:r>
              <a:rPr lang="en-US" sz="1800" b="1" dirty="0" smtClean="0">
                <a:solidFill>
                  <a:srgbClr val="00B0F0"/>
                </a:solidFill>
              </a:rPr>
              <a:t>raw.githubusercontent.com/earlwaud/example-voting-app/master/docker-stack.yml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you want to customize the app in any way, having the project local allows </a:t>
            </a:r>
            <a:r>
              <a:rPr lang="en-US" sz="1800" dirty="0" smtClean="0"/>
              <a:t>you to </a:t>
            </a:r>
            <a:r>
              <a:rPr lang="en-US" sz="1800" dirty="0"/>
              <a:t>build your own versions of the Docker images and then deploy your custom version </a:t>
            </a:r>
            <a:r>
              <a:rPr lang="en-US" sz="1800" dirty="0" smtClean="0"/>
              <a:t>of the </a:t>
            </a:r>
            <a:r>
              <a:rPr lang="en-US" sz="1800" dirty="0"/>
              <a:t>app using your custom images.</a:t>
            </a:r>
            <a:r>
              <a:rPr lang="en-US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036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deploy the voting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you have the project (or at least the </a:t>
            </a:r>
            <a:r>
              <a:rPr lang="en-US" dirty="0" err="1"/>
              <a:t>docker-stack.yml</a:t>
            </a:r>
            <a:r>
              <a:rPr lang="en-US" dirty="0"/>
              <a:t> file) on your system, you </a:t>
            </a:r>
            <a:r>
              <a:rPr lang="en-US" dirty="0" smtClean="0"/>
              <a:t>can begin </a:t>
            </a:r>
            <a:r>
              <a:rPr lang="en-US" dirty="0"/>
              <a:t>to play around with the Docker stack commands. So now, let's go ahead and </a:t>
            </a:r>
            <a:r>
              <a:rPr lang="en-US" dirty="0" smtClean="0"/>
              <a:t>kick things </a:t>
            </a:r>
            <a:r>
              <a:rPr lang="en-US" dirty="0"/>
              <a:t>off by using the </a:t>
            </a:r>
            <a:r>
              <a:rPr lang="en-US" dirty="0" err="1"/>
              <a:t>docker-stack.yml</a:t>
            </a:r>
            <a:r>
              <a:rPr lang="en-US" dirty="0"/>
              <a:t> file to deploy our application. You will need </a:t>
            </a:r>
            <a:r>
              <a:rPr lang="en-US" dirty="0" smtClean="0"/>
              <a:t>to have </a:t>
            </a:r>
            <a:r>
              <a:rPr lang="en-US" dirty="0"/>
              <a:t>your Docker nodes set up and have swarm mode enabled for this to work, so if </a:t>
            </a:r>
            <a:r>
              <a:rPr lang="en-US" dirty="0" smtClean="0"/>
              <a:t>you haven't </a:t>
            </a:r>
            <a:r>
              <a:rPr lang="en-US" dirty="0"/>
              <a:t>done so already, set up your swarm as described in </a:t>
            </a:r>
            <a:r>
              <a:rPr lang="en-US" dirty="0" smtClean="0"/>
              <a:t>session </a:t>
            </a:r>
            <a:r>
              <a:rPr lang="en-US" dirty="0"/>
              <a:t>5, </a:t>
            </a:r>
            <a:r>
              <a:rPr lang="en-US" i="1" dirty="0"/>
              <a:t>Docker Swarm</a:t>
            </a:r>
            <a:r>
              <a:rPr lang="en-US" dirty="0"/>
              <a:t>. Then</a:t>
            </a:r>
            <a:r>
              <a:rPr lang="en-US" dirty="0" smtClean="0"/>
              <a:t>, use </a:t>
            </a:r>
            <a:r>
              <a:rPr lang="en-US" dirty="0"/>
              <a:t>the following command to deploy your example voting application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# Deploy the example voting application</a:t>
            </a:r>
            <a:br>
              <a:rPr lang="en-US" dirty="0"/>
            </a:br>
            <a:r>
              <a:rPr lang="en-US" dirty="0"/>
              <a:t># using the downloaded stack YAML file</a:t>
            </a:r>
            <a:br>
              <a:rPr lang="en-US" dirty="0"/>
            </a:b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stack deploy -c </a:t>
            </a:r>
            <a:r>
              <a:rPr lang="en-US" b="1" dirty="0" err="1">
                <a:solidFill>
                  <a:srgbClr val="00B0F0"/>
                </a:solidFill>
              </a:rPr>
              <a:t>docker-stack.yml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voteapp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6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this might look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36599"/>
            <a:ext cx="9906000" cy="42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Unpacking the stack deploy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 me quickly explaining this command: we are using the deploy command with </a:t>
            </a:r>
            <a:r>
              <a:rPr lang="en-US" dirty="0" smtClean="0"/>
              <a:t>the </a:t>
            </a:r>
            <a:r>
              <a:rPr lang="en-US" dirty="0" err="1" smtClean="0"/>
              <a:t>docker-stack.yml</a:t>
            </a:r>
            <a:r>
              <a:rPr lang="en-US" dirty="0" smtClean="0"/>
              <a:t> </a:t>
            </a:r>
            <a:r>
              <a:rPr lang="en-US" dirty="0"/>
              <a:t>compose file, and naming our stack </a:t>
            </a:r>
            <a:r>
              <a:rPr lang="en-US" dirty="0" err="1"/>
              <a:t>voteapp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command </a:t>
            </a:r>
            <a:r>
              <a:rPr lang="en-US" dirty="0" smtClean="0"/>
              <a:t>will handle </a:t>
            </a:r>
            <a:r>
              <a:rPr lang="en-US" dirty="0"/>
              <a:t>all of the configuration, deployment, and management for our new application.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will </a:t>
            </a:r>
            <a:r>
              <a:rPr lang="en-US" dirty="0"/>
              <a:t>take some time to get everything up and running as defined in the </a:t>
            </a:r>
            <a:r>
              <a:rPr lang="en-US" dirty="0" err="1" smtClean="0"/>
              <a:t>docker-stack.yml</a:t>
            </a:r>
            <a:r>
              <a:rPr lang="en-US" dirty="0" smtClean="0"/>
              <a:t> file</a:t>
            </a:r>
            <a:r>
              <a:rPr lang="en-US" dirty="0"/>
              <a:t>, so while that is happening, let's </a:t>
            </a:r>
            <a:r>
              <a:rPr lang="en-US" dirty="0" smtClean="0"/>
              <a:t>dive into </a:t>
            </a:r>
            <a:r>
              <a:rPr lang="en-US" dirty="0"/>
              <a:t>our stack compose file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Open the </a:t>
            </a:r>
            <a:r>
              <a:rPr lang="en-US" dirty="0" err="1" smtClean="0"/>
              <a:t>docker-stack.yml</a:t>
            </a:r>
            <a:r>
              <a:rPr lang="en-US" dirty="0" smtClean="0"/>
              <a:t> file in your favorite code editor if yo</a:t>
            </a:r>
            <a:r>
              <a:rPr lang="en-US" dirty="0" smtClean="0"/>
              <a:t>u want to follow along: </a:t>
            </a:r>
            <a:r>
              <a:rPr lang="en-US" dirty="0" err="1" smtClean="0">
                <a:solidFill>
                  <a:srgbClr val="00B0F0"/>
                </a:solidFill>
              </a:rPr>
              <a:t>subl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docker-stack.yml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7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 level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118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first thing we are going to look at is the top-level keys.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case, they are as follows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version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networks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25953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As mentioned previously, the version must be at least 3 to work with Docker stacks.  Looking at line 1 (the version key is always on line 1) in the </a:t>
            </a:r>
            <a:r>
              <a:rPr lang="en-US" dirty="0" err="1"/>
              <a:t>docker-stack.yml</a:t>
            </a:r>
            <a:r>
              <a:rPr lang="en-US" dirty="0"/>
              <a:t> file, we see the following: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Perfect</a:t>
            </a:r>
            <a:r>
              <a:rPr lang="en-US" dirty="0"/>
              <a:t>! We have a compose file that is at the version 3 specification.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6597"/>
          <a:stretch/>
        </p:blipFill>
        <p:spPr>
          <a:xfrm>
            <a:off x="6029653" y="2787291"/>
            <a:ext cx="3312056" cy="27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00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5880260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Skipping </a:t>
            </a:r>
            <a:r>
              <a:rPr lang="en-US" sz="2000" dirty="0"/>
              <a:t>over </a:t>
            </a:r>
            <a:r>
              <a:rPr lang="en-US" sz="2000" dirty="0" smtClean="0"/>
              <a:t>the (</a:t>
            </a:r>
            <a:r>
              <a:rPr lang="en-US" sz="2000" dirty="0"/>
              <a:t>collapsed) services key section for a minute, let's take a look at the networks key and </a:t>
            </a:r>
            <a:r>
              <a:rPr lang="en-US" sz="2000" dirty="0" smtClean="0"/>
              <a:t>then the </a:t>
            </a:r>
            <a:r>
              <a:rPr lang="en-US" sz="2000" dirty="0"/>
              <a:t>volumes key.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 networks key section, we are instructing Docker to create </a:t>
            </a:r>
            <a:r>
              <a:rPr lang="en-US" sz="2000" dirty="0" smtClean="0"/>
              <a:t>two networks</a:t>
            </a:r>
            <a:r>
              <a:rPr lang="en-US" sz="2000" dirty="0"/>
              <a:t>, one named frontend, and one named backend.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Actually</a:t>
            </a:r>
            <a:r>
              <a:rPr lang="en-US" sz="2000" dirty="0"/>
              <a:t>, in our case, </a:t>
            </a:r>
            <a:r>
              <a:rPr lang="en-US" sz="2000" dirty="0" smtClean="0"/>
              <a:t>the networks </a:t>
            </a:r>
            <a:r>
              <a:rPr lang="en-US" sz="2000" dirty="0"/>
              <a:t>will have the names </a:t>
            </a:r>
            <a:r>
              <a:rPr lang="en-US" sz="2000" dirty="0" err="1"/>
              <a:t>voteapp_frontend</a:t>
            </a:r>
            <a:r>
              <a:rPr lang="en-US" sz="2000" dirty="0"/>
              <a:t> and </a:t>
            </a:r>
            <a:r>
              <a:rPr lang="en-US" sz="2000" dirty="0" err="1"/>
              <a:t>voteapp_backend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is </a:t>
            </a:r>
            <a:r>
              <a:rPr lang="en-US" sz="2000" dirty="0" smtClean="0"/>
              <a:t>because we </a:t>
            </a:r>
            <a:r>
              <a:rPr lang="en-US" sz="2000" dirty="0"/>
              <a:t>named our stack </a:t>
            </a:r>
            <a:r>
              <a:rPr lang="en-US" sz="2000" dirty="0" err="1"/>
              <a:t>voteapp</a:t>
            </a:r>
            <a:r>
              <a:rPr lang="en-US" sz="2000" dirty="0"/>
              <a:t>, and Docker will prepend the name of the stack to </a:t>
            </a:r>
            <a:r>
              <a:rPr lang="en-US" sz="2000" dirty="0" smtClean="0"/>
              <a:t>the various </a:t>
            </a:r>
            <a:r>
              <a:rPr lang="en-US" sz="2000" dirty="0"/>
              <a:t>components it deploys as part of the stack.</a:t>
            </a:r>
            <a:r>
              <a:rPr lang="en-US" sz="2000" dirty="0"/>
              <a:t>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02" y="2237129"/>
            <a:ext cx="3881872" cy="37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10284468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Simply by including the names for </a:t>
            </a:r>
            <a:r>
              <a:rPr lang="en-US" sz="2000" dirty="0" smtClean="0"/>
              <a:t>our desired </a:t>
            </a:r>
            <a:r>
              <a:rPr lang="en-US" sz="2000" dirty="0"/>
              <a:t>networks within the networks key of our stack file, Docker will create our </a:t>
            </a:r>
            <a:r>
              <a:rPr lang="en-US" sz="2000" dirty="0" smtClean="0"/>
              <a:t>networks when </a:t>
            </a:r>
            <a:r>
              <a:rPr lang="en-US" sz="2000" dirty="0"/>
              <a:t>we deploy our stack. We can provide specific details for each network (as we </a:t>
            </a:r>
            <a:r>
              <a:rPr lang="en-US" sz="2000" dirty="0" smtClean="0"/>
              <a:t>learned in session 6</a:t>
            </a:r>
            <a:r>
              <a:rPr lang="en-US" sz="2000" dirty="0"/>
              <a:t>, </a:t>
            </a:r>
            <a:r>
              <a:rPr lang="en-US" sz="2000" i="1" dirty="0"/>
              <a:t>Docker Networking</a:t>
            </a:r>
            <a:r>
              <a:rPr lang="en-US" sz="2000" dirty="0"/>
              <a:t>), but if we don't provide any, then certain default </a:t>
            </a:r>
            <a:r>
              <a:rPr lang="en-US" sz="2000" dirty="0" smtClean="0"/>
              <a:t>values will </a:t>
            </a:r>
            <a:r>
              <a:rPr lang="en-US" sz="2000" dirty="0"/>
              <a:t>be used. </a:t>
            </a:r>
            <a:r>
              <a:rPr lang="en-US" sz="2000" dirty="0" smtClean="0"/>
              <a:t>Let's use </a:t>
            </a:r>
            <a:r>
              <a:rPr lang="en-US" sz="2000" dirty="0"/>
              <a:t>the network list command and take a look at what networks we have now: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3" y="3935203"/>
            <a:ext cx="6441047" cy="27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4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10284468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There they are: </a:t>
            </a:r>
            <a:r>
              <a:rPr lang="en-US" sz="2000" dirty="0" err="1">
                <a:solidFill>
                  <a:srgbClr val="00B0F0"/>
                </a:solidFill>
              </a:rPr>
              <a:t>voteapp_frontend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B0F0"/>
                </a:solidFill>
              </a:rPr>
              <a:t>voteapp_backend</a:t>
            </a:r>
            <a:r>
              <a:rPr lang="en-US" sz="2000" dirty="0"/>
              <a:t>. You might be </a:t>
            </a:r>
            <a:r>
              <a:rPr lang="en-US" sz="2000" dirty="0" smtClean="0"/>
              <a:t>wondering what </a:t>
            </a:r>
            <a:r>
              <a:rPr lang="en-US" sz="2000" dirty="0"/>
              <a:t>the </a:t>
            </a:r>
            <a:r>
              <a:rPr lang="en-US" sz="2000" dirty="0" err="1">
                <a:solidFill>
                  <a:srgbClr val="00B0F0"/>
                </a:solidFill>
              </a:rPr>
              <a:t>voteapp_default</a:t>
            </a:r>
            <a:r>
              <a:rPr lang="en-US" sz="2000" dirty="0"/>
              <a:t> network is. When you deploy a stack, you will always get </a:t>
            </a:r>
            <a:r>
              <a:rPr lang="en-US" sz="2000" dirty="0" smtClean="0"/>
              <a:t>a default </a:t>
            </a:r>
            <a:r>
              <a:rPr lang="en-US" sz="2000" dirty="0"/>
              <a:t>swarm network and all containers are attached to it if they don't have any </a:t>
            </a:r>
            <a:r>
              <a:rPr lang="en-US" sz="2000" dirty="0" smtClean="0"/>
              <a:t>other network </a:t>
            </a:r>
            <a:r>
              <a:rPr lang="en-US" sz="2000" dirty="0"/>
              <a:t>connection defined for them in the stack compose file. </a:t>
            </a:r>
            <a:r>
              <a:rPr lang="en-US" sz="2000" dirty="0" smtClean="0"/>
              <a:t>You </a:t>
            </a:r>
            <a:r>
              <a:rPr lang="en-US" sz="2000" dirty="0"/>
              <a:t>didn't have to do any </a:t>
            </a:r>
            <a:r>
              <a:rPr lang="en-US" sz="2000" dirty="0" err="1"/>
              <a:t>docker</a:t>
            </a:r>
            <a:r>
              <a:rPr lang="en-US" sz="2000" dirty="0"/>
              <a:t> network create commands, and your desired </a:t>
            </a:r>
            <a:r>
              <a:rPr lang="en-US" sz="2000" dirty="0" smtClean="0"/>
              <a:t>networks are </a:t>
            </a:r>
            <a:r>
              <a:rPr lang="en-US" sz="2000" dirty="0"/>
              <a:t>created and ready to use in your application.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23" y="4058770"/>
            <a:ext cx="6441047" cy="27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/>
              <a:t>Chapter 7: Docker Stacks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Today…</a:t>
            </a:r>
          </a:p>
        </p:txBody>
      </p:sp>
    </p:spTree>
    <p:extLst>
      <p:ext uri="{BB962C8B-B14F-4D97-AF65-F5344CB8AC3E}">
        <p14:creationId xmlns:p14="http://schemas.microsoft.com/office/powerpoint/2010/main" val="1398031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7"/>
            <a:ext cx="5880260" cy="4575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volumes key section does pretty much the same thing as the networks key section</a:t>
            </a:r>
            <a:r>
              <a:rPr lang="en-US" sz="2000" dirty="0" smtClean="0"/>
              <a:t>, except </a:t>
            </a:r>
            <a:r>
              <a:rPr lang="en-US" sz="2000" dirty="0"/>
              <a:t>it does it for volumes. You get your defined volumes created automatically </a:t>
            </a:r>
            <a:r>
              <a:rPr lang="en-US" sz="2000" dirty="0" smtClean="0"/>
              <a:t>when you </a:t>
            </a:r>
            <a:r>
              <a:rPr lang="en-US" sz="2000" dirty="0"/>
              <a:t>deploy the stack. The volumes are created with default settings if no </a:t>
            </a:r>
            <a:r>
              <a:rPr lang="en-US" sz="2000" dirty="0" smtClean="0"/>
              <a:t>additional configuration </a:t>
            </a:r>
            <a:r>
              <a:rPr lang="en-US" sz="2000" dirty="0"/>
              <a:t>is provided in the stack file. In our </a:t>
            </a:r>
            <a:r>
              <a:rPr lang="en-US" sz="2000" dirty="0" smtClean="0"/>
              <a:t> example</a:t>
            </a:r>
            <a:r>
              <a:rPr lang="en-US" sz="2000" dirty="0"/>
              <a:t>, we are asking Docker to create </a:t>
            </a:r>
            <a:r>
              <a:rPr lang="en-US" sz="2000" dirty="0" smtClean="0"/>
              <a:t>a volume </a:t>
            </a:r>
            <a:r>
              <a:rPr lang="en-US" sz="2000" dirty="0"/>
              <a:t>named </a:t>
            </a:r>
            <a:r>
              <a:rPr lang="en-US" sz="2000" dirty="0" err="1"/>
              <a:t>db</a:t>
            </a:r>
            <a:r>
              <a:rPr lang="en-US" sz="2000" dirty="0"/>
              <a:t>-data. As you may have guessed, the volume created actually has </a:t>
            </a:r>
            <a:r>
              <a:rPr lang="en-US" sz="2000" dirty="0" smtClean="0"/>
              <a:t>the name </a:t>
            </a:r>
            <a:r>
              <a:rPr lang="en-US" sz="2000" dirty="0"/>
              <a:t>of </a:t>
            </a:r>
            <a:r>
              <a:rPr lang="en-US" sz="2000" dirty="0" err="1">
                <a:solidFill>
                  <a:srgbClr val="00B0F0"/>
                </a:solidFill>
              </a:rPr>
              <a:t>voteapp_db</a:t>
            </a:r>
            <a:r>
              <a:rPr lang="en-US" sz="2000" dirty="0">
                <a:solidFill>
                  <a:srgbClr val="00B0F0"/>
                </a:solidFill>
              </a:rPr>
              <a:t>-data</a:t>
            </a:r>
            <a:r>
              <a:rPr lang="en-US" sz="2000" dirty="0"/>
              <a:t> because Docker prepended the name of our stack to </a:t>
            </a:r>
            <a:r>
              <a:rPr lang="en-US" sz="2000" dirty="0" smtClean="0"/>
              <a:t>the volume </a:t>
            </a:r>
            <a:r>
              <a:rPr lang="en-US" sz="2000" dirty="0"/>
              <a:t>name</a:t>
            </a:r>
            <a:r>
              <a:rPr lang="en-US" sz="2000" dirty="0" smtClean="0"/>
              <a:t>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73" y="4130145"/>
            <a:ext cx="4782628" cy="1113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653"/>
          <a:stretch/>
        </p:blipFill>
        <p:spPr>
          <a:xfrm>
            <a:off x="7191578" y="780266"/>
            <a:ext cx="3599990" cy="32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1738740"/>
            <a:ext cx="5803084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So, deploying our stack created our desired networks and our desired volume. All with </a:t>
            </a:r>
            <a:r>
              <a:rPr lang="en-US" sz="1800" dirty="0" smtClean="0"/>
              <a:t>the easy-to-create</a:t>
            </a:r>
            <a:r>
              <a:rPr lang="en-US" sz="1800" dirty="0"/>
              <a:t>, and easy-to-read-and-understand content in our stack compose file.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OK</a:t>
            </a:r>
            <a:r>
              <a:rPr lang="en-US" sz="1800" dirty="0"/>
              <a:t>, </a:t>
            </a:r>
            <a:r>
              <a:rPr lang="en-US" sz="1800" dirty="0" smtClean="0"/>
              <a:t>so we </a:t>
            </a:r>
            <a:r>
              <a:rPr lang="en-US" sz="1800" dirty="0"/>
              <a:t>now have a good grasp of three of the four top-level key sections in our stack </a:t>
            </a:r>
            <a:r>
              <a:rPr lang="en-US" sz="1800" dirty="0" smtClean="0"/>
              <a:t>compose file</a:t>
            </a:r>
            <a:r>
              <a:rPr lang="en-US" sz="1800" dirty="0"/>
              <a:t>. Now, let's return to the services key section.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we expand this key section, we will </a:t>
            </a:r>
            <a:r>
              <a:rPr lang="en-US" sz="1800" dirty="0" smtClean="0"/>
              <a:t>see definitions </a:t>
            </a:r>
            <a:r>
              <a:rPr lang="en-US" sz="1800" dirty="0"/>
              <a:t>for each of the services we wish to deploy as part of the application.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</a:t>
            </a:r>
            <a:r>
              <a:rPr lang="en-US" sz="1800" dirty="0" smtClean="0"/>
              <a:t>case of </a:t>
            </a:r>
            <a:r>
              <a:rPr lang="en-US" sz="1800" dirty="0"/>
              <a:t>the </a:t>
            </a:r>
            <a:r>
              <a:rPr lang="en-US" sz="1800" dirty="0" err="1"/>
              <a:t>docker-stack.yml</a:t>
            </a:r>
            <a:r>
              <a:rPr lang="en-US" sz="1800" dirty="0"/>
              <a:t> file, we have six services defined. These are </a:t>
            </a:r>
            <a:r>
              <a:rPr lang="en-US" sz="1800" dirty="0" err="1">
                <a:solidFill>
                  <a:srgbClr val="00B0F0"/>
                </a:solidFill>
              </a:rPr>
              <a:t>redis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B0F0"/>
                </a:solidFill>
              </a:rPr>
              <a:t>db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vote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B0F0"/>
                </a:solidFill>
              </a:rPr>
              <a:t>result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worker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00B0F0"/>
                </a:solidFill>
              </a:rPr>
              <a:t>visualizer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stack compose file, they look like this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95" y="2010041"/>
            <a:ext cx="346758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2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redis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4410890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Let's expand the first one, </a:t>
            </a:r>
            <a:r>
              <a:rPr lang="en-US" dirty="0" err="1"/>
              <a:t>redis</a:t>
            </a:r>
            <a:r>
              <a:rPr lang="en-US" dirty="0"/>
              <a:t>, and take a closer look at what is defined as the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service for </a:t>
            </a:r>
            <a:r>
              <a:rPr lang="en-US" dirty="0"/>
              <a:t>our </a:t>
            </a:r>
            <a:r>
              <a:rPr lang="en-US" dirty="0" smtClean="0"/>
              <a:t>application…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you recall the discussion of Docker services from </a:t>
            </a:r>
            <a:r>
              <a:rPr lang="en-US" dirty="0" smtClean="0"/>
              <a:t>session </a:t>
            </a:r>
            <a:r>
              <a:rPr lang="en-US" dirty="0"/>
              <a:t>5, </a:t>
            </a:r>
            <a:r>
              <a:rPr lang="en-US" i="1" dirty="0"/>
              <a:t>Docker Swarm</a:t>
            </a:r>
            <a:r>
              <a:rPr lang="en-US" dirty="0"/>
              <a:t>, many of </a:t>
            </a:r>
            <a:r>
              <a:rPr lang="en-US" dirty="0" smtClean="0"/>
              <a:t>the keys </a:t>
            </a:r>
            <a:r>
              <a:rPr lang="en-US" dirty="0"/>
              <a:t>shown here should seem familiar to you. </a:t>
            </a:r>
            <a:r>
              <a:rPr lang="en-US" dirty="0" smtClean="0"/>
              <a:t>Let's </a:t>
            </a:r>
            <a:r>
              <a:rPr lang="en-US" dirty="0"/>
              <a:t>examine the keys in the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en-US" dirty="0" smtClean="0"/>
              <a:t>service now</a:t>
            </a:r>
            <a:r>
              <a:rPr lang="en-US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92" y="1613019"/>
            <a:ext cx="430590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Service details – IMAGE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First up, we have the </a:t>
            </a:r>
            <a:r>
              <a:rPr lang="en-US" dirty="0">
                <a:solidFill>
                  <a:srgbClr val="00B0F0"/>
                </a:solidFill>
              </a:rPr>
              <a:t>image</a:t>
            </a:r>
            <a:r>
              <a:rPr lang="en-US" dirty="0"/>
              <a:t> key. The image key is required for the service definition</a:t>
            </a:r>
            <a:r>
              <a:rPr lang="en-US" dirty="0" smtClean="0"/>
              <a:t>. This </a:t>
            </a:r>
            <a:r>
              <a:rPr lang="en-US" dirty="0"/>
              <a:t>key is telling </a:t>
            </a:r>
            <a:r>
              <a:rPr lang="en-US" dirty="0" err="1"/>
              <a:t>docker</a:t>
            </a:r>
            <a:r>
              <a:rPr lang="en-US" dirty="0"/>
              <a:t> that the Docker image to pull and run for this service </a:t>
            </a:r>
            <a:r>
              <a:rPr lang="en-US" dirty="0" smtClean="0"/>
              <a:t>is </a:t>
            </a:r>
            <a:r>
              <a:rPr lang="en-US" dirty="0" err="1" smtClean="0">
                <a:solidFill>
                  <a:srgbClr val="00B0F0"/>
                </a:solidFill>
              </a:rPr>
              <a:t>redis:alpine</a:t>
            </a:r>
            <a:r>
              <a:rPr lang="en-US" dirty="0"/>
              <a:t>. As you should understand now, this means that we are using the </a:t>
            </a:r>
            <a:r>
              <a:rPr lang="en-US" dirty="0" smtClean="0"/>
              <a:t>official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en-US" dirty="0"/>
              <a:t>image from hub.docker.com, requesting the version tagged as alpine.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next key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ports</a:t>
            </a:r>
            <a:r>
              <a:rPr lang="en-US" dirty="0"/>
              <a:t>, is defining what port the images will be exposing from the container, and from </a:t>
            </a:r>
            <a:r>
              <a:rPr lang="en-US" dirty="0" smtClean="0"/>
              <a:t>the hosts</a:t>
            </a:r>
            <a:r>
              <a:rPr lang="en-US" dirty="0"/>
              <a:t>. In this case, the port </a:t>
            </a:r>
            <a:r>
              <a:rPr lang="en-US" dirty="0" smtClean="0"/>
              <a:t>exposed  is 6379.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confirm </a:t>
            </a:r>
            <a:r>
              <a:rPr lang="en-US" dirty="0"/>
              <a:t>the port assigned using the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container </a:t>
            </a:r>
            <a:r>
              <a:rPr lang="en-US" dirty="0">
                <a:solidFill>
                  <a:srgbClr val="00B0F0"/>
                </a:solidFill>
              </a:rPr>
              <a:t>ls </a:t>
            </a:r>
            <a:r>
              <a:rPr lang="en-US" dirty="0"/>
              <a:t>command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122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Service </a:t>
            </a:r>
            <a:r>
              <a:rPr lang="en-US" dirty="0"/>
              <a:t>details –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next key used is networks. We already have seen </a:t>
            </a:r>
            <a:r>
              <a:rPr lang="en-US" sz="2000" dirty="0" smtClean="0"/>
              <a:t>that deploying </a:t>
            </a:r>
            <a:r>
              <a:rPr lang="en-US" sz="2000" dirty="0"/>
              <a:t>the stack will create our networks for us. This directive is telling Docker </a:t>
            </a:r>
            <a:r>
              <a:rPr lang="en-US" sz="2000" dirty="0" smtClean="0"/>
              <a:t>which networks </a:t>
            </a:r>
            <a:r>
              <a:rPr lang="en-US" sz="2000" dirty="0"/>
              <a:t>that the </a:t>
            </a:r>
            <a:r>
              <a:rPr lang="en-US" sz="2000" dirty="0" err="1"/>
              <a:t>redis</a:t>
            </a:r>
            <a:r>
              <a:rPr lang="en-US" sz="2000" dirty="0"/>
              <a:t> replica containers should be connected to; in this case it is </a:t>
            </a:r>
            <a:r>
              <a:rPr lang="en-US" sz="2000" dirty="0" smtClean="0"/>
              <a:t>the frontend </a:t>
            </a:r>
            <a:r>
              <a:rPr lang="en-US" sz="2000" dirty="0"/>
              <a:t>network.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we inspect a </a:t>
            </a:r>
            <a:r>
              <a:rPr lang="en-US" sz="2000" dirty="0" err="1"/>
              <a:t>redis</a:t>
            </a:r>
            <a:r>
              <a:rPr lang="en-US" sz="2000" dirty="0"/>
              <a:t> replica container, examining the networks section</a:t>
            </a:r>
            <a:r>
              <a:rPr lang="en-US" sz="2000" dirty="0" smtClean="0"/>
              <a:t>, we </a:t>
            </a:r>
            <a:r>
              <a:rPr lang="en-US" sz="2000" dirty="0"/>
              <a:t>will see this to be accurate. You can have a look at your deployment with a </a:t>
            </a:r>
            <a:r>
              <a:rPr lang="en-US" sz="2000" dirty="0" smtClean="0"/>
              <a:t>command such </a:t>
            </a:r>
            <a:r>
              <a:rPr lang="en-US" sz="2000" dirty="0"/>
              <a:t>as </a:t>
            </a:r>
            <a:r>
              <a:rPr lang="en-US" sz="2000" dirty="0" smtClean="0"/>
              <a:t>this:</a:t>
            </a:r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note that the container name will be slightly different on your system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B0F0"/>
                </a:solidFill>
              </a:rPr>
              <a:t>docker</a:t>
            </a:r>
            <a:r>
              <a:rPr lang="en-US" sz="2000" b="1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container inspect voteapp_redis.1.nwy14um7ik0t7ul0j5t3aztu5 \</a:t>
            </a:r>
            <a:br>
              <a:rPr lang="en-US" sz="2000" b="1" dirty="0">
                <a:solidFill>
                  <a:srgbClr val="00B0F0"/>
                </a:solidFill>
              </a:rPr>
            </a:br>
            <a:r>
              <a:rPr lang="en-US" sz="2000" b="1" dirty="0">
                <a:solidFill>
                  <a:srgbClr val="00B0F0"/>
                </a:solidFill>
              </a:rPr>
              <a:t>--format '{{</a:t>
            </a:r>
            <a:r>
              <a:rPr lang="en-US" sz="2000" b="1" dirty="0" err="1">
                <a:solidFill>
                  <a:srgbClr val="00B0F0"/>
                </a:solidFill>
              </a:rPr>
              <a:t>json</a:t>
            </a:r>
            <a:r>
              <a:rPr lang="en-US" sz="2000" b="1" dirty="0">
                <a:solidFill>
                  <a:srgbClr val="00B0F0"/>
                </a:solidFill>
              </a:rPr>
              <a:t> .</a:t>
            </a:r>
            <a:r>
              <a:rPr lang="en-US" sz="2000" b="1" dirty="0" err="1">
                <a:solidFill>
                  <a:srgbClr val="00B0F0"/>
                </a:solidFill>
              </a:rPr>
              <a:t>NetworkSettings.Networks</a:t>
            </a:r>
            <a:r>
              <a:rPr lang="en-US" sz="2000" b="1" dirty="0">
                <a:solidFill>
                  <a:srgbClr val="00B0F0"/>
                </a:solidFill>
              </a:rPr>
              <a:t>}}' | </a:t>
            </a:r>
            <a:r>
              <a:rPr lang="en-US" sz="2000" b="1" dirty="0" err="1" smtClean="0">
                <a:solidFill>
                  <a:srgbClr val="00B0F0"/>
                </a:solidFill>
              </a:rPr>
              <a:t>jq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our example, you should see that the container is attached to two networks: the </a:t>
            </a:r>
            <a:r>
              <a:rPr lang="en-US" sz="2000" dirty="0" smtClean="0">
                <a:solidFill>
                  <a:srgbClr val="00B0F0"/>
                </a:solidFill>
              </a:rPr>
              <a:t>ingress</a:t>
            </a:r>
            <a:r>
              <a:rPr lang="en-US" sz="2000" dirty="0" smtClean="0"/>
              <a:t> network </a:t>
            </a:r>
            <a:r>
              <a:rPr lang="en-US" sz="2000" dirty="0"/>
              <a:t>and our </a:t>
            </a:r>
            <a:r>
              <a:rPr lang="en-US" sz="2000" dirty="0" err="1">
                <a:solidFill>
                  <a:srgbClr val="00B0F0"/>
                </a:solidFill>
              </a:rPr>
              <a:t>voteapp_frontend</a:t>
            </a:r>
            <a:r>
              <a:rPr lang="en-US" sz="2000" dirty="0"/>
              <a:t> network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51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next key in our </a:t>
            </a:r>
            <a:r>
              <a:rPr lang="en-US" dirty="0" err="1"/>
              <a:t>redis</a:t>
            </a:r>
            <a:r>
              <a:rPr lang="en-US" dirty="0"/>
              <a:t> service definition is the deploy key.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key category </a:t>
            </a:r>
            <a:r>
              <a:rPr lang="en-US" dirty="0" smtClean="0"/>
              <a:t>that was </a:t>
            </a:r>
            <a:r>
              <a:rPr lang="en-US" dirty="0"/>
              <a:t>added to the compose file specification with version 3.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what defines the </a:t>
            </a:r>
            <a:r>
              <a:rPr lang="en-US" dirty="0" smtClean="0"/>
              <a:t>specifics for </a:t>
            </a:r>
            <a:r>
              <a:rPr lang="en-US" dirty="0"/>
              <a:t>running the containers based on the image in this service: in this case, the </a:t>
            </a:r>
            <a:r>
              <a:rPr lang="en-US" dirty="0" err="1"/>
              <a:t>redis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dirty="0"/>
              <a:t>essentially the orchestration instructions.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9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deploy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replicas</a:t>
            </a:r>
            <a:r>
              <a:rPr lang="en-US" sz="2000" dirty="0"/>
              <a:t> tag tells </a:t>
            </a:r>
            <a:r>
              <a:rPr lang="en-US" sz="2000" dirty="0" err="1"/>
              <a:t>docker</a:t>
            </a:r>
            <a:r>
              <a:rPr lang="en-US" sz="2000" dirty="0"/>
              <a:t> how </a:t>
            </a:r>
            <a:r>
              <a:rPr lang="en-US" sz="2000" dirty="0" smtClean="0"/>
              <a:t>many copies </a:t>
            </a:r>
            <a:r>
              <a:rPr lang="en-US" sz="2000" dirty="0"/>
              <a:t>or containers should be running when the application is fully deployed. In </a:t>
            </a:r>
            <a:r>
              <a:rPr lang="en-US" sz="2000" dirty="0" smtClean="0"/>
              <a:t>our example</a:t>
            </a:r>
            <a:r>
              <a:rPr lang="en-US" sz="2000" dirty="0"/>
              <a:t>, we are stating that we only need one instance of the </a:t>
            </a:r>
            <a:r>
              <a:rPr lang="en-US" sz="2000" dirty="0" err="1"/>
              <a:t>redis</a:t>
            </a:r>
            <a:r>
              <a:rPr lang="en-US" sz="2000" dirty="0"/>
              <a:t> container running </a:t>
            </a:r>
            <a:r>
              <a:rPr lang="en-US" sz="2000" dirty="0" smtClean="0"/>
              <a:t>for our </a:t>
            </a:r>
            <a:r>
              <a:rPr lang="en-US" sz="2000" dirty="0"/>
              <a:t>application.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err="1">
                <a:solidFill>
                  <a:srgbClr val="00B0F0"/>
                </a:solidFill>
              </a:rPr>
              <a:t>update_config</a:t>
            </a:r>
            <a:r>
              <a:rPr lang="en-US" sz="2000" dirty="0"/>
              <a:t> key provides two sub keys, </a:t>
            </a:r>
            <a:r>
              <a:rPr lang="en-US" sz="2000" dirty="0">
                <a:solidFill>
                  <a:srgbClr val="00B0F0"/>
                </a:solidFill>
              </a:rPr>
              <a:t>parallelism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B0F0"/>
                </a:solidFill>
              </a:rPr>
              <a:t>delay</a:t>
            </a:r>
            <a:r>
              <a:rPr lang="en-US" sz="2000" dirty="0"/>
              <a:t>, that tell Docker how many container replicas should be started in parallel, </a:t>
            </a:r>
            <a:r>
              <a:rPr lang="en-US" sz="2000" dirty="0" smtClean="0"/>
              <a:t>and how </a:t>
            </a:r>
            <a:r>
              <a:rPr lang="en-US" sz="2000" dirty="0"/>
              <a:t>much time to wait between starting each parallel set of container replicas.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Of course</a:t>
            </a:r>
            <a:r>
              <a:rPr lang="en-US" sz="2000" dirty="0"/>
              <a:t>, with one replica, the parallelism and delay details have little use. If the value </a:t>
            </a:r>
            <a:r>
              <a:rPr lang="en-US" sz="2000" dirty="0" smtClean="0"/>
              <a:t>for replicas </a:t>
            </a:r>
            <a:r>
              <a:rPr lang="en-US" sz="2000" dirty="0"/>
              <a:t>were something greater, such as 10, our </a:t>
            </a:r>
            <a:r>
              <a:rPr lang="en-US" sz="2000" dirty="0" err="1"/>
              <a:t>update_config</a:t>
            </a:r>
            <a:r>
              <a:rPr lang="en-US" sz="2000" dirty="0"/>
              <a:t> keys would result in </a:t>
            </a:r>
            <a:r>
              <a:rPr lang="en-US" sz="2000" dirty="0" smtClean="0"/>
              <a:t>two replicas </a:t>
            </a:r>
            <a:r>
              <a:rPr lang="en-US" sz="2000" dirty="0"/>
              <a:t>starting at a time, with a wait of 10 seconds between starts.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final deploy key </a:t>
            </a:r>
            <a:r>
              <a:rPr lang="en-US" sz="2000" dirty="0" smtClean="0"/>
              <a:t>is </a:t>
            </a:r>
            <a:r>
              <a:rPr lang="en-US" sz="2000" dirty="0" err="1" smtClean="0">
                <a:solidFill>
                  <a:srgbClr val="00B0F0"/>
                </a:solidFill>
              </a:rPr>
              <a:t>restart_policy</a:t>
            </a:r>
            <a:r>
              <a:rPr lang="en-US" sz="2000" dirty="0"/>
              <a:t>, and this defines the conditions that a new replica will be created in </a:t>
            </a:r>
            <a:r>
              <a:rPr lang="en-US" sz="2000" dirty="0" smtClean="0"/>
              <a:t>a deployed </a:t>
            </a:r>
            <a:r>
              <a:rPr lang="en-US" sz="2000" dirty="0"/>
              <a:t>stack. In this case, if a </a:t>
            </a:r>
            <a:r>
              <a:rPr lang="en-US" sz="2000" dirty="0" err="1"/>
              <a:t>redis</a:t>
            </a:r>
            <a:r>
              <a:rPr lang="en-US" sz="2000" dirty="0"/>
              <a:t> container fails, a new </a:t>
            </a:r>
            <a:r>
              <a:rPr lang="en-US" sz="2000" dirty="0" err="1"/>
              <a:t>redis</a:t>
            </a:r>
            <a:r>
              <a:rPr lang="en-US" sz="2000" dirty="0"/>
              <a:t> container will be started </a:t>
            </a:r>
            <a:r>
              <a:rPr lang="en-US" sz="2000" dirty="0" smtClean="0"/>
              <a:t>to take </a:t>
            </a:r>
            <a:r>
              <a:rPr lang="en-US" sz="2000" dirty="0"/>
              <a:t>its place.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882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523886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db</a:t>
            </a:r>
            <a:r>
              <a:rPr lang="en-US" sz="2000" dirty="0"/>
              <a:t> service will have several keys in common with the </a:t>
            </a:r>
            <a:r>
              <a:rPr lang="en-US" sz="2000" dirty="0" err="1"/>
              <a:t>redis</a:t>
            </a:r>
            <a:r>
              <a:rPr lang="en-US" sz="2000" dirty="0"/>
              <a:t> service, but with </a:t>
            </a:r>
            <a:r>
              <a:rPr lang="en-US" sz="2000" dirty="0" smtClean="0"/>
              <a:t>different values</a:t>
            </a:r>
            <a:r>
              <a:rPr lang="en-US" sz="2000" dirty="0"/>
              <a:t>. First, we have the </a:t>
            </a:r>
            <a:r>
              <a:rPr lang="en-US" sz="2000" dirty="0">
                <a:solidFill>
                  <a:srgbClr val="00B0F0"/>
                </a:solidFill>
              </a:rPr>
              <a:t>image</a:t>
            </a:r>
            <a:r>
              <a:rPr lang="en-US" sz="2000" dirty="0"/>
              <a:t> key. This time we are indicating that we want the </a:t>
            </a:r>
            <a:r>
              <a:rPr lang="en-US" sz="2000" dirty="0" smtClean="0"/>
              <a:t>official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 </a:t>
            </a:r>
            <a:r>
              <a:rPr lang="en-US" sz="2000" dirty="0"/>
              <a:t>image with the tag for version 9.4.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B0F0"/>
                </a:solidFill>
              </a:rPr>
              <a:t>environment</a:t>
            </a:r>
            <a:r>
              <a:rPr lang="en-US" sz="2000" dirty="0" smtClean="0"/>
              <a:t> key is creating three environment variables used in the DB image.</a:t>
            </a:r>
          </a:p>
          <a:p>
            <a:pPr marL="0" indent="0">
              <a:buNone/>
            </a:pPr>
            <a:r>
              <a:rPr lang="en-US" sz="2000" dirty="0" smtClean="0"/>
              <a:t>Our </a:t>
            </a:r>
            <a:r>
              <a:rPr lang="en-US" sz="2000" dirty="0"/>
              <a:t>next key is the </a:t>
            </a:r>
            <a:r>
              <a:rPr lang="en-US" sz="2000" dirty="0">
                <a:solidFill>
                  <a:srgbClr val="00B0F0"/>
                </a:solidFill>
              </a:rPr>
              <a:t>volumes</a:t>
            </a:r>
            <a:r>
              <a:rPr lang="en-US" sz="2000" dirty="0"/>
              <a:t> key. We </a:t>
            </a:r>
            <a:r>
              <a:rPr lang="en-US" sz="2000" dirty="0" smtClean="0"/>
              <a:t>are indicating </a:t>
            </a:r>
            <a:r>
              <a:rPr lang="en-US" sz="2000" dirty="0"/>
              <a:t>that we are using the volume named </a:t>
            </a:r>
            <a:r>
              <a:rPr lang="en-US" sz="2000" dirty="0" err="1"/>
              <a:t>db</a:t>
            </a:r>
            <a:r>
              <a:rPr lang="en-US" sz="2000" dirty="0"/>
              <a:t>-data, and that in the DB container </a:t>
            </a:r>
            <a:r>
              <a:rPr lang="en-US" sz="2000" dirty="0" smtClean="0"/>
              <a:t>the volume </a:t>
            </a:r>
            <a:r>
              <a:rPr lang="en-US" sz="2000" dirty="0"/>
              <a:t>should be mounted at /</a:t>
            </a:r>
            <a:r>
              <a:rPr lang="en-US" sz="2000" dirty="0" err="1"/>
              <a:t>var</a:t>
            </a:r>
            <a:r>
              <a:rPr lang="en-US" sz="2000" dirty="0"/>
              <a:t>/lib/</a:t>
            </a:r>
            <a:r>
              <a:rPr lang="en-US" sz="2000" dirty="0" err="1"/>
              <a:t>postgresql</a:t>
            </a:r>
            <a:r>
              <a:rPr lang="en-US" sz="2000" dirty="0"/>
              <a:t>/data.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2" y="1802646"/>
            <a:ext cx="438211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34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523886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You may have noticed that there are some sub-keys of the deploy key that are present </a:t>
            </a:r>
            <a:r>
              <a:rPr lang="en-US" sz="2000" dirty="0" smtClean="0"/>
              <a:t>in the </a:t>
            </a:r>
            <a:r>
              <a:rPr lang="en-US" sz="2000" dirty="0" err="1"/>
              <a:t>redis</a:t>
            </a:r>
            <a:r>
              <a:rPr lang="en-US" sz="2000" dirty="0"/>
              <a:t> service, but are absent in our </a:t>
            </a:r>
            <a:r>
              <a:rPr lang="en-US" sz="2000" dirty="0" err="1"/>
              <a:t>db</a:t>
            </a:r>
            <a:r>
              <a:rPr lang="en-US" sz="2000" dirty="0"/>
              <a:t> service—most notably, the replicas key.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By default</a:t>
            </a:r>
            <a:r>
              <a:rPr lang="en-US" sz="2000" dirty="0"/>
              <a:t>, if you do not specify the number of replicas to maintain, Docker will default </a:t>
            </a:r>
            <a:r>
              <a:rPr lang="en-US" sz="2000" dirty="0" smtClean="0"/>
              <a:t>to having </a:t>
            </a:r>
            <a:r>
              <a:rPr lang="en-US" sz="2000" dirty="0"/>
              <a:t>one replica. All in all, the description of the </a:t>
            </a:r>
            <a:r>
              <a:rPr lang="en-US" sz="2000" dirty="0" err="1"/>
              <a:t>db</a:t>
            </a:r>
            <a:r>
              <a:rPr lang="en-US" sz="2000" dirty="0"/>
              <a:t> service configuration is pretty </a:t>
            </a:r>
            <a:r>
              <a:rPr lang="en-US" sz="2000" dirty="0" smtClean="0"/>
              <a:t>much the </a:t>
            </a:r>
            <a:r>
              <a:rPr lang="en-US" sz="2000" dirty="0"/>
              <a:t>same as the </a:t>
            </a:r>
            <a:r>
              <a:rPr lang="en-US" sz="2000" dirty="0" err="1"/>
              <a:t>redis</a:t>
            </a:r>
            <a:r>
              <a:rPr lang="en-US" sz="2000" dirty="0"/>
              <a:t> service.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Notice the new deploy </a:t>
            </a:r>
            <a:r>
              <a:rPr lang="en-US" sz="2000" dirty="0" err="1" smtClean="0"/>
              <a:t>subkey</a:t>
            </a:r>
            <a:r>
              <a:rPr lang="en-US" sz="2000" dirty="0" smtClean="0"/>
              <a:t> in the DB service, </a:t>
            </a:r>
            <a:r>
              <a:rPr lang="en-US" sz="2000" dirty="0" smtClean="0">
                <a:solidFill>
                  <a:srgbClr val="00B0F0"/>
                </a:solidFill>
              </a:rPr>
              <a:t>placement</a:t>
            </a:r>
            <a:r>
              <a:rPr lang="en-US" sz="2000" dirty="0" smtClean="0"/>
              <a:t>. This key is allowing us to force the container to run only on manager nodes.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62" y="1802646"/>
            <a:ext cx="438211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9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 the pattern in the service definitions?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will see this similarity between the configuration of all the services.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because Docker has made it very easy to define the desired state of our services, and by correlation, our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Let’s look at one more, the voting app container…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993557"/>
            <a:ext cx="10062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session, we </a:t>
            </a:r>
            <a:r>
              <a:rPr lang="en-US" sz="2800" dirty="0"/>
              <a:t>will bring together all that we've learned from the first six chapters </a:t>
            </a:r>
            <a:r>
              <a:rPr lang="en-US" sz="2800" dirty="0" smtClean="0"/>
              <a:t>and use </a:t>
            </a:r>
            <a:r>
              <a:rPr lang="en-US" sz="2800" dirty="0"/>
              <a:t>it to define, deploy, and manage multi-container applications.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will achieve this </a:t>
            </a:r>
            <a:r>
              <a:rPr lang="en-US" sz="2800" dirty="0" smtClean="0"/>
              <a:t>via the </a:t>
            </a:r>
            <a:r>
              <a:rPr lang="en-US" sz="2800" dirty="0"/>
              <a:t>use of Docker </a:t>
            </a:r>
            <a:r>
              <a:rPr lang="en-US" sz="2800" dirty="0" smtClean="0"/>
              <a:t>stack.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are going to learn how to use Docker </a:t>
            </a:r>
            <a:r>
              <a:rPr lang="en-US" sz="2800" dirty="0" smtClean="0"/>
              <a:t>stack </a:t>
            </a:r>
            <a:r>
              <a:rPr lang="en-US" sz="2800" dirty="0"/>
              <a:t>and the </a:t>
            </a:r>
            <a:r>
              <a:rPr lang="en-US" sz="2800" dirty="0" smtClean="0"/>
              <a:t>YAML files </a:t>
            </a:r>
            <a:r>
              <a:rPr lang="en-US" sz="2800" dirty="0"/>
              <a:t>required to define multi-container applications. </a:t>
            </a:r>
            <a:endParaRPr lang="en-US" sz="2800" dirty="0" smtClean="0"/>
          </a:p>
          <a:p>
            <a:r>
              <a:rPr lang="en-US" sz="2800" dirty="0" smtClean="0"/>
              <a:t>And </a:t>
            </a:r>
            <a:r>
              <a:rPr lang="en-US" sz="2800" dirty="0"/>
              <a:t>we will leverage what we </a:t>
            </a:r>
            <a:r>
              <a:rPr lang="en-US" sz="2800" dirty="0" smtClean="0"/>
              <a:t>learned about </a:t>
            </a:r>
            <a:r>
              <a:rPr lang="en-US" sz="2800" dirty="0"/>
              <a:t>Docker services, Docker volumes, Docker swarm, and Docker networking to </a:t>
            </a:r>
            <a:r>
              <a:rPr lang="en-US" sz="2800" dirty="0" smtClean="0"/>
              <a:t>create full-featured </a:t>
            </a:r>
            <a:r>
              <a:rPr lang="en-US" sz="2800" dirty="0"/>
              <a:t>multi-service Docker-based applications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VOTe</a:t>
            </a:r>
            <a:r>
              <a:rPr lang="en-US" dirty="0" smtClean="0"/>
              <a:t> Service – Image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Here </a:t>
            </a:r>
            <a:r>
              <a:rPr lang="en-US" dirty="0"/>
              <a:t>in the </a:t>
            </a:r>
            <a:r>
              <a:rPr lang="en-US" dirty="0" smtClean="0"/>
              <a:t>vote service </a:t>
            </a:r>
            <a:r>
              <a:rPr lang="en-US" dirty="0"/>
              <a:t>we see that the image defined is not one of the official container images, but </a:t>
            </a:r>
            <a:r>
              <a:rPr lang="en-US" dirty="0" smtClean="0"/>
              <a:t>instead is </a:t>
            </a:r>
            <a:r>
              <a:rPr lang="en-US" dirty="0"/>
              <a:t>in a public repo named </a:t>
            </a:r>
            <a:r>
              <a:rPr lang="en-US" dirty="0" err="1">
                <a:solidFill>
                  <a:srgbClr val="00B0F0"/>
                </a:solidFill>
              </a:rPr>
              <a:t>dockersamples</a:t>
            </a:r>
            <a:r>
              <a:rPr lang="en-US" dirty="0"/>
              <a:t>. Within that repo, we are using the </a:t>
            </a:r>
            <a:r>
              <a:rPr lang="en-US" dirty="0" smtClean="0"/>
              <a:t>image named </a:t>
            </a:r>
            <a:r>
              <a:rPr lang="en-US" dirty="0" err="1">
                <a:solidFill>
                  <a:srgbClr val="00B0F0"/>
                </a:solidFill>
              </a:rPr>
              <a:t>examplevotingapp_vote</a:t>
            </a:r>
            <a:r>
              <a:rPr lang="en-US" dirty="0"/>
              <a:t>, with a version tag of </a:t>
            </a:r>
            <a:r>
              <a:rPr lang="en-US" dirty="0" smtClean="0">
                <a:solidFill>
                  <a:srgbClr val="00B0F0"/>
                </a:solidFill>
              </a:rPr>
              <a:t>latest</a:t>
            </a:r>
            <a:r>
              <a:rPr lang="en-US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39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VOTe</a:t>
            </a:r>
            <a:r>
              <a:rPr lang="en-US" dirty="0" smtClean="0"/>
              <a:t> Service – ports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Our </a:t>
            </a:r>
            <a:r>
              <a:rPr lang="en-US" sz="2000" dirty="0">
                <a:solidFill>
                  <a:srgbClr val="00B0F0"/>
                </a:solidFill>
              </a:rPr>
              <a:t>ports</a:t>
            </a:r>
            <a:r>
              <a:rPr lang="en-US" sz="2000" dirty="0"/>
              <a:t> key is </a:t>
            </a:r>
            <a:r>
              <a:rPr lang="en-US" sz="2000" dirty="0" smtClean="0"/>
              <a:t>telling Docker</a:t>
            </a:r>
            <a:r>
              <a:rPr lang="en-US" sz="2000" dirty="0"/>
              <a:t>, and us, that we want to open port 5000 on the swarm hosts and have traffic on </a:t>
            </a:r>
            <a:r>
              <a:rPr lang="en-US" sz="2000" dirty="0" smtClean="0"/>
              <a:t>that port </a:t>
            </a:r>
            <a:r>
              <a:rPr lang="en-US" sz="2000" dirty="0"/>
              <a:t>mapped to port 80 in the running vote service containers.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As </a:t>
            </a:r>
            <a:r>
              <a:rPr lang="en-US" sz="2000" dirty="0"/>
              <a:t>it turns out, the </a:t>
            </a:r>
            <a:r>
              <a:rPr lang="en-US" sz="2000" dirty="0" smtClean="0"/>
              <a:t>vote service </a:t>
            </a:r>
            <a:r>
              <a:rPr lang="en-US" sz="2000" dirty="0"/>
              <a:t>is the face of our application and we will access it via port 5000.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Since </a:t>
            </a:r>
            <a:r>
              <a:rPr lang="en-US" sz="2000" dirty="0"/>
              <a:t>it is </a:t>
            </a:r>
            <a:r>
              <a:rPr lang="en-US" sz="2000" dirty="0" smtClean="0"/>
              <a:t>a service</a:t>
            </a:r>
            <a:r>
              <a:rPr lang="en-US" sz="2000" dirty="0"/>
              <a:t>, we can access it by going to port 5000 on </a:t>
            </a:r>
            <a:r>
              <a:rPr lang="en-US" sz="2000" i="1" dirty="0"/>
              <a:t>any </a:t>
            </a:r>
            <a:r>
              <a:rPr lang="en-US" sz="2000" dirty="0"/>
              <a:t>of the hosts in the swarm, even </a:t>
            </a:r>
            <a:r>
              <a:rPr lang="en-US" sz="2000" dirty="0" smtClean="0"/>
              <a:t>when a </a:t>
            </a:r>
            <a:r>
              <a:rPr lang="en-US" sz="2000" dirty="0"/>
              <a:t>particular host is not running one of the replicas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8903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Networks and </a:t>
            </a:r>
            <a:r>
              <a:rPr lang="en-US" dirty="0" err="1" smtClean="0"/>
              <a:t>Depends_on</a:t>
            </a:r>
            <a:r>
              <a:rPr lang="en-US" dirty="0" smtClean="0"/>
              <a:t>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292338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B0F0"/>
                </a:solidFill>
              </a:rPr>
              <a:t>networks</a:t>
            </a:r>
            <a:r>
              <a:rPr lang="en-US" sz="1800" dirty="0" smtClean="0"/>
              <a:t> key tells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which of the networks the service needs to be connected to.  In this case, the </a:t>
            </a:r>
            <a:r>
              <a:rPr lang="en-US" sz="1800" dirty="0" smtClean="0">
                <a:solidFill>
                  <a:srgbClr val="00B0F0"/>
                </a:solidFill>
              </a:rPr>
              <a:t>frontend</a:t>
            </a:r>
            <a:r>
              <a:rPr lang="en-US" sz="1800" dirty="0" smtClean="0"/>
              <a:t> network that we saw in the networks key.</a:t>
            </a:r>
          </a:p>
          <a:p>
            <a:pPr marL="0" indent="0">
              <a:buNone/>
            </a:pPr>
            <a:r>
              <a:rPr lang="en-US" sz="1800" dirty="0" smtClean="0"/>
              <a:t>Next, notice the </a:t>
            </a:r>
            <a:r>
              <a:rPr lang="en-US" sz="1800" dirty="0" err="1" smtClean="0">
                <a:solidFill>
                  <a:srgbClr val="00B0F0"/>
                </a:solidFill>
              </a:rPr>
              <a:t>depends_on</a:t>
            </a:r>
            <a:r>
              <a:rPr lang="en-US" sz="1800" dirty="0" smtClean="0"/>
              <a:t> key. </a:t>
            </a:r>
            <a:r>
              <a:rPr lang="en-US" sz="1800" dirty="0"/>
              <a:t>This key is telling Docker that our vote service requires </a:t>
            </a:r>
            <a:r>
              <a:rPr lang="en-US" sz="1800" dirty="0" smtClean="0"/>
              <a:t>the </a:t>
            </a:r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en-US" sz="1800" dirty="0"/>
              <a:t>service to function. What this means to our deploy command is that the service </a:t>
            </a:r>
            <a:r>
              <a:rPr lang="en-US" sz="1800" dirty="0" smtClean="0"/>
              <a:t>or services </a:t>
            </a:r>
            <a:r>
              <a:rPr lang="en-US" sz="1800" dirty="0"/>
              <a:t>that are depended on need to be started before starting this service.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One </a:t>
            </a:r>
            <a:r>
              <a:rPr lang="en-US" sz="1800" dirty="0"/>
              <a:t>key distinction here is that </a:t>
            </a:r>
            <a:r>
              <a:rPr lang="en-US" sz="1800" dirty="0" smtClean="0"/>
              <a:t>I said </a:t>
            </a:r>
            <a:r>
              <a:rPr lang="en-US" sz="1800" dirty="0"/>
              <a:t>started. This does not mean that the depended-upon service has to be running </a:t>
            </a:r>
            <a:r>
              <a:rPr lang="en-US" sz="1800" dirty="0" smtClean="0"/>
              <a:t>before starting </a:t>
            </a:r>
            <a:r>
              <a:rPr lang="en-US" sz="1800" dirty="0"/>
              <a:t>this service; the depended-on service just has to be started before it. 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82" y="1738740"/>
            <a:ext cx="4801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63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You can list the stacks deployed in a swarm with the ls command.</a:t>
            </a:r>
          </a:p>
          <a:p>
            <a:pPr marL="0" indent="0">
              <a:buNone/>
            </a:pPr>
            <a:r>
              <a:rPr lang="en-US" dirty="0" smtClean="0"/>
              <a:t>Here is what it looks like: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showing that we have one stack named </a:t>
            </a:r>
            <a:r>
              <a:rPr lang="en-US" dirty="0" err="1"/>
              <a:t>voteapp</a:t>
            </a:r>
            <a:r>
              <a:rPr lang="en-US" dirty="0"/>
              <a:t> currently deployed, and that it </a:t>
            </a:r>
            <a:r>
              <a:rPr lang="en-US" dirty="0" smtClean="0"/>
              <a:t>is composed </a:t>
            </a:r>
            <a:r>
              <a:rPr lang="en-US" dirty="0"/>
              <a:t>of six services and is using swarm mode for its orchestration. Knowing the </a:t>
            </a:r>
            <a:r>
              <a:rPr lang="en-US" dirty="0" smtClean="0"/>
              <a:t>name of </a:t>
            </a:r>
            <a:r>
              <a:rPr lang="en-US" dirty="0"/>
              <a:t>a </a:t>
            </a:r>
            <a:r>
              <a:rPr lang="en-US" dirty="0" smtClean="0"/>
              <a:t>deployed </a:t>
            </a:r>
            <a:r>
              <a:rPr lang="en-US" dirty="0"/>
              <a:t>stack allows us to gather more information about it using the other </a:t>
            </a:r>
            <a:r>
              <a:rPr lang="en-US" dirty="0" smtClean="0"/>
              <a:t>stack commands</a:t>
            </a:r>
            <a:r>
              <a:rPr lang="en-US" dirty="0"/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66" y="2862922"/>
            <a:ext cx="655411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 err="1" smtClean="0"/>
              <a:t>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Next up is the list stack tasks command. Let's give this command a try in our</a:t>
            </a:r>
            <a:br>
              <a:rPr lang="en-US" dirty="0"/>
            </a:br>
            <a:r>
              <a:rPr lang="en-US" dirty="0"/>
              <a:t>example environment:</a:t>
            </a:r>
            <a:br>
              <a:rPr lang="en-US" dirty="0"/>
            </a:br>
            <a:r>
              <a:rPr lang="en-US" dirty="0"/>
              <a:t># List the tasks for our </a:t>
            </a:r>
            <a:r>
              <a:rPr lang="en-US" dirty="0" err="1"/>
              <a:t>voteapp</a:t>
            </a:r>
            <a:r>
              <a:rPr lang="en-US" dirty="0"/>
              <a:t> stack filtered by </a:t>
            </a:r>
            <a:r>
              <a:rPr lang="en-US" dirty="0" err="1"/>
              <a:t>desried</a:t>
            </a:r>
            <a:r>
              <a:rPr lang="en-US" dirty="0"/>
              <a:t> state</a:t>
            </a:r>
            <a:br>
              <a:rPr lang="en-US" dirty="0"/>
            </a:b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stack </a:t>
            </a:r>
            <a:r>
              <a:rPr lang="en-US" b="1" dirty="0" err="1">
                <a:solidFill>
                  <a:srgbClr val="00B0F0"/>
                </a:solidFill>
              </a:rPr>
              <a:t>ps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voteapp</a:t>
            </a:r>
            <a:r>
              <a:rPr lang="en-US" b="1" dirty="0">
                <a:solidFill>
                  <a:srgbClr val="00B0F0"/>
                </a:solidFill>
              </a:rPr>
              <a:t> --filter desired-state=running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Here are the results in my environment right now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578"/>
          <a:stretch/>
        </p:blipFill>
        <p:spPr>
          <a:xfrm>
            <a:off x="494950" y="4036375"/>
            <a:ext cx="11367083" cy="21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29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command will give us a </a:t>
            </a:r>
            <a:r>
              <a:rPr lang="en-US" sz="1600" dirty="0" smtClean="0"/>
              <a:t>nice summary </a:t>
            </a:r>
            <a:r>
              <a:rPr lang="en-US" sz="1600" dirty="0"/>
              <a:t>of the services that are deployed as part of our stack application. The </a:t>
            </a:r>
            <a:r>
              <a:rPr lang="en-US" sz="1600" dirty="0" smtClean="0"/>
              <a:t>command looks </a:t>
            </a:r>
            <a:r>
              <a:rPr lang="en-US" sz="1600" dirty="0"/>
              <a:t>like this:</a:t>
            </a:r>
            <a:br>
              <a:rPr lang="en-US" sz="1600" dirty="0"/>
            </a:br>
            <a:r>
              <a:rPr lang="en-US" sz="1600" b="1" dirty="0" err="1" smtClean="0">
                <a:solidFill>
                  <a:srgbClr val="00B0F0"/>
                </a:solidFill>
              </a:rPr>
              <a:t>docker</a:t>
            </a:r>
            <a:r>
              <a:rPr lang="en-US" sz="1600" b="1" dirty="0" smtClean="0">
                <a:solidFill>
                  <a:srgbClr val="00B0F0"/>
                </a:solidFill>
              </a:rPr>
              <a:t> </a:t>
            </a:r>
            <a:r>
              <a:rPr lang="en-US" sz="1600" b="1" dirty="0">
                <a:solidFill>
                  <a:srgbClr val="00B0F0"/>
                </a:solidFill>
              </a:rPr>
              <a:t>stack services </a:t>
            </a:r>
            <a:r>
              <a:rPr lang="en-US" sz="1600" b="1" dirty="0" err="1">
                <a:solidFill>
                  <a:srgbClr val="00B0F0"/>
                </a:solidFill>
              </a:rPr>
              <a:t>voteapp</a:t>
            </a:r>
            <a:r>
              <a:rPr lang="en-US" sz="1600" dirty="0">
                <a:solidFill>
                  <a:srgbClr val="00B0F0"/>
                </a:solidFill>
              </a:rPr>
              <a:t/>
            </a:r>
            <a:br>
              <a:rPr lang="en-US" sz="1600" dirty="0">
                <a:solidFill>
                  <a:srgbClr val="00B0F0"/>
                </a:solidFill>
              </a:rPr>
            </a:br>
            <a:r>
              <a:rPr lang="en-US" sz="1600" dirty="0" smtClean="0"/>
              <a:t>This </a:t>
            </a:r>
            <a:r>
              <a:rPr lang="en-US" sz="1600" dirty="0"/>
              <a:t>is what we see in the example environment:</a:t>
            </a:r>
            <a:r>
              <a:rPr lang="en-US" sz="1600" dirty="0"/>
              <a:t>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This </a:t>
            </a:r>
            <a:r>
              <a:rPr lang="en-US" sz="1600" dirty="0"/>
              <a:t>command provides some very useful information. We can quickly see the names </a:t>
            </a:r>
            <a:r>
              <a:rPr lang="en-US" sz="1600" dirty="0" smtClean="0"/>
              <a:t>of our </a:t>
            </a:r>
            <a:r>
              <a:rPr lang="en-US" sz="1600" dirty="0"/>
              <a:t>services, the number of replicas desired, and the actual number of replicas for </a:t>
            </a:r>
            <a:r>
              <a:rPr lang="en-US" sz="1600" dirty="0" smtClean="0"/>
              <a:t>each service</a:t>
            </a:r>
            <a:r>
              <a:rPr lang="en-US" sz="1600" dirty="0"/>
              <a:t>. We can see the image used to deploy each service, and we can see the </a:t>
            </a:r>
            <a:r>
              <a:rPr lang="en-US" sz="1600" dirty="0" smtClean="0"/>
              <a:t>port mapping </a:t>
            </a:r>
            <a:r>
              <a:rPr lang="en-US" sz="1600" dirty="0"/>
              <a:t>used for each service. Here, we can see the visualizer service is using port </a:t>
            </a:r>
            <a:r>
              <a:rPr lang="en-US" sz="1600" dirty="0" smtClean="0"/>
              <a:t>8080. </a:t>
            </a:r>
            <a:r>
              <a:rPr lang="en-US" sz="1600" dirty="0"/>
              <a:t>We can also see that our vote service is exposed on port 5000 </a:t>
            </a:r>
            <a:r>
              <a:rPr lang="en-US" sz="1600" dirty="0" smtClean="0"/>
              <a:t>of our </a:t>
            </a:r>
            <a:r>
              <a:rPr lang="en-US" sz="1600" dirty="0"/>
              <a:t>swarm hosts. Let's have a look at what we are presenting in our </a:t>
            </a:r>
            <a:r>
              <a:rPr lang="en-US" sz="1600" dirty="0" err="1"/>
              <a:t>voteapp</a:t>
            </a:r>
            <a:r>
              <a:rPr lang="en-US" sz="1600" dirty="0"/>
              <a:t> by </a:t>
            </a:r>
            <a:r>
              <a:rPr lang="en-US" sz="1600" dirty="0" smtClean="0"/>
              <a:t>browsing to </a:t>
            </a:r>
            <a:r>
              <a:rPr lang="en-US" sz="1600" dirty="0"/>
              <a:t>port 5000 (on any node in the swarm) now:</a:t>
            </a:r>
            <a:r>
              <a:rPr lang="en-US" sz="1600" dirty="0"/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3094383"/>
            <a:ext cx="10856786" cy="17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986" y="1828800"/>
            <a:ext cx="8588852" cy="4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3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stack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5877225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There is one final stack command: the remove command. We </a:t>
            </a:r>
            <a:r>
              <a:rPr lang="en-US" sz="2000" dirty="0" smtClean="0"/>
              <a:t>can quickly </a:t>
            </a:r>
            <a:r>
              <a:rPr lang="en-US" sz="2000" dirty="0"/>
              <a:t>and easily take down an application deployed with the stack deploy command by</a:t>
            </a:r>
            <a:br>
              <a:rPr lang="en-US" sz="2000" dirty="0"/>
            </a:br>
            <a:r>
              <a:rPr lang="en-US" sz="2000" dirty="0"/>
              <a:t>issuing the </a:t>
            </a:r>
            <a:r>
              <a:rPr lang="en-US" sz="2000" dirty="0" err="1">
                <a:solidFill>
                  <a:srgbClr val="00B0F0"/>
                </a:solidFill>
              </a:rPr>
              <a:t>rm</a:t>
            </a:r>
            <a:r>
              <a:rPr lang="en-US" sz="2000" dirty="0"/>
              <a:t> command.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Remove a deploy stack using the </a:t>
            </a:r>
            <a:r>
              <a:rPr lang="en-US" sz="2000" dirty="0" err="1"/>
              <a:t>rm</a:t>
            </a:r>
            <a:r>
              <a:rPr lang="en-US" sz="2000" dirty="0"/>
              <a:t> command</a:t>
            </a:r>
            <a:br>
              <a:rPr lang="en-US" sz="2000" dirty="0"/>
            </a:br>
            <a:r>
              <a:rPr lang="en-US" sz="2000" b="1" dirty="0" err="1">
                <a:solidFill>
                  <a:srgbClr val="00B0F0"/>
                </a:solidFill>
              </a:rPr>
              <a:t>docker</a:t>
            </a:r>
            <a:r>
              <a:rPr lang="en-US" sz="2000" b="1" dirty="0">
                <a:solidFill>
                  <a:srgbClr val="00B0F0"/>
                </a:solidFill>
              </a:rPr>
              <a:t> stack </a:t>
            </a:r>
            <a:r>
              <a:rPr lang="en-US" sz="2000" b="1" dirty="0" err="1">
                <a:solidFill>
                  <a:srgbClr val="00B0F0"/>
                </a:solidFill>
              </a:rPr>
              <a:t>rm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voteapp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should notice that there was none of the are you sure? hand-holding, so be very </a:t>
            </a:r>
            <a:r>
              <a:rPr lang="en-US" sz="2000" dirty="0" smtClean="0"/>
              <a:t>sure and </a:t>
            </a:r>
            <a:r>
              <a:rPr lang="en-US" sz="2000" dirty="0"/>
              <a:t>very careful before pressing </a:t>
            </a:r>
            <a:r>
              <a:rPr lang="en-US" sz="2000" i="1" dirty="0"/>
              <a:t>Enter </a:t>
            </a:r>
            <a:r>
              <a:rPr lang="en-US" sz="2000" dirty="0"/>
              <a:t>on this command.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Now </a:t>
            </a:r>
            <a:r>
              <a:rPr lang="en-US" sz="2000" dirty="0"/>
              <a:t>you see it, now you </a:t>
            </a:r>
            <a:r>
              <a:rPr lang="en-US" sz="2000" dirty="0" smtClean="0"/>
              <a:t>don't.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56" y="2167108"/>
            <a:ext cx="515374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scaling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8740"/>
            <a:ext cx="9905999" cy="4950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As with most things Docker, there are a few different ways to accomplish desired states </a:t>
            </a:r>
            <a:r>
              <a:rPr lang="en-US" sz="2000" dirty="0" smtClean="0"/>
              <a:t>for your </a:t>
            </a:r>
            <a:r>
              <a:rPr lang="en-US" sz="2000" dirty="0"/>
              <a:t>applications. When you are using Docker stacks, you should always use the </a:t>
            </a:r>
            <a:r>
              <a:rPr lang="en-US" sz="2000" dirty="0" smtClean="0"/>
              <a:t>same method </a:t>
            </a:r>
            <a:r>
              <a:rPr lang="en-US" sz="2000" dirty="0"/>
              <a:t>for updating the application as you did for deploying it.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 </a:t>
            </a:r>
            <a:r>
              <a:rPr lang="en-US" sz="2000" dirty="0"/>
              <a:t>any desired </a:t>
            </a:r>
            <a:r>
              <a:rPr lang="en-US" sz="2000" dirty="0" smtClean="0"/>
              <a:t>state changes </a:t>
            </a:r>
            <a:r>
              <a:rPr lang="en-US" sz="2000" dirty="0"/>
              <a:t>in the stack compose file, and then run the exact same command you used </a:t>
            </a:r>
            <a:r>
              <a:rPr lang="en-US" sz="2000" dirty="0" smtClean="0"/>
              <a:t>to deploy </a:t>
            </a:r>
            <a:r>
              <a:rPr lang="en-US" sz="2000" dirty="0"/>
              <a:t>the stack. This allows you to use standard source-code-control features to </a:t>
            </a:r>
            <a:r>
              <a:rPr lang="en-US" sz="2000" dirty="0" smtClean="0"/>
              <a:t>properly handle </a:t>
            </a:r>
            <a:r>
              <a:rPr lang="en-US" sz="2000" dirty="0"/>
              <a:t>your compose file, such as tracking and reviewing changes. And, it allows Docker </a:t>
            </a:r>
            <a:r>
              <a:rPr lang="en-US" sz="2000" dirty="0" smtClean="0"/>
              <a:t>to do </a:t>
            </a:r>
            <a:r>
              <a:rPr lang="en-US" sz="2000" dirty="0"/>
              <a:t>the right things for orchestrating your application.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you need to scale a service up </a:t>
            </a:r>
            <a:r>
              <a:rPr lang="en-US" sz="2000" dirty="0" smtClean="0"/>
              <a:t>or down </a:t>
            </a:r>
            <a:r>
              <a:rPr lang="en-US" sz="2000" dirty="0"/>
              <a:t>within your application, you should update the replicas key in the stack compose </a:t>
            </a:r>
            <a:r>
              <a:rPr lang="en-US" sz="2000" dirty="0" smtClean="0"/>
              <a:t>file and </a:t>
            </a:r>
            <a:r>
              <a:rPr lang="en-US" sz="2000" dirty="0"/>
              <a:t>then run the deploy command again</a:t>
            </a:r>
            <a:r>
              <a:rPr lang="en-US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452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3" y="1643743"/>
            <a:ext cx="10081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you know a lot about Docker stacks. You can easily create application definitions </a:t>
            </a:r>
            <a:r>
              <a:rPr lang="en-US" sz="2400" dirty="0" smtClean="0"/>
              <a:t>with a </a:t>
            </a:r>
            <a:r>
              <a:rPr lang="en-US" sz="2400" dirty="0"/>
              <a:t>compose file and then deploy those applications using the stack deploy command. </a:t>
            </a:r>
            <a:endParaRPr lang="en-US" sz="2400" dirty="0" smtClean="0"/>
          </a:p>
          <a:p>
            <a:r>
              <a:rPr lang="en-US" sz="2400" dirty="0" smtClean="0"/>
              <a:t>You can </a:t>
            </a:r>
            <a:r>
              <a:rPr lang="en-US" sz="2400" dirty="0"/>
              <a:t>explore the details of your deployed stacks with the ls, </a:t>
            </a:r>
            <a:r>
              <a:rPr lang="en-US" sz="2400" dirty="0" err="1"/>
              <a:t>ps</a:t>
            </a:r>
            <a:r>
              <a:rPr lang="en-US" sz="2400" dirty="0"/>
              <a:t>, and services commands. </a:t>
            </a:r>
            <a:endParaRPr lang="en-US" sz="2400" dirty="0" smtClean="0"/>
          </a:p>
          <a:p>
            <a:r>
              <a:rPr lang="en-US" sz="2400" dirty="0" smtClean="0"/>
              <a:t>You can </a:t>
            </a:r>
            <a:r>
              <a:rPr lang="en-US" sz="2400" dirty="0"/>
              <a:t>scale your applications with easy modifications to your compose file and by </a:t>
            </a:r>
            <a:r>
              <a:rPr lang="en-US" sz="2400" dirty="0" smtClean="0"/>
              <a:t>executing the </a:t>
            </a:r>
            <a:r>
              <a:rPr lang="en-US" sz="2400" dirty="0"/>
              <a:t>same command used to deploy your app.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you can remove an application </a:t>
            </a:r>
            <a:r>
              <a:rPr lang="en-US" sz="2400" dirty="0" smtClean="0"/>
              <a:t>that has </a:t>
            </a:r>
            <a:r>
              <a:rPr lang="en-US" sz="2400" dirty="0"/>
              <a:t>reached the end of its life with the stack </a:t>
            </a:r>
            <a:r>
              <a:rPr lang="en-US" sz="2400" dirty="0" err="1"/>
              <a:t>rm</a:t>
            </a:r>
            <a:r>
              <a:rPr lang="en-US" sz="2400" dirty="0"/>
              <a:t> command. With great power comes </a:t>
            </a:r>
            <a:r>
              <a:rPr lang="en-US" sz="2400" dirty="0" smtClean="0"/>
              <a:t>great responsibility</a:t>
            </a:r>
            <a:r>
              <a:rPr lang="en-US" sz="2400" dirty="0"/>
              <a:t>, so be very careful with that remove command.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have </a:t>
            </a:r>
            <a:r>
              <a:rPr lang="en-US" sz="2400" dirty="0" smtClean="0"/>
              <a:t>enough information </a:t>
            </a:r>
            <a:r>
              <a:rPr lang="en-US" sz="2400" dirty="0"/>
              <a:t>to create and orchestrate world-class enterprise-grade applications now, so </a:t>
            </a:r>
            <a:r>
              <a:rPr lang="en-US" sz="2400" dirty="0" smtClean="0"/>
              <a:t>get busy</a:t>
            </a:r>
            <a:r>
              <a:rPr lang="en-US" sz="2400" dirty="0"/>
              <a:t>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237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77232" y="1366598"/>
            <a:ext cx="5041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largest cargo ship is 400 meters long and can carry between 15,000 and 18,000 shipping containers!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Fun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30" y="1366598"/>
            <a:ext cx="5210668" cy="38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repo</a:t>
            </a:r>
            <a:r>
              <a:rPr lang="en-US" dirty="0" smtClean="0"/>
              <a:t>, </a:t>
            </a:r>
            <a:r>
              <a:rPr lang="en-US" dirty="0"/>
              <a:t>so basic internet access is required to execute the examples within this chapter. </a:t>
            </a:r>
          </a:p>
          <a:p>
            <a:pPr marL="0" indent="0">
              <a:buNone/>
            </a:pPr>
            <a:r>
              <a:rPr lang="en-US" dirty="0"/>
              <a:t>Also, we will be using the </a:t>
            </a:r>
            <a:r>
              <a:rPr lang="en-US" dirty="0" err="1">
                <a:solidFill>
                  <a:srgbClr val="00B0F0"/>
                </a:solidFill>
              </a:rPr>
              <a:t>jq</a:t>
            </a:r>
            <a:r>
              <a:rPr lang="en-US" dirty="0"/>
              <a:t> software package, so if you haven't installed it yet, please see the instructions on how to do so - they can be found in The container inspect command section of Chapter 2, Learning Docker Commands…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code files of this chapter in the book can be found on GitHub: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https:/​/​</a:t>
            </a:r>
            <a:r>
              <a:rPr lang="en-US" sz="2000" dirty="0" err="1">
                <a:hlinkClick r:id="rId2"/>
              </a:rPr>
              <a:t>github</a:t>
            </a:r>
            <a:r>
              <a:rPr lang="en-US" sz="2000" dirty="0">
                <a:hlinkClick r:id="rId2"/>
              </a:rPr>
              <a:t>.​com/​</a:t>
            </a:r>
            <a:r>
              <a:rPr lang="en-US" sz="2000" dirty="0" err="1">
                <a:hlinkClick r:id="rId2"/>
              </a:rPr>
              <a:t>PacktPublishing</a:t>
            </a:r>
            <a:r>
              <a:rPr lang="en-US" sz="2000" dirty="0">
                <a:hlinkClick r:id="rId2"/>
              </a:rPr>
              <a:t>/​Docker-​Quick-​Start-​Guide/​tree/​</a:t>
            </a:r>
            <a:r>
              <a:rPr lang="en-US" sz="2000" dirty="0" smtClean="0">
                <a:hlinkClick r:id="rId2"/>
              </a:rPr>
              <a:t>master/Chapter07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http:/​/​bit.​</a:t>
            </a:r>
            <a:r>
              <a:rPr lang="en-US" dirty="0" err="1">
                <a:hlinkClick r:id="rId3"/>
              </a:rPr>
              <a:t>ly</a:t>
            </a:r>
            <a:r>
              <a:rPr lang="en-US" dirty="0">
                <a:hlinkClick r:id="rId3"/>
              </a:rPr>
              <a:t>/​</a:t>
            </a:r>
            <a:r>
              <a:rPr lang="en-US" dirty="0" smtClean="0">
                <a:hlinkClick r:id="rId3"/>
              </a:rPr>
              <a:t>2E2qc9U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9871"/>
            <a:ext cx="9905999" cy="460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far, we have mostly been looking at running a Docker container from a single </a:t>
            </a:r>
            <a:r>
              <a:rPr lang="en-US" dirty="0" smtClean="0"/>
              <a:t>Docker image</a:t>
            </a:r>
            <a:r>
              <a:rPr lang="en-US" dirty="0"/>
              <a:t>, simplifying the Docker model to imagine a world where every application </a:t>
            </a:r>
            <a:r>
              <a:rPr lang="en-US" dirty="0" smtClean="0"/>
              <a:t>only required </a:t>
            </a:r>
            <a:r>
              <a:rPr lang="en-US" dirty="0"/>
              <a:t>a single service, and thus a single Docker image, to run. However, as you know</a:t>
            </a:r>
            <a:r>
              <a:rPr lang="en-US" dirty="0" smtClean="0"/>
              <a:t>, that </a:t>
            </a:r>
            <a:r>
              <a:rPr lang="en-US" dirty="0"/>
              <a:t>is a pretty unrealistic model. Real-world applications are composed of </a:t>
            </a:r>
            <a:r>
              <a:rPr lang="en-US" dirty="0" smtClean="0"/>
              <a:t>multiple services</a:t>
            </a:r>
            <a:r>
              <a:rPr lang="en-US" dirty="0"/>
              <a:t>, and those services are deployed using multiple Docker images. To run all of </a:t>
            </a:r>
            <a:r>
              <a:rPr lang="en-US" dirty="0" smtClean="0"/>
              <a:t>the necessary </a:t>
            </a:r>
            <a:r>
              <a:rPr lang="en-US" dirty="0"/>
              <a:t>containers, and maintain them at the desired number of replicas, </a:t>
            </a:r>
            <a:r>
              <a:rPr lang="en-US" dirty="0" smtClean="0"/>
              <a:t>handling planned </a:t>
            </a:r>
            <a:r>
              <a:rPr lang="en-US" dirty="0"/>
              <a:t>and unplanned downtimes, scaling requirements and all of the other </a:t>
            </a:r>
            <a:r>
              <a:rPr lang="en-US" dirty="0" smtClean="0"/>
              <a:t>service management </a:t>
            </a:r>
            <a:r>
              <a:rPr lang="en-US" dirty="0"/>
              <a:t>needs is a really daunting and complex task. In the recent past, this </a:t>
            </a:r>
            <a:r>
              <a:rPr lang="en-US" dirty="0" smtClean="0"/>
              <a:t>scenario was </a:t>
            </a:r>
            <a:r>
              <a:rPr lang="en-US" dirty="0"/>
              <a:t>handled using a tool called Docker Compose.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069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9871"/>
            <a:ext cx="9905999" cy="4608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Compose </a:t>
            </a:r>
            <a:r>
              <a:rPr lang="en-US" dirty="0" smtClean="0"/>
              <a:t>is </a:t>
            </a:r>
            <a:r>
              <a:rPr lang="en-US" dirty="0"/>
              <a:t>an additional tool that you </a:t>
            </a:r>
            <a:r>
              <a:rPr lang="en-US" dirty="0" smtClean="0"/>
              <a:t>can install </a:t>
            </a:r>
            <a:r>
              <a:rPr lang="en-US" dirty="0"/>
              <a:t>in your Docker environment, which we did to complete our </a:t>
            </a:r>
            <a:r>
              <a:rPr lang="en-US" dirty="0" smtClean="0"/>
              <a:t>workstation's environment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much of the functionality of Docker Compose is similar to what </a:t>
            </a:r>
            <a:r>
              <a:rPr lang="en-US" dirty="0" smtClean="0"/>
              <a:t>you find </a:t>
            </a:r>
            <a:r>
              <a:rPr lang="en-US" dirty="0"/>
              <a:t>in Docker </a:t>
            </a:r>
            <a:r>
              <a:rPr lang="en-US" dirty="0" smtClean="0"/>
              <a:t>Stack, </a:t>
            </a:r>
            <a:r>
              <a:rPr lang="en-US" dirty="0"/>
              <a:t>we will be focusing on Docker </a:t>
            </a:r>
            <a:r>
              <a:rPr lang="en-US" dirty="0" smtClean="0"/>
              <a:t>stack </a:t>
            </a:r>
            <a:r>
              <a:rPr lang="en-US" dirty="0"/>
              <a:t>in this </a:t>
            </a:r>
            <a:r>
              <a:rPr lang="en-US" dirty="0" smtClean="0"/>
              <a:t>session. 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doing this </a:t>
            </a:r>
            <a:r>
              <a:rPr lang="en-US" dirty="0"/>
              <a:t>because Docker Compose is used to manage containers, and the Docker world </a:t>
            </a:r>
            <a:r>
              <a:rPr lang="en-US" dirty="0" smtClean="0"/>
              <a:t>has evolved </a:t>
            </a:r>
            <a:r>
              <a:rPr lang="en-US" dirty="0"/>
              <a:t>toward the commodity unit being services instead of </a:t>
            </a:r>
            <a:r>
              <a:rPr lang="en-US" dirty="0" smtClean="0"/>
              <a:t>containers.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6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use of Docker 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078"/>
            <a:ext cx="9905999" cy="4766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Docker Stack </a:t>
            </a:r>
            <a:r>
              <a:rPr lang="en-US" dirty="0" smtClean="0"/>
              <a:t>manages </a:t>
            </a:r>
            <a:r>
              <a:rPr lang="en-US" dirty="0"/>
              <a:t>services, and so I see Docker </a:t>
            </a:r>
            <a:r>
              <a:rPr lang="en-US" dirty="0" smtClean="0"/>
              <a:t>Stack </a:t>
            </a:r>
            <a:r>
              <a:rPr lang="en-US" dirty="0"/>
              <a:t>as the evolution of Docker Compose (</a:t>
            </a:r>
            <a:r>
              <a:rPr lang="en-US" dirty="0" smtClean="0"/>
              <a:t>which, by the way, </a:t>
            </a:r>
            <a:r>
              <a:rPr lang="en-US" dirty="0" smtClean="0"/>
              <a:t>was </a:t>
            </a:r>
            <a:r>
              <a:rPr lang="en-US" dirty="0"/>
              <a:t>the evolution of a project named Fig).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we did not install Docker </a:t>
            </a:r>
            <a:r>
              <a:rPr lang="en-US" dirty="0" smtClean="0"/>
              <a:t>Stacks during our first session, </a:t>
            </a:r>
            <a:r>
              <a:rPr lang="en-US" dirty="0"/>
              <a:t>is that </a:t>
            </a:r>
            <a:r>
              <a:rPr lang="en-US" dirty="0" smtClean="0"/>
              <a:t>Stack </a:t>
            </a:r>
            <a:r>
              <a:rPr lang="en-US" dirty="0"/>
              <a:t>is already included </a:t>
            </a:r>
            <a:r>
              <a:rPr lang="en-US" dirty="0" smtClean="0"/>
              <a:t>as part </a:t>
            </a:r>
            <a:r>
              <a:rPr lang="en-US" dirty="0"/>
              <a:t>of a standard Docker installation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OK</a:t>
            </a:r>
            <a:r>
              <a:rPr lang="en-US" dirty="0"/>
              <a:t>, so Docker </a:t>
            </a:r>
            <a:r>
              <a:rPr lang="en-US" dirty="0" smtClean="0"/>
              <a:t>Stack </a:t>
            </a:r>
            <a:r>
              <a:rPr lang="en-US" dirty="0"/>
              <a:t>is the new and improved Docker Compose, and it is included in </a:t>
            </a:r>
            <a:r>
              <a:rPr lang="en-US" dirty="0" smtClean="0"/>
              <a:t>our installation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bet you're thinking, Great. But what does that mean?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 the use case </a:t>
            </a:r>
            <a:r>
              <a:rPr lang="en-US" dirty="0" smtClean="0"/>
              <a:t>of Docker </a:t>
            </a:r>
            <a:r>
              <a:rPr lang="en-US" dirty="0" smtClean="0"/>
              <a:t>stack? </a:t>
            </a:r>
          </a:p>
          <a:p>
            <a:pPr marL="0" indent="0">
              <a:buNone/>
            </a:pPr>
            <a:r>
              <a:rPr lang="en-US" dirty="0" smtClean="0"/>
              <a:t>Great </a:t>
            </a:r>
            <a:r>
              <a:rPr lang="en-US" dirty="0"/>
              <a:t>question!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236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4178</TotalTime>
  <Words>4460</Words>
  <Application>Microsoft Office PowerPoint</Application>
  <PresentationFormat>Widescreen</PresentationFormat>
  <Paragraphs>197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Understanding the use of Docker STACK?</vt:lpstr>
      <vt:lpstr>Understanding the use of Docker STACK?</vt:lpstr>
      <vt:lpstr>Understanding the use of Docker STACK?</vt:lpstr>
      <vt:lpstr>Docker STACK USE CASE</vt:lpstr>
      <vt:lpstr>Docker STACK Management Group</vt:lpstr>
      <vt:lpstr>Docker stack commands – Deploy</vt:lpstr>
      <vt:lpstr>Docker stack commands – LS</vt:lpstr>
      <vt:lpstr>Docker stack commands – PS</vt:lpstr>
      <vt:lpstr>Docker stack commands – RM</vt:lpstr>
      <vt:lpstr>Docker stack commands – Services</vt:lpstr>
      <vt:lpstr>Docker stack commands – orchestrator</vt:lpstr>
      <vt:lpstr>Docker stack EXAMPLE CODE</vt:lpstr>
      <vt:lpstr>Compose YAML files for stacks</vt:lpstr>
      <vt:lpstr>Compose YAML vs stack YAML</vt:lpstr>
      <vt:lpstr>Clone the example repos</vt:lpstr>
      <vt:lpstr>Let’s deploy the voting app</vt:lpstr>
      <vt:lpstr>Here is what this might look like</vt:lpstr>
      <vt:lpstr>Unpacking the stack deploy command</vt:lpstr>
      <vt:lpstr>The top level keys</vt:lpstr>
      <vt:lpstr>VERSION KEY</vt:lpstr>
      <vt:lpstr>Networks Keys</vt:lpstr>
      <vt:lpstr>Networks Keys</vt:lpstr>
      <vt:lpstr>Networks Keys</vt:lpstr>
      <vt:lpstr>Volumes Keys</vt:lpstr>
      <vt:lpstr>Services Key</vt:lpstr>
      <vt:lpstr>The redis service</vt:lpstr>
      <vt:lpstr>REDIS Service details – IMAGE AND PORTS</vt:lpstr>
      <vt:lpstr>REDIS Service details – NETWORKS</vt:lpstr>
      <vt:lpstr>The deploy key</vt:lpstr>
      <vt:lpstr>The deploy key</vt:lpstr>
      <vt:lpstr>The DB Service</vt:lpstr>
      <vt:lpstr>The DB Service</vt:lpstr>
      <vt:lpstr>Notice the pattern in the service definitions?</vt:lpstr>
      <vt:lpstr>The VOTe Service – Image key</vt:lpstr>
      <vt:lpstr>The VOTe Service – ports key</vt:lpstr>
      <vt:lpstr>Networks and Depends_on keys</vt:lpstr>
      <vt:lpstr>Docker stack ls</vt:lpstr>
      <vt:lpstr>Docker stack ps</vt:lpstr>
      <vt:lpstr>Docker stack services</vt:lpstr>
      <vt:lpstr>OUR APPLICATION</vt:lpstr>
      <vt:lpstr>Docker stack rm</vt:lpstr>
      <vt:lpstr>Best practices for scaling a stack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07: Docker Stacks</dc:title>
  <dc:creator>Waud, Earl</dc:creator>
  <cp:lastModifiedBy>Waud, Earl</cp:lastModifiedBy>
  <cp:revision>138</cp:revision>
  <dcterms:created xsi:type="dcterms:W3CDTF">2021-09-06T00:37:06Z</dcterms:created>
  <dcterms:modified xsi:type="dcterms:W3CDTF">2021-12-01T02:32:02Z</dcterms:modified>
</cp:coreProperties>
</file>