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7" r:id="rId2"/>
    <p:sldId id="387" r:id="rId3"/>
    <p:sldId id="388" r:id="rId4"/>
    <p:sldId id="389" r:id="rId5"/>
    <p:sldId id="390" r:id="rId6"/>
    <p:sldId id="397" r:id="rId7"/>
    <p:sldId id="391" r:id="rId8"/>
    <p:sldId id="395" r:id="rId9"/>
    <p:sldId id="396" r:id="rId10"/>
    <p:sldId id="394" r:id="rId11"/>
    <p:sldId id="400" r:id="rId12"/>
    <p:sldId id="399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B20"/>
    <a:srgbClr val="118F0B"/>
    <a:srgbClr val="28EE1E"/>
    <a:srgbClr val="740063"/>
    <a:srgbClr val="A8046D"/>
    <a:srgbClr val="BB0546"/>
    <a:srgbClr val="D80E2B"/>
    <a:srgbClr val="EA2235"/>
    <a:srgbClr val="EE231E"/>
    <a:srgbClr val="F91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9856" autoAdjust="0"/>
  </p:normalViewPr>
  <p:slideViewPr>
    <p:cSldViewPr>
      <p:cViewPr varScale="1">
        <p:scale>
          <a:sx n="60" d="100"/>
          <a:sy n="60" d="100"/>
        </p:scale>
        <p:origin x="-96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2A02A-B7EC-4DCF-89F5-B7043832DC01}" type="datetimeFigureOut">
              <a:rPr lang="en-AU" smtClean="0"/>
              <a:t>12/11/2017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D70A1-6314-41CB-8152-6830EBA3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5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7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7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7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08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66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99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6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7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8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12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68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RBayes/CARBayes.pdf" TargetMode="External"/><Relationship Id="rId7" Type="http://schemas.openxmlformats.org/officeDocument/2006/relationships/hyperlink" Target="http://www.stat.osu.edu/~pfc/teaching/5012_spatial_statistics/datasets/Scottish_shapefile.R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rc-bsu.cam.ac.uk/software/bugs/the-bugs-project-winbugs/" TargetMode="External"/><Relationship Id="rId5" Type="http://schemas.openxmlformats.org/officeDocument/2006/relationships/hyperlink" Target="https://sourceforge.net/projects/mcmc-jags/files/" TargetMode="External"/><Relationship Id="rId4" Type="http://schemas.openxmlformats.org/officeDocument/2006/relationships/hyperlink" Target="https://cran.r-project.org/web/packages/CARBayes/vignettes/CARBaye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3068915"/>
            <a:ext cx="8229600" cy="58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 smtClean="0"/>
              <a:t>Earl Duncan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09700" y="914400"/>
            <a:ext cx="6324600" cy="1104900"/>
          </a:xfrm>
          <a:prstGeom prst="roundRect">
            <a:avLst/>
          </a:prstGeom>
          <a:solidFill>
            <a:srgbClr val="0A02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699" y="914400"/>
            <a:ext cx="6324601" cy="110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800" dirty="0" smtClean="0">
                <a:solidFill>
                  <a:schemeClr val="bg1"/>
                </a:solidFill>
              </a:rPr>
              <a:t>Spatial Modelling</a:t>
            </a:r>
          </a:p>
          <a:p>
            <a:pPr marL="0" indent="0" algn="ctr">
              <a:buNone/>
            </a:pPr>
            <a:r>
              <a:rPr lang="en-AU" sz="2800" dirty="0" smtClean="0">
                <a:solidFill>
                  <a:schemeClr val="bg1"/>
                </a:solidFill>
              </a:rPr>
              <a:t>Part 1</a:t>
            </a:r>
            <a:endParaRPr lang="en-AU" sz="3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4322485"/>
            <a:ext cx="3810000" cy="1087715"/>
            <a:chOff x="2286000" y="5160684"/>
            <a:chExt cx="3810000" cy="10877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32" b="23680"/>
            <a:stretch/>
          </p:blipFill>
          <p:spPr>
            <a:xfrm>
              <a:off x="2286000" y="5160684"/>
              <a:ext cx="2239004" cy="108771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5410199"/>
              <a:ext cx="838200" cy="838200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791200"/>
            <a:ext cx="8229600" cy="706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200" dirty="0" smtClean="0"/>
              <a:t>Bayes on the Beach Conference</a:t>
            </a:r>
          </a:p>
          <a:p>
            <a:pPr marL="0" indent="0" algn="ctr">
              <a:buNone/>
            </a:pPr>
            <a:r>
              <a:rPr lang="en-AU" sz="2200" dirty="0" smtClean="0"/>
              <a:t>13-15 Nov 2017</a:t>
            </a:r>
          </a:p>
        </p:txBody>
      </p:sp>
    </p:spTree>
    <p:extLst>
      <p:ext uri="{BB962C8B-B14F-4D97-AF65-F5344CB8AC3E}">
        <p14:creationId xmlns:p14="http://schemas.microsoft.com/office/powerpoint/2010/main" val="1277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9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7807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Model fitting</a:t>
                </a:r>
              </a:p>
              <a:p>
                <a:pPr lvl="1"/>
                <a:r>
                  <a:rPr lang="en-AU" sz="2000" dirty="0" smtClean="0"/>
                  <a:t>These models can be fit in R using the CARBayes package.</a:t>
                </a:r>
              </a:p>
              <a:p>
                <a:pPr lvl="1"/>
                <a:r>
                  <a:rPr lang="en-AU" sz="2000" dirty="0" smtClean="0"/>
                  <a:t>Alternatively, JAGS/</a:t>
                </a:r>
                <a:r>
                  <a:rPr lang="en-AU" sz="2000" dirty="0" err="1" smtClean="0"/>
                  <a:t>WinBUGS</a:t>
                </a:r>
                <a:r>
                  <a:rPr lang="en-AU" sz="2000" dirty="0" smtClean="0"/>
                  <a:t> is another good choice.</a:t>
                </a:r>
              </a:p>
              <a:p>
                <a:r>
                  <a:rPr lang="en-AU" sz="2400" dirty="0" smtClean="0"/>
                  <a:t>Tasks:</a:t>
                </a:r>
              </a:p>
              <a:p>
                <a:pPr lvl="1"/>
                <a:r>
                  <a:rPr lang="en-AU" sz="2000" dirty="0" smtClean="0"/>
                  <a:t>Acquire a shapefile (supplied)</a:t>
                </a:r>
              </a:p>
              <a:p>
                <a:pPr lvl="2"/>
                <a:r>
                  <a:rPr lang="en-AU" sz="1600" dirty="0" smtClean="0"/>
                  <a:t>This contains the polygon information for determining the spatial weights, and is used to create the disease maps.</a:t>
                </a:r>
              </a:p>
              <a:p>
                <a:pPr lvl="2"/>
                <a:r>
                  <a:rPr lang="en-AU" sz="1600" dirty="0" smtClean="0"/>
                  <a:t>Need to check that the adjacency information is correct.</a:t>
                </a:r>
              </a:p>
              <a:p>
                <a:pPr lvl="1"/>
                <a:r>
                  <a:rPr lang="en-AU" sz="2000" dirty="0" smtClean="0"/>
                  <a:t>Define the spatial weights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𝐖</m:t>
                    </m:r>
                  </m:oMath>
                </a14:m>
                <a:endParaRPr lang="en-AU" sz="2000" b="1" dirty="0" smtClean="0"/>
              </a:p>
              <a:p>
                <a:pPr lvl="2"/>
                <a:r>
                  <a:rPr lang="en-AU" sz="1600" dirty="0" smtClean="0"/>
                  <a:t>We will consider first-order, binary adjacency weights.</a:t>
                </a:r>
              </a:p>
              <a:p>
                <a:pPr lvl="2"/>
                <a:r>
                  <a:rPr lang="en-AU" sz="1600" dirty="0" smtClean="0"/>
                  <a:t>Have a look at the </a:t>
                </a:r>
                <a:r>
                  <a:rPr lang="en-AU" sz="1600" dirty="0" err="1" smtClean="0">
                    <a:latin typeface="Courier New" pitchFamily="49" charset="0"/>
                    <a:cs typeface="Courier New" pitchFamily="49" charset="0"/>
                  </a:rPr>
                  <a:t>spdep</a:t>
                </a:r>
                <a:r>
                  <a:rPr lang="en-AU" sz="1600" dirty="0" smtClean="0"/>
                  <a:t> package.</a:t>
                </a:r>
              </a:p>
              <a:p>
                <a:pPr lvl="1"/>
                <a:r>
                  <a:rPr lang="en-AU" sz="2000" dirty="0" smtClean="0"/>
                  <a:t>Choose a model</a:t>
                </a:r>
              </a:p>
              <a:p>
                <a:pPr lvl="2"/>
                <a:r>
                  <a:rPr lang="en-AU" sz="1600" dirty="0" smtClean="0"/>
                  <a:t>ICAR, BYM, Leroux, ….?</a:t>
                </a:r>
              </a:p>
              <a:p>
                <a:pPr lvl="1"/>
                <a:r>
                  <a:rPr lang="en-AU" sz="2000" dirty="0" smtClean="0"/>
                  <a:t>Fit the model</a:t>
                </a:r>
              </a:p>
              <a:p>
                <a:pPr lvl="2"/>
                <a:r>
                  <a:rPr lang="en-AU" sz="1600" dirty="0" smtClean="0"/>
                  <a:t>Use </a:t>
                </a:r>
                <a:r>
                  <a:rPr lang="en-AU" sz="1600" dirty="0" err="1" smtClean="0"/>
                  <a:t>CARBayes</a:t>
                </a:r>
                <a:r>
                  <a:rPr lang="en-AU" sz="1600" dirty="0"/>
                  <a:t> </a:t>
                </a:r>
                <a:r>
                  <a:rPr lang="en-AU" sz="1600" dirty="0" smtClean="0"/>
                  <a:t>to estimate the posterior.</a:t>
                </a:r>
              </a:p>
              <a:p>
                <a:pPr lvl="2"/>
                <a:r>
                  <a:rPr lang="en-AU" sz="1600" dirty="0" smtClean="0"/>
                  <a:t>You may need to look at </a:t>
                </a:r>
                <a:r>
                  <a:rPr lang="en-AU" sz="1600" dirty="0" err="1" smtClean="0"/>
                  <a:t>CARBayes</a:t>
                </a:r>
                <a:r>
                  <a:rPr lang="en-AU" sz="1600" dirty="0" smtClean="0"/>
                  <a:t> documentation…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780706"/>
              </a:xfrm>
              <a:prstGeom prst="rect">
                <a:avLst/>
              </a:prstGeom>
              <a:blipFill rotWithShape="1">
                <a:blip r:embed="rId3"/>
                <a:stretch>
                  <a:fillRect l="-963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Modelling Framework	Common Models</a:t>
            </a:r>
            <a:r>
              <a:rPr lang="en-US" sz="1600" b="1" dirty="0" smtClean="0"/>
              <a:t>	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168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10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Downloads</a:t>
            </a:r>
          </a:p>
          <a:p>
            <a:pPr lvl="1"/>
            <a:r>
              <a:rPr lang="en-AU" sz="2000" dirty="0" err="1" smtClean="0"/>
              <a:t>CARBayes</a:t>
            </a:r>
            <a:r>
              <a:rPr lang="en-AU" sz="2000" dirty="0" smtClean="0"/>
              <a:t> documentation: </a:t>
            </a:r>
          </a:p>
          <a:p>
            <a:pPr lvl="2"/>
            <a:r>
              <a:rPr lang="en-US" sz="1600" u="sng" dirty="0">
                <a:hlinkClick r:id="rId3"/>
              </a:rPr>
              <a:t>https://</a:t>
            </a:r>
            <a:r>
              <a:rPr lang="en-US" sz="1600" u="sng" dirty="0" smtClean="0">
                <a:hlinkClick r:id="rId3"/>
              </a:rPr>
              <a:t>cran.r-project.org/web/packages/CARBayes/CARBayes.pdf</a:t>
            </a:r>
            <a:endParaRPr lang="en-US" sz="1600" u="sng" dirty="0" smtClean="0"/>
          </a:p>
          <a:p>
            <a:pPr lvl="2"/>
            <a:r>
              <a:rPr lang="en-US" sz="1600" u="sng" dirty="0">
                <a:hlinkClick r:id="rId4"/>
              </a:rPr>
              <a:t>https://</a:t>
            </a:r>
            <a:r>
              <a:rPr lang="en-US" sz="1600" u="sng" dirty="0" smtClean="0">
                <a:hlinkClick r:id="rId4"/>
              </a:rPr>
              <a:t>cran.r-project.org/web/packages/CARBayes/vignettes/CARBayes.pdf</a:t>
            </a:r>
            <a:endParaRPr lang="en-US" sz="1600" u="sng" dirty="0" smtClean="0"/>
          </a:p>
          <a:p>
            <a:pPr lvl="1"/>
            <a:r>
              <a:rPr lang="en-US" sz="2000" dirty="0" smtClean="0"/>
              <a:t>JAGS:</a:t>
            </a:r>
          </a:p>
          <a:p>
            <a:pPr lvl="2"/>
            <a:r>
              <a:rPr lang="en-AU" sz="1600" dirty="0">
                <a:hlinkClick r:id="rId5"/>
              </a:rPr>
              <a:t>https://sourceforge.net/projects/mcmc-jags/files</a:t>
            </a:r>
            <a:r>
              <a:rPr lang="en-AU" sz="1600" dirty="0" smtClean="0">
                <a:hlinkClick r:id="rId5"/>
              </a:rPr>
              <a:t>/</a:t>
            </a:r>
            <a:endParaRPr lang="en-AU" sz="1600" dirty="0" smtClean="0"/>
          </a:p>
          <a:p>
            <a:pPr lvl="2"/>
            <a:r>
              <a:rPr lang="en-AU" sz="1600" dirty="0" smtClean="0"/>
              <a:t>Use the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R2jags</a:t>
            </a:r>
            <a:r>
              <a:rPr lang="en-AU" sz="1600" dirty="0" smtClean="0"/>
              <a:t> R package.</a:t>
            </a:r>
          </a:p>
          <a:p>
            <a:pPr lvl="1"/>
            <a:r>
              <a:rPr lang="en-AU" sz="2000" dirty="0" err="1" smtClean="0"/>
              <a:t>WinBUGS</a:t>
            </a:r>
            <a:endParaRPr lang="en-AU" sz="2000" dirty="0" smtClean="0"/>
          </a:p>
          <a:p>
            <a:pPr lvl="2"/>
            <a:r>
              <a:rPr lang="en-AU" sz="1600" dirty="0">
                <a:hlinkClick r:id="rId6"/>
              </a:rPr>
              <a:t>https://www.mrc-bsu.cam.ac.uk/software/bugs/the-bugs-project-winbugs</a:t>
            </a:r>
            <a:r>
              <a:rPr lang="en-AU" sz="1600" dirty="0" smtClean="0">
                <a:hlinkClick r:id="rId6"/>
              </a:rPr>
              <a:t>/</a:t>
            </a:r>
            <a:endParaRPr lang="en-AU" sz="1600" dirty="0" smtClean="0"/>
          </a:p>
          <a:p>
            <a:pPr lvl="2"/>
            <a:r>
              <a:rPr lang="en-AU" sz="1600" dirty="0" smtClean="0"/>
              <a:t>Install </a:t>
            </a:r>
            <a:r>
              <a:rPr lang="en-AU" sz="1600" dirty="0" err="1" smtClean="0"/>
              <a:t>WinBUGS</a:t>
            </a:r>
            <a:r>
              <a:rPr lang="en-AU" sz="1600" dirty="0" smtClean="0"/>
              <a:t> 1.4 &gt; Download key for unrestricted use &gt; Patch 1.4.3</a:t>
            </a:r>
          </a:p>
          <a:p>
            <a:pPr lvl="2"/>
            <a:r>
              <a:rPr lang="en-AU" sz="1600" dirty="0" smtClean="0"/>
              <a:t>Use the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R2WinBUGS</a:t>
            </a:r>
            <a:r>
              <a:rPr lang="en-AU" sz="1600" dirty="0" smtClean="0"/>
              <a:t> package</a:t>
            </a:r>
          </a:p>
          <a:p>
            <a:pPr lvl="1"/>
            <a:r>
              <a:rPr lang="en-AU" sz="2000" dirty="0" smtClean="0"/>
              <a:t>Shapefile</a:t>
            </a:r>
          </a:p>
          <a:p>
            <a:pPr lvl="2"/>
            <a:r>
              <a:rPr lang="en-AU" sz="1600" dirty="0" smtClean="0"/>
              <a:t>Scotland shapefile </a:t>
            </a:r>
            <a:r>
              <a:rPr lang="en-AU" sz="1600" dirty="0"/>
              <a:t>was taken </a:t>
            </a:r>
            <a:r>
              <a:rPr lang="en-AU" sz="1600" dirty="0" smtClean="0"/>
              <a:t>from </a:t>
            </a:r>
            <a:r>
              <a:rPr lang="en-AU" sz="1600" dirty="0" smtClean="0">
                <a:hlinkClick r:id="rId7"/>
              </a:rPr>
              <a:t>http</a:t>
            </a:r>
            <a:r>
              <a:rPr lang="en-AU" sz="1600" dirty="0">
                <a:hlinkClick r:id="rId7"/>
              </a:rPr>
              <a:t>://www.stat.osu.edu/~</a:t>
            </a:r>
            <a:r>
              <a:rPr lang="en-AU" sz="1600" dirty="0" smtClean="0">
                <a:hlinkClick r:id="rId7"/>
              </a:rPr>
              <a:t>pfc/teaching/5012_</a:t>
            </a:r>
            <a:br>
              <a:rPr lang="en-AU" sz="1600" dirty="0" smtClean="0">
                <a:hlinkClick r:id="rId7"/>
              </a:rPr>
            </a:br>
            <a:r>
              <a:rPr lang="en-AU" sz="1600" dirty="0" err="1" smtClean="0">
                <a:hlinkClick r:id="rId7"/>
              </a:rPr>
              <a:t>spatial_statistics</a:t>
            </a:r>
            <a:r>
              <a:rPr lang="en-AU" sz="1600" dirty="0" smtClean="0">
                <a:hlinkClick r:id="rId7"/>
              </a:rPr>
              <a:t>/datasets/</a:t>
            </a:r>
            <a:r>
              <a:rPr lang="en-AU" sz="1600" dirty="0" err="1" smtClean="0">
                <a:hlinkClick r:id="rId7"/>
              </a:rPr>
              <a:t>Scottish_shapefile.Rdata</a:t>
            </a:r>
            <a:endParaRPr lang="en-AU" sz="1600" dirty="0" smtClean="0"/>
          </a:p>
          <a:p>
            <a:pPr lvl="2"/>
            <a:endParaRPr lang="en-AU" sz="1600" dirty="0" smtClean="0"/>
          </a:p>
          <a:p>
            <a:pPr marL="914400" lvl="2" indent="0">
              <a:buNone/>
            </a:pPr>
            <a:endParaRPr lang="en-AU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Modelling Framework	Common Models</a:t>
            </a:r>
            <a:r>
              <a:rPr lang="en-US" sz="1600" b="1" dirty="0" smtClean="0"/>
              <a:t>	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30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11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464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Additional exercises</a:t>
                </a:r>
              </a:p>
              <a:p>
                <a:pPr lvl="1"/>
                <a:r>
                  <a:rPr lang="en-AU" sz="2000" dirty="0" smtClean="0"/>
                  <a:t>Fit the same data using a new model.</a:t>
                </a:r>
              </a:p>
              <a:p>
                <a:pPr lvl="2"/>
                <a:r>
                  <a:rPr lang="en-AU" sz="1600" dirty="0" smtClean="0"/>
                  <a:t> </a:t>
                </a:r>
                <a:r>
                  <a:rPr lang="en-AU" sz="1600" strike="sngStrike" dirty="0" smtClean="0"/>
                  <a:t>ICAR</a:t>
                </a:r>
                <a:r>
                  <a:rPr lang="en-AU" sz="1600" dirty="0"/>
                  <a:t>, BYM, </a:t>
                </a:r>
                <a:r>
                  <a:rPr lang="en-AU" sz="1600" dirty="0" err="1" smtClean="0"/>
                  <a:t>Leroux</a:t>
                </a:r>
                <a:endParaRPr lang="en-AU" sz="1600" dirty="0" smtClean="0"/>
              </a:p>
              <a:p>
                <a:pPr lvl="1"/>
                <a:r>
                  <a:rPr lang="en-AU" sz="2000" dirty="0" smtClean="0"/>
                  <a:t>Using the same model(s), try a different spatial weights.</a:t>
                </a:r>
              </a:p>
              <a:p>
                <a:pPr lvl="2"/>
                <a:r>
                  <a:rPr lang="en-AU" sz="1600" dirty="0" smtClean="0"/>
                  <a:t>First, write some code to modify the first-order, binary adjacency weights to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AU" sz="1600" dirty="0" smtClean="0"/>
                  <a:t>-order weights.</a:t>
                </a:r>
              </a:p>
              <a:p>
                <a:pPr lvl="1"/>
                <a:r>
                  <a:rPr lang="en-AU" sz="2000" dirty="0" smtClean="0"/>
                  <a:t>Try writing the model in JAGS/</a:t>
                </a:r>
                <a:r>
                  <a:rPr lang="en-AU" sz="2000" dirty="0" err="1" smtClean="0"/>
                  <a:t>WinBUGS</a:t>
                </a:r>
                <a:r>
                  <a:rPr lang="en-AU" sz="2000" dirty="0" smtClean="0"/>
                  <a:t> format.</a:t>
                </a:r>
              </a:p>
              <a:p>
                <a:pPr lvl="2"/>
                <a:r>
                  <a:rPr lang="en-AU" sz="1600" dirty="0" smtClean="0"/>
                  <a:t>How do the estimates of the posterior compare?</a:t>
                </a:r>
              </a:p>
              <a:p>
                <a:pPr lvl="1"/>
                <a:r>
                  <a:rPr lang="en-AU" sz="2000" dirty="0" smtClean="0"/>
                  <a:t>Think </a:t>
                </a:r>
                <a:r>
                  <a:rPr lang="en-AU" sz="2000" dirty="0" smtClean="0"/>
                  <a:t>(no modelling) about:</a:t>
                </a:r>
              </a:p>
              <a:p>
                <a:pPr lvl="2"/>
                <a:r>
                  <a:rPr lang="en-AU" sz="1600" dirty="0" smtClean="0"/>
                  <a:t>how you might extend the concept of smoothing to spatio-temporal data (data indexed for space and time).</a:t>
                </a:r>
              </a:p>
              <a:p>
                <a:pPr lvl="2"/>
                <a:r>
                  <a:rPr lang="en-AU" sz="1600" dirty="0" smtClean="0"/>
                  <a:t>the </a:t>
                </a:r>
                <a:r>
                  <a:rPr lang="en-AU" sz="1600" dirty="0"/>
                  <a:t>CAR Dissimilarity </a:t>
                </a:r>
                <a:r>
                  <a:rPr lang="en-AU" sz="1600" dirty="0" smtClean="0"/>
                  <a:t>model (see </a:t>
                </a:r>
                <a:r>
                  <a:rPr lang="en-AU" sz="1600" dirty="0" err="1" smtClean="0"/>
                  <a:t>CARBayes</a:t>
                </a:r>
                <a:r>
                  <a:rPr lang="en-AU" sz="1600" dirty="0" smtClean="0"/>
                  <a:t> documentation).  How do you think this would affect your parameter estimates</a:t>
                </a:r>
                <a:r>
                  <a:rPr lang="en-AU" sz="1600" dirty="0" smtClean="0"/>
                  <a:t>?</a:t>
                </a:r>
              </a:p>
              <a:p>
                <a:pPr lvl="1"/>
                <a:r>
                  <a:rPr lang="en-AU" sz="2000"/>
                  <a:t>Try the Queensland cancer data set (new shapefile and </a:t>
                </a:r>
                <a:r>
                  <a:rPr lang="en-AU" sz="2000"/>
                  <a:t>data</a:t>
                </a:r>
                <a:r>
                  <a:rPr lang="en-AU" sz="2000" smtClean="0"/>
                  <a:t>)</a:t>
                </a:r>
                <a:endParaRPr lang="en-AU" sz="2000" dirty="0" smtClean="0"/>
              </a:p>
              <a:p>
                <a:pPr marL="914400" lvl="2" indent="0">
                  <a:buNone/>
                </a:pPr>
                <a:endParaRPr lang="en-AU" sz="1600" dirty="0" smtClean="0"/>
              </a:p>
              <a:p>
                <a:pPr lvl="1"/>
                <a:endParaRPr lang="en-AU" sz="2000" dirty="0" smtClean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4648200"/>
              </a:xfrm>
              <a:prstGeom prst="rect">
                <a:avLst/>
              </a:prstGeom>
              <a:blipFill rotWithShape="1">
                <a:blip r:embed="rId3"/>
                <a:stretch>
                  <a:fillRect l="-963" t="-104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Modelling Framework	Common Models</a:t>
            </a:r>
            <a:r>
              <a:rPr lang="en-US" sz="1600" b="1" dirty="0" smtClean="0"/>
              <a:t>	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74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</a:t>
            </a:r>
            <a:r>
              <a:rPr lang="en-AU" sz="1600" dirty="0" smtClean="0">
                <a:solidFill>
                  <a:schemeClr val="bg1"/>
                </a:solidFill>
              </a:rPr>
              <a:t>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12</a:t>
            </a:fld>
            <a:r>
              <a:rPr lang="en-US" sz="1600" dirty="0" smtClean="0">
                <a:solidFill>
                  <a:schemeClr val="bg1"/>
                </a:solidFill>
              </a:rPr>
              <a:t>/12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References:</a:t>
            </a:r>
            <a:endParaRPr lang="en-AU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Modelling Framework	Common Models	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219200"/>
            <a:ext cx="776089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>
              <a:spcAft>
                <a:spcPts val="600"/>
              </a:spcAft>
              <a:buNone/>
            </a:pPr>
            <a:r>
              <a:rPr lang="en-AU" sz="1400" dirty="0" err="1"/>
              <a:t>Besag</a:t>
            </a:r>
            <a:r>
              <a:rPr lang="en-AU" sz="1400" dirty="0"/>
              <a:t>, J.  1974.  Spatial interaction and the statistical analysis of lattice systems.  </a:t>
            </a:r>
            <a:r>
              <a:rPr lang="en-AU" sz="1400" i="1" dirty="0"/>
              <a:t>Journal of the Royal Statistical Society: Series B (Statistical Methodology)</a:t>
            </a:r>
            <a:r>
              <a:rPr lang="en-AU" sz="1400" dirty="0"/>
              <a:t> </a:t>
            </a:r>
            <a:r>
              <a:rPr lang="en-AU" sz="1400" b="1" dirty="0"/>
              <a:t>36</a:t>
            </a:r>
            <a:r>
              <a:rPr lang="en-AU" sz="1400" dirty="0"/>
              <a:t> (2): 192-236.</a:t>
            </a:r>
          </a:p>
          <a:p>
            <a:pPr marL="400050" lvl="1" indent="-400050">
              <a:spcAft>
                <a:spcPts val="600"/>
              </a:spcAft>
              <a:buNone/>
            </a:pPr>
            <a:r>
              <a:rPr lang="en-AU" sz="1400" dirty="0" err="1"/>
              <a:t>Besag</a:t>
            </a:r>
            <a:r>
              <a:rPr lang="en-AU" sz="1400" dirty="0"/>
              <a:t>, J., J. York, and A. Mollié.  1991.  Bayesian image restoration with application in spatial statistics.  </a:t>
            </a:r>
            <a:r>
              <a:rPr lang="en-AU" sz="1400" i="1" dirty="0"/>
              <a:t>Annals of the Institute of Statistical Mathematics</a:t>
            </a:r>
            <a:r>
              <a:rPr lang="en-AU" sz="1400" dirty="0"/>
              <a:t> </a:t>
            </a:r>
            <a:r>
              <a:rPr lang="en-AU" sz="1400" b="1" dirty="0"/>
              <a:t>43</a:t>
            </a:r>
            <a:r>
              <a:rPr lang="en-AU" sz="1400" dirty="0"/>
              <a:t> (1):1-20.  </a:t>
            </a:r>
            <a:r>
              <a:rPr lang="en-AU" sz="1400" dirty="0" err="1"/>
              <a:t>doi</a:t>
            </a:r>
            <a:r>
              <a:rPr lang="en-AU" sz="1400" dirty="0"/>
              <a:t>: 10.1007/BF00116466.</a:t>
            </a:r>
          </a:p>
          <a:p>
            <a:pPr marL="400050" lvl="1" indent="-400050">
              <a:spcAft>
                <a:spcPts val="600"/>
              </a:spcAft>
              <a:buNone/>
            </a:pPr>
            <a:r>
              <a:rPr lang="en-AU" sz="1400" dirty="0" smtClean="0"/>
              <a:t>Leroux, B. G., X. Lei, and N. Breslow.  2000.  “Estimation of disease rates in small areas: a new mixed model for spatial dependence”.  In </a:t>
            </a:r>
            <a:r>
              <a:rPr lang="en-AU" sz="1400" i="1" dirty="0" err="1" smtClean="0"/>
              <a:t>Statistial</a:t>
            </a:r>
            <a:r>
              <a:rPr lang="en-AU" sz="1400" i="1" dirty="0" smtClean="0"/>
              <a:t> models in epidemiology, the environment and clinical trials</a:t>
            </a:r>
            <a:r>
              <a:rPr lang="en-AU" sz="1400" dirty="0" smtClean="0"/>
              <a:t>, edited by </a:t>
            </a:r>
            <a:r>
              <a:rPr lang="en-AU" sz="1400" dirty="0"/>
              <a:t>M. E. Halloran and D. </a:t>
            </a:r>
            <a:r>
              <a:rPr lang="en-AU" sz="1400" dirty="0" smtClean="0"/>
              <a:t>Berry, </a:t>
            </a:r>
            <a:r>
              <a:rPr lang="en-AU" sz="1400" dirty="0"/>
              <a:t>pp. 179-191</a:t>
            </a:r>
            <a:r>
              <a:rPr lang="en-AU" sz="1400" dirty="0" smtClean="0"/>
              <a:t>. </a:t>
            </a:r>
            <a:r>
              <a:rPr lang="en-AU" sz="1400" dirty="0"/>
              <a:t>The IMA Volumes in Mathematics and its Applications, </a:t>
            </a:r>
            <a:r>
              <a:rPr lang="en-AU" sz="1400" dirty="0" err="1"/>
              <a:t>vol</a:t>
            </a:r>
            <a:r>
              <a:rPr lang="en-AU" sz="1400" dirty="0"/>
              <a:t> 116.  New York: Springer.  </a:t>
            </a:r>
            <a:r>
              <a:rPr lang="en-AU" sz="1400" dirty="0" err="1"/>
              <a:t>doi</a:t>
            </a:r>
            <a:r>
              <a:rPr lang="en-AU" sz="1400" dirty="0"/>
              <a:t>: 10.1007/978-1-4612-1284-3_4</a:t>
            </a:r>
            <a:r>
              <a:rPr lang="en-AU" sz="1400" dirty="0" smtClean="0"/>
              <a:t>.</a:t>
            </a:r>
          </a:p>
          <a:p>
            <a:pPr marL="400050" lvl="1" indent="-400050">
              <a:spcAft>
                <a:spcPts val="600"/>
              </a:spcAft>
              <a:buNone/>
            </a:pPr>
            <a:r>
              <a:rPr lang="en-AU" sz="1400" dirty="0"/>
              <a:t>Lee, D.  2013.  CARBayes: An R package for Bayesian spatial modelling with conditional autoregressive priors.  </a:t>
            </a:r>
            <a:r>
              <a:rPr lang="en-AU" sz="1400" i="1" dirty="0"/>
              <a:t>Journal of Statistical Software</a:t>
            </a:r>
            <a:r>
              <a:rPr lang="en-AU" sz="1400" dirty="0"/>
              <a:t> </a:t>
            </a:r>
            <a:r>
              <a:rPr lang="en-AU" sz="1400" b="1" dirty="0"/>
              <a:t>55</a:t>
            </a:r>
            <a:r>
              <a:rPr lang="en-AU" sz="1400" dirty="0"/>
              <a:t> (13): 1-24.  URL: http://www.jstatsoft.org/v55/i13/.</a:t>
            </a:r>
          </a:p>
          <a:p>
            <a:pPr marL="400050" lvl="1" indent="-400050">
              <a:spcAft>
                <a:spcPts val="600"/>
              </a:spcAft>
              <a:buNone/>
            </a:pPr>
            <a:r>
              <a:rPr lang="en-AU" sz="1400" dirty="0"/>
              <a:t>Lee, D. and R. Mitchell.  2012.  Boundary detection in disease mapping studies.  </a:t>
            </a:r>
            <a:r>
              <a:rPr lang="en-AU" sz="1400" i="1" dirty="0"/>
              <a:t>Biostatistics</a:t>
            </a:r>
            <a:r>
              <a:rPr lang="en-AU" sz="1400" dirty="0"/>
              <a:t> </a:t>
            </a:r>
            <a:r>
              <a:rPr lang="en-AU" sz="1400" b="1" dirty="0"/>
              <a:t>13</a:t>
            </a:r>
            <a:r>
              <a:rPr lang="en-AU" sz="1400" dirty="0"/>
              <a:t> (3): 415-426.  </a:t>
            </a:r>
            <a:r>
              <a:rPr lang="en-AU" sz="1400" dirty="0" err="1"/>
              <a:t>doi</a:t>
            </a:r>
            <a:r>
              <a:rPr lang="en-AU" sz="1400" dirty="0"/>
              <a:t>: 10.1093/biostatistics/kxr036.</a:t>
            </a:r>
          </a:p>
          <a:p>
            <a:pPr marL="400050" lvl="1" indent="-400050"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2419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Part 1:</a:t>
            </a:r>
          </a:p>
          <a:p>
            <a:pPr lvl="1"/>
            <a:r>
              <a:rPr lang="en-AU" sz="2000" dirty="0" smtClean="0"/>
              <a:t>What is spatial data?</a:t>
            </a:r>
          </a:p>
          <a:p>
            <a:pPr lvl="1"/>
            <a:r>
              <a:rPr lang="en-AU" sz="2000" dirty="0" smtClean="0"/>
              <a:t>How does the spatial nature of data impact modelling/inference?</a:t>
            </a:r>
          </a:p>
          <a:p>
            <a:pPr lvl="1"/>
            <a:r>
              <a:rPr lang="en-AU" sz="2000" dirty="0" smtClean="0"/>
              <a:t>General modelling framework</a:t>
            </a:r>
          </a:p>
          <a:p>
            <a:pPr lvl="1"/>
            <a:r>
              <a:rPr lang="en-AU" sz="2000" dirty="0" smtClean="0"/>
              <a:t>Common Bayesian spatial models</a:t>
            </a:r>
          </a:p>
          <a:p>
            <a:pPr lvl="1"/>
            <a:r>
              <a:rPr lang="en-AU" sz="2000" dirty="0" smtClean="0"/>
              <a:t>Fitting models in R using CARBayes</a:t>
            </a:r>
          </a:p>
          <a:p>
            <a:r>
              <a:rPr lang="en-AU" sz="2400" dirty="0"/>
              <a:t>Part </a:t>
            </a:r>
            <a:r>
              <a:rPr lang="en-AU" sz="2400" dirty="0" smtClean="0"/>
              <a:t>2:</a:t>
            </a:r>
            <a:endParaRPr lang="en-AU" sz="2400" dirty="0"/>
          </a:p>
          <a:p>
            <a:pPr lvl="1"/>
            <a:r>
              <a:rPr lang="en-AU" sz="2000" dirty="0" smtClean="0"/>
              <a:t>Model checking</a:t>
            </a:r>
          </a:p>
          <a:p>
            <a:pPr lvl="1"/>
            <a:r>
              <a:rPr lang="en-AU" sz="2000" dirty="0" smtClean="0"/>
              <a:t>Summarising model output (maps, scatterplots)</a:t>
            </a:r>
          </a:p>
          <a:p>
            <a:pPr lvl="1"/>
            <a:r>
              <a:rPr lang="en-AU" sz="2000" dirty="0" smtClean="0"/>
              <a:t>Making inferences</a:t>
            </a:r>
          </a:p>
          <a:p>
            <a:r>
              <a:rPr lang="en-AU" sz="2400" dirty="0"/>
              <a:t>Part </a:t>
            </a:r>
            <a:r>
              <a:rPr lang="en-AU" sz="2400" dirty="0" smtClean="0"/>
              <a:t>3:</a:t>
            </a:r>
            <a:endParaRPr lang="en-AU" sz="2400" dirty="0"/>
          </a:p>
          <a:p>
            <a:pPr lvl="1"/>
            <a:r>
              <a:rPr lang="en-AU" sz="2000" dirty="0" smtClean="0"/>
              <a:t>Sharing our results with the other groups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/>
              <a:t>Overview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	Common Models	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762000"/>
            <a:ext cx="8229600" cy="5105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Part 1:</a:t>
            </a:r>
          </a:p>
          <a:p>
            <a:pPr lvl="1"/>
            <a:r>
              <a:rPr lang="en-AU" sz="2000" dirty="0" smtClean="0"/>
              <a:t>What is spatial data?</a:t>
            </a:r>
          </a:p>
          <a:p>
            <a:pPr lvl="1"/>
            <a:r>
              <a:rPr lang="en-AU" sz="2000" dirty="0" smtClean="0"/>
              <a:t>How does the spatial nature of data impact modelling/inference?</a:t>
            </a:r>
          </a:p>
          <a:p>
            <a:pPr lvl="1"/>
            <a:r>
              <a:rPr lang="en-AU" sz="2000" dirty="0"/>
              <a:t>General modelling framework</a:t>
            </a:r>
          </a:p>
          <a:p>
            <a:pPr lvl="1"/>
            <a:r>
              <a:rPr lang="en-AU" sz="2000" dirty="0" smtClean="0"/>
              <a:t>Common Bayesian spatial models</a:t>
            </a:r>
          </a:p>
          <a:p>
            <a:pPr lvl="1"/>
            <a:r>
              <a:rPr lang="en-AU" sz="2000" dirty="0" smtClean="0"/>
              <a:t>Fitting models in R using CARBayes</a:t>
            </a:r>
          </a:p>
          <a:p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Part </a:t>
            </a:r>
            <a:r>
              <a:rPr lang="en-AU" sz="2400" dirty="0" smtClean="0">
                <a:solidFill>
                  <a:schemeClr val="bg1">
                    <a:lumMod val="75000"/>
                  </a:schemeClr>
                </a:solidFill>
              </a:rPr>
              <a:t>2:</a:t>
            </a:r>
            <a:endParaRPr lang="en-AU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AU" sz="2000" dirty="0">
                <a:solidFill>
                  <a:schemeClr val="bg1">
                    <a:lumMod val="75000"/>
                  </a:schemeClr>
                </a:solidFill>
              </a:rPr>
              <a:t>Model checking</a:t>
            </a:r>
          </a:p>
          <a:p>
            <a:pPr lvl="1"/>
            <a:r>
              <a:rPr lang="en-AU" sz="2000" dirty="0" smtClean="0">
                <a:solidFill>
                  <a:schemeClr val="bg1">
                    <a:lumMod val="75000"/>
                  </a:schemeClr>
                </a:solidFill>
              </a:rPr>
              <a:t>Summarising model output (maps, scatterplots)</a:t>
            </a:r>
          </a:p>
          <a:p>
            <a:pPr lvl="1"/>
            <a:r>
              <a:rPr lang="en-AU" sz="2000" dirty="0" smtClean="0">
                <a:solidFill>
                  <a:schemeClr val="bg1">
                    <a:lumMod val="75000"/>
                  </a:schemeClr>
                </a:solidFill>
              </a:rPr>
              <a:t>Making inferences</a:t>
            </a:r>
          </a:p>
          <a:p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Part </a:t>
            </a:r>
            <a:r>
              <a:rPr lang="en-AU" sz="2400" dirty="0" smtClean="0">
                <a:solidFill>
                  <a:schemeClr val="bg1">
                    <a:lumMod val="75000"/>
                  </a:schemeClr>
                </a:solidFill>
              </a:rPr>
              <a:t>3:</a:t>
            </a:r>
            <a:endParaRPr lang="en-AU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AU" sz="2000" dirty="0" smtClean="0">
                <a:solidFill>
                  <a:schemeClr val="bg1">
                    <a:lumMod val="75000"/>
                  </a:schemeClr>
                </a:solidFill>
              </a:rPr>
              <a:t>Sharing our results with the other groups</a:t>
            </a:r>
            <a:endParaRPr lang="en-AU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638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What is spatial data?</a:t>
                </a:r>
              </a:p>
              <a:p>
                <a:pPr lvl="1"/>
                <a:r>
                  <a:rPr lang="en-AU" sz="2000" dirty="0" smtClean="0"/>
                  <a:t>Spatial data is any data that is indexed by space.  E.g.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where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and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denote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longitude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and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latitude</m:t>
                    </m:r>
                    <m:r>
                      <m:rPr>
                        <m:nor/>
                      </m:rPr>
                      <a:rPr lang="en-AU" sz="1800" dirty="0"/>
                      <m:t> </m:t>
                    </m:r>
                    <m:r>
                      <m:rPr>
                        <m:nor/>
                      </m:rPr>
                      <a:rPr lang="en-AU" sz="1800" dirty="0"/>
                      <m:t>respectively</m:t>
                    </m:r>
                    <m:r>
                      <m:rPr>
                        <m:nor/>
                      </m:rPr>
                      <a:rPr lang="en-AU" sz="1800" dirty="0"/>
                      <m:t>.</m:t>
                    </m:r>
                  </m:oMath>
                </a14:m>
                <a:endParaRPr lang="en-AU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1800" dirty="0" smtClean="0"/>
                  <a:t> where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1800" dirty="0" smtClean="0"/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AU" sz="1800" dirty="0" smtClean="0"/>
                  <a:t> geographic region;</a:t>
                </a:r>
              </a:p>
              <a:p>
                <a:pPr lvl="1"/>
                <a:r>
                  <a:rPr lang="en-AU" sz="2200" dirty="0" smtClean="0"/>
                  <a:t>Spatial data is typically autocorrelated.  Tobler’s first law of geography says:</a:t>
                </a:r>
              </a:p>
              <a:p>
                <a:pPr marL="719138" lvl="2" indent="0">
                  <a:buNone/>
                </a:pPr>
                <a:endParaRPr lang="en-AU" sz="900" dirty="0" smtClean="0"/>
              </a:p>
              <a:p>
                <a:pPr marL="1168400" lvl="2" indent="0">
                  <a:buNone/>
                </a:pPr>
                <a:r>
                  <a:rPr lang="en-AU" sz="1800" dirty="0" smtClean="0"/>
                  <a:t>“Everything is related to everything else, but near things are more related than distance things” (</a:t>
                </a:r>
                <a:r>
                  <a:rPr lang="en-AU" sz="1800" dirty="0" smtClean="0">
                    <a:solidFill>
                      <a:srgbClr val="7030A0"/>
                    </a:solidFill>
                  </a:rPr>
                  <a:t>Tobler 1970</a:t>
                </a:r>
                <a:r>
                  <a:rPr lang="en-AU" sz="1800" dirty="0" smtClean="0"/>
                  <a:t>).</a:t>
                </a:r>
              </a:p>
              <a:p>
                <a:pPr lvl="1"/>
                <a:endParaRPr lang="en-AU" sz="900" dirty="0" smtClean="0"/>
              </a:p>
              <a:p>
                <a:pPr lvl="1"/>
                <a:r>
                  <a:rPr lang="en-AU" sz="2200" dirty="0" smtClean="0"/>
                  <a:t>Spatial data may also be clustered.</a:t>
                </a:r>
              </a:p>
              <a:p>
                <a:pPr lvl="2"/>
                <a:r>
                  <a:rPr lang="en-AU" sz="1800" dirty="0" smtClean="0"/>
                  <a:t>Data for areas within a cluster are similar, but data for areas outside the cluster may be very different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1800" dirty="0" smtClean="0"/>
                  <a:t> boundaries</a:t>
                </a:r>
              </a:p>
              <a:p>
                <a:pPr lvl="1"/>
                <a:endParaRPr lang="en-AU" sz="2000" dirty="0" smtClean="0"/>
              </a:p>
              <a:p>
                <a:endParaRPr lang="en-AU" sz="24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6388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865" r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Spatial Data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	Common Models	R</a:t>
            </a:r>
          </a:p>
        </p:txBody>
      </p:sp>
    </p:spTree>
    <p:extLst>
      <p:ext uri="{BB962C8B-B14F-4D97-AF65-F5344CB8AC3E}">
        <p14:creationId xmlns:p14="http://schemas.microsoft.com/office/powerpoint/2010/main" val="32874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3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How does the spatial nature of data impact modelling</a:t>
            </a:r>
            <a:r>
              <a:rPr lang="en-AU" sz="2400" dirty="0" smtClean="0"/>
              <a:t>/ inference</a:t>
            </a:r>
            <a:r>
              <a:rPr lang="en-AU" sz="2400" dirty="0"/>
              <a:t>?</a:t>
            </a:r>
            <a:endParaRPr lang="en-AU" sz="2400" dirty="0" smtClean="0"/>
          </a:p>
          <a:p>
            <a:pPr lvl="1"/>
            <a:r>
              <a:rPr lang="en-AU" sz="2000" dirty="0" smtClean="0"/>
              <a:t>If spatial data is autocorrelated and/or clustered, and this is not taken into account, then:</a:t>
            </a:r>
          </a:p>
          <a:p>
            <a:pPr lvl="2"/>
            <a:r>
              <a:rPr lang="en-AU" sz="1800" dirty="0" smtClean="0"/>
              <a:t>Models residuals will not be independent;</a:t>
            </a:r>
          </a:p>
          <a:p>
            <a:pPr lvl="2"/>
            <a:r>
              <a:rPr lang="en-AU" sz="1800" dirty="0" smtClean="0"/>
              <a:t>Model estimates will have a larger variance;</a:t>
            </a:r>
          </a:p>
          <a:p>
            <a:pPr lvl="2"/>
            <a:r>
              <a:rPr lang="en-AU" sz="1800" dirty="0" smtClean="0"/>
              <a:t>Inference will be erroneous.</a:t>
            </a:r>
          </a:p>
          <a:p>
            <a:pPr lvl="1"/>
            <a:r>
              <a:rPr lang="en-AU" sz="2000" dirty="0" smtClean="0"/>
              <a:t>How do we take this into account?</a:t>
            </a:r>
          </a:p>
          <a:p>
            <a:pPr lvl="2"/>
            <a:r>
              <a:rPr lang="en-AU" sz="1800" dirty="0" smtClean="0"/>
              <a:t>Spatial random effects (carefully structured)</a:t>
            </a:r>
          </a:p>
          <a:p>
            <a:pPr lvl="2"/>
            <a:r>
              <a:rPr lang="en-AU" sz="1800" dirty="0" smtClean="0"/>
              <a:t>Very easy to do in a Bayesian hierarchical model!</a:t>
            </a:r>
          </a:p>
          <a:p>
            <a:r>
              <a:rPr lang="en-AU" sz="2400" dirty="0" smtClean="0"/>
              <a:t>Spatial modelling is very popular in epidemiology and ecology.</a:t>
            </a:r>
          </a:p>
          <a:p>
            <a:pPr lvl="1"/>
            <a:r>
              <a:rPr lang="en-AU" sz="2000" dirty="0" smtClean="0"/>
              <a:t>We will consider count data in epidemiological context.</a:t>
            </a:r>
            <a:br>
              <a:rPr lang="en-AU" sz="2000" dirty="0" smtClean="0"/>
            </a:br>
            <a:r>
              <a:rPr lang="en-AU" sz="2000" dirty="0" smtClean="0"/>
              <a:t>(This permits the creation of very interesting disease maps).</a:t>
            </a:r>
          </a:p>
          <a:p>
            <a:pPr lvl="1"/>
            <a:endParaRPr lang="en-AU" sz="2200" dirty="0" smtClean="0"/>
          </a:p>
          <a:p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Spatial Data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	Common Models	R</a:t>
            </a:r>
          </a:p>
        </p:txBody>
      </p:sp>
    </p:spTree>
    <p:extLst>
      <p:ext uri="{BB962C8B-B14F-4D97-AF65-F5344CB8AC3E}">
        <p14:creationId xmlns:p14="http://schemas.microsoft.com/office/powerpoint/2010/main" val="26434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4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Modelling framework (GLMM):</a:t>
            </a:r>
          </a:p>
          <a:p>
            <a:pPr lvl="1"/>
            <a:r>
              <a:rPr lang="en-AU" sz="2000" dirty="0" smtClean="0"/>
              <a:t>3-stage model (see </a:t>
            </a:r>
            <a:r>
              <a:rPr lang="en-AU" sz="2000" dirty="0" smtClean="0">
                <a:solidFill>
                  <a:srgbClr val="7030A0"/>
                </a:solidFill>
              </a:rPr>
              <a:t>Best et al. 2005</a:t>
            </a:r>
            <a:r>
              <a:rPr lang="en-AU" sz="20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 err="1"/>
              <a:t>Modelling</a:t>
            </a:r>
            <a:r>
              <a:rPr lang="en-US" sz="1600" b="1" dirty="0"/>
              <a:t> Framework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Common Models	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57200" y="4038600"/>
                <a:ext cx="8229600" cy="2362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490663" lvl="1" indent="0">
                  <a:buNone/>
                </a:pPr>
                <a:r>
                  <a:rPr lang="en-AU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1800" dirty="0" smtClean="0"/>
                  <a:t> is an offset for the expected values.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 smtClean="0"/>
                  <a:t> is the spatial random effect.  The prior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⋅|</m:t>
                        </m:r>
                        <m:sSub>
                          <m:sSubPr>
                            <m:ctrlPr>
                              <a:rPr lang="en-A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 smtClean="0"/>
                  <a:t> needs to be specified carefully in order to account for the autocorrelation.</a:t>
                </a:r>
              </a:p>
              <a:p>
                <a:pPr lvl="1"/>
                <a:r>
                  <a:rPr lang="en-AU" sz="2000" dirty="0" smtClean="0"/>
                  <a:t>Ideally, some </a:t>
                </a:r>
                <a:r>
                  <a:rPr lang="en-AU" sz="2000" i="1" dirty="0" smtClean="0"/>
                  <a:t>smoothing</a:t>
                </a:r>
                <a:r>
                  <a:rPr lang="en-AU" sz="2000" dirty="0" smtClean="0"/>
                  <a:t> will occur, which reduces estimates of extreme values, but provides greater certainty of estimates by borrowing information from “neighbours”.</a:t>
                </a: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8600"/>
                <a:ext cx="8229600" cy="2362200"/>
              </a:xfrm>
              <a:prstGeom prst="rect">
                <a:avLst/>
              </a:prstGeom>
              <a:blipFill rotWithShape="1">
                <a:blip r:embed="rId3"/>
                <a:stretch>
                  <a:fillRect l="-963" t="-129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057400" y="1676400"/>
            <a:ext cx="5486400" cy="533400"/>
            <a:chOff x="2057400" y="1676400"/>
            <a:chExt cx="5486400" cy="533400"/>
          </a:xfrm>
        </p:grpSpPr>
        <p:sp>
          <p:nvSpPr>
            <p:cNvPr id="18" name="Rectangle 17"/>
            <p:cNvSpPr/>
            <p:nvPr/>
          </p:nvSpPr>
          <p:spPr>
            <a:xfrm>
              <a:off x="2057400" y="1676400"/>
              <a:ext cx="54864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170863" y="1752599"/>
              <a:ext cx="5068137" cy="454094"/>
              <a:chOff x="2170863" y="1752599"/>
              <a:chExt cx="5068137" cy="454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ontent Placeholder 2"/>
                  <p:cNvSpPr txBox="1">
                    <a:spLocks/>
                  </p:cNvSpPr>
                  <p:nvPr/>
                </p:nvSpPr>
                <p:spPr>
                  <a:xfrm>
                    <a:off x="3647209" y="1752600"/>
                    <a:ext cx="3591791" cy="454093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1">
                              <a:latin typeface="Cambria Math"/>
                            </a:rPr>
                            <m:t> ~ </m:t>
                          </m:r>
                          <m:r>
                            <m:rPr>
                              <m:sty m:val="p"/>
                            </m:rPr>
                            <a:rPr lang="en-AU" sz="2000">
                              <a:latin typeface="Cambria Math"/>
                            </a:rPr>
                            <m:t>Po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AU" sz="2000" dirty="0"/>
                  </a:p>
                </p:txBody>
              </p:sp>
            </mc:Choice>
            <mc:Fallback xmlns="">
              <p:sp>
                <p:nvSpPr>
                  <p:cNvPr id="19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209" y="1752600"/>
                    <a:ext cx="3591791" cy="45409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170863" y="1752599"/>
                <a:ext cx="1467879" cy="454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AU" sz="2000" dirty="0" smtClean="0"/>
                  <a:t>Stage 1:</a:t>
                </a:r>
              </a:p>
              <a:p>
                <a:endParaRPr lang="en-AU" sz="2400" dirty="0" smtClean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057400" y="2206693"/>
            <a:ext cx="5486400" cy="536508"/>
            <a:chOff x="2057400" y="2206693"/>
            <a:chExt cx="5486400" cy="536508"/>
          </a:xfrm>
        </p:grpSpPr>
        <p:sp>
          <p:nvSpPr>
            <p:cNvPr id="12" name="Rectangle 11"/>
            <p:cNvSpPr/>
            <p:nvPr/>
          </p:nvSpPr>
          <p:spPr>
            <a:xfrm>
              <a:off x="2057400" y="2206693"/>
              <a:ext cx="5486400" cy="536508"/>
            </a:xfrm>
            <a:prstGeom prst="rect">
              <a:avLst/>
            </a:prstGeom>
            <a:solidFill>
              <a:srgbClr val="79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170862" y="2282892"/>
              <a:ext cx="5059671" cy="460308"/>
              <a:chOff x="2170862" y="2282892"/>
              <a:chExt cx="5059671" cy="460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ontent Placeholder 2"/>
                  <p:cNvSpPr txBox="1">
                    <a:spLocks/>
                  </p:cNvSpPr>
                  <p:nvPr/>
                </p:nvSpPr>
                <p:spPr>
                  <a:xfrm>
                    <a:off x="3638742" y="2286000"/>
                    <a:ext cx="3591791" cy="4572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1">
                              <a:latin typeface="Cambria Math"/>
                            </a:rPr>
                            <m:t>=</m:t>
                          </m:r>
                          <m:r>
                            <a:rPr lang="en-AU" sz="2000" i="1">
                              <a:latin typeface="Cambria Math"/>
                            </a:rPr>
                            <m:t>𝛼</m:t>
                          </m:r>
                          <m:r>
                            <a:rPr lang="en-AU" sz="2000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AU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AU" sz="2000" b="1" i="1">
                              <a:latin typeface="Cambria Math"/>
                            </a:rPr>
                            <m:t>𝜷</m:t>
                          </m:r>
                          <m:r>
                            <a:rPr lang="en-AU" sz="20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AU" sz="2000" b="1" dirty="0" smtClean="0"/>
                  </a:p>
                </p:txBody>
              </p:sp>
            </mc:Choice>
            <mc:Fallback xmlns="">
              <p:sp>
                <p:nvSpPr>
                  <p:cNvPr id="1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742" y="2286000"/>
                    <a:ext cx="3591791" cy="45720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70862" y="2282892"/>
                <a:ext cx="1467879" cy="454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AU" sz="2000" dirty="0" smtClean="0"/>
                  <a:t>Stage 2:</a:t>
                </a:r>
              </a:p>
              <a:p>
                <a:endParaRPr lang="en-AU" sz="2400" dirty="0" smtClean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057400" y="2743200"/>
            <a:ext cx="5486400" cy="1219200"/>
            <a:chOff x="2057400" y="274320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2057400" y="2743200"/>
              <a:ext cx="5486400" cy="121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70862" y="2819400"/>
              <a:ext cx="5059671" cy="1143000"/>
              <a:chOff x="2170862" y="2819400"/>
              <a:chExt cx="5059671" cy="1143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ontent Placeholder 2"/>
                  <p:cNvSpPr txBox="1">
                    <a:spLocks/>
                  </p:cNvSpPr>
                  <p:nvPr/>
                </p:nvSpPr>
                <p:spPr>
                  <a:xfrm>
                    <a:off x="3638742" y="2819400"/>
                    <a:ext cx="3591791" cy="1143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smtClean="0">
                              <a:latin typeface="Cambria Math"/>
                            </a:rPr>
                            <m:t>𝛼</m:t>
                          </m:r>
                          <m:r>
                            <a:rPr lang="en-AU" sz="2000" i="1" smtClean="0">
                              <a:latin typeface="Cambria Math"/>
                            </a:rPr>
                            <m:t> ~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2000" i="1" dirty="0"/>
                  </a:p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AU" sz="2000" i="1">
                              <a:latin typeface="Cambria Math"/>
                            </a:rPr>
                            <m:t> ~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2000" i="1" dirty="0"/>
                  </a:p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1">
                              <a:latin typeface="Cambria Math"/>
                            </a:rPr>
                            <m:t> ~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2000" dirty="0"/>
                  </a:p>
                  <a:p>
                    <a:pPr marL="0" indent="0">
                      <a:buNone/>
                    </a:pPr>
                    <a:endParaRPr lang="en-AU" sz="2000" dirty="0" smtClean="0"/>
                  </a:p>
                </p:txBody>
              </p:sp>
            </mc:Choice>
            <mc:Fallback xmlns="">
              <p:sp>
                <p:nvSpPr>
                  <p:cNvPr id="1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742" y="2819400"/>
                    <a:ext cx="3591791" cy="114300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2170862" y="2822507"/>
                <a:ext cx="1467879" cy="454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AU" sz="2000" dirty="0" smtClean="0"/>
                  <a:t>Stage 3:</a:t>
                </a:r>
              </a:p>
              <a:p>
                <a:endParaRPr lang="en-AU" sz="24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7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Parameter estimates provide insight into the ‘layers’: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 err="1"/>
              <a:t>Modelling</a:t>
            </a:r>
            <a:r>
              <a:rPr lang="en-US" sz="1600" b="1" dirty="0"/>
              <a:t> Framework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Common Models	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5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30086" y="1447800"/>
            <a:ext cx="7344436" cy="5050396"/>
            <a:chOff x="1230086" y="1447800"/>
            <a:chExt cx="7344436" cy="505039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1447800"/>
              <a:ext cx="5221722" cy="50503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/>
                <p:cNvSpPr txBox="1">
                  <a:spLocks/>
                </p:cNvSpPr>
                <p:nvPr/>
              </p:nvSpPr>
              <p:spPr>
                <a:xfrm>
                  <a:off x="1230086" y="1752600"/>
                  <a:ext cx="2275114" cy="47455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2500"/>
                    </a:spcBef>
                    <a:spcAft>
                      <a:spcPts val="25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A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sz="2000" dirty="0"/>
                </a:p>
                <a:p>
                  <a:pPr marL="0" indent="0" algn="ctr">
                    <a:spcBef>
                      <a:spcPts val="2500"/>
                    </a:spcBef>
                    <a:spcAft>
                      <a:spcPts val="2500"/>
                    </a:spcAft>
                    <a:buNone/>
                  </a:pPr>
                  <a:r>
                    <a:rPr lang="en-AU" sz="2000" dirty="0" smtClean="0"/>
                    <a:t>Relative risk: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a14:m>
                  <a:endParaRPr lang="en-AU" sz="2000" dirty="0" smtClean="0"/>
                </a:p>
                <a:p>
                  <a:pPr marL="0" indent="0" algn="ctr">
                    <a:spcBef>
                      <a:spcPts val="2500"/>
                    </a:spcBef>
                    <a:spcAft>
                      <a:spcPts val="25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A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sz="2000" dirty="0" smtClean="0"/>
                </a:p>
                <a:p>
                  <a:pPr marL="0" indent="0" algn="ctr">
                    <a:spcBef>
                      <a:spcPts val="2500"/>
                    </a:spcBef>
                    <a:spcAft>
                      <a:spcPts val="25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AU" sz="2000" dirty="0" smtClean="0"/>
                    <a:t> (smooth)</a:t>
                  </a:r>
                </a:p>
                <a:p>
                  <a:pPr marL="0" indent="0" algn="ctr">
                    <a:spcBef>
                      <a:spcPts val="2500"/>
                    </a:spcBef>
                    <a:spcAft>
                      <a:spcPts val="25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AU" sz="2000" dirty="0"/>
                    <a:t> </a:t>
                  </a:r>
                  <a:r>
                    <a:rPr lang="en-AU" sz="2000" dirty="0" smtClean="0"/>
                    <a:t>(noise)</a:t>
                  </a:r>
                </a:p>
                <a:p>
                  <a:pPr marL="0" indent="0" algn="ctr">
                    <a:spcBef>
                      <a:spcPts val="2500"/>
                    </a:spcBef>
                    <a:spcAft>
                      <a:spcPts val="25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AU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sz="2000" dirty="0" smtClean="0"/>
                </a:p>
              </p:txBody>
            </p:sp>
          </mc:Choice>
          <mc:Fallback xmlns="">
            <p:sp>
              <p:nvSpPr>
                <p:cNvPr id="25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086" y="1752600"/>
                  <a:ext cx="2275114" cy="47455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9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6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Intrinsic CAR (</a:t>
                </a:r>
                <a:r>
                  <a:rPr lang="en-AU" sz="2400" dirty="0" smtClean="0">
                    <a:solidFill>
                      <a:srgbClr val="7030A0"/>
                    </a:solidFill>
                  </a:rPr>
                  <a:t>Besag 1974</a:t>
                </a:r>
                <a:r>
                  <a:rPr lang="en-AU" sz="2400" dirty="0" smtClean="0"/>
                  <a:t>):</a:t>
                </a:r>
              </a:p>
              <a:p>
                <a:pPr marL="0" indent="0">
                  <a:buNone/>
                </a:pPr>
                <a:endParaRPr lang="en-AU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A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A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AU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5600" indent="0">
                  <a:buNone/>
                </a:pPr>
                <a:endParaRPr lang="en-AU" sz="1000" dirty="0" smtClean="0"/>
              </a:p>
              <a:p>
                <a:pPr marL="355600" indent="0">
                  <a:buNone/>
                </a:pPr>
                <a:r>
                  <a:rPr lang="en-AU" sz="2400" dirty="0" smtClean="0"/>
                  <a:t>where</a:t>
                </a:r>
              </a:p>
              <a:p>
                <a:pPr marL="719138" lvl="1"/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element of a spatial weights matrix </a:t>
                </a:r>
                <a14:m>
                  <m:oMath xmlns:m="http://schemas.openxmlformats.org/officeDocument/2006/math">
                    <m:r>
                      <a:rPr lang="en-AU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which determines the spatial proximity between areas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E.g. </a:t>
                </a:r>
              </a:p>
              <a:p>
                <a:pPr marL="719138" lvl="1"/>
                <a:endParaRPr lang="en-AU" sz="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333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areas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:endParaRPr lang="en-AU" sz="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A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appropriate </a:t>
                </a:r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hyperprior.</a:t>
                </a:r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44958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	</a:t>
            </a:r>
            <a:r>
              <a:rPr lang="en-US" sz="1600" b="1" dirty="0"/>
              <a:t>Common Models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5698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>
              <a:buNone/>
            </a:pPr>
            <a:r>
              <a:rPr lang="en-AU" sz="1400" dirty="0" err="1" smtClean="0"/>
              <a:t>Besag</a:t>
            </a:r>
            <a:r>
              <a:rPr lang="en-AU" sz="1400" dirty="0"/>
              <a:t>, J.  1974.  Spatial interaction and the statistical analysis of lattice systems.  </a:t>
            </a:r>
            <a:r>
              <a:rPr lang="en-AU" sz="1400" i="1" dirty="0"/>
              <a:t>Journal of the Royal Statistical Society: Series B (Statistical Methodology)</a:t>
            </a:r>
            <a:r>
              <a:rPr lang="en-AU" sz="1400" dirty="0"/>
              <a:t> </a:t>
            </a:r>
            <a:r>
              <a:rPr lang="en-AU" sz="1400" b="1" dirty="0"/>
              <a:t>36</a:t>
            </a:r>
            <a:r>
              <a:rPr lang="en-AU" sz="1400" dirty="0"/>
              <a:t> (2): 192-236.</a:t>
            </a:r>
          </a:p>
        </p:txBody>
      </p:sp>
    </p:spTree>
    <p:extLst>
      <p:ext uri="{BB962C8B-B14F-4D97-AF65-F5344CB8AC3E}">
        <p14:creationId xmlns:p14="http://schemas.microsoft.com/office/powerpoint/2010/main" val="26726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7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638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BYM (</a:t>
                </a:r>
                <a:r>
                  <a:rPr lang="en-AU" sz="2400" dirty="0" smtClean="0">
                    <a:solidFill>
                      <a:srgbClr val="7030A0"/>
                    </a:solidFill>
                  </a:rPr>
                  <a:t>Besag, York, and Molli</a:t>
                </a:r>
                <a:r>
                  <a:rPr lang="en-AU" sz="2400" dirty="0">
                    <a:solidFill>
                      <a:srgbClr val="7030A0"/>
                    </a:solidFill>
                  </a:rPr>
                  <a:t>é</a:t>
                </a:r>
                <a:r>
                  <a:rPr lang="en-AU" sz="2400" dirty="0" smtClean="0">
                    <a:solidFill>
                      <a:srgbClr val="7030A0"/>
                    </a:solidFill>
                  </a:rPr>
                  <a:t> 1991</a:t>
                </a:r>
                <a:r>
                  <a:rPr lang="en-AU" sz="2400" dirty="0" smtClean="0"/>
                  <a:t>):</a:t>
                </a:r>
              </a:p>
              <a:p>
                <a:pPr marL="0" indent="0">
                  <a:buNone/>
                </a:pPr>
                <a:endParaRPr lang="en-AU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A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A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AU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5600" indent="0">
                  <a:buNone/>
                </a:pPr>
                <a:endParaRPr lang="en-AU" sz="1000" dirty="0" smtClean="0"/>
              </a:p>
              <a:p>
                <a:pPr marL="355600" indent="0">
                  <a:buNone/>
                </a:pPr>
                <a:r>
                  <a:rPr lang="en-AU" sz="2400" dirty="0" smtClean="0"/>
                  <a:t>where</a:t>
                </a:r>
              </a:p>
              <a:p>
                <a:pPr marL="719138" lvl="1"/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AU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element of a spatial weights matrix </a:t>
                </a:r>
                <a14:m>
                  <m:oMath xmlns:m="http://schemas.openxmlformats.org/officeDocument/2006/math">
                    <m:r>
                      <a:rPr lang="en-AU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which determines the spatial proximity between areas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E.g. </a:t>
                </a:r>
              </a:p>
              <a:p>
                <a:pPr marL="719138" lvl="1"/>
                <a:endParaRPr lang="en-AU" sz="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333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areas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:endParaRPr lang="en-AU" sz="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A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appropriate </a:t>
                </a:r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hyperprior.</a:t>
                </a:r>
              </a:p>
              <a:p>
                <a:pPr marL="719138" lvl="1"/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appropriate </a:t>
                </a:r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hyperprior (white noise).</a:t>
                </a:r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33388" lvl="1" indent="0">
                  <a:buNone/>
                </a:pPr>
                <a:endPara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6388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	</a:t>
            </a:r>
            <a:r>
              <a:rPr lang="en-US" sz="1600" b="1" dirty="0"/>
              <a:t>Common Models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5698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>
              <a:buNone/>
            </a:pPr>
            <a:r>
              <a:rPr lang="en-AU" sz="1400" dirty="0" err="1" smtClean="0"/>
              <a:t>Besag</a:t>
            </a:r>
            <a:r>
              <a:rPr lang="en-AU" sz="1400" dirty="0"/>
              <a:t>, J., J. York, and A. Mollié.  1991.  Bayesian image restoration with application in spatial statistics.  </a:t>
            </a:r>
            <a:r>
              <a:rPr lang="en-AU" sz="1400" i="1" dirty="0"/>
              <a:t>Annals of the Institute of Statistical Mathematics</a:t>
            </a:r>
            <a:r>
              <a:rPr lang="en-AU" sz="1400" dirty="0"/>
              <a:t> </a:t>
            </a:r>
            <a:r>
              <a:rPr lang="en-AU" sz="1400" b="1" dirty="0"/>
              <a:t>43</a:t>
            </a:r>
            <a:r>
              <a:rPr lang="en-AU" sz="1400" dirty="0"/>
              <a:t> (1):1-20.  </a:t>
            </a:r>
            <a:r>
              <a:rPr lang="en-AU" sz="1400" dirty="0" err="1"/>
              <a:t>doi</a:t>
            </a:r>
            <a:r>
              <a:rPr lang="en-AU" sz="1400" dirty="0"/>
              <a:t>: 10.1007/BF00116466.</a:t>
            </a:r>
          </a:p>
        </p:txBody>
      </p:sp>
    </p:spTree>
    <p:extLst>
      <p:ext uri="{BB962C8B-B14F-4D97-AF65-F5344CB8AC3E}">
        <p14:creationId xmlns:p14="http://schemas.microsoft.com/office/powerpoint/2010/main" val="11357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Bayes on the Beach Conference 2017 Workshop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8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638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Leroux Model (</a:t>
                </a:r>
                <a:r>
                  <a:rPr lang="en-AU" sz="2400" dirty="0" smtClean="0">
                    <a:solidFill>
                      <a:srgbClr val="7030A0"/>
                    </a:solidFill>
                  </a:rPr>
                  <a:t>Leroux et al. 2000</a:t>
                </a:r>
                <a:r>
                  <a:rPr lang="en-AU" sz="2400" dirty="0" smtClean="0"/>
                  <a:t>):</a:t>
                </a:r>
              </a:p>
              <a:p>
                <a:pPr marL="0" indent="0">
                  <a:buNone/>
                </a:pPr>
                <a:endParaRPr lang="en-AU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A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AU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A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AU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AU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5600" indent="0">
                  <a:buNone/>
                </a:pPr>
                <a:endParaRPr lang="en-AU" sz="1000" dirty="0" smtClean="0"/>
              </a:p>
              <a:p>
                <a:pPr marL="355600" indent="0">
                  <a:buNone/>
                </a:pPr>
                <a:r>
                  <a:rPr lang="en-AU" sz="2400" dirty="0" smtClean="0"/>
                  <a:t>where</a:t>
                </a:r>
              </a:p>
              <a:p>
                <a:pPr marL="719138" lvl="1"/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AU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element of a spatial weights matrix </a:t>
                </a:r>
                <a14:m>
                  <m:oMath xmlns:m="http://schemas.openxmlformats.org/officeDocument/2006/math">
                    <m:r>
                      <a:rPr lang="en-AU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which determines the spatial proximity between areas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E.g. </a:t>
                </a:r>
              </a:p>
              <a:p>
                <a:pPr marL="719138" lvl="1"/>
                <a:endParaRPr lang="en-AU" sz="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333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areas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AU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:endParaRPr lang="en-AU" sz="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A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AU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appropriate </a:t>
                </a:r>
                <a:r>
                  <a:rPr lang="en-AU" sz="18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hyperprior</a:t>
                </a:r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719138" lvl="1"/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“spatial autocorrelation parameter”</a:t>
                </a:r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33388" lvl="1" indent="0">
                  <a:buNone/>
                </a:pPr>
                <a:endPara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19138" lvl="1"/>
                <a:endParaRPr lang="en-AU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6388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3FCDFF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704975" algn="l"/>
                <a:tab pos="3319463" algn="l"/>
                <a:tab pos="5653088" algn="l"/>
                <a:tab pos="7535863" algn="l"/>
              </a:tabLs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Data</a:t>
            </a:r>
            <a:r>
              <a:rPr lang="en-US" sz="1600" b="1" dirty="0"/>
              <a:t>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Modelling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	</a:t>
            </a:r>
            <a:r>
              <a:rPr lang="en-US" sz="1600" b="1" dirty="0"/>
              <a:t>Common Models	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5698" y="5512526"/>
            <a:ext cx="8229600" cy="96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>
              <a:buNone/>
            </a:pPr>
            <a:r>
              <a:rPr lang="en-AU" sz="1400" dirty="0" smtClean="0"/>
              <a:t>Leroux, B. G., X. Lei, and N. Breslow.  2000.  “Estimation of disease rates in small areas: a new mixed model for spatial dependence”.  In </a:t>
            </a:r>
            <a:r>
              <a:rPr lang="en-AU" sz="1400" i="1" dirty="0" err="1" smtClean="0"/>
              <a:t>Statistial</a:t>
            </a:r>
            <a:r>
              <a:rPr lang="en-AU" sz="1400" i="1" dirty="0" smtClean="0"/>
              <a:t> models in epidemiology, the environment and clinical trials</a:t>
            </a:r>
            <a:r>
              <a:rPr lang="en-AU" sz="1400" dirty="0" smtClean="0"/>
              <a:t>, edited by </a:t>
            </a:r>
            <a:r>
              <a:rPr lang="en-AU" sz="1400" dirty="0"/>
              <a:t>M. E. Halloran and D. </a:t>
            </a:r>
            <a:r>
              <a:rPr lang="en-AU" sz="1400" dirty="0" smtClean="0"/>
              <a:t>Berry, </a:t>
            </a:r>
            <a:r>
              <a:rPr lang="en-AU" sz="1400" dirty="0"/>
              <a:t>pp. 179-191</a:t>
            </a:r>
            <a:r>
              <a:rPr lang="en-AU" sz="1400" dirty="0" smtClean="0"/>
              <a:t>. </a:t>
            </a:r>
            <a:r>
              <a:rPr lang="en-AU" sz="1400" dirty="0"/>
              <a:t>The IMA Volumes in Mathematics and its Applications, </a:t>
            </a:r>
            <a:r>
              <a:rPr lang="en-AU" sz="1400" dirty="0" err="1"/>
              <a:t>vol</a:t>
            </a:r>
            <a:r>
              <a:rPr lang="en-AU" sz="1400" dirty="0"/>
              <a:t> 116.  New York: Springer.  </a:t>
            </a:r>
            <a:r>
              <a:rPr lang="en-AU" sz="1400" dirty="0" err="1"/>
              <a:t>doi</a:t>
            </a:r>
            <a:r>
              <a:rPr lang="en-AU" sz="1400" dirty="0"/>
              <a:t>: 10.1007/978-1-4612-1284-3_4.</a:t>
            </a:r>
          </a:p>
        </p:txBody>
      </p:sp>
    </p:spTree>
    <p:extLst>
      <p:ext uri="{BB962C8B-B14F-4D97-AF65-F5344CB8AC3E}">
        <p14:creationId xmlns:p14="http://schemas.microsoft.com/office/powerpoint/2010/main" val="3373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11463</TotalTime>
  <Words>1693</Words>
  <Application>Microsoft Office PowerPoint</Application>
  <PresentationFormat>On-screen Show (4:3)</PresentationFormat>
  <Paragraphs>192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Earl Duncan</dc:creator>
  <cp:lastModifiedBy>Earl Duncan</cp:lastModifiedBy>
  <cp:revision>936</cp:revision>
  <dcterms:created xsi:type="dcterms:W3CDTF">2006-08-16T00:00:00Z</dcterms:created>
  <dcterms:modified xsi:type="dcterms:W3CDTF">2017-11-12T11:04:40Z</dcterms:modified>
</cp:coreProperties>
</file>