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50"/>
  </p:notesMasterIdLst>
  <p:handoutMasterIdLst>
    <p:handoutMasterId r:id="rId51"/>
  </p:handoutMasterIdLst>
  <p:sldIdLst>
    <p:sldId id="256" r:id="rId2"/>
    <p:sldId id="258" r:id="rId3"/>
    <p:sldId id="259" r:id="rId4"/>
    <p:sldId id="257" r:id="rId5"/>
    <p:sldId id="260" r:id="rId6"/>
    <p:sldId id="261" r:id="rId7"/>
    <p:sldId id="262" r:id="rId8"/>
    <p:sldId id="263" r:id="rId9"/>
    <p:sldId id="264" r:id="rId10"/>
    <p:sldId id="265" r:id="rId11"/>
    <p:sldId id="266" r:id="rId12"/>
    <p:sldId id="282" r:id="rId13"/>
    <p:sldId id="271" r:id="rId14"/>
    <p:sldId id="270" r:id="rId15"/>
    <p:sldId id="272" r:id="rId16"/>
    <p:sldId id="273" r:id="rId17"/>
    <p:sldId id="274" r:id="rId18"/>
    <p:sldId id="275" r:id="rId19"/>
    <p:sldId id="278" r:id="rId20"/>
    <p:sldId id="277" r:id="rId21"/>
    <p:sldId id="279" r:id="rId22"/>
    <p:sldId id="280" r:id="rId23"/>
    <p:sldId id="276" r:id="rId24"/>
    <p:sldId id="267" r:id="rId25"/>
    <p:sldId id="268" r:id="rId26"/>
    <p:sldId id="292" r:id="rId27"/>
    <p:sldId id="293" r:id="rId28"/>
    <p:sldId id="294" r:id="rId29"/>
    <p:sldId id="295" r:id="rId30"/>
    <p:sldId id="296" r:id="rId31"/>
    <p:sldId id="297" r:id="rId32"/>
    <p:sldId id="298" r:id="rId33"/>
    <p:sldId id="299" r:id="rId34"/>
    <p:sldId id="300" r:id="rId35"/>
    <p:sldId id="301" r:id="rId36"/>
    <p:sldId id="302" r:id="rId37"/>
    <p:sldId id="269" r:id="rId38"/>
    <p:sldId id="281" r:id="rId39"/>
    <p:sldId id="283" r:id="rId40"/>
    <p:sldId id="284" r:id="rId41"/>
    <p:sldId id="285" r:id="rId42"/>
    <p:sldId id="286" r:id="rId43"/>
    <p:sldId id="287" r:id="rId44"/>
    <p:sldId id="288" r:id="rId45"/>
    <p:sldId id="289" r:id="rId46"/>
    <p:sldId id="290" r:id="rId47"/>
    <p:sldId id="291"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D1BAD2-CC29-1841-B70E-B28F89A26929}" type="datetime1">
              <a:rPr lang="en-US" smtClean="0"/>
              <a:t>8/11/2014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3701FB-A437-3B4E-87C9-9D2026897E69}" type="slidenum">
              <a:rPr lang="en-US" smtClean="0"/>
              <a:t>‹#›</a:t>
            </a:fld>
            <a:endParaRPr lang="en-US"/>
          </a:p>
        </p:txBody>
      </p:sp>
    </p:spTree>
    <p:extLst>
      <p:ext uri="{BB962C8B-B14F-4D97-AF65-F5344CB8AC3E}">
        <p14:creationId xmlns:p14="http://schemas.microsoft.com/office/powerpoint/2010/main" val="34462151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51877-F83A-1C40-AE64-917033529FD2}" type="datetime1">
              <a:rPr lang="en-US" smtClean="0"/>
              <a:t>8/11/2014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555BE8-6E17-014E-936C-E30B16AB251C}" type="slidenum">
              <a:rPr lang="en-US" smtClean="0"/>
              <a:t>‹#›</a:t>
            </a:fld>
            <a:endParaRPr lang="en-US"/>
          </a:p>
        </p:txBody>
      </p:sp>
    </p:spTree>
    <p:extLst>
      <p:ext uri="{BB962C8B-B14F-4D97-AF65-F5344CB8AC3E}">
        <p14:creationId xmlns:p14="http://schemas.microsoft.com/office/powerpoint/2010/main" val="172424194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555BE8-6E17-014E-936C-E30B16AB251C}" type="slidenum">
              <a:rPr lang="en-US" smtClean="0"/>
              <a:t>4</a:t>
            </a:fld>
            <a:endParaRPr lang="en-US"/>
          </a:p>
        </p:txBody>
      </p:sp>
    </p:spTree>
    <p:extLst>
      <p:ext uri="{BB962C8B-B14F-4D97-AF65-F5344CB8AC3E}">
        <p14:creationId xmlns:p14="http://schemas.microsoft.com/office/powerpoint/2010/main" val="303559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Franken+: Created by eMOP graduate student Bryan </a:t>
            </a:r>
            <a:r>
              <a:rPr lang="en-US" dirty="0" err="1" smtClean="0"/>
              <a:t>Tarpley</a:t>
            </a:r>
            <a:r>
              <a:rPr lang="en-US" dirty="0" smtClean="0"/>
              <a:t>. Used by the same team of undergraduates led by eMOP graduate student Kathy </a:t>
            </a:r>
            <a:r>
              <a:rPr lang="en-US" dirty="0" err="1" smtClean="0"/>
              <a:t>Torabi</a:t>
            </a:r>
            <a:r>
              <a:rPr lang="en-US" dirty="0" smtClean="0"/>
              <a:t>.</a:t>
            </a:r>
          </a:p>
          <a:p>
            <a:pPr marL="228600" indent="-228600">
              <a:buFont typeface="+mj-lt"/>
              <a:buAutoNum type="arabicPeriod"/>
            </a:pPr>
            <a:r>
              <a:rPr lang="en-US" dirty="0" smtClean="0"/>
              <a:t>Takes Aletheia's output files as input.</a:t>
            </a:r>
          </a:p>
          <a:p>
            <a:pPr marL="228600" indent="-228600">
              <a:buFont typeface="+mj-lt"/>
              <a:buAutoNum type="arabicPeriod"/>
            </a:pPr>
            <a:r>
              <a:rPr lang="en-US" dirty="0" smtClean="0"/>
              <a:t>Groups all glyphs with the same Unicode values into one window for comparison.</a:t>
            </a:r>
          </a:p>
          <a:p>
            <a:pPr marL="228600" indent="-228600">
              <a:buFont typeface="+mj-lt"/>
              <a:buAutoNum type="arabicPeriod"/>
            </a:pPr>
            <a:r>
              <a:rPr lang="en-US" dirty="0" smtClean="0"/>
              <a:t>Mistakenly coded glyphs are easily identified and re-coded.</a:t>
            </a:r>
          </a:p>
          <a:p>
            <a:pPr marL="228600" indent="-228600">
              <a:buFont typeface="+mj-lt"/>
              <a:buAutoNum type="arabicPeriod"/>
            </a:pPr>
            <a:r>
              <a:rPr lang="en-US" dirty="0" smtClean="0"/>
              <a:t>A user can quickly compare all exemplars of a glyph and choose just the best subset, if desired.</a:t>
            </a:r>
          </a:p>
          <a:p>
            <a:pPr marL="228600" indent="-228600">
              <a:buFont typeface="+mj-lt"/>
              <a:buAutoNum type="arabicPeriod"/>
            </a:pPr>
            <a:r>
              <a:rPr lang="en-US" dirty="0" smtClean="0"/>
              <a:t>Uses all selected glyphs to create a Franken-page image (TIFF) using a selected text as a base.</a:t>
            </a:r>
          </a:p>
          <a:p>
            <a:pPr marL="228600" indent="-228600">
              <a:buFont typeface="+mj-lt"/>
              <a:buAutoNum type="arabicPeriod"/>
            </a:pPr>
            <a:r>
              <a:rPr lang="en-US" dirty="0" smtClean="0"/>
              <a:t>Outputs the same box files and TIFF images that Tesseract's first stage of native training.</a:t>
            </a:r>
          </a:p>
          <a:p>
            <a:pPr marL="228600" indent="-228600">
              <a:buFont typeface="+mj-lt"/>
              <a:buAutoNum type="arabicPeriod"/>
            </a:pPr>
            <a:r>
              <a:rPr lang="en-US" dirty="0" smtClean="0"/>
              <a:t>Also allows users to complete Tesseract training using newly created box/TIFF file pairs, and add optional dictionary and other files.</a:t>
            </a:r>
          </a:p>
          <a:p>
            <a:pPr marL="228600" indent="-228600">
              <a:buFont typeface="+mj-lt"/>
              <a:buAutoNum type="arabicPeriod"/>
            </a:pPr>
            <a:r>
              <a:rPr lang="en-US" dirty="0" smtClean="0"/>
              <a:t>Outputs a .</a:t>
            </a:r>
            <a:r>
              <a:rPr lang="en-US" dirty="0" err="1" smtClean="0"/>
              <a:t>traineddata</a:t>
            </a:r>
            <a:r>
              <a:rPr lang="en-US" dirty="0" smtClean="0"/>
              <a:t> file used by Tesseract when </a:t>
            </a:r>
            <a:r>
              <a:rPr lang="en-US" dirty="0" err="1" smtClean="0"/>
              <a:t>OCRing</a:t>
            </a:r>
            <a:r>
              <a:rPr lang="en-US" dirty="0" smtClean="0"/>
              <a:t> page images.</a:t>
            </a:r>
            <a:endParaRPr lang="en-US" dirty="0"/>
          </a:p>
        </p:txBody>
      </p:sp>
      <p:sp>
        <p:nvSpPr>
          <p:cNvPr id="4" name="Slide Number Placeholder 3"/>
          <p:cNvSpPr>
            <a:spLocks noGrp="1"/>
          </p:cNvSpPr>
          <p:nvPr>
            <p:ph type="sldNum" sz="quarter" idx="10"/>
          </p:nvPr>
        </p:nvSpPr>
        <p:spPr/>
        <p:txBody>
          <a:bodyPr/>
          <a:lstStyle/>
          <a:p>
            <a:fld id="{F22F25F6-B1A8-7C4E-8C3B-9D599297F17A}" type="slidenum">
              <a:rPr lang="en-US" smtClean="0"/>
              <a:t>31</a:t>
            </a:fld>
            <a:endParaRPr lang="en-US"/>
          </a:p>
        </p:txBody>
      </p:sp>
    </p:spTree>
    <p:extLst>
      <p:ext uri="{BB962C8B-B14F-4D97-AF65-F5344CB8AC3E}">
        <p14:creationId xmlns:p14="http://schemas.microsoft.com/office/powerpoint/2010/main" val="1786138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document had 3 distinct point sizes,</a:t>
            </a:r>
            <a:r>
              <a:rPr lang="en-US" baseline="0" dirty="0" smtClean="0"/>
              <a:t> but Franken+ revealed there were more like 5 or 6. </a:t>
            </a:r>
          </a:p>
          <a:p>
            <a:r>
              <a:rPr lang="en-US" baseline="0" dirty="0" smtClean="0"/>
              <a:t>In this case it probably doesn’t matter, but it points out </a:t>
            </a:r>
            <a:r>
              <a:rPr lang="en-US" baseline="0" smtClean="0"/>
              <a:t>the possibilities </a:t>
            </a:r>
            <a:endParaRPr lang="en-US" dirty="0"/>
          </a:p>
        </p:txBody>
      </p:sp>
      <p:sp>
        <p:nvSpPr>
          <p:cNvPr id="4" name="Slide Number Placeholder 3"/>
          <p:cNvSpPr>
            <a:spLocks noGrp="1"/>
          </p:cNvSpPr>
          <p:nvPr>
            <p:ph type="sldNum" sz="quarter" idx="10"/>
          </p:nvPr>
        </p:nvSpPr>
        <p:spPr/>
        <p:txBody>
          <a:bodyPr/>
          <a:lstStyle/>
          <a:p>
            <a:fld id="{F22F25F6-B1A8-7C4E-8C3B-9D599297F17A}" type="slidenum">
              <a:rPr lang="en-US" smtClean="0"/>
              <a:t>35</a:t>
            </a:fld>
            <a:endParaRPr lang="en-US"/>
          </a:p>
        </p:txBody>
      </p:sp>
    </p:spTree>
    <p:extLst>
      <p:ext uri="{BB962C8B-B14F-4D97-AF65-F5344CB8AC3E}">
        <p14:creationId xmlns:p14="http://schemas.microsoft.com/office/powerpoint/2010/main" val="1166438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something I think a lot of users don’t really understand. </a:t>
            </a:r>
          </a:p>
          <a:p>
            <a:endParaRPr lang="en-US" baseline="0" dirty="0" smtClean="0"/>
          </a:p>
          <a:p>
            <a:r>
              <a:rPr lang="en-US" baseline="0" dirty="0" smtClean="0"/>
              <a:t>PDF’s have really confused the issue.</a:t>
            </a:r>
          </a:p>
          <a:p>
            <a:endParaRPr lang="en-US" dirty="0"/>
          </a:p>
        </p:txBody>
      </p:sp>
      <p:sp>
        <p:nvSpPr>
          <p:cNvPr id="4" name="Slide Number Placeholder 3"/>
          <p:cNvSpPr>
            <a:spLocks noGrp="1"/>
          </p:cNvSpPr>
          <p:nvPr>
            <p:ph type="sldNum" sz="quarter" idx="10"/>
          </p:nvPr>
        </p:nvSpPr>
        <p:spPr/>
        <p:txBody>
          <a:bodyPr/>
          <a:lstStyle/>
          <a:p>
            <a:fld id="{63555BE8-6E17-014E-936C-E30B16AB251C}" type="slidenum">
              <a:rPr lang="en-US" smtClean="0"/>
              <a:t>5</a:t>
            </a:fld>
            <a:endParaRPr lang="en-US"/>
          </a:p>
        </p:txBody>
      </p:sp>
    </p:spTree>
    <p:extLst>
      <p:ext uri="{BB962C8B-B14F-4D97-AF65-F5344CB8AC3E}">
        <p14:creationId xmlns:p14="http://schemas.microsoft.com/office/powerpoint/2010/main" val="3903632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solidFill>
                <a:srgbClr val="FF1A8C"/>
              </a:solidFill>
            </a:endParaRPr>
          </a:p>
        </p:txBody>
      </p:sp>
      <p:sp>
        <p:nvSpPr>
          <p:cNvPr id="4" name="Slide Number Placeholder 3"/>
          <p:cNvSpPr>
            <a:spLocks noGrp="1"/>
          </p:cNvSpPr>
          <p:nvPr>
            <p:ph type="sldNum" sz="quarter" idx="10"/>
          </p:nvPr>
        </p:nvSpPr>
        <p:spPr/>
        <p:txBody>
          <a:bodyPr/>
          <a:lstStyle/>
          <a:p>
            <a:fld id="{63555BE8-6E17-014E-936C-E30B16AB251C}" type="slidenum">
              <a:rPr lang="en-US" smtClean="0"/>
              <a:t>6</a:t>
            </a:fld>
            <a:endParaRPr lang="en-US"/>
          </a:p>
        </p:txBody>
      </p:sp>
    </p:spTree>
    <p:extLst>
      <p:ext uri="{BB962C8B-B14F-4D97-AF65-F5344CB8AC3E}">
        <p14:creationId xmlns:p14="http://schemas.microsoft.com/office/powerpoint/2010/main" val="2842727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new version of Aletheia</a:t>
            </a:r>
            <a:r>
              <a:rPr lang="en-US" baseline="0" dirty="0" smtClean="0"/>
              <a:t> which changed the output format. Franken+ is currently being updated to handle this new output. In the meantime…</a:t>
            </a:r>
            <a:endParaRPr lang="en-US" dirty="0"/>
          </a:p>
        </p:txBody>
      </p:sp>
      <p:sp>
        <p:nvSpPr>
          <p:cNvPr id="4" name="Slide Number Placeholder 3"/>
          <p:cNvSpPr>
            <a:spLocks noGrp="1"/>
          </p:cNvSpPr>
          <p:nvPr>
            <p:ph type="sldNum" sz="quarter" idx="10"/>
          </p:nvPr>
        </p:nvSpPr>
        <p:spPr/>
        <p:txBody>
          <a:bodyPr/>
          <a:lstStyle/>
          <a:p>
            <a:fld id="{63555BE8-6E17-014E-936C-E30B16AB251C}" type="slidenum">
              <a:rPr lang="en-US" smtClean="0"/>
              <a:t>10</a:t>
            </a:fld>
            <a:endParaRPr lang="en-US"/>
          </a:p>
        </p:txBody>
      </p:sp>
    </p:spTree>
    <p:extLst>
      <p:ext uri="{BB962C8B-B14F-4D97-AF65-F5344CB8AC3E}">
        <p14:creationId xmlns:p14="http://schemas.microsoft.com/office/powerpoint/2010/main" val="1330006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555BE8-6E17-014E-936C-E30B16AB251C}" type="slidenum">
              <a:rPr lang="en-US" smtClean="0"/>
              <a:t>14</a:t>
            </a:fld>
            <a:endParaRPr lang="en-US"/>
          </a:p>
        </p:txBody>
      </p:sp>
    </p:spTree>
    <p:extLst>
      <p:ext uri="{BB962C8B-B14F-4D97-AF65-F5344CB8AC3E}">
        <p14:creationId xmlns:p14="http://schemas.microsoft.com/office/powerpoint/2010/main" val="791170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GNU</a:t>
            </a:r>
            <a:r>
              <a:rPr lang="en-US" baseline="0" dirty="0" smtClean="0"/>
              <a:t> Image Manipulation Program</a:t>
            </a:r>
            <a:endParaRPr lang="en-US" dirty="0"/>
          </a:p>
        </p:txBody>
      </p:sp>
      <p:sp>
        <p:nvSpPr>
          <p:cNvPr id="4" name="Slide Number Placeholder 3"/>
          <p:cNvSpPr>
            <a:spLocks noGrp="1"/>
          </p:cNvSpPr>
          <p:nvPr>
            <p:ph type="sldNum" sz="quarter" idx="10"/>
          </p:nvPr>
        </p:nvSpPr>
        <p:spPr/>
        <p:txBody>
          <a:bodyPr/>
          <a:lstStyle/>
          <a:p>
            <a:fld id="{63555BE8-6E17-014E-936C-E30B16AB251C}" type="slidenum">
              <a:rPr lang="en-US" smtClean="0"/>
              <a:t>17</a:t>
            </a:fld>
            <a:endParaRPr lang="en-US"/>
          </a:p>
        </p:txBody>
      </p:sp>
    </p:spTree>
    <p:extLst>
      <p:ext uri="{BB962C8B-B14F-4D97-AF65-F5344CB8AC3E}">
        <p14:creationId xmlns:p14="http://schemas.microsoft.com/office/powerpoint/2010/main" val="51622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Aletheia: Created by </a:t>
            </a:r>
            <a:r>
              <a:rPr lang="en-US" dirty="0" err="1" smtClean="0"/>
              <a:t>PRImA</a:t>
            </a:r>
            <a:r>
              <a:rPr lang="en-US" dirty="0" smtClean="0"/>
              <a:t> Research Labs at the University of </a:t>
            </a:r>
            <a:r>
              <a:rPr lang="en-US" dirty="0" err="1" smtClean="0"/>
              <a:t>Salford</a:t>
            </a:r>
            <a:r>
              <a:rPr lang="en-US" dirty="0" smtClean="0"/>
              <a:t>, as a </a:t>
            </a:r>
            <a:r>
              <a:rPr lang="en-US" dirty="0" err="1" smtClean="0"/>
              <a:t>groundtruth</a:t>
            </a:r>
            <a:r>
              <a:rPr lang="en-US" dirty="0" smtClean="0"/>
              <a:t> creation tool. A team of undergraduates uses Aletheia to identify each glyph on the page images, and ensure that the correct Unicode value is assigned to each. Aletheia outputs an XML file containing all identified glyphs on a page with their corresponding coordinates and Unicode values.</a:t>
            </a:r>
            <a:endParaRPr lang="en-US" dirty="0"/>
          </a:p>
        </p:txBody>
      </p:sp>
      <p:sp>
        <p:nvSpPr>
          <p:cNvPr id="4" name="Slide Number Placeholder 3"/>
          <p:cNvSpPr>
            <a:spLocks noGrp="1"/>
          </p:cNvSpPr>
          <p:nvPr>
            <p:ph type="sldNum" sz="quarter" idx="10"/>
          </p:nvPr>
        </p:nvSpPr>
        <p:spPr/>
        <p:txBody>
          <a:bodyPr/>
          <a:lstStyle/>
          <a:p>
            <a:fld id="{F22F25F6-B1A8-7C4E-8C3B-9D599297F17A}" type="slidenum">
              <a:rPr lang="en-US" smtClean="0"/>
              <a:t>26</a:t>
            </a:fld>
            <a:endParaRPr lang="en-US"/>
          </a:p>
        </p:txBody>
      </p:sp>
    </p:spTree>
    <p:extLst>
      <p:ext uri="{BB962C8B-B14F-4D97-AF65-F5344CB8AC3E}">
        <p14:creationId xmlns:p14="http://schemas.microsoft.com/office/powerpoint/2010/main" val="3721589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2F25F6-B1A8-7C4E-8C3B-9D599297F17A}" type="slidenum">
              <a:rPr lang="en-US" smtClean="0"/>
              <a:t>29</a:t>
            </a:fld>
            <a:endParaRPr lang="en-US"/>
          </a:p>
        </p:txBody>
      </p:sp>
    </p:spTree>
    <p:extLst>
      <p:ext uri="{BB962C8B-B14F-4D97-AF65-F5344CB8AC3E}">
        <p14:creationId xmlns:p14="http://schemas.microsoft.com/office/powerpoint/2010/main" val="591735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cheating: the</a:t>
            </a:r>
            <a:r>
              <a:rPr lang="en-US" baseline="0" dirty="0" smtClean="0"/>
              <a:t> result of scanning the same page we used to create the training. </a:t>
            </a:r>
            <a:endParaRPr lang="en-US" dirty="0"/>
          </a:p>
        </p:txBody>
      </p:sp>
      <p:sp>
        <p:nvSpPr>
          <p:cNvPr id="4" name="Slide Number Placeholder 3"/>
          <p:cNvSpPr>
            <a:spLocks noGrp="1"/>
          </p:cNvSpPr>
          <p:nvPr>
            <p:ph type="sldNum" sz="quarter" idx="10"/>
          </p:nvPr>
        </p:nvSpPr>
        <p:spPr/>
        <p:txBody>
          <a:bodyPr/>
          <a:lstStyle/>
          <a:p>
            <a:fld id="{F22F25F6-B1A8-7C4E-8C3B-9D599297F17A}" type="slidenum">
              <a:rPr lang="en-US" smtClean="0"/>
              <a:t>30</a:t>
            </a:fld>
            <a:endParaRPr lang="en-US"/>
          </a:p>
        </p:txBody>
      </p:sp>
    </p:spTree>
    <p:extLst>
      <p:ext uri="{BB962C8B-B14F-4D97-AF65-F5344CB8AC3E}">
        <p14:creationId xmlns:p14="http://schemas.microsoft.com/office/powerpoint/2010/main" val="1922478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r>
              <a:rPr lang="en-US" smtClean="0"/>
              <a:t>Tuesday, August 12, 2014</a:t>
            </a:r>
            <a:endParaRPr lang="en-US"/>
          </a:p>
        </p:txBody>
      </p:sp>
      <p:sp>
        <p:nvSpPr>
          <p:cNvPr id="6" name="Footer Placeholder 5"/>
          <p:cNvSpPr>
            <a:spLocks noGrp="1"/>
          </p:cNvSpPr>
          <p:nvPr>
            <p:ph type="ftr" sz="quarter" idx="11"/>
          </p:nvPr>
        </p:nvSpPr>
        <p:spPr/>
        <p:txBody>
          <a:bodyPr/>
          <a:lstStyle/>
          <a:p>
            <a:r>
              <a:rPr lang="en-US" smtClean="0"/>
              <a:t>Open Source OCR Tools</a:t>
            </a:r>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extLst>
      <p:ext uri="{BB962C8B-B14F-4D97-AF65-F5344CB8AC3E}">
        <p14:creationId xmlns:p14="http://schemas.microsoft.com/office/powerpoint/2010/main" val="3051678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en-US" smtClean="0"/>
              <a:t>Click to edit Master title style</a:t>
            </a:r>
            <a:endParaRPr/>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a:xfrm>
            <a:off x="7212106" y="6356350"/>
            <a:ext cx="1752600" cy="365125"/>
          </a:xfrm>
        </p:spPr>
        <p:txBody>
          <a:bodyPr/>
          <a:lstStyle/>
          <a:p>
            <a:r>
              <a:rPr lang="en-US" smtClean="0"/>
              <a:t>Tuesday, August 12, 2014</a:t>
            </a:r>
            <a:endParaRPr lang="en-US"/>
          </a:p>
        </p:txBody>
      </p:sp>
      <p:sp>
        <p:nvSpPr>
          <p:cNvPr id="5" name="Footer Placeholder 4"/>
          <p:cNvSpPr>
            <a:spLocks noGrp="1"/>
          </p:cNvSpPr>
          <p:nvPr>
            <p:ph type="ftr" sz="quarter" idx="11"/>
          </p:nvPr>
        </p:nvSpPr>
        <p:spPr>
          <a:xfrm>
            <a:off x="2178423" y="6356350"/>
            <a:ext cx="4926852" cy="365125"/>
          </a:xfrm>
        </p:spPr>
        <p:txBody>
          <a:bodyPr/>
          <a:lstStyle/>
          <a:p>
            <a:r>
              <a:rPr lang="en-US" smtClean="0"/>
              <a:t>Open Source OCR Tools</a:t>
            </a:r>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en-US" smtClean="0"/>
              <a:t>Click icon to add picture</a:t>
            </a:r>
            <a:endParaRPr/>
          </a:p>
        </p:txBody>
      </p:sp>
    </p:spTree>
    <p:extLst>
      <p:ext uri="{BB962C8B-B14F-4D97-AF65-F5344CB8AC3E}">
        <p14:creationId xmlns:p14="http://schemas.microsoft.com/office/powerpoint/2010/main" val="193553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Tuesday, August 12, 2014</a:t>
            </a:r>
            <a:endParaRPr lang="en-US"/>
          </a:p>
        </p:txBody>
      </p:sp>
      <p:sp>
        <p:nvSpPr>
          <p:cNvPr id="6" name="Footer Placeholder 5"/>
          <p:cNvSpPr>
            <a:spLocks noGrp="1"/>
          </p:cNvSpPr>
          <p:nvPr>
            <p:ph type="ftr" sz="quarter" idx="11"/>
          </p:nvPr>
        </p:nvSpPr>
        <p:spPr/>
        <p:txBody>
          <a:bodyPr/>
          <a:lstStyle/>
          <a:p>
            <a:pPr algn="r"/>
            <a:r>
              <a:rPr lang="en-US" smtClean="0"/>
              <a:t>Open Source OCR Tools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Tuesday, August 12, 2014</a:t>
            </a:r>
            <a:endParaRPr lang="en-US"/>
          </a:p>
        </p:txBody>
      </p:sp>
      <p:sp>
        <p:nvSpPr>
          <p:cNvPr id="8" name="Footer Placeholder 7"/>
          <p:cNvSpPr>
            <a:spLocks noGrp="1"/>
          </p:cNvSpPr>
          <p:nvPr>
            <p:ph type="ftr" sz="quarter" idx="11"/>
          </p:nvPr>
        </p:nvSpPr>
        <p:spPr/>
        <p:txBody>
          <a:bodyPr/>
          <a:lstStyle/>
          <a:p>
            <a:pPr algn="r"/>
            <a:r>
              <a:rPr lang="en-US" smtClean="0"/>
              <a:t>Open Source OCR Tools</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Tuesday, August 12, 2014</a:t>
            </a:r>
            <a:endParaRPr lang="en-US"/>
          </a:p>
        </p:txBody>
      </p:sp>
      <p:sp>
        <p:nvSpPr>
          <p:cNvPr id="4" name="Footer Placeholder 3"/>
          <p:cNvSpPr>
            <a:spLocks noGrp="1"/>
          </p:cNvSpPr>
          <p:nvPr>
            <p:ph type="ftr" sz="quarter" idx="11"/>
          </p:nvPr>
        </p:nvSpPr>
        <p:spPr/>
        <p:txBody>
          <a:bodyPr/>
          <a:lstStyle/>
          <a:p>
            <a:pPr algn="r"/>
            <a:r>
              <a:rPr lang="en-US" smtClean="0"/>
              <a:t>Open Source OCR Tools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August 12, 2014</a:t>
            </a:r>
            <a:endParaRPr lang="en-US"/>
          </a:p>
        </p:txBody>
      </p:sp>
      <p:sp>
        <p:nvSpPr>
          <p:cNvPr id="3" name="Footer Placeholder 2"/>
          <p:cNvSpPr>
            <a:spLocks noGrp="1"/>
          </p:cNvSpPr>
          <p:nvPr>
            <p:ph type="ftr" sz="quarter" idx="11"/>
          </p:nvPr>
        </p:nvSpPr>
        <p:spPr/>
        <p:txBody>
          <a:bodyPr/>
          <a:lstStyle/>
          <a:p>
            <a:pPr algn="r"/>
            <a:r>
              <a:rPr lang="en-US" smtClean="0"/>
              <a:t>Open Source OCR Tools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Tuesday, August 12, 2014</a:t>
            </a:r>
            <a:endParaRPr lang="en-US"/>
          </a:p>
        </p:txBody>
      </p:sp>
      <p:sp>
        <p:nvSpPr>
          <p:cNvPr id="6" name="Footer Placeholder 5"/>
          <p:cNvSpPr>
            <a:spLocks noGrp="1"/>
          </p:cNvSpPr>
          <p:nvPr>
            <p:ph type="ftr" sz="quarter" idx="11"/>
          </p:nvPr>
        </p:nvSpPr>
        <p:spPr/>
        <p:txBody>
          <a:bodyPr/>
          <a:lstStyle/>
          <a:p>
            <a:pPr algn="r"/>
            <a:r>
              <a:rPr lang="en-US" smtClean="0"/>
              <a:t>Open Source OCR Tools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Tuesday, August 12, 2014</a:t>
            </a:r>
            <a:endParaRPr lang="en-US"/>
          </a:p>
        </p:txBody>
      </p:sp>
      <p:sp>
        <p:nvSpPr>
          <p:cNvPr id="6" name="Footer Placeholder 5"/>
          <p:cNvSpPr>
            <a:spLocks noGrp="1"/>
          </p:cNvSpPr>
          <p:nvPr>
            <p:ph type="ftr" sz="quarter" idx="11"/>
          </p:nvPr>
        </p:nvSpPr>
        <p:spPr/>
        <p:txBody>
          <a:bodyPr/>
          <a:lstStyle/>
          <a:p>
            <a:pPr algn="r"/>
            <a:r>
              <a:rPr lang="en-US" smtClean="0"/>
              <a:t>Open Source OCR Tools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r>
              <a:rPr lang="en-US" smtClean="0"/>
              <a:t>Tuesday, August 12, 2014</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r>
              <a:rPr lang="en-US" smtClean="0"/>
              <a:t>Open Source OCR Tools</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rimaresearch.org/tools/Alethei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microsoft.com/en-us/download/details.aspx?id=30653" TargetMode="External"/><Relationship Id="rId2" Type="http://schemas.openxmlformats.org/officeDocument/2006/relationships/hyperlink" Target="http://dh-emopweb.tamu.edu/Franken+/" TargetMode="External"/><Relationship Id="rId1" Type="http://schemas.openxmlformats.org/officeDocument/2006/relationships/slideLayout" Target="../slideLayouts/slideLayout2.xml"/><Relationship Id="rId5" Type="http://schemas.openxmlformats.org/officeDocument/2006/relationships/hyperlink" Target="http://emop.tamu.edu/Installing-FrankenPlus" TargetMode="External"/><Relationship Id="rId4" Type="http://schemas.openxmlformats.org/officeDocument/2006/relationships/hyperlink" Target="http://dev.mysql.com/downloads/mysq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gimp.org/" TargetMode="External"/><Relationship Id="rId2" Type="http://schemas.openxmlformats.org/officeDocument/2006/relationships/hyperlink" Target="http://www.imagemagick.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myfonts.com/WhatTheFont/" TargetMode="External"/><Relationship Id="rId2" Type="http://schemas.openxmlformats.org/officeDocument/2006/relationships/image" Target="../media/image3.tif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tiff"/><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www.gimp.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fmwconcepts.com/imagemagick" TargetMode="External"/><Relationship Id="rId4" Type="http://schemas.openxmlformats.org/officeDocument/2006/relationships/hyperlink" Target="http://www.imagemagick.org/"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mop.tamu.edu" TargetMode="External"/><Relationship Id="rId2" Type="http://schemas.openxmlformats.org/officeDocument/2006/relationships/hyperlink" Target="http://idhmc.tamu.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registry.gimp.org/node/2958"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ode.google.com/p/tesseract-ocr/wiki/TrainingTesseract3"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primaresearch.org/tools/Aletheia" TargetMode="External"/><Relationship Id="rId1" Type="http://schemas.openxmlformats.org/officeDocument/2006/relationships/slideLayout" Target="../slideLayouts/slideLayout2.xml"/><Relationship Id="rId6" Type="http://schemas.openxmlformats.org/officeDocument/2006/relationships/hyperlink" Target="http://emop.tamu.edu/Aletheia-Franken+-QuickStart" TargetMode="External"/><Relationship Id="rId5" Type="http://schemas.openxmlformats.org/officeDocument/2006/relationships/hyperlink" Target="http://dh-emopweb.tamu.edu/Franken+/" TargetMode="External"/><Relationship Id="rId4" Type="http://schemas.openxmlformats.org/officeDocument/2006/relationships/image" Target="../media/image18.gif"/></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www.primaresearch.org/tools.php"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idhmc-tamu/FrankenPlu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8.gif"/><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emop.tamu.edu/sites/all/themes/bluemasters/files/SAA-Workshop/F+TraininigText.txt" TargetMode="External"/><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aspell.net/" TargetMode="External"/><Relationship Id="rId7" Type="http://schemas.openxmlformats.org/officeDocument/2006/relationships/hyperlink" Target="http://tesseract-ocr.googlecode.com/svn-history/trunk/doc/wordlist2dawg.1.html" TargetMode="External"/><Relationship Id="rId2" Type="http://schemas.openxmlformats.org/officeDocument/2006/relationships/hyperlink" Target="http://ficus-www.cs.ucla.edu/geoff/ispell-dictionaries.html" TargetMode="External"/><Relationship Id="rId1" Type="http://schemas.openxmlformats.org/officeDocument/2006/relationships/slideLayout" Target="../slideLayouts/slideLayout2.xml"/><Relationship Id="rId6" Type="http://schemas.openxmlformats.org/officeDocument/2006/relationships/hyperlink" Target="http://emop.tamu.edu/Early-Modern-Word-List" TargetMode="External"/><Relationship Id="rId5" Type="http://schemas.openxmlformats.org/officeDocument/2006/relationships/hyperlink" Target="http://dh-emopweb.tamu.edu/eebo-word-freq.php" TargetMode="External"/><Relationship Id="rId4" Type="http://schemas.openxmlformats.org/officeDocument/2006/relationships/hyperlink" Target="http://hunspell.sourceforge.ne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tesseract-ocr.googlecode.com/svn-history/r683/trunk/doc/unicharambigs.5.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performant-software/juxta-cl" TargetMode="External"/><Relationship Id="rId2" Type="http://schemas.openxmlformats.org/officeDocument/2006/relationships/hyperlink" Target="http://juxtacommons.org/" TargetMode="External"/><Relationship Id="rId1" Type="http://schemas.openxmlformats.org/officeDocument/2006/relationships/slideLayout" Target="../slideLayouts/slideLayout2.xml"/><Relationship Id="rId6" Type="http://schemas.openxmlformats.org/officeDocument/2006/relationships/hyperlink" Target="https://sites.google.com/site/textdigitisation/ocrevaluation" TargetMode="External"/><Relationship Id="rId5" Type="http://schemas.openxmlformats.org/officeDocument/2006/relationships/hyperlink" Target="http://www.succeed-project.eu/" TargetMode="External"/><Relationship Id="rId4" Type="http://schemas.openxmlformats.org/officeDocument/2006/relationships/hyperlink" Target="http://emop.tamu.edu/Installing-JuxtaC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beta.fromthepage.com/" TargetMode="External"/><Relationship Id="rId2" Type="http://schemas.openxmlformats.org/officeDocument/2006/relationships/hyperlink" Target="https://www.mediawiki.org/wiki/Extension:Proofread_Page" TargetMode="External"/><Relationship Id="rId1" Type="http://schemas.openxmlformats.org/officeDocument/2006/relationships/slideLayout" Target="../slideLayouts/slideLayout2.xml"/><Relationship Id="rId6" Type="http://schemas.openxmlformats.org/officeDocument/2006/relationships/hyperlink" Target="http://scripto.org/" TargetMode="External"/><Relationship Id="rId5" Type="http://schemas.openxmlformats.org/officeDocument/2006/relationships/hyperlink" Target="http://t-pen.org/TPEN/" TargetMode="External"/><Relationship Id="rId4" Type="http://schemas.openxmlformats.org/officeDocument/2006/relationships/hyperlink" Target="https://github.com/benwbrum/fromthepage/wiki"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ucceed-project.eu/publications/available-tools/index-succeed" TargetMode="External"/><Relationship Id="rId2" Type="http://schemas.openxmlformats.org/officeDocument/2006/relationships/hyperlink" Target="https://gitlab.tamu.edu/groups/emo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google.com/p/tesseract-oc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roups.google.com/forum/#!forum/tesseract-ocr"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roups.google.com/forum/#!forum/ocropus" TargetMode="External"/><Relationship Id="rId2" Type="http://schemas.openxmlformats.org/officeDocument/2006/relationships/hyperlink" Target="https://code.google.com/p/ocropu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roups.yahoo.com/neo/groups/gamera-devel/info" TargetMode="External"/><Relationship Id="rId2" Type="http://schemas.openxmlformats.org/officeDocument/2006/relationships/hyperlink" Target="http://gamera.informatik.hsnr.de/addons/ocr4gamera/index.html" TargetMode="External"/><Relationship Id="rId1" Type="http://schemas.openxmlformats.org/officeDocument/2006/relationships/slideLayout" Target="../slideLayouts/slideLayout2.xml"/><Relationship Id="rId4" Type="http://schemas.openxmlformats.org/officeDocument/2006/relationships/hyperlink" Target="http://emop.tamu.edu/Gamera-OC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emop.tamu.edu/Installing-Tesseract-Windows8" TargetMode="External"/><Relationship Id="rId2" Type="http://schemas.openxmlformats.org/officeDocument/2006/relationships/hyperlink" Target="http://emop.tamu.edu/Installing-Tesseract-Mac" TargetMode="External"/><Relationship Id="rId1" Type="http://schemas.openxmlformats.org/officeDocument/2006/relationships/slideLayout" Target="../slideLayouts/slideLayout2.xml"/><Relationship Id="rId5" Type="http://schemas.openxmlformats.org/officeDocument/2006/relationships/hyperlink" Target="https://code.google.com/p/tesseract-ocr/downloads/list" TargetMode="External"/><Relationship Id="rId4" Type="http://schemas.openxmlformats.org/officeDocument/2006/relationships/hyperlink" Target="https://code.google.com/p/tesseract-ocr/wiki/Read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i="1" dirty="0"/>
              <a:t>Using Open Source OCR Tools for Digitization </a:t>
            </a:r>
            <a:r>
              <a:rPr lang="en-US" sz="4400" i="1" dirty="0" smtClean="0"/>
              <a:t>Projects</a:t>
            </a:r>
            <a:endParaRPr lang="en-US" sz="4400" dirty="0"/>
          </a:p>
        </p:txBody>
      </p:sp>
      <p:sp>
        <p:nvSpPr>
          <p:cNvPr id="3" name="Subtitle 2"/>
          <p:cNvSpPr>
            <a:spLocks noGrp="1"/>
          </p:cNvSpPr>
          <p:nvPr>
            <p:ph type="subTitle" idx="1"/>
          </p:nvPr>
        </p:nvSpPr>
        <p:spPr/>
        <p:txBody>
          <a:bodyPr/>
          <a:lstStyle/>
          <a:p>
            <a:r>
              <a:rPr lang="en-US" dirty="0" smtClean="0"/>
              <a:t>Matthew J. Christy</a:t>
            </a:r>
          </a:p>
          <a:p>
            <a:endParaRPr lang="en-US" dirty="0"/>
          </a:p>
        </p:txBody>
      </p:sp>
      <p:pic>
        <p:nvPicPr>
          <p:cNvPr id="5" name="Picture 4" descr="IDHMC-Header-2.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71188" y="4758838"/>
            <a:ext cx="6032754" cy="1737433"/>
          </a:xfrm>
          <a:prstGeom prst="rect">
            <a:avLst/>
          </a:prstGeom>
        </p:spPr>
      </p:pic>
    </p:spTree>
    <p:extLst>
      <p:ext uri="{BB962C8B-B14F-4D97-AF65-F5344CB8AC3E}">
        <p14:creationId xmlns:p14="http://schemas.microsoft.com/office/powerpoint/2010/main" val="3681503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Aletheia</a:t>
            </a:r>
            <a:endParaRPr lang="en-US" dirty="0"/>
          </a:p>
        </p:txBody>
      </p:sp>
      <p:sp>
        <p:nvSpPr>
          <p:cNvPr id="3" name="Content Placeholder 2"/>
          <p:cNvSpPr>
            <a:spLocks noGrp="1"/>
          </p:cNvSpPr>
          <p:nvPr>
            <p:ph idx="1"/>
          </p:nvPr>
        </p:nvSpPr>
        <p:spPr/>
        <p:txBody>
          <a:bodyPr/>
          <a:lstStyle/>
          <a:p>
            <a:r>
              <a:rPr lang="en-US" dirty="0" smtClean="0"/>
              <a:t>Windows only</a:t>
            </a:r>
          </a:p>
          <a:p>
            <a:r>
              <a:rPr lang="en-US" dirty="0" smtClean="0"/>
              <a:t>Download the zip file </a:t>
            </a:r>
          </a:p>
          <a:p>
            <a:pPr lvl="1"/>
            <a:r>
              <a:rPr lang="en-US" dirty="0" smtClean="0">
                <a:hlinkClick r:id="rId3"/>
              </a:rPr>
              <a:t>www.primaresearch.org/tools/Aletheia</a:t>
            </a:r>
            <a:endParaRPr lang="en-US" dirty="0" smtClean="0"/>
          </a:p>
          <a:p>
            <a:pPr lvl="1"/>
            <a:r>
              <a:rPr lang="en-US" dirty="0" smtClean="0"/>
              <a:t>Click the </a:t>
            </a:r>
            <a:r>
              <a:rPr lang="en-US" i="1" dirty="0" smtClean="0"/>
              <a:t>Download the previous version </a:t>
            </a:r>
            <a:r>
              <a:rPr lang="en-US" dirty="0" smtClean="0"/>
              <a:t>button (v2.1)</a:t>
            </a:r>
          </a:p>
          <a:p>
            <a:r>
              <a:rPr lang="en-US" dirty="0" smtClean="0"/>
              <a:t>Run executable </a:t>
            </a:r>
            <a:r>
              <a:rPr lang="en-US" dirty="0" smtClean="0"/>
              <a:t>file</a:t>
            </a:r>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3593884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Franken+</a:t>
            </a:r>
            <a:endParaRPr lang="en-US" dirty="0"/>
          </a:p>
        </p:txBody>
      </p:sp>
      <p:sp>
        <p:nvSpPr>
          <p:cNvPr id="3" name="Content Placeholder 2"/>
          <p:cNvSpPr>
            <a:spLocks noGrp="1"/>
          </p:cNvSpPr>
          <p:nvPr>
            <p:ph idx="1"/>
          </p:nvPr>
        </p:nvSpPr>
        <p:spPr/>
        <p:txBody>
          <a:bodyPr/>
          <a:lstStyle/>
          <a:p>
            <a:r>
              <a:rPr lang="en-US" dirty="0"/>
              <a:t>Windows only</a:t>
            </a:r>
          </a:p>
          <a:p>
            <a:r>
              <a:rPr lang="en-US" dirty="0"/>
              <a:t>Download the zip file </a:t>
            </a:r>
            <a:endParaRPr lang="en-US" dirty="0" smtClean="0"/>
          </a:p>
          <a:p>
            <a:pPr lvl="1"/>
            <a:r>
              <a:rPr lang="en-US" dirty="0" smtClean="0">
                <a:hlinkClick r:id="rId2"/>
              </a:rPr>
              <a:t>dh-emopweb.tamu.edu/Franken+</a:t>
            </a:r>
            <a:r>
              <a:rPr lang="en-US" dirty="0" smtClean="0"/>
              <a:t>/</a:t>
            </a:r>
            <a:endParaRPr lang="en-US" dirty="0"/>
          </a:p>
          <a:p>
            <a:r>
              <a:rPr lang="en-US" dirty="0" smtClean="0"/>
              <a:t>Install </a:t>
            </a:r>
            <a:r>
              <a:rPr lang="en-US" dirty="0"/>
              <a:t>executable </a:t>
            </a:r>
            <a:r>
              <a:rPr lang="en-US" dirty="0" smtClean="0"/>
              <a:t>file</a:t>
            </a:r>
          </a:p>
          <a:p>
            <a:endParaRPr lang="en-US" dirty="0" smtClean="0"/>
          </a:p>
          <a:p>
            <a:r>
              <a:rPr lang="en-US" dirty="0" smtClean="0"/>
              <a:t>Requirements:</a:t>
            </a:r>
          </a:p>
          <a:p>
            <a:pPr lvl="1"/>
            <a:r>
              <a:rPr lang="en-US" dirty="0" smtClean="0">
                <a:hlinkClick r:id="rId3"/>
              </a:rPr>
              <a:t>.NET Framework 4.5</a:t>
            </a:r>
            <a:r>
              <a:rPr lang="en-US" dirty="0" smtClean="0"/>
              <a:t> (standard on Windows 8)</a:t>
            </a:r>
          </a:p>
          <a:p>
            <a:pPr lvl="1"/>
            <a:r>
              <a:rPr lang="en-US" dirty="0" smtClean="0"/>
              <a:t>a local MySQL server with root username </a:t>
            </a:r>
          </a:p>
          <a:p>
            <a:pPr marL="548640" lvl="2" indent="0">
              <a:buNone/>
            </a:pPr>
            <a:r>
              <a:rPr lang="en-US" dirty="0" smtClean="0"/>
              <a:t>(</a:t>
            </a:r>
            <a:r>
              <a:rPr lang="en-US" dirty="0" smtClean="0">
                <a:hlinkClick r:id="rId4"/>
              </a:rPr>
              <a:t>MySQL </a:t>
            </a:r>
            <a:r>
              <a:rPr lang="en-US" dirty="0">
                <a:hlinkClick r:id="rId4"/>
              </a:rPr>
              <a:t>Community Server </a:t>
            </a:r>
            <a:r>
              <a:rPr lang="en-US" dirty="0" smtClean="0">
                <a:hlinkClick r:id="rId4"/>
              </a:rPr>
              <a:t>5.6</a:t>
            </a:r>
            <a:r>
              <a:rPr lang="en-US" dirty="0" smtClean="0"/>
              <a:t>)</a:t>
            </a:r>
            <a:endParaRPr lang="en-US" dirty="0"/>
          </a:p>
          <a:p>
            <a:endParaRPr lang="en-US" sz="2000" dirty="0" smtClean="0"/>
          </a:p>
          <a:p>
            <a:r>
              <a:rPr lang="en-US" sz="2000" dirty="0" smtClean="0"/>
              <a:t>See</a:t>
            </a:r>
            <a:r>
              <a:rPr lang="en-US" dirty="0" smtClean="0"/>
              <a:t> </a:t>
            </a:r>
            <a:r>
              <a:rPr lang="en-US" sz="2000" dirty="0" smtClean="0">
                <a:hlinkClick r:id="rId5"/>
              </a:rPr>
              <a:t>emop.tamu.edu/Installing-FrankenPlus</a:t>
            </a:r>
            <a:r>
              <a:rPr lang="en-US" sz="2000" dirty="0" smtClean="0"/>
              <a:t> for more instructions</a:t>
            </a:r>
            <a:endParaRPr lang="en-US" sz="2000"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2825066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ImageMagick</a:t>
            </a:r>
            <a:r>
              <a:rPr lang="en-US" dirty="0" smtClean="0"/>
              <a:t>/GIMP</a:t>
            </a:r>
            <a:endParaRPr lang="en-US" dirty="0"/>
          </a:p>
        </p:txBody>
      </p:sp>
      <p:sp>
        <p:nvSpPr>
          <p:cNvPr id="3" name="Content Placeholder 2"/>
          <p:cNvSpPr>
            <a:spLocks noGrp="1"/>
          </p:cNvSpPr>
          <p:nvPr>
            <p:ph idx="1"/>
          </p:nvPr>
        </p:nvSpPr>
        <p:spPr/>
        <p:txBody>
          <a:bodyPr/>
          <a:lstStyle/>
          <a:p>
            <a:r>
              <a:rPr lang="en-US" dirty="0" smtClean="0"/>
              <a:t>Two good free image manipulation programs available for Windows, Mac and Unix</a:t>
            </a:r>
          </a:p>
          <a:p>
            <a:endParaRPr lang="en-US" dirty="0"/>
          </a:p>
          <a:p>
            <a:r>
              <a:rPr lang="en-US" dirty="0" err="1" smtClean="0"/>
              <a:t>ImageMagick</a:t>
            </a:r>
            <a:endParaRPr lang="en-US" dirty="0" smtClean="0"/>
          </a:p>
          <a:p>
            <a:pPr lvl="1"/>
            <a:r>
              <a:rPr lang="en-US" dirty="0" smtClean="0"/>
              <a:t>typically command-line but has a limited graphical interface </a:t>
            </a:r>
            <a:r>
              <a:rPr lang="en-US" dirty="0" err="1" smtClean="0"/>
              <a:t>inWindows</a:t>
            </a:r>
            <a:endParaRPr lang="en-US" dirty="0" smtClean="0"/>
          </a:p>
          <a:p>
            <a:pPr lvl="1"/>
            <a:r>
              <a:rPr lang="en-US" dirty="0" smtClean="0">
                <a:hlinkClick r:id="rId2"/>
              </a:rPr>
              <a:t>www.imagemagick.org/</a:t>
            </a:r>
            <a:endParaRPr lang="en-US" dirty="0" smtClean="0"/>
          </a:p>
          <a:p>
            <a:pPr lvl="1"/>
            <a:endParaRPr lang="en-US" dirty="0"/>
          </a:p>
          <a:p>
            <a:r>
              <a:rPr lang="en-US" dirty="0" smtClean="0"/>
              <a:t>GIMP (GNU Image Manipulation Program)</a:t>
            </a:r>
          </a:p>
          <a:p>
            <a:pPr lvl="1"/>
            <a:r>
              <a:rPr lang="en-US" dirty="0" smtClean="0"/>
              <a:t>has a graphical user interface for all platforms</a:t>
            </a:r>
          </a:p>
          <a:p>
            <a:pPr lvl="1"/>
            <a:r>
              <a:rPr lang="en-US" dirty="0" smtClean="0">
                <a:hlinkClick r:id="rId3"/>
              </a:rPr>
              <a:t>www.gimp.org/</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3493105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Running Tesseract with default training</a:t>
            </a:r>
            <a:endParaRPr lang="en-US" dirty="0"/>
          </a:p>
        </p:txBody>
      </p:sp>
      <p:sp>
        <p:nvSpPr>
          <p:cNvPr id="3" name="Content Placeholder 2"/>
          <p:cNvSpPr>
            <a:spLocks noGrp="1"/>
          </p:cNvSpPr>
          <p:nvPr>
            <p:ph idx="1"/>
          </p:nvPr>
        </p:nvSpPr>
        <p:spPr/>
        <p:txBody>
          <a:bodyPr/>
          <a:lstStyle/>
          <a:p>
            <a:pPr lvl="2">
              <a:buFont typeface="Lucida Grande"/>
              <a:buChar char="&gt;"/>
            </a:pPr>
            <a:r>
              <a:rPr lang="en-US" dirty="0" err="1" smtClean="0">
                <a:latin typeface="Consolas"/>
                <a:cs typeface="Consolas"/>
              </a:rPr>
              <a:t>tesseract</a:t>
            </a:r>
            <a:r>
              <a:rPr lang="en-US" dirty="0" smtClean="0">
                <a:latin typeface="Consolas"/>
                <a:cs typeface="Consolas"/>
              </a:rPr>
              <a:t> &lt;page image&gt; &lt;</a:t>
            </a:r>
            <a:r>
              <a:rPr lang="en-US" dirty="0" err="1" smtClean="0">
                <a:latin typeface="Consolas"/>
                <a:cs typeface="Consolas"/>
              </a:rPr>
              <a:t>outfile</a:t>
            </a:r>
            <a:r>
              <a:rPr lang="en-US" dirty="0" smtClean="0">
                <a:latin typeface="Consolas"/>
                <a:cs typeface="Consolas"/>
              </a:rPr>
              <a:t>&gt; -l &lt;</a:t>
            </a:r>
            <a:r>
              <a:rPr lang="en-US" dirty="0" err="1" smtClean="0">
                <a:latin typeface="Consolas"/>
                <a:cs typeface="Consolas"/>
              </a:rPr>
              <a:t>lang</a:t>
            </a:r>
            <a:r>
              <a:rPr lang="en-US" dirty="0" smtClean="0">
                <a:latin typeface="Consolas"/>
                <a:cs typeface="Consolas"/>
              </a:rPr>
              <a:t>&gt; &lt;config file&gt;</a:t>
            </a:r>
          </a:p>
          <a:p>
            <a:pPr lvl="1"/>
            <a:r>
              <a:rPr lang="en-US" dirty="0" smtClean="0"/>
              <a:t>Where:</a:t>
            </a:r>
          </a:p>
          <a:p>
            <a:pPr lvl="2"/>
            <a:r>
              <a:rPr lang="en-US" dirty="0" smtClean="0"/>
              <a:t>&lt;</a:t>
            </a:r>
            <a:r>
              <a:rPr lang="en-US" dirty="0" err="1" smtClean="0"/>
              <a:t>outfile</a:t>
            </a:r>
            <a:r>
              <a:rPr lang="en-US" dirty="0" smtClean="0"/>
              <a:t>&gt; is the name of the of the .txt and .html files to be created</a:t>
            </a:r>
          </a:p>
          <a:p>
            <a:pPr lvl="2"/>
            <a:r>
              <a:rPr lang="en-US" dirty="0" smtClean="0"/>
              <a:t>&lt;</a:t>
            </a:r>
            <a:r>
              <a:rPr lang="en-US" dirty="0" err="1" smtClean="0"/>
              <a:t>lang</a:t>
            </a:r>
            <a:r>
              <a:rPr lang="en-US" dirty="0" smtClean="0"/>
              <a:t>&gt; is the “language name” you gave your training, i.e. what you called your typeface training set</a:t>
            </a:r>
          </a:p>
          <a:p>
            <a:pPr lvl="2"/>
            <a:r>
              <a:rPr lang="en-US" dirty="0" smtClean="0"/>
              <a:t>&lt;config file&gt; is a file name containing some configuration information for Tesseract</a:t>
            </a:r>
          </a:p>
          <a:p>
            <a:pPr lvl="3"/>
            <a:r>
              <a:rPr lang="en-US" dirty="0"/>
              <a:t>“</a:t>
            </a:r>
            <a:r>
              <a:rPr lang="en-US" dirty="0" err="1"/>
              <a:t>tessedit_create_hocr</a:t>
            </a:r>
            <a:r>
              <a:rPr lang="en-US" dirty="0"/>
              <a:t> </a:t>
            </a:r>
            <a:r>
              <a:rPr lang="en-US" dirty="0" smtClean="0"/>
              <a:t>1” produces </a:t>
            </a:r>
            <a:r>
              <a:rPr lang="en-US" dirty="0" err="1" smtClean="0"/>
              <a:t>hOCR</a:t>
            </a:r>
            <a:r>
              <a:rPr lang="en-US" dirty="0" smtClean="0"/>
              <a:t> (HTML) output</a:t>
            </a:r>
          </a:p>
          <a:p>
            <a:pPr lvl="3"/>
            <a:endParaRPr lang="en-US" dirty="0"/>
          </a:p>
          <a:p>
            <a:pPr lvl="3"/>
            <a:endParaRPr lang="en-US" dirty="0" smtClean="0"/>
          </a:p>
          <a:p>
            <a:pPr lvl="1"/>
            <a:r>
              <a:rPr lang="en-US" dirty="0" smtClean="0"/>
              <a:t>Tesseract’s default output is text only</a:t>
            </a:r>
          </a:p>
          <a:p>
            <a:pPr lvl="1"/>
            <a:r>
              <a:rPr lang="en-US" dirty="0" smtClean="0"/>
              <a:t>Tesseract’s default &lt;</a:t>
            </a:r>
            <a:r>
              <a:rPr lang="en-US" dirty="0" err="1" smtClean="0"/>
              <a:t>lang</a:t>
            </a:r>
            <a:r>
              <a:rPr lang="en-US" dirty="0" smtClean="0"/>
              <a:t>&gt; in “</a:t>
            </a:r>
            <a:r>
              <a:rPr lang="en-US" dirty="0" err="1" smtClean="0"/>
              <a:t>eng</a:t>
            </a:r>
            <a:r>
              <a:rPr lang="en-US" dirty="0" smtClean="0"/>
              <a:t>” their standard </a:t>
            </a:r>
            <a:r>
              <a:rPr lang="en-US" dirty="0" err="1" smtClean="0"/>
              <a:t>english</a:t>
            </a:r>
            <a:r>
              <a:rPr lang="en-US" dirty="0" smtClean="0"/>
              <a:t>-language training</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702008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Identifying issues with your page images </a:t>
            </a:r>
            <a:endParaRPr lang="en-US" sz="3200" dirty="0"/>
          </a:p>
        </p:txBody>
      </p:sp>
      <p:sp>
        <p:nvSpPr>
          <p:cNvPr id="3" name="Content Placeholder 2"/>
          <p:cNvSpPr>
            <a:spLocks noGrp="1"/>
          </p:cNvSpPr>
          <p:nvPr>
            <p:ph idx="1"/>
          </p:nvPr>
        </p:nvSpPr>
        <p:spPr>
          <a:xfrm>
            <a:off x="457200" y="1600200"/>
            <a:ext cx="8229600" cy="4876800"/>
          </a:xfrm>
        </p:spPr>
        <p:txBody>
          <a:bodyPr/>
          <a:lstStyle/>
          <a:p>
            <a:pPr marL="0" indent="0">
              <a:buNone/>
            </a:pPr>
            <a:endParaRPr lang="en-US" sz="2800" dirty="0" smtClean="0">
              <a:solidFill>
                <a:schemeClr val="tx2"/>
              </a:solidFill>
            </a:endParaRPr>
          </a:p>
          <a:p>
            <a:pPr marL="0" indent="0">
              <a:buNone/>
            </a:pPr>
            <a:r>
              <a:rPr lang="en-US" sz="2800" dirty="0" smtClean="0">
                <a:solidFill>
                  <a:schemeClr val="tx2"/>
                </a:solidFill>
              </a:rPr>
              <a:t>What’s your font?</a:t>
            </a:r>
          </a:p>
          <a:p>
            <a:r>
              <a:rPr lang="en-US" dirty="0" smtClean="0"/>
              <a:t>OCR engines need to be trained on the typeface they will be trying to recognize</a:t>
            </a:r>
          </a:p>
          <a:p>
            <a:endParaRPr lang="en-US" dirty="0" smtClean="0"/>
          </a:p>
          <a:p>
            <a:r>
              <a:rPr lang="en-US" dirty="0" smtClean="0"/>
              <a:t>Modern fonts (fonts available via a word processor) make it easy to train an OCR engine</a:t>
            </a:r>
          </a:p>
          <a:p>
            <a:endParaRPr lang="en-US" dirty="0" smtClean="0"/>
          </a:p>
          <a:p>
            <a:r>
              <a:rPr lang="en-US" dirty="0" smtClean="0"/>
              <a:t>Other fonts (bus signs, secretary hand, early modern fonts) require special training procedures</a:t>
            </a:r>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14</a:t>
            </a:fld>
            <a:endParaRPr lang="en-US"/>
          </a:p>
        </p:txBody>
      </p:sp>
    </p:spTree>
    <p:extLst>
      <p:ext uri="{BB962C8B-B14F-4D97-AF65-F5344CB8AC3E}">
        <p14:creationId xmlns:p14="http://schemas.microsoft.com/office/powerpoint/2010/main" val="593229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ivilite-samp-full.ti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4458" y="3543152"/>
            <a:ext cx="4572000" cy="3048000"/>
          </a:xfrm>
          <a:prstGeom prst="rect">
            <a:avLst/>
          </a:prstGeom>
        </p:spPr>
      </p:pic>
      <p:sp>
        <p:nvSpPr>
          <p:cNvPr id="2" name="Title 1"/>
          <p:cNvSpPr>
            <a:spLocks noGrp="1"/>
          </p:cNvSpPr>
          <p:nvPr>
            <p:ph type="title"/>
          </p:nvPr>
        </p:nvSpPr>
        <p:spPr/>
        <p:txBody>
          <a:bodyPr/>
          <a:lstStyle/>
          <a:p>
            <a:r>
              <a:rPr lang="en-US" dirty="0" err="1" smtClean="0"/>
              <a:t>WhatTheFont</a:t>
            </a:r>
            <a:endParaRPr lang="en-US" dirty="0"/>
          </a:p>
        </p:txBody>
      </p:sp>
      <p:sp>
        <p:nvSpPr>
          <p:cNvPr id="3" name="Content Placeholder 2"/>
          <p:cNvSpPr>
            <a:spLocks noGrp="1"/>
          </p:cNvSpPr>
          <p:nvPr>
            <p:ph idx="1"/>
          </p:nvPr>
        </p:nvSpPr>
        <p:spPr/>
        <p:txBody>
          <a:bodyPr/>
          <a:lstStyle/>
          <a:p>
            <a:r>
              <a:rPr lang="en-US" dirty="0">
                <a:hlinkClick r:id="rId3"/>
              </a:rPr>
              <a:t>www.myfonts.com/WhatTheFont</a:t>
            </a:r>
            <a:r>
              <a:rPr lang="en-US" dirty="0" smtClean="0">
                <a:hlinkClick r:id="rId3"/>
              </a:rPr>
              <a:t>/</a:t>
            </a:r>
            <a:endParaRPr lang="en-US" dirty="0" smtClean="0"/>
          </a:p>
          <a:p>
            <a:pPr lvl="1"/>
            <a:r>
              <a:rPr lang="en-US" dirty="0" smtClean="0"/>
              <a:t>crop your page image down to a section of 20 or so letters (&lt;2 MB)</a:t>
            </a:r>
          </a:p>
          <a:p>
            <a:pPr lvl="1"/>
            <a:r>
              <a:rPr lang="en-US" dirty="0" smtClean="0"/>
              <a:t>try to find some distinctive characters</a:t>
            </a:r>
          </a:p>
          <a:p>
            <a:pPr lvl="1"/>
            <a:r>
              <a:rPr lang="en-US" dirty="0" smtClean="0"/>
              <a:t>submit, then help identify the characters found</a:t>
            </a:r>
            <a:endParaRPr lang="en-US" dirty="0"/>
          </a:p>
          <a:p>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15</a:t>
            </a:fld>
            <a:endParaRPr lang="en-US"/>
          </a:p>
        </p:txBody>
      </p:sp>
      <p:pic>
        <p:nvPicPr>
          <p:cNvPr id="7" name="Picture 6" descr="civilite-sample.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85173" y="3649874"/>
            <a:ext cx="4967253" cy="2827126"/>
          </a:xfrm>
          <a:prstGeom prst="rect">
            <a:avLst/>
          </a:prstGeom>
        </p:spPr>
      </p:pic>
      <p:pic>
        <p:nvPicPr>
          <p:cNvPr id="8" name="Picture 7" descr="WhatTheFont-civlite.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162352" y="3428167"/>
            <a:ext cx="5747938" cy="3162985"/>
          </a:xfrm>
          <a:prstGeom prst="rect">
            <a:avLst/>
          </a:prstGeom>
          <a:ln>
            <a:solidFill>
              <a:schemeClr val="accent5"/>
            </a:solidFill>
          </a:ln>
        </p:spPr>
      </p:pic>
    </p:spTree>
    <p:extLst>
      <p:ext uri="{BB962C8B-B14F-4D97-AF65-F5344CB8AC3E}">
        <p14:creationId xmlns:p14="http://schemas.microsoft.com/office/powerpoint/2010/main" val="22157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Quality Issues</a:t>
            </a:r>
            <a:endParaRPr lang="en-US" dirty="0"/>
          </a:p>
        </p:txBody>
      </p:sp>
      <p:sp>
        <p:nvSpPr>
          <p:cNvPr id="3" name="Content Placeholder 2"/>
          <p:cNvSpPr>
            <a:spLocks noGrp="1"/>
          </p:cNvSpPr>
          <p:nvPr>
            <p:ph idx="1"/>
          </p:nvPr>
        </p:nvSpPr>
        <p:spPr/>
        <p:txBody>
          <a:bodyPr/>
          <a:lstStyle/>
          <a:p>
            <a:r>
              <a:rPr lang="en-US" dirty="0" smtClean="0"/>
              <a:t>Small file size/resolution </a:t>
            </a:r>
          </a:p>
          <a:p>
            <a:pPr marL="274320" lvl="1" indent="0">
              <a:buNone/>
            </a:pPr>
            <a:r>
              <a:rPr lang="en-US" dirty="0" smtClean="0"/>
              <a:t>(&lt; 300 dpi)</a:t>
            </a:r>
          </a:p>
          <a:p>
            <a:r>
              <a:rPr lang="en-US" dirty="0" smtClean="0"/>
              <a:t>Noise</a:t>
            </a:r>
          </a:p>
          <a:p>
            <a:r>
              <a:rPr lang="en-US" dirty="0" err="1"/>
              <a:t>Bleedthrough</a:t>
            </a:r>
            <a:endParaRPr lang="en-US" dirty="0"/>
          </a:p>
          <a:p>
            <a:r>
              <a:rPr lang="en-US" dirty="0"/>
              <a:t>Over/under inking</a:t>
            </a:r>
          </a:p>
          <a:p>
            <a:r>
              <a:rPr lang="en-US" dirty="0" smtClean="0"/>
              <a:t>Skew</a:t>
            </a:r>
          </a:p>
          <a:p>
            <a:r>
              <a:rPr lang="en-US" dirty="0" smtClean="0"/>
              <a:t>Warp</a:t>
            </a:r>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16</a:t>
            </a:fld>
            <a:endParaRPr lang="en-US"/>
          </a:p>
        </p:txBody>
      </p:sp>
      <p:grpSp>
        <p:nvGrpSpPr>
          <p:cNvPr id="8" name="Group 7"/>
          <p:cNvGrpSpPr/>
          <p:nvPr/>
        </p:nvGrpSpPr>
        <p:grpSpPr>
          <a:xfrm>
            <a:off x="4723520" y="1424500"/>
            <a:ext cx="2797918" cy="5276185"/>
            <a:chOff x="-2767405" y="-2610898"/>
            <a:chExt cx="3716307" cy="6683796"/>
          </a:xfrm>
        </p:grpSpPr>
        <p:pic>
          <p:nvPicPr>
            <p:cNvPr id="9" name="Picture 8" descr="6.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767405" y="-2610898"/>
              <a:ext cx="3716307" cy="5424271"/>
            </a:xfrm>
            <a:prstGeom prst="rect">
              <a:avLst/>
            </a:prstGeom>
          </p:spPr>
        </p:pic>
        <p:pic>
          <p:nvPicPr>
            <p:cNvPr id="10" name="Picture 9" descr="6 clos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85077" y="2191473"/>
              <a:ext cx="2160324" cy="1881425"/>
            </a:xfrm>
            <a:prstGeom prst="rect">
              <a:avLst/>
            </a:prstGeom>
            <a:ln w="12700" cmpd="sng">
              <a:solidFill>
                <a:schemeClr val="accent1">
                  <a:lumMod val="60000"/>
                  <a:lumOff val="40000"/>
                </a:schemeClr>
              </a:solidFill>
            </a:ln>
          </p:spPr>
        </p:pic>
        <p:cxnSp>
          <p:nvCxnSpPr>
            <p:cNvPr id="11" name="Straight Connector 10"/>
            <p:cNvCxnSpPr/>
            <p:nvPr/>
          </p:nvCxnSpPr>
          <p:spPr>
            <a:xfrm flipH="1">
              <a:off x="-1657524" y="878514"/>
              <a:ext cx="327729" cy="1312959"/>
            </a:xfrm>
            <a:prstGeom prst="line">
              <a:avLst/>
            </a:prstGeom>
          </p:spPr>
          <p:style>
            <a:lnRef idx="2">
              <a:schemeClr val="accent1"/>
            </a:lnRef>
            <a:fillRef idx="0">
              <a:schemeClr val="accent1"/>
            </a:fillRef>
            <a:effectRef idx="1">
              <a:schemeClr val="accent1"/>
            </a:effectRef>
            <a:fontRef idx="minor">
              <a:schemeClr val="tx1"/>
            </a:fontRef>
          </p:style>
        </p:cxnSp>
      </p:grpSp>
      <p:pic>
        <p:nvPicPr>
          <p:cNvPr id="12" name="Picture 11" descr="Dirty-ECCO-347385-40.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982955" y="1424500"/>
            <a:ext cx="3109443" cy="5210418"/>
          </a:xfrm>
          <a:prstGeom prst="rect">
            <a:avLst/>
          </a:prstGeom>
          <a:ln>
            <a:solidFill>
              <a:srgbClr val="000090"/>
            </a:solidFill>
          </a:ln>
        </p:spPr>
      </p:pic>
      <p:pic>
        <p:nvPicPr>
          <p:cNvPr id="13" name="Picture 12" descr="00003.000.001.tif"/>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315951" y="1424500"/>
            <a:ext cx="3142753" cy="5241766"/>
          </a:xfrm>
          <a:prstGeom prst="rect">
            <a:avLst/>
          </a:prstGeom>
          <a:ln>
            <a:solidFill>
              <a:srgbClr val="000090"/>
            </a:solidFill>
          </a:ln>
        </p:spPr>
      </p:pic>
      <p:pic>
        <p:nvPicPr>
          <p:cNvPr id="14" name="Picture 13" descr="Skew-ECCO-1582901300.jp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630836" y="1424500"/>
            <a:ext cx="2840961" cy="5218758"/>
          </a:xfrm>
          <a:prstGeom prst="rect">
            <a:avLst/>
          </a:prstGeom>
          <a:ln>
            <a:solidFill>
              <a:srgbClr val="000090"/>
            </a:solidFill>
          </a:ln>
        </p:spPr>
      </p:pic>
      <p:pic>
        <p:nvPicPr>
          <p:cNvPr id="15" name="Picture 14" descr="Warp-ECCO-0699801000.jpg"/>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971988" y="1434281"/>
            <a:ext cx="3046528" cy="5218891"/>
          </a:xfrm>
          <a:prstGeom prst="rect">
            <a:avLst/>
          </a:prstGeom>
          <a:ln>
            <a:solidFill>
              <a:srgbClr val="000090"/>
            </a:solidFill>
          </a:ln>
        </p:spPr>
      </p:pic>
    </p:spTree>
    <p:extLst>
      <p:ext uri="{BB962C8B-B14F-4D97-AF65-F5344CB8AC3E}">
        <p14:creationId xmlns:p14="http://schemas.microsoft.com/office/powerpoint/2010/main" val="229008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1+#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idx="1"/>
          </p:nvPr>
        </p:nvSpPr>
        <p:spPr/>
        <p:txBody>
          <a:bodyPr>
            <a:normAutofit fontScale="92500"/>
          </a:bodyPr>
          <a:lstStyle/>
          <a:p>
            <a:r>
              <a:rPr lang="en-US" dirty="0" smtClean="0"/>
              <a:t>There are pre-processing algorithms available to fix most of these issues</a:t>
            </a:r>
          </a:p>
          <a:p>
            <a:endParaRPr lang="en-US" dirty="0" smtClean="0"/>
          </a:p>
          <a:p>
            <a:r>
              <a:rPr lang="en-US" dirty="0" smtClean="0"/>
              <a:t>Very useful if you have a small number of documents, or if you know that all your documents have the same issues (need the same pre-processing)</a:t>
            </a:r>
          </a:p>
          <a:p>
            <a:endParaRPr lang="en-US" dirty="0"/>
          </a:p>
          <a:p>
            <a:r>
              <a:rPr lang="en-US" dirty="0" smtClean="0"/>
              <a:t>Can dramatically improve OCR results</a:t>
            </a:r>
          </a:p>
          <a:p>
            <a:endParaRPr lang="en-US" dirty="0"/>
          </a:p>
          <a:p>
            <a:r>
              <a:rPr lang="en-US" u="sng" dirty="0" smtClean="0"/>
              <a:t>Tools</a:t>
            </a:r>
            <a:r>
              <a:rPr lang="en-US" dirty="0" smtClean="0"/>
              <a:t>:</a:t>
            </a:r>
          </a:p>
          <a:p>
            <a:pPr lvl="1"/>
            <a:r>
              <a:rPr lang="en-US" dirty="0"/>
              <a:t>GIMP: </a:t>
            </a:r>
            <a:r>
              <a:rPr lang="en-US" dirty="0" smtClean="0">
                <a:hlinkClick r:id="rId3"/>
              </a:rPr>
              <a:t>www.gimp.org/</a:t>
            </a:r>
            <a:endParaRPr lang="en-US" dirty="0" smtClean="0"/>
          </a:p>
          <a:p>
            <a:pPr lvl="1"/>
            <a:r>
              <a:rPr lang="en-US" dirty="0" err="1" smtClean="0"/>
              <a:t>ImageMagick</a:t>
            </a:r>
            <a:r>
              <a:rPr lang="en-US" dirty="0" smtClean="0"/>
              <a:t>: </a:t>
            </a:r>
            <a:r>
              <a:rPr lang="en-US" dirty="0" smtClean="0">
                <a:hlinkClick r:id="rId4"/>
              </a:rPr>
              <a:t>www.imagemagick.org/  </a:t>
            </a:r>
            <a:endParaRPr lang="en-US" dirty="0" smtClean="0"/>
          </a:p>
          <a:p>
            <a:pPr lvl="2"/>
            <a:r>
              <a:rPr lang="en-US" dirty="0" smtClean="0"/>
              <a:t>(</a:t>
            </a:r>
            <a:r>
              <a:rPr lang="en-US" dirty="0" smtClean="0">
                <a:hlinkClick r:id="rId5"/>
              </a:rPr>
              <a:t>www.fmwconcepts.com/imagemagick</a:t>
            </a:r>
            <a:r>
              <a:rPr lang="en-US" dirty="0" smtClean="0"/>
              <a:t>) </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17</a:t>
            </a:fld>
            <a:endParaRPr lang="en-US"/>
          </a:p>
        </p:txBody>
      </p:sp>
      <p:cxnSp>
        <p:nvCxnSpPr>
          <p:cNvPr id="8" name="Straight Connector 7"/>
          <p:cNvCxnSpPr/>
          <p:nvPr/>
        </p:nvCxnSpPr>
        <p:spPr>
          <a:xfrm flipV="1">
            <a:off x="586109" y="4773210"/>
            <a:ext cx="7954338" cy="13957"/>
          </a:xfrm>
          <a:prstGeom prst="line">
            <a:avLst/>
          </a:prstGeom>
          <a:ln>
            <a:prstDash val="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198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Binarization</a:t>
            </a:r>
            <a:endParaRPr lang="en-US" dirty="0"/>
          </a:p>
        </p:txBody>
      </p:sp>
      <p:sp>
        <p:nvSpPr>
          <p:cNvPr id="3" name="Content Placeholder 2"/>
          <p:cNvSpPr>
            <a:spLocks noGrp="1"/>
          </p:cNvSpPr>
          <p:nvPr>
            <p:ph idx="1"/>
          </p:nvPr>
        </p:nvSpPr>
        <p:spPr/>
        <p:txBody>
          <a:bodyPr/>
          <a:lstStyle/>
          <a:p>
            <a:r>
              <a:rPr lang="en-US" dirty="0" smtClean="0"/>
              <a:t>Converting to Black &amp; White</a:t>
            </a:r>
          </a:p>
          <a:p>
            <a:pPr lvl="1"/>
            <a:r>
              <a:rPr lang="en-US" u="sng" dirty="0" err="1" smtClean="0"/>
              <a:t>ImageMagick</a:t>
            </a:r>
            <a:r>
              <a:rPr lang="en-US" dirty="0" smtClean="0"/>
              <a:t>:</a:t>
            </a:r>
          </a:p>
          <a:p>
            <a:pPr lvl="2">
              <a:buFont typeface="Lucida Grande"/>
              <a:buChar char="&gt;"/>
            </a:pPr>
            <a:r>
              <a:rPr lang="en-US" dirty="0" smtClean="0">
                <a:latin typeface="Consolas"/>
                <a:cs typeface="Consolas"/>
              </a:rPr>
              <a:t>convert  &lt;</a:t>
            </a:r>
            <a:r>
              <a:rPr lang="en-US" dirty="0" err="1" smtClean="0">
                <a:latin typeface="Consolas"/>
                <a:cs typeface="Consolas"/>
              </a:rPr>
              <a:t>infile</a:t>
            </a:r>
            <a:r>
              <a:rPr lang="en-US" dirty="0" smtClean="0">
                <a:latin typeface="Consolas"/>
                <a:cs typeface="Consolas"/>
              </a:rPr>
              <a:t>&gt;  </a:t>
            </a:r>
            <a:r>
              <a:rPr lang="en-US" dirty="0">
                <a:latin typeface="Consolas"/>
                <a:cs typeface="Consolas"/>
              </a:rPr>
              <a:t>-</a:t>
            </a:r>
            <a:r>
              <a:rPr lang="en-US" dirty="0" err="1">
                <a:latin typeface="Consolas"/>
                <a:cs typeface="Consolas"/>
              </a:rPr>
              <a:t>colorspace</a:t>
            </a:r>
            <a:r>
              <a:rPr lang="en-US" dirty="0">
                <a:latin typeface="Consolas"/>
                <a:cs typeface="Consolas"/>
              </a:rPr>
              <a:t> gray  +dither  -colors 2  -normalize \ </a:t>
            </a:r>
            <a:r>
              <a:rPr lang="en-US" dirty="0" smtClean="0">
                <a:latin typeface="Consolas"/>
                <a:cs typeface="Consolas"/>
              </a:rPr>
              <a:t>&lt;</a:t>
            </a:r>
            <a:r>
              <a:rPr lang="en-US" dirty="0" err="1" smtClean="0">
                <a:latin typeface="Consolas"/>
                <a:cs typeface="Consolas"/>
              </a:rPr>
              <a:t>outfile</a:t>
            </a:r>
            <a:r>
              <a:rPr lang="en-US" dirty="0" smtClean="0">
                <a:latin typeface="Consolas"/>
                <a:cs typeface="Consolas"/>
              </a:rPr>
              <a:t>&gt;</a:t>
            </a:r>
          </a:p>
          <a:p>
            <a:pPr lvl="2"/>
            <a:r>
              <a:rPr lang="en-US" dirty="0" smtClean="0">
                <a:cs typeface="Consolas"/>
              </a:rPr>
              <a:t>Fred’s scripts</a:t>
            </a:r>
          </a:p>
          <a:p>
            <a:pPr lvl="3">
              <a:buFont typeface="Lucida Grande"/>
              <a:buChar char="&gt;"/>
            </a:pPr>
            <a:r>
              <a:rPr lang="en-US" dirty="0" err="1" smtClean="0">
                <a:latin typeface="Consolas"/>
                <a:cs typeface="Consolas"/>
              </a:rPr>
              <a:t>otsuthresh</a:t>
            </a:r>
            <a:r>
              <a:rPr lang="en-US" dirty="0" smtClean="0">
                <a:latin typeface="Consolas"/>
                <a:cs typeface="Consolas"/>
              </a:rPr>
              <a:t> </a:t>
            </a:r>
            <a:r>
              <a:rPr lang="en-US" dirty="0">
                <a:latin typeface="Consolas"/>
                <a:cs typeface="Consolas"/>
              </a:rPr>
              <a:t>&lt;in&gt; &lt;out</a:t>
            </a:r>
            <a:r>
              <a:rPr lang="en-US" dirty="0" smtClean="0">
                <a:latin typeface="Consolas"/>
                <a:cs typeface="Consolas"/>
              </a:rPr>
              <a:t>&gt;</a:t>
            </a:r>
          </a:p>
          <a:p>
            <a:pPr lvl="3">
              <a:buFont typeface="Lucida Grande"/>
              <a:buChar char="&gt;"/>
            </a:pPr>
            <a:r>
              <a:rPr lang="en-US" dirty="0" err="1" smtClean="0">
                <a:latin typeface="Consolas"/>
                <a:cs typeface="Consolas"/>
              </a:rPr>
              <a:t>localthresh</a:t>
            </a:r>
            <a:endParaRPr lang="en-US" dirty="0" smtClean="0">
              <a:latin typeface="Consolas"/>
              <a:cs typeface="Consolas"/>
            </a:endParaRPr>
          </a:p>
          <a:p>
            <a:pPr lvl="1"/>
            <a:endParaRPr lang="en-US" dirty="0">
              <a:latin typeface="Consolas"/>
              <a:cs typeface="Consolas"/>
            </a:endParaRPr>
          </a:p>
          <a:p>
            <a:pPr lvl="1"/>
            <a:r>
              <a:rPr lang="en-US" u="sng" dirty="0" smtClean="0">
                <a:cs typeface="Consolas"/>
              </a:rPr>
              <a:t>GIMP</a:t>
            </a:r>
          </a:p>
          <a:p>
            <a:pPr lvl="2"/>
            <a:r>
              <a:rPr lang="en-US" dirty="0" smtClean="0">
                <a:cs typeface="Consolas"/>
              </a:rPr>
              <a:t>Image -&gt; Mode -&gt; Indexed </a:t>
            </a:r>
            <a:r>
              <a:rPr lang="en-US" dirty="0" smtClean="0">
                <a:cs typeface="Consolas"/>
              </a:rPr>
              <a:t>...</a:t>
            </a:r>
          </a:p>
          <a:p>
            <a:pPr lvl="2"/>
            <a:r>
              <a:rPr lang="en-US" dirty="0" smtClean="0">
                <a:cs typeface="Consolas"/>
              </a:rPr>
              <a:t>Tools -&gt; Color Tools… -&gt; Threshold…</a:t>
            </a:r>
            <a:r>
              <a:rPr lang="en-US" dirty="0" smtClean="0">
                <a:cs typeface="Consolas"/>
              </a:rPr>
              <a:t> </a:t>
            </a:r>
            <a:endParaRPr lang="en-US" dirty="0" smtClean="0">
              <a:cs typeface="Consolas"/>
            </a:endParaRPr>
          </a:p>
          <a:p>
            <a:pPr lvl="3"/>
            <a:endParaRPr lang="en-US" dirty="0" smtClean="0">
              <a:latin typeface="Consolas"/>
              <a:cs typeface="Consolas"/>
            </a:endParaRPr>
          </a:p>
          <a:p>
            <a:pPr lvl="2"/>
            <a:endParaRPr lang="en-US" dirty="0">
              <a:latin typeface="Consolas"/>
              <a:cs typeface="Consolas"/>
            </a:endParaRPr>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18</a:t>
            </a:fld>
            <a:endParaRPr lang="en-US"/>
          </a:p>
        </p:txBody>
      </p:sp>
      <p:grpSp>
        <p:nvGrpSpPr>
          <p:cNvPr id="11" name="Group 10"/>
          <p:cNvGrpSpPr/>
          <p:nvPr/>
        </p:nvGrpSpPr>
        <p:grpSpPr>
          <a:xfrm>
            <a:off x="5194859" y="3099937"/>
            <a:ext cx="3696109" cy="3604539"/>
            <a:chOff x="5112971" y="3099937"/>
            <a:chExt cx="3696109" cy="3604539"/>
          </a:xfrm>
        </p:grpSpPr>
        <p:pic>
          <p:nvPicPr>
            <p:cNvPr id="7" name="Picture 6" descr="GIMP-binar.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12971" y="3099937"/>
              <a:ext cx="3696109" cy="3604539"/>
            </a:xfrm>
            <a:prstGeom prst="rect">
              <a:avLst/>
            </a:prstGeom>
            <a:ln>
              <a:solidFill>
                <a:schemeClr val="accent5"/>
              </a:solidFill>
            </a:ln>
          </p:spPr>
        </p:pic>
        <p:sp>
          <p:nvSpPr>
            <p:cNvPr id="8" name="Oval 7"/>
            <p:cNvSpPr/>
            <p:nvPr/>
          </p:nvSpPr>
          <p:spPr>
            <a:xfrm>
              <a:off x="5126926" y="4480119"/>
              <a:ext cx="2507029" cy="251221"/>
            </a:xfrm>
            <a:prstGeom prst="ellipse">
              <a:avLst/>
            </a:prstGeom>
            <a:noFill/>
            <a:ln w="19050" cmpd="sng">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41412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Cropping</a:t>
            </a:r>
            <a:endParaRPr lang="en-US" dirty="0"/>
          </a:p>
        </p:txBody>
      </p:sp>
      <p:sp>
        <p:nvSpPr>
          <p:cNvPr id="3" name="Content Placeholder 2"/>
          <p:cNvSpPr>
            <a:spLocks noGrp="1"/>
          </p:cNvSpPr>
          <p:nvPr>
            <p:ph idx="1"/>
          </p:nvPr>
        </p:nvSpPr>
        <p:spPr/>
        <p:txBody>
          <a:bodyPr/>
          <a:lstStyle/>
          <a:p>
            <a:r>
              <a:rPr lang="en-US" dirty="0" smtClean="0"/>
              <a:t>Sometimes it helps to crop images to:</a:t>
            </a:r>
          </a:p>
          <a:p>
            <a:pPr lvl="1"/>
            <a:r>
              <a:rPr lang="en-US" dirty="0" smtClean="0"/>
              <a:t>remove noise</a:t>
            </a:r>
          </a:p>
          <a:p>
            <a:pPr lvl="1"/>
            <a:r>
              <a:rPr lang="en-US" dirty="0" smtClean="0"/>
              <a:t>remove unwanted elements (rulers, fingers, note cards, etc.)</a:t>
            </a:r>
          </a:p>
          <a:p>
            <a:pPr lvl="1"/>
            <a:r>
              <a:rPr lang="en-US" dirty="0" smtClean="0"/>
              <a:t>separate multi-page images</a:t>
            </a:r>
          </a:p>
          <a:p>
            <a:r>
              <a:rPr lang="en-US" dirty="0" smtClean="0"/>
              <a:t>It can also reduce the length of time needed to pre-process</a:t>
            </a:r>
          </a:p>
          <a:p>
            <a:r>
              <a:rPr lang="en-US" dirty="0" smtClean="0"/>
              <a:t>Only feasible with a small number of documents</a:t>
            </a:r>
          </a:p>
          <a:p>
            <a:endParaRPr lang="en-US" dirty="0"/>
          </a:p>
          <a:p>
            <a:r>
              <a:rPr lang="en-US" dirty="0" smtClean="0"/>
              <a:t>Can use:</a:t>
            </a:r>
          </a:p>
          <a:p>
            <a:pPr lvl="1"/>
            <a:r>
              <a:rPr lang="en-US" dirty="0" smtClean="0"/>
              <a:t>GIMP</a:t>
            </a:r>
          </a:p>
          <a:p>
            <a:pPr lvl="1"/>
            <a:r>
              <a:rPr lang="en-US" dirty="0" smtClean="0"/>
              <a:t>Paint</a:t>
            </a:r>
          </a:p>
          <a:p>
            <a:pPr lvl="1"/>
            <a:r>
              <a:rPr lang="en-US" dirty="0" smtClean="0"/>
              <a:t>Preview</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19</a:t>
            </a:fld>
            <a:endParaRPr lang="en-US"/>
          </a:p>
        </p:txBody>
      </p:sp>
      <p:cxnSp>
        <p:nvCxnSpPr>
          <p:cNvPr id="8" name="Straight Connector 7"/>
          <p:cNvCxnSpPr/>
          <p:nvPr/>
        </p:nvCxnSpPr>
        <p:spPr>
          <a:xfrm>
            <a:off x="558199" y="4633642"/>
            <a:ext cx="7954338" cy="13957"/>
          </a:xfrm>
          <a:prstGeom prst="line">
            <a:avLst/>
          </a:prstGeom>
          <a:ln>
            <a:prstDash val="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079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 Me </a:t>
            </a:r>
            <a:endParaRPr lang="en-US" dirty="0"/>
          </a:p>
        </p:txBody>
      </p:sp>
      <p:sp>
        <p:nvSpPr>
          <p:cNvPr id="3" name="Content Placeholder 2"/>
          <p:cNvSpPr>
            <a:spLocks noGrp="1"/>
          </p:cNvSpPr>
          <p:nvPr>
            <p:ph idx="1"/>
          </p:nvPr>
        </p:nvSpPr>
        <p:spPr/>
        <p:txBody>
          <a:bodyPr/>
          <a:lstStyle/>
          <a:p>
            <a:r>
              <a:rPr lang="en-US" dirty="0" smtClean="0"/>
              <a:t>Matthew J. Christy</a:t>
            </a:r>
          </a:p>
          <a:p>
            <a:pPr lvl="1"/>
            <a:r>
              <a:rPr lang="en-US" dirty="0" smtClean="0"/>
              <a:t>Lead Software Applications Developer at the </a:t>
            </a:r>
            <a:r>
              <a:rPr lang="en-US" u="sng" dirty="0" smtClean="0"/>
              <a:t>Initiative for Digital Humanities, Media and Culture </a:t>
            </a:r>
            <a:r>
              <a:rPr lang="en-US" dirty="0" smtClean="0"/>
              <a:t>(IDHMC) at Texas A&amp;M University</a:t>
            </a:r>
          </a:p>
          <a:p>
            <a:pPr lvl="2"/>
            <a:r>
              <a:rPr lang="en-US" dirty="0" smtClean="0"/>
              <a:t>@</a:t>
            </a:r>
            <a:r>
              <a:rPr lang="en-US" dirty="0" err="1" smtClean="0"/>
              <a:t>matt_christy</a:t>
            </a:r>
            <a:endParaRPr lang="en-US" dirty="0" smtClean="0"/>
          </a:p>
          <a:p>
            <a:pPr lvl="2"/>
            <a:r>
              <a:rPr lang="en-US" dirty="0" smtClean="0">
                <a:hlinkClick r:id="rId2"/>
              </a:rPr>
              <a:t>idhmc.tamu.edu</a:t>
            </a:r>
            <a:endParaRPr lang="en-US" dirty="0" smtClean="0"/>
          </a:p>
          <a:p>
            <a:pPr lvl="2"/>
            <a:r>
              <a:rPr lang="en-US" dirty="0" smtClean="0"/>
              <a:t>@</a:t>
            </a:r>
            <a:r>
              <a:rPr lang="en-US" dirty="0" err="1" smtClean="0"/>
              <a:t>idhmc_nexus</a:t>
            </a:r>
            <a:endParaRPr lang="en-US" dirty="0" smtClean="0"/>
          </a:p>
          <a:p>
            <a:pPr lvl="1"/>
            <a:endParaRPr lang="en-US" dirty="0" smtClean="0"/>
          </a:p>
          <a:p>
            <a:pPr lvl="1"/>
            <a:r>
              <a:rPr lang="en-US" dirty="0" smtClean="0"/>
              <a:t>Co-project manager of the </a:t>
            </a:r>
            <a:r>
              <a:rPr lang="en-US" u="sng" dirty="0" smtClean="0"/>
              <a:t>Early Modern OCR Project </a:t>
            </a:r>
            <a:r>
              <a:rPr lang="en-US" dirty="0" smtClean="0"/>
              <a:t>(</a:t>
            </a:r>
            <a:r>
              <a:rPr lang="en-US" b="1" dirty="0" smtClean="0"/>
              <a:t>eMOP</a:t>
            </a:r>
            <a:r>
              <a:rPr lang="en-US" dirty="0" smtClean="0"/>
              <a:t>)</a:t>
            </a:r>
          </a:p>
          <a:p>
            <a:pPr lvl="2"/>
            <a:r>
              <a:rPr lang="en-US" dirty="0" err="1" smtClean="0">
                <a:hlinkClick r:id="rId3"/>
              </a:rPr>
              <a:t>emop.tamu.edu</a:t>
            </a:r>
            <a:endParaRPr lang="en-US" dirty="0" smtClean="0"/>
          </a:p>
          <a:p>
            <a:pPr lvl="2"/>
            <a:r>
              <a:rPr lang="en-US" dirty="0" smtClean="0"/>
              <a:t>#</a:t>
            </a:r>
            <a:r>
              <a:rPr lang="en-US" dirty="0" err="1" smtClean="0"/>
              <a:t>emop</a:t>
            </a:r>
            <a:endParaRPr lang="en-US" dirty="0" smtClean="0"/>
          </a:p>
          <a:p>
            <a:pPr lvl="1"/>
            <a:endParaRPr lang="en-US" dirty="0" smtClean="0"/>
          </a:p>
          <a:p>
            <a:pPr lvl="1"/>
            <a:r>
              <a:rPr lang="en-US" dirty="0" smtClean="0"/>
              <a:t>Former Systems/Electronic Resources Librarian</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dirty="0"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1705810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Denoise</a:t>
            </a:r>
            <a:endParaRPr lang="en-US" dirty="0"/>
          </a:p>
        </p:txBody>
      </p:sp>
      <p:sp>
        <p:nvSpPr>
          <p:cNvPr id="3" name="Content Placeholder 2"/>
          <p:cNvSpPr>
            <a:spLocks noGrp="1"/>
          </p:cNvSpPr>
          <p:nvPr>
            <p:ph idx="1"/>
          </p:nvPr>
        </p:nvSpPr>
        <p:spPr/>
        <p:txBody>
          <a:bodyPr/>
          <a:lstStyle/>
          <a:p>
            <a:r>
              <a:rPr lang="en-US" dirty="0" smtClean="0"/>
              <a:t>or “</a:t>
            </a:r>
            <a:r>
              <a:rPr lang="en-US" dirty="0" err="1" smtClean="0"/>
              <a:t>Despeckle</a:t>
            </a:r>
            <a:r>
              <a:rPr lang="en-US" dirty="0" smtClean="0"/>
              <a:t>”</a:t>
            </a:r>
          </a:p>
          <a:p>
            <a:r>
              <a:rPr lang="en-US" dirty="0" smtClean="0"/>
              <a:t>Removes speckles from page image</a:t>
            </a:r>
          </a:p>
          <a:p>
            <a:r>
              <a:rPr lang="en-US" dirty="0" smtClean="0"/>
              <a:t>There’s a trade-off</a:t>
            </a:r>
          </a:p>
          <a:p>
            <a:pPr lvl="1"/>
            <a:r>
              <a:rPr lang="en-US" dirty="0" smtClean="0"/>
              <a:t>Being too aggressive can reduce the integrity of the glyphs</a:t>
            </a:r>
          </a:p>
          <a:p>
            <a:endParaRPr lang="en-US" dirty="0" smtClean="0"/>
          </a:p>
          <a:p>
            <a:pPr lvl="1"/>
            <a:r>
              <a:rPr lang="en-US" u="sng" dirty="0" err="1" smtClean="0"/>
              <a:t>ImageMagick</a:t>
            </a:r>
            <a:r>
              <a:rPr lang="en-US" dirty="0" smtClean="0"/>
              <a:t>:</a:t>
            </a:r>
          </a:p>
          <a:p>
            <a:pPr lvl="2">
              <a:buFont typeface="Lucida Grande"/>
              <a:buChar char="&gt;"/>
            </a:pPr>
            <a:r>
              <a:rPr lang="en-US" dirty="0">
                <a:latin typeface="Consolas"/>
                <a:cs typeface="Consolas"/>
              </a:rPr>
              <a:t>convert </a:t>
            </a:r>
            <a:r>
              <a:rPr lang="en-US" dirty="0" smtClean="0">
                <a:latin typeface="Consolas"/>
                <a:cs typeface="Consolas"/>
              </a:rPr>
              <a:t>&lt;</a:t>
            </a:r>
            <a:r>
              <a:rPr lang="en-US" dirty="0" err="1" smtClean="0">
                <a:latin typeface="Consolas"/>
                <a:cs typeface="Consolas"/>
              </a:rPr>
              <a:t>infile</a:t>
            </a:r>
            <a:r>
              <a:rPr lang="en-US" dirty="0" smtClean="0">
                <a:latin typeface="Consolas"/>
                <a:cs typeface="Consolas"/>
              </a:rPr>
              <a:t>&gt; -noise 1 &lt;</a:t>
            </a:r>
            <a:r>
              <a:rPr lang="en-US" dirty="0" err="1" smtClean="0">
                <a:latin typeface="Consolas"/>
                <a:cs typeface="Consolas"/>
              </a:rPr>
              <a:t>outfile</a:t>
            </a:r>
            <a:r>
              <a:rPr lang="en-US" dirty="0" smtClean="0">
                <a:latin typeface="Consolas"/>
                <a:cs typeface="Consolas"/>
              </a:rPr>
              <a:t>&gt;</a:t>
            </a:r>
          </a:p>
          <a:p>
            <a:pPr lvl="2">
              <a:buFont typeface="Lucida Grande"/>
              <a:buChar char="&gt;"/>
            </a:pPr>
            <a:r>
              <a:rPr lang="en-US" dirty="0" smtClean="0">
                <a:latin typeface="Consolas"/>
                <a:cs typeface="Consolas"/>
              </a:rPr>
              <a:t>convert &lt;</a:t>
            </a:r>
            <a:r>
              <a:rPr lang="en-US" dirty="0" err="1" smtClean="0">
                <a:latin typeface="Consolas"/>
                <a:cs typeface="Consolas"/>
              </a:rPr>
              <a:t>infile</a:t>
            </a:r>
            <a:r>
              <a:rPr lang="en-US" dirty="0" smtClean="0">
                <a:latin typeface="Consolas"/>
                <a:cs typeface="Consolas"/>
              </a:rPr>
              <a:t>&gt; -</a:t>
            </a:r>
            <a:r>
              <a:rPr lang="en-US" dirty="0" err="1" smtClean="0">
                <a:latin typeface="Consolas"/>
                <a:cs typeface="Consolas"/>
              </a:rPr>
              <a:t>despeckle</a:t>
            </a:r>
            <a:r>
              <a:rPr lang="en-US" dirty="0" smtClean="0">
                <a:latin typeface="Consolas"/>
                <a:cs typeface="Consolas"/>
              </a:rPr>
              <a:t> &lt;</a:t>
            </a:r>
            <a:r>
              <a:rPr lang="en-US" dirty="0" err="1" smtClean="0">
                <a:latin typeface="Consolas"/>
                <a:cs typeface="Consolas"/>
              </a:rPr>
              <a:t>outfule</a:t>
            </a:r>
            <a:r>
              <a:rPr lang="en-US" dirty="0" smtClean="0">
                <a:latin typeface="Consolas"/>
                <a:cs typeface="Consolas"/>
              </a:rPr>
              <a:t>&gt;</a:t>
            </a:r>
          </a:p>
          <a:p>
            <a:pPr lvl="2"/>
            <a:endParaRPr lang="en-US" dirty="0" smtClean="0"/>
          </a:p>
          <a:p>
            <a:pPr lvl="1"/>
            <a:r>
              <a:rPr lang="en-US" u="sng" dirty="0" smtClean="0"/>
              <a:t>GIMP</a:t>
            </a:r>
            <a:r>
              <a:rPr lang="en-US" dirty="0" smtClean="0"/>
              <a:t>:</a:t>
            </a:r>
          </a:p>
          <a:p>
            <a:pPr lvl="2"/>
            <a:r>
              <a:rPr lang="en-US" dirty="0" smtClean="0"/>
              <a:t>Filters -&gt; Enhance -&gt; </a:t>
            </a:r>
            <a:r>
              <a:rPr lang="en-US" dirty="0" err="1" smtClean="0"/>
              <a:t>Despeckle</a:t>
            </a:r>
            <a:r>
              <a:rPr lang="en-US" dirty="0" smtClean="0"/>
              <a:t> … </a:t>
            </a:r>
          </a:p>
          <a:p>
            <a:pPr lvl="2"/>
            <a:r>
              <a:rPr lang="en-US" dirty="0" smtClean="0"/>
              <a:t>Try it multiple times, but watch your glyph</a:t>
            </a:r>
          </a:p>
          <a:p>
            <a:pPr marL="822960" lvl="3" indent="0">
              <a:buNone/>
            </a:pPr>
            <a:r>
              <a:rPr lang="en-US" dirty="0" smtClean="0"/>
              <a:t>integrity</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20</a:t>
            </a:fld>
            <a:endParaRPr lang="en-US"/>
          </a:p>
        </p:txBody>
      </p:sp>
      <p:pic>
        <p:nvPicPr>
          <p:cNvPr id="7" name="Picture 6" descr="GIMP-despeck.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26779" y="3475231"/>
            <a:ext cx="1792652" cy="3257157"/>
          </a:xfrm>
          <a:prstGeom prst="rect">
            <a:avLst/>
          </a:prstGeom>
        </p:spPr>
      </p:pic>
    </p:spTree>
    <p:extLst>
      <p:ext uri="{BB962C8B-B14F-4D97-AF65-F5344CB8AC3E}">
        <p14:creationId xmlns:p14="http://schemas.microsoft.com/office/powerpoint/2010/main" val="3186364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Deskew</a:t>
            </a:r>
            <a:endParaRPr lang="en-US" dirty="0"/>
          </a:p>
        </p:txBody>
      </p:sp>
      <p:sp>
        <p:nvSpPr>
          <p:cNvPr id="3" name="Content Placeholder 2"/>
          <p:cNvSpPr>
            <a:spLocks noGrp="1"/>
          </p:cNvSpPr>
          <p:nvPr>
            <p:ph idx="1"/>
          </p:nvPr>
        </p:nvSpPr>
        <p:spPr>
          <a:xfrm>
            <a:off x="457199" y="1600200"/>
            <a:ext cx="5292251" cy="4876800"/>
          </a:xfrm>
        </p:spPr>
        <p:txBody>
          <a:bodyPr/>
          <a:lstStyle/>
          <a:p>
            <a:r>
              <a:rPr lang="en-US" dirty="0" smtClean="0"/>
              <a:t>or “Rotate” or “Auto-straighten”</a:t>
            </a:r>
          </a:p>
          <a:p>
            <a:endParaRPr lang="en-US" dirty="0"/>
          </a:p>
          <a:p>
            <a:pPr lvl="1"/>
            <a:r>
              <a:rPr lang="en-US" u="sng" dirty="0" err="1" smtClean="0"/>
              <a:t>ImageMagick</a:t>
            </a:r>
            <a:r>
              <a:rPr lang="en-US" dirty="0" smtClean="0"/>
              <a:t>:</a:t>
            </a:r>
          </a:p>
          <a:p>
            <a:pPr lvl="2"/>
            <a:r>
              <a:rPr lang="en-US" dirty="0" smtClean="0"/>
              <a:t>Fred’s scripts:</a:t>
            </a:r>
          </a:p>
          <a:p>
            <a:pPr lvl="3">
              <a:buFont typeface="Lucida Grande"/>
              <a:buChar char="&gt;"/>
            </a:pPr>
            <a:r>
              <a:rPr lang="en-US" dirty="0" err="1" smtClean="0">
                <a:latin typeface="Consolas"/>
                <a:cs typeface="Consolas"/>
              </a:rPr>
              <a:t>sh</a:t>
            </a:r>
            <a:r>
              <a:rPr lang="en-US" dirty="0" smtClean="0">
                <a:latin typeface="Consolas"/>
                <a:cs typeface="Consolas"/>
              </a:rPr>
              <a:t> ./</a:t>
            </a:r>
            <a:r>
              <a:rPr lang="en-US" dirty="0" err="1" smtClean="0">
                <a:latin typeface="Consolas"/>
                <a:cs typeface="Consolas"/>
              </a:rPr>
              <a:t>skew.sh</a:t>
            </a:r>
            <a:r>
              <a:rPr lang="en-US" dirty="0" smtClean="0">
                <a:latin typeface="Consolas"/>
                <a:cs typeface="Consolas"/>
              </a:rPr>
              <a:t> -a 2 -m degrees -d b2r -v background &lt;</a:t>
            </a:r>
            <a:r>
              <a:rPr lang="en-US" dirty="0" err="1" smtClean="0">
                <a:latin typeface="Consolas"/>
                <a:cs typeface="Consolas"/>
              </a:rPr>
              <a:t>infile</a:t>
            </a:r>
            <a:r>
              <a:rPr lang="en-US" dirty="0" smtClean="0">
                <a:latin typeface="Consolas"/>
                <a:cs typeface="Consolas"/>
              </a:rPr>
              <a:t>&gt; &lt;</a:t>
            </a:r>
            <a:r>
              <a:rPr lang="en-US" dirty="0" err="1" smtClean="0">
                <a:latin typeface="Consolas"/>
                <a:cs typeface="Consolas"/>
              </a:rPr>
              <a:t>outfile</a:t>
            </a:r>
            <a:r>
              <a:rPr lang="en-US" dirty="0" smtClean="0">
                <a:latin typeface="Consolas"/>
                <a:cs typeface="Consolas"/>
              </a:rPr>
              <a:t>&gt;</a:t>
            </a:r>
          </a:p>
          <a:p>
            <a:pPr lvl="3"/>
            <a:endParaRPr lang="en-US" dirty="0">
              <a:latin typeface="Consolas"/>
              <a:cs typeface="Consolas"/>
            </a:endParaRPr>
          </a:p>
          <a:p>
            <a:pPr lvl="1"/>
            <a:r>
              <a:rPr lang="en-US" u="sng" dirty="0" smtClean="0">
                <a:latin typeface="+mj-lt"/>
                <a:cs typeface="Consolas"/>
              </a:rPr>
              <a:t>GIMP</a:t>
            </a:r>
            <a:r>
              <a:rPr lang="en-US" dirty="0" smtClean="0">
                <a:latin typeface="+mj-lt"/>
                <a:cs typeface="Consolas"/>
              </a:rPr>
              <a:t>:</a:t>
            </a:r>
          </a:p>
          <a:p>
            <a:pPr lvl="2"/>
            <a:r>
              <a:rPr lang="en-US" dirty="0" smtClean="0">
                <a:latin typeface="+mj-lt"/>
                <a:cs typeface="Consolas"/>
              </a:rPr>
              <a:t>There’s a plugin, but I couldn’t get it installed</a:t>
            </a:r>
          </a:p>
          <a:p>
            <a:pPr lvl="2"/>
            <a:r>
              <a:rPr lang="en-US" dirty="0" smtClean="0">
                <a:latin typeface="+mj-lt"/>
                <a:cs typeface="Consolas"/>
                <a:hlinkClick r:id="rId2"/>
              </a:rPr>
              <a:t>registry.gimp.org/node/2958</a:t>
            </a:r>
            <a:endParaRPr lang="en-US" dirty="0">
              <a:latin typeface="+mj-lt"/>
              <a:cs typeface="Consolas"/>
            </a:endParaRPr>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21</a:t>
            </a:fld>
            <a:endParaRPr lang="en-US"/>
          </a:p>
        </p:txBody>
      </p:sp>
      <p:pic>
        <p:nvPicPr>
          <p:cNvPr id="7" name="Picture 6" descr="Skew-ECCO-1582901300.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49450" y="1069843"/>
            <a:ext cx="3018050" cy="5544064"/>
          </a:xfrm>
          <a:prstGeom prst="rect">
            <a:avLst/>
          </a:prstGeom>
        </p:spPr>
      </p:pic>
      <p:pic>
        <p:nvPicPr>
          <p:cNvPr id="9" name="Picture 8" descr="Skew-fred-3.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991925" y="1261691"/>
            <a:ext cx="3103750" cy="5352216"/>
          </a:xfrm>
          <a:prstGeom prst="rect">
            <a:avLst/>
          </a:prstGeom>
          <a:ln>
            <a:solidFill>
              <a:schemeClr val="accent5"/>
            </a:solidFill>
          </a:ln>
        </p:spPr>
      </p:pic>
    </p:spTree>
    <p:extLst>
      <p:ext uri="{BB962C8B-B14F-4D97-AF65-F5344CB8AC3E}">
        <p14:creationId xmlns:p14="http://schemas.microsoft.com/office/powerpoint/2010/main" val="11367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Dewarp</a:t>
            </a:r>
            <a:endParaRPr lang="en-US" dirty="0"/>
          </a:p>
        </p:txBody>
      </p:sp>
      <p:sp>
        <p:nvSpPr>
          <p:cNvPr id="3" name="Content Placeholder 2"/>
          <p:cNvSpPr>
            <a:spLocks noGrp="1"/>
          </p:cNvSpPr>
          <p:nvPr>
            <p:ph idx="1"/>
          </p:nvPr>
        </p:nvSpPr>
        <p:spPr/>
        <p:txBody>
          <a:bodyPr/>
          <a:lstStyle/>
          <a:p>
            <a:r>
              <a:rPr lang="en-US" dirty="0" smtClean="0"/>
              <a:t>Dealing with warping (for example, when a page bends due to a tight or think spine) is much trickier.</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22</a:t>
            </a:fld>
            <a:endParaRPr lang="en-US"/>
          </a:p>
        </p:txBody>
      </p:sp>
    </p:spTree>
    <p:extLst>
      <p:ext uri="{BB962C8B-B14F-4D97-AF65-F5344CB8AC3E}">
        <p14:creationId xmlns:p14="http://schemas.microsoft.com/office/powerpoint/2010/main" val="3965558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Tesseract for your </a:t>
            </a:r>
            <a:r>
              <a:rPr lang="en-US" dirty="0" smtClean="0"/>
              <a:t>font</a:t>
            </a:r>
            <a:endParaRPr lang="en-US" dirty="0"/>
          </a:p>
        </p:txBody>
      </p:sp>
      <p:sp>
        <p:nvSpPr>
          <p:cNvPr id="3" name="Content Placeholder 2"/>
          <p:cNvSpPr>
            <a:spLocks noGrp="1"/>
          </p:cNvSpPr>
          <p:nvPr>
            <p:ph idx="1"/>
          </p:nvPr>
        </p:nvSpPr>
        <p:spPr>
          <a:xfrm>
            <a:off x="457200" y="1600200"/>
            <a:ext cx="8229600" cy="1233021"/>
          </a:xfrm>
        </p:spPr>
        <p:txBody>
          <a:bodyPr>
            <a:normAutofit/>
          </a:bodyPr>
          <a:lstStyle/>
          <a:p>
            <a:r>
              <a:rPr lang="en-US" dirty="0" smtClean="0"/>
              <a:t>The difference between Training and </a:t>
            </a:r>
            <a:r>
              <a:rPr lang="en-US" dirty="0" err="1" smtClean="0"/>
              <a:t>OCRing</a:t>
            </a:r>
            <a:endParaRPr lang="en-US" dirty="0" smtClean="0"/>
          </a:p>
          <a:p>
            <a:pPr lvl="1"/>
            <a:r>
              <a:rPr lang="en-US" dirty="0" smtClean="0"/>
              <a:t>You may end up using some of the documents you want to OCR to create the training.</a:t>
            </a:r>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23</a:t>
            </a:fld>
            <a:endParaRPr lang="en-US"/>
          </a:p>
        </p:txBody>
      </p:sp>
      <p:sp>
        <p:nvSpPr>
          <p:cNvPr id="7" name="TextBox 6"/>
          <p:cNvSpPr txBox="1"/>
          <p:nvPr/>
        </p:nvSpPr>
        <p:spPr>
          <a:xfrm>
            <a:off x="457200" y="3251924"/>
            <a:ext cx="3896753" cy="3170099"/>
          </a:xfrm>
          <a:prstGeom prst="rect">
            <a:avLst/>
          </a:prstGeom>
          <a:noFill/>
        </p:spPr>
        <p:txBody>
          <a:bodyPr wrap="square" numCol="1" rtlCol="0">
            <a:spAutoFit/>
          </a:bodyPr>
          <a:lstStyle/>
          <a:p>
            <a:pPr marL="285750" indent="-285750">
              <a:buSzPct val="125000"/>
              <a:buFont typeface="Arial"/>
              <a:buChar char="•"/>
            </a:pPr>
            <a:r>
              <a:rPr lang="en-US" sz="2000" b="1" u="sng" dirty="0"/>
              <a:t>Training</a:t>
            </a:r>
            <a:r>
              <a:rPr lang="en-US" sz="2000" dirty="0"/>
              <a:t>:</a:t>
            </a:r>
          </a:p>
          <a:p>
            <a:pPr marL="742950" lvl="1" indent="-285750">
              <a:buFont typeface="Arial"/>
              <a:buChar char="•"/>
            </a:pPr>
            <a:r>
              <a:rPr lang="en-US" b="1" dirty="0" err="1"/>
              <a:t>Binarize</a:t>
            </a:r>
            <a:endParaRPr lang="en-US" b="1" dirty="0"/>
          </a:p>
          <a:p>
            <a:pPr marL="742950" lvl="1" indent="-285750">
              <a:buFont typeface="Arial"/>
              <a:buChar char="•"/>
            </a:pPr>
            <a:r>
              <a:rPr lang="en-US" b="1" dirty="0" smtClean="0"/>
              <a:t>Clean</a:t>
            </a:r>
          </a:p>
          <a:p>
            <a:pPr marL="742950" lvl="1" indent="-285750">
              <a:buFont typeface="Arial"/>
              <a:buChar char="•"/>
            </a:pPr>
            <a:r>
              <a:rPr lang="en-US" b="1" dirty="0" smtClean="0"/>
              <a:t>Aletheia</a:t>
            </a:r>
            <a:r>
              <a:rPr lang="en-US" dirty="0" smtClean="0"/>
              <a:t>: Find glyphs (</a:t>
            </a:r>
            <a:r>
              <a:rPr lang="en-US" dirty="0" err="1" smtClean="0"/>
              <a:t>unicode</a:t>
            </a:r>
            <a:r>
              <a:rPr lang="en-US" dirty="0" smtClean="0"/>
              <a:t> values and coordinates on page)</a:t>
            </a:r>
          </a:p>
          <a:p>
            <a:pPr marL="742950" lvl="1" indent="-285750">
              <a:buFont typeface="Arial"/>
              <a:buChar char="•"/>
            </a:pPr>
            <a:r>
              <a:rPr lang="en-US" b="1" dirty="0" smtClean="0"/>
              <a:t>Franken</a:t>
            </a:r>
            <a:r>
              <a:rPr lang="en-US" dirty="0" smtClean="0"/>
              <a:t>+: choose best exemplars of glyphs</a:t>
            </a:r>
          </a:p>
          <a:p>
            <a:pPr marL="742950" lvl="1" indent="-285750">
              <a:buFont typeface="Arial"/>
              <a:buChar char="•"/>
            </a:pPr>
            <a:r>
              <a:rPr lang="en-US" dirty="0" smtClean="0"/>
              <a:t>Add </a:t>
            </a:r>
            <a:r>
              <a:rPr lang="en-US" b="1" dirty="0" smtClean="0"/>
              <a:t>word lists </a:t>
            </a:r>
            <a:r>
              <a:rPr lang="en-US" dirty="0" smtClean="0"/>
              <a:t>(optional)</a:t>
            </a:r>
          </a:p>
          <a:p>
            <a:pPr marL="742950" lvl="1" indent="-285750">
              <a:buFont typeface="Arial"/>
              <a:buChar char="•"/>
            </a:pPr>
            <a:r>
              <a:rPr lang="en-US" b="1" dirty="0" smtClean="0"/>
              <a:t>Process</a:t>
            </a:r>
            <a:r>
              <a:rPr lang="en-US" dirty="0" smtClean="0"/>
              <a:t> to create Tesseract training data</a:t>
            </a:r>
          </a:p>
        </p:txBody>
      </p:sp>
      <p:sp>
        <p:nvSpPr>
          <p:cNvPr id="8" name="TextBox 7"/>
          <p:cNvSpPr txBox="1"/>
          <p:nvPr/>
        </p:nvSpPr>
        <p:spPr>
          <a:xfrm>
            <a:off x="4828423" y="3251924"/>
            <a:ext cx="3070071" cy="1785104"/>
          </a:xfrm>
          <a:prstGeom prst="rect">
            <a:avLst/>
          </a:prstGeom>
          <a:noFill/>
        </p:spPr>
        <p:txBody>
          <a:bodyPr wrap="none" rtlCol="0">
            <a:spAutoFit/>
          </a:bodyPr>
          <a:lstStyle/>
          <a:p>
            <a:pPr marL="285750" indent="-285750">
              <a:buSzPct val="125000"/>
              <a:buFont typeface="Arial"/>
              <a:buChar char="•"/>
            </a:pPr>
            <a:r>
              <a:rPr lang="en-US" sz="2000" b="1" u="sng" dirty="0" err="1"/>
              <a:t>OCRing</a:t>
            </a:r>
            <a:r>
              <a:rPr lang="en-US" sz="2000" dirty="0"/>
              <a:t>:</a:t>
            </a:r>
          </a:p>
          <a:p>
            <a:pPr marL="742950" lvl="1" indent="-285750">
              <a:buFont typeface="Arial"/>
              <a:buChar char="•"/>
            </a:pPr>
            <a:r>
              <a:rPr lang="en-US" b="1" dirty="0" err="1"/>
              <a:t>Binarize</a:t>
            </a:r>
            <a:endParaRPr lang="en-US" b="1" dirty="0"/>
          </a:p>
          <a:p>
            <a:pPr marL="742950" lvl="1" indent="-285750">
              <a:buFont typeface="Arial"/>
              <a:buChar char="•"/>
            </a:pPr>
            <a:r>
              <a:rPr lang="en-US" b="1" dirty="0"/>
              <a:t>Clean</a:t>
            </a:r>
            <a:r>
              <a:rPr lang="en-US" dirty="0"/>
              <a:t> (if possible)</a:t>
            </a:r>
          </a:p>
          <a:p>
            <a:pPr marL="742950" lvl="1" indent="-285750">
              <a:buFont typeface="Arial"/>
              <a:buChar char="•"/>
            </a:pPr>
            <a:r>
              <a:rPr lang="en-US" b="1" dirty="0"/>
              <a:t>OCR</a:t>
            </a:r>
            <a:r>
              <a:rPr lang="en-US" dirty="0"/>
              <a:t> with Tesseract</a:t>
            </a:r>
          </a:p>
          <a:p>
            <a:pPr marL="742950" lvl="1" indent="-285750">
              <a:buFont typeface="Arial"/>
              <a:buChar char="•"/>
            </a:pPr>
            <a:endParaRPr lang="en-US" dirty="0"/>
          </a:p>
          <a:p>
            <a:endParaRPr lang="en-US" dirty="0"/>
          </a:p>
        </p:txBody>
      </p:sp>
    </p:spTree>
    <p:extLst>
      <p:ext uri="{BB962C8B-B14F-4D97-AF65-F5344CB8AC3E}">
        <p14:creationId xmlns:p14="http://schemas.microsoft.com/office/powerpoint/2010/main" val="3816805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Training Tesseract for your </a:t>
            </a:r>
            <a:r>
              <a:rPr lang="en-US" dirty="0" smtClean="0"/>
              <a:t>font</a:t>
            </a:r>
            <a:endParaRPr lang="en-US" dirty="0"/>
          </a:p>
        </p:txBody>
      </p:sp>
      <p:pic>
        <p:nvPicPr>
          <p:cNvPr id="7" name="Content Placeholder 6" descr="2a eMOP Tesseract Training - Old - New Page.png"/>
          <p:cNvPicPr>
            <a:picLocks noGrp="1" noChangeAspect="1"/>
          </p:cNvPicPr>
          <p:nvPr>
            <p:ph idx="1"/>
          </p:nvPr>
        </p:nvPicPr>
        <p:blipFill>
          <a:blip r:embed="rId2" cstate="email">
            <a:extLst>
              <a:ext uri="{28A0092B-C50C-407E-A947-70E740481C1C}">
                <a14:useLocalDpi xmlns:a14="http://schemas.microsoft.com/office/drawing/2010/main" val="0"/>
              </a:ext>
            </a:extLst>
          </a:blip>
          <a:srcRect t="200" b="200"/>
          <a:stretch>
            <a:fillRect/>
          </a:stretch>
        </p:blipFill>
        <p:spPr>
          <a:xfrm>
            <a:off x="457200" y="1403790"/>
            <a:ext cx="8229600" cy="4876800"/>
          </a:xfrm>
        </p:spPr>
      </p:pic>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24</a:t>
            </a:fld>
            <a:endParaRPr lang="en-US"/>
          </a:p>
        </p:txBody>
      </p:sp>
      <p:sp>
        <p:nvSpPr>
          <p:cNvPr id="8" name="TextBox 7"/>
          <p:cNvSpPr txBox="1"/>
          <p:nvPr/>
        </p:nvSpPr>
        <p:spPr>
          <a:xfrm>
            <a:off x="1243859" y="6315326"/>
            <a:ext cx="6663753" cy="369332"/>
          </a:xfrm>
          <a:prstGeom prst="rect">
            <a:avLst/>
          </a:prstGeom>
          <a:noFill/>
        </p:spPr>
        <p:txBody>
          <a:bodyPr wrap="none" rtlCol="0">
            <a:spAutoFit/>
          </a:bodyPr>
          <a:lstStyle/>
          <a:p>
            <a:r>
              <a:rPr lang="en-US" dirty="0" smtClean="0">
                <a:hlinkClick r:id="rId3"/>
              </a:rPr>
              <a:t>code.google.com/p/tesseract-ocr/wiki/TrainingTesseract3</a:t>
            </a:r>
            <a:endParaRPr lang="en-US" dirty="0"/>
          </a:p>
        </p:txBody>
      </p:sp>
    </p:spTree>
    <p:extLst>
      <p:ext uri="{BB962C8B-B14F-4D97-AF65-F5344CB8AC3E}">
        <p14:creationId xmlns:p14="http://schemas.microsoft.com/office/powerpoint/2010/main" val="10250406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more is needed</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dirty="0"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25</a:t>
            </a:fld>
            <a:endParaRPr lang="en-US"/>
          </a:p>
        </p:txBody>
      </p:sp>
      <p:sp>
        <p:nvSpPr>
          <p:cNvPr id="8" name="TextBox 7"/>
          <p:cNvSpPr txBox="1"/>
          <p:nvPr/>
        </p:nvSpPr>
        <p:spPr>
          <a:xfrm>
            <a:off x="5490874" y="1550189"/>
            <a:ext cx="3653126" cy="923330"/>
          </a:xfrm>
          <a:prstGeom prst="rect">
            <a:avLst/>
          </a:prstGeom>
          <a:noFill/>
        </p:spPr>
        <p:txBody>
          <a:bodyPr wrap="none" rtlCol="0">
            <a:spAutoFit/>
          </a:bodyPr>
          <a:lstStyle/>
          <a:p>
            <a:r>
              <a:rPr lang="en-US" dirty="0" smtClean="0">
                <a:solidFill>
                  <a:schemeClr val="accent5"/>
                </a:solidFill>
              </a:rPr>
              <a:t>Aletheia: </a:t>
            </a:r>
            <a:r>
              <a:rPr lang="en-US" dirty="0" err="1" smtClean="0">
                <a:solidFill>
                  <a:schemeClr val="accent5"/>
                </a:solidFill>
              </a:rPr>
              <a:t>PRImA</a:t>
            </a:r>
            <a:r>
              <a:rPr lang="en-US" dirty="0" smtClean="0">
                <a:solidFill>
                  <a:schemeClr val="accent5"/>
                </a:solidFill>
              </a:rPr>
              <a:t> Research Labs</a:t>
            </a:r>
          </a:p>
          <a:p>
            <a:r>
              <a:rPr lang="en-US" dirty="0" smtClean="0">
                <a:solidFill>
                  <a:schemeClr val="accent5"/>
                </a:solidFill>
                <a:hlinkClick r:id="rId2"/>
              </a:rPr>
              <a:t>www.primaresearch.org/</a:t>
            </a:r>
          </a:p>
          <a:p>
            <a:r>
              <a:rPr lang="en-US" dirty="0" smtClean="0">
                <a:solidFill>
                  <a:schemeClr val="accent5"/>
                </a:solidFill>
                <a:hlinkClick r:id="rId2"/>
              </a:rPr>
              <a:t>tools/Aletheia</a:t>
            </a:r>
            <a:endParaRPr lang="en-US" dirty="0">
              <a:solidFill>
                <a:schemeClr val="accent5"/>
              </a:solidFill>
            </a:endParaRPr>
          </a:p>
        </p:txBody>
      </p:sp>
      <p:pic>
        <p:nvPicPr>
          <p:cNvPr id="9" name="Picture 8" descr="Aletheia.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0185" y="1550190"/>
            <a:ext cx="5100689" cy="3795498"/>
          </a:xfrm>
          <a:prstGeom prst="rect">
            <a:avLst/>
          </a:prstGeom>
          <a:ln>
            <a:solidFill>
              <a:srgbClr val="808DA0"/>
            </a:solidFill>
          </a:ln>
        </p:spPr>
      </p:pic>
      <p:pic>
        <p:nvPicPr>
          <p:cNvPr id="10" name="Picture 9" descr="frankenplus-big.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4800" y="3313688"/>
            <a:ext cx="2032000" cy="2032000"/>
          </a:xfrm>
          <a:prstGeom prst="rect">
            <a:avLst/>
          </a:prstGeom>
          <a:ln>
            <a:solidFill>
              <a:schemeClr val="accent2"/>
            </a:solidFill>
          </a:ln>
        </p:spPr>
      </p:pic>
      <p:sp>
        <p:nvSpPr>
          <p:cNvPr id="11" name="TextBox 10"/>
          <p:cNvSpPr txBox="1"/>
          <p:nvPr/>
        </p:nvSpPr>
        <p:spPr>
          <a:xfrm>
            <a:off x="6100548" y="5364837"/>
            <a:ext cx="2708171" cy="1200329"/>
          </a:xfrm>
          <a:prstGeom prst="rect">
            <a:avLst/>
          </a:prstGeom>
          <a:noFill/>
        </p:spPr>
        <p:txBody>
          <a:bodyPr wrap="square" rtlCol="0">
            <a:spAutoFit/>
          </a:bodyPr>
          <a:lstStyle/>
          <a:p>
            <a:pPr algn="r"/>
            <a:r>
              <a:rPr lang="en-US" dirty="0" smtClean="0">
                <a:solidFill>
                  <a:schemeClr val="accent2"/>
                </a:solidFill>
              </a:rPr>
              <a:t>Franken+</a:t>
            </a:r>
          </a:p>
          <a:p>
            <a:pPr algn="r"/>
            <a:r>
              <a:rPr lang="en-US" dirty="0" smtClean="0">
                <a:hlinkClick r:id="rId5"/>
              </a:rPr>
              <a:t>dh-emopweb.tamu.edu/Franken+/</a:t>
            </a:r>
            <a:endParaRPr lang="en-US" dirty="0"/>
          </a:p>
        </p:txBody>
      </p:sp>
      <p:sp>
        <p:nvSpPr>
          <p:cNvPr id="3" name="TextBox 2"/>
          <p:cNvSpPr txBox="1"/>
          <p:nvPr/>
        </p:nvSpPr>
        <p:spPr>
          <a:xfrm>
            <a:off x="294640" y="5962134"/>
            <a:ext cx="4886959" cy="646331"/>
          </a:xfrm>
          <a:prstGeom prst="rect">
            <a:avLst/>
          </a:prstGeom>
          <a:noFill/>
          <a:ln>
            <a:solidFill>
              <a:schemeClr val="accent1"/>
            </a:solidFill>
          </a:ln>
        </p:spPr>
        <p:txBody>
          <a:bodyPr wrap="square" rtlCol="0">
            <a:spAutoFit/>
          </a:bodyPr>
          <a:lstStyle/>
          <a:p>
            <a:r>
              <a:rPr lang="en-US" dirty="0" smtClean="0"/>
              <a:t>See: </a:t>
            </a:r>
            <a:r>
              <a:rPr lang="en-US" dirty="0" smtClean="0">
                <a:hlinkClick r:id="rId6"/>
              </a:rPr>
              <a:t>Aletheia/Franken+ Quick Start Guide</a:t>
            </a:r>
            <a:r>
              <a:rPr lang="en-US" dirty="0" smtClean="0"/>
              <a:t> for more information</a:t>
            </a:r>
            <a:endParaRPr lang="en-US" dirty="0"/>
          </a:p>
        </p:txBody>
      </p:sp>
    </p:spTree>
    <p:extLst>
      <p:ext uri="{BB962C8B-B14F-4D97-AF65-F5344CB8AC3E}">
        <p14:creationId xmlns:p14="http://schemas.microsoft.com/office/powerpoint/2010/main" val="21657437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380" y="668613"/>
            <a:ext cx="7391401" cy="734903"/>
          </a:xfrm>
        </p:spPr>
        <p:txBody>
          <a:bodyPr/>
          <a:lstStyle/>
          <a:p>
            <a:r>
              <a:rPr lang="en-US" dirty="0" smtClean="0"/>
              <a:t>Aletheia</a:t>
            </a:r>
            <a:endParaRPr lang="en-US" dirty="0"/>
          </a:p>
        </p:txBody>
      </p:sp>
      <p:sp>
        <p:nvSpPr>
          <p:cNvPr id="11" name="Footer Placeholder 10"/>
          <p:cNvSpPr>
            <a:spLocks noGrp="1"/>
          </p:cNvSpPr>
          <p:nvPr>
            <p:ph type="ftr" sz="quarter" idx="11"/>
          </p:nvPr>
        </p:nvSpPr>
        <p:spPr>
          <a:xfrm>
            <a:off x="174811" y="6356350"/>
            <a:ext cx="6432557" cy="365125"/>
          </a:xfrm>
        </p:spPr>
        <p:txBody>
          <a:bodyPr/>
          <a:lstStyle/>
          <a:p>
            <a:r>
              <a:rPr lang="en-US" smtClean="0"/>
              <a:t>Open Source OCR Tools</a:t>
            </a:r>
            <a:endParaRPr lang="en-US" dirty="0"/>
          </a:p>
        </p:txBody>
      </p:sp>
      <p:sp>
        <p:nvSpPr>
          <p:cNvPr id="12" name="Slide Number Placeholder 11"/>
          <p:cNvSpPr>
            <a:spLocks noGrp="1"/>
          </p:cNvSpPr>
          <p:nvPr>
            <p:ph type="sldNum" sz="quarter" idx="12"/>
          </p:nvPr>
        </p:nvSpPr>
        <p:spPr/>
        <p:txBody>
          <a:bodyPr/>
          <a:lstStyle/>
          <a:p>
            <a:fld id="{57AF16DE-A0D5-4438-950F-5B1E159C2C28}" type="slidenum">
              <a:rPr lang="en-US" smtClean="0"/>
              <a:t>26</a:t>
            </a:fld>
            <a:endParaRPr lang="en-US"/>
          </a:p>
        </p:txBody>
      </p:sp>
      <p:pic>
        <p:nvPicPr>
          <p:cNvPr id="13"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7544" y="3167700"/>
            <a:ext cx="3925888" cy="307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5194562" y="3946420"/>
            <a:ext cx="3339362" cy="1354217"/>
          </a:xfrm>
          <a:prstGeom prst="rect">
            <a:avLst/>
          </a:prstGeom>
          <a:noFill/>
          <a:ln>
            <a:solidFill>
              <a:schemeClr val="accent1"/>
            </a:solidFill>
          </a:ln>
        </p:spPr>
        <p:txBody>
          <a:bodyPr wrap="square" rtlCol="0">
            <a:spAutoFit/>
          </a:bodyPr>
          <a:lstStyle/>
          <a:p>
            <a:r>
              <a:rPr lang="en-US" dirty="0" smtClean="0">
                <a:hlinkClick r:id="rId4"/>
              </a:rPr>
              <a:t>www.primaresearch.org/tools.php</a:t>
            </a:r>
            <a:endParaRPr lang="en-US" dirty="0" smtClean="0"/>
          </a:p>
          <a:p>
            <a:endParaRPr lang="en-US" dirty="0" smtClean="0"/>
          </a:p>
          <a:p>
            <a:r>
              <a:rPr lang="en-US" sz="1400" dirty="0" smtClean="0"/>
              <a:t>Available for free but requires registration.</a:t>
            </a:r>
            <a:endParaRPr lang="en-US" sz="1400" dirty="0"/>
          </a:p>
        </p:txBody>
      </p:sp>
      <p:sp>
        <p:nvSpPr>
          <p:cNvPr id="14" name="Content Placeholder 3"/>
          <p:cNvSpPr>
            <a:spLocks noGrp="1"/>
          </p:cNvSpPr>
          <p:nvPr>
            <p:ph sz="half" idx="4294967295"/>
          </p:nvPr>
        </p:nvSpPr>
        <p:spPr>
          <a:xfrm>
            <a:off x="533202" y="1418612"/>
            <a:ext cx="3571747" cy="1665929"/>
          </a:xfrm>
          <a:prstGeom prst="rect">
            <a:avLst/>
          </a:prstGeom>
        </p:spPr>
        <p:txBody>
          <a:bodyPr>
            <a:noAutofit/>
          </a:bodyPr>
          <a:lstStyle/>
          <a:p>
            <a:r>
              <a:rPr lang="en-US" sz="1600" dirty="0"/>
              <a:t>Created by </a:t>
            </a:r>
            <a:r>
              <a:rPr lang="en-US" sz="1600" dirty="0" err="1"/>
              <a:t>PRImA</a:t>
            </a:r>
            <a:r>
              <a:rPr lang="en-US" sz="1600" dirty="0"/>
              <a:t> Research </a:t>
            </a:r>
            <a:r>
              <a:rPr lang="en-US" sz="1600" dirty="0" smtClean="0"/>
              <a:t>Labs, University of </a:t>
            </a:r>
            <a:r>
              <a:rPr lang="en-US" sz="1600" dirty="0" err="1" smtClean="0"/>
              <a:t>Salford</a:t>
            </a:r>
            <a:r>
              <a:rPr lang="en-US" sz="1600" dirty="0" smtClean="0"/>
              <a:t>, UK. </a:t>
            </a:r>
          </a:p>
          <a:p>
            <a:r>
              <a:rPr lang="en-US" sz="1600" dirty="0" smtClean="0"/>
              <a:t>Windows based tool.</a:t>
            </a:r>
          </a:p>
          <a:p>
            <a:r>
              <a:rPr lang="en-US" sz="1600" dirty="0" smtClean="0"/>
              <a:t>Developed as a </a:t>
            </a:r>
            <a:r>
              <a:rPr lang="en-US" sz="1600" dirty="0" err="1" smtClean="0"/>
              <a:t>groundtruth</a:t>
            </a:r>
            <a:r>
              <a:rPr lang="en-US" sz="1600" dirty="0" smtClean="0"/>
              <a:t> creation tool</a:t>
            </a:r>
          </a:p>
        </p:txBody>
      </p:sp>
      <p:sp>
        <p:nvSpPr>
          <p:cNvPr id="15" name="Content Placeholder 3"/>
          <p:cNvSpPr>
            <a:spLocks noGrp="1"/>
          </p:cNvSpPr>
          <p:nvPr>
            <p:ph sz="half" idx="4294967295"/>
          </p:nvPr>
        </p:nvSpPr>
        <p:spPr>
          <a:xfrm>
            <a:off x="4343081" y="1405101"/>
            <a:ext cx="3803765" cy="1679440"/>
          </a:xfrm>
          <a:prstGeom prst="rect">
            <a:avLst/>
          </a:prstGeom>
        </p:spPr>
        <p:txBody>
          <a:bodyPr>
            <a:noAutofit/>
          </a:bodyPr>
          <a:lstStyle/>
          <a:p>
            <a:r>
              <a:rPr lang="en-US" sz="1600" dirty="0" smtClean="0"/>
              <a:t>Used by eMOP undergraduate student workers to create training </a:t>
            </a:r>
            <a:r>
              <a:rPr lang="en-US" sz="1600" dirty="0"/>
              <a:t>of desired </a:t>
            </a:r>
            <a:r>
              <a:rPr lang="en-US" sz="1600" dirty="0" smtClean="0"/>
              <a:t>typeface for </a:t>
            </a:r>
            <a:r>
              <a:rPr lang="en-US" sz="1600" dirty="0"/>
              <a:t>Tesseract.</a:t>
            </a:r>
            <a:endParaRPr lang="en-US" sz="1600" dirty="0" smtClean="0"/>
          </a:p>
          <a:p>
            <a:r>
              <a:rPr lang="en-US" sz="1600" dirty="0" smtClean="0"/>
              <a:t>Can identify glyphs on a page image with page coordinates and </a:t>
            </a:r>
            <a:r>
              <a:rPr lang="en-US" sz="1600" dirty="0"/>
              <a:t>U</a:t>
            </a:r>
            <a:r>
              <a:rPr lang="en-US" sz="1600" dirty="0" smtClean="0"/>
              <a:t>nicode values.</a:t>
            </a:r>
            <a:endParaRPr lang="en-US" sz="1600" dirty="0"/>
          </a:p>
        </p:txBody>
      </p:sp>
      <p:sp>
        <p:nvSpPr>
          <p:cNvPr id="3" name="Date Placeholder 2"/>
          <p:cNvSpPr>
            <a:spLocks noGrp="1"/>
          </p:cNvSpPr>
          <p:nvPr>
            <p:ph type="dt" sz="half" idx="10"/>
          </p:nvPr>
        </p:nvSpPr>
        <p:spPr/>
        <p:txBody>
          <a:bodyPr/>
          <a:lstStyle/>
          <a:p>
            <a:r>
              <a:rPr lang="en-US" dirty="0" smtClean="0"/>
              <a:t>Tuesday, August 12, 2014</a:t>
            </a:r>
            <a:endParaRPr lang="en-US" dirty="0"/>
          </a:p>
        </p:txBody>
      </p:sp>
      <p:sp>
        <p:nvSpPr>
          <p:cNvPr id="10" name="Footer Placeholder 4"/>
          <p:cNvSpPr txBox="1">
            <a:spLocks/>
          </p:cNvSpPr>
          <p:nvPr/>
        </p:nvSpPr>
        <p:spPr>
          <a:xfrm>
            <a:off x="3429000" y="18288"/>
            <a:ext cx="4114800"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mtClean="0"/>
              <a:t>Open Source OCR Tools</a:t>
            </a:r>
            <a:endParaRPr lang="en-US" dirty="0"/>
          </a:p>
        </p:txBody>
      </p:sp>
    </p:spTree>
    <p:extLst>
      <p:ext uri="{BB962C8B-B14F-4D97-AF65-F5344CB8AC3E}">
        <p14:creationId xmlns:p14="http://schemas.microsoft.com/office/powerpoint/2010/main" val="24641773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1611990" y="3942831"/>
            <a:ext cx="4482820" cy="616239"/>
          </a:xfrm>
        </p:spPr>
        <p:txBody>
          <a:bodyPr>
            <a:normAutofit fontScale="90000"/>
          </a:bodyPr>
          <a:lstStyle/>
          <a:p>
            <a:r>
              <a:rPr lang="en-US" dirty="0" smtClean="0"/>
              <a:t>Aletheia: Workflow</a:t>
            </a:r>
            <a:endParaRPr lang="en-US" dirty="0"/>
          </a:p>
        </p:txBody>
      </p:sp>
      <p:sp>
        <p:nvSpPr>
          <p:cNvPr id="5" name="Footer Placeholder 4"/>
          <p:cNvSpPr>
            <a:spLocks noGrp="1"/>
          </p:cNvSpPr>
          <p:nvPr>
            <p:ph type="ftr" sz="quarter" idx="11"/>
          </p:nvPr>
        </p:nvSpPr>
        <p:spPr>
          <a:xfrm>
            <a:off x="176725" y="6356350"/>
            <a:ext cx="6773581" cy="365125"/>
          </a:xfrm>
        </p:spPr>
        <p:txBody>
          <a:bodyPr/>
          <a:lstStyle/>
          <a:p>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57AF16DE-A0D5-4438-950F-5B1E159C2C28}" type="slidenum">
              <a:rPr lang="en-US" smtClean="0"/>
              <a:t>27</a:t>
            </a:fld>
            <a:endParaRPr lang="en-US"/>
          </a:p>
        </p:txBody>
      </p:sp>
      <p:pic>
        <p:nvPicPr>
          <p:cNvPr id="10" name="Picture 9" descr="2c Aletheia Workflow.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85644" y="2398613"/>
            <a:ext cx="7915474" cy="3957737"/>
          </a:xfrm>
          <a:prstGeom prst="rect">
            <a:avLst/>
          </a:prstGeom>
        </p:spPr>
      </p:pic>
      <p:sp>
        <p:nvSpPr>
          <p:cNvPr id="13" name="Content Placeholder 3"/>
          <p:cNvSpPr>
            <a:spLocks noGrp="1"/>
          </p:cNvSpPr>
          <p:nvPr>
            <p:ph sz="half" idx="4294967295"/>
          </p:nvPr>
        </p:nvSpPr>
        <p:spPr>
          <a:xfrm>
            <a:off x="2239734" y="955456"/>
            <a:ext cx="6525806" cy="1773560"/>
          </a:xfrm>
          <a:prstGeom prst="rect">
            <a:avLst/>
          </a:prstGeom>
        </p:spPr>
        <p:txBody>
          <a:bodyPr>
            <a:noAutofit/>
          </a:bodyPr>
          <a:lstStyle/>
          <a:p>
            <a:r>
              <a:rPr lang="en-US" sz="1600" dirty="0" err="1" smtClean="0"/>
              <a:t>Binarization</a:t>
            </a:r>
            <a:r>
              <a:rPr lang="en-US" sz="1600" dirty="0" smtClean="0"/>
              <a:t> and </a:t>
            </a:r>
            <a:r>
              <a:rPr lang="en-US" sz="1600" dirty="0" err="1" smtClean="0"/>
              <a:t>Denoise</a:t>
            </a:r>
            <a:r>
              <a:rPr lang="en-US" sz="1600" dirty="0" smtClean="0"/>
              <a:t> are native Aletheia functions</a:t>
            </a:r>
            <a:endParaRPr lang="en-US" sz="1600" dirty="0"/>
          </a:p>
          <a:p>
            <a:r>
              <a:rPr lang="en-US" sz="1600" dirty="0" smtClean="0"/>
              <a:t>A </a:t>
            </a:r>
            <a:r>
              <a:rPr lang="en-US" sz="1600" dirty="0"/>
              <a:t>team of Undergraduate student </a:t>
            </a:r>
            <a:r>
              <a:rPr lang="en-US" sz="1600" dirty="0" smtClean="0"/>
              <a:t>workers</a:t>
            </a:r>
            <a:r>
              <a:rPr lang="en-US" sz="1600" dirty="0"/>
              <a:t> </a:t>
            </a:r>
            <a:r>
              <a:rPr lang="en-US" sz="1600" dirty="0" smtClean="0"/>
              <a:t>refines and corrects glyph boxes and </a:t>
            </a:r>
            <a:r>
              <a:rPr lang="en-US" sz="1600" dirty="0" err="1" smtClean="0"/>
              <a:t>unicode</a:t>
            </a:r>
            <a:r>
              <a:rPr lang="en-US" sz="1600" dirty="0" smtClean="0"/>
              <a:t> values, where needed.</a:t>
            </a:r>
          </a:p>
          <a:p>
            <a:r>
              <a:rPr lang="en-US" sz="1600" b="1" dirty="0" smtClean="0"/>
              <a:t>Output</a:t>
            </a:r>
            <a:r>
              <a:rPr lang="en-US" sz="1600" dirty="0" smtClean="0"/>
              <a:t>: A set of PAGE XML files with page coordinates and </a:t>
            </a:r>
            <a:r>
              <a:rPr lang="en-US" sz="1600" dirty="0" err="1" smtClean="0"/>
              <a:t>unicode</a:t>
            </a:r>
            <a:r>
              <a:rPr lang="en-US" sz="1600" dirty="0" smtClean="0"/>
              <a:t> values for every identified glyph on each processed TIFF image.</a:t>
            </a:r>
            <a:endParaRPr lang="en-US" sz="1600" dirty="0"/>
          </a:p>
        </p:txBody>
      </p:sp>
      <p:sp>
        <p:nvSpPr>
          <p:cNvPr id="3" name="Date Placeholder 2"/>
          <p:cNvSpPr>
            <a:spLocks noGrp="1"/>
          </p:cNvSpPr>
          <p:nvPr>
            <p:ph type="dt" sz="half" idx="10"/>
          </p:nvPr>
        </p:nvSpPr>
        <p:spPr/>
        <p:txBody>
          <a:bodyPr/>
          <a:lstStyle/>
          <a:p>
            <a:r>
              <a:rPr lang="en-US" smtClean="0"/>
              <a:t>Tuesday, August 12, 2014</a:t>
            </a:r>
            <a:endParaRPr lang="en-US"/>
          </a:p>
        </p:txBody>
      </p:sp>
      <p:sp>
        <p:nvSpPr>
          <p:cNvPr id="8" name="Footer Placeholder 4"/>
          <p:cNvSpPr txBox="1">
            <a:spLocks/>
          </p:cNvSpPr>
          <p:nvPr/>
        </p:nvSpPr>
        <p:spPr>
          <a:xfrm>
            <a:off x="3429000" y="18288"/>
            <a:ext cx="4114800"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mtClean="0"/>
              <a:t>Open Source OCR Tools</a:t>
            </a:r>
            <a:endParaRPr lang="en-US" dirty="0"/>
          </a:p>
        </p:txBody>
      </p:sp>
      <p:sp>
        <p:nvSpPr>
          <p:cNvPr id="9" name="Date Placeholder 2"/>
          <p:cNvSpPr txBox="1">
            <a:spLocks/>
          </p:cNvSpPr>
          <p:nvPr/>
        </p:nvSpPr>
        <p:spPr>
          <a:xfrm>
            <a:off x="457200" y="18288"/>
            <a:ext cx="2895600" cy="32918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Tuesday, August 12, 2014</a:t>
            </a:r>
            <a:endParaRPr lang="en-US" dirty="0"/>
          </a:p>
        </p:txBody>
      </p:sp>
    </p:spTree>
    <p:extLst>
      <p:ext uri="{BB962C8B-B14F-4D97-AF65-F5344CB8AC3E}">
        <p14:creationId xmlns:p14="http://schemas.microsoft.com/office/powerpoint/2010/main" val="38937824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463" y="676270"/>
            <a:ext cx="7391401" cy="630508"/>
          </a:xfrm>
        </p:spPr>
        <p:txBody>
          <a:bodyPr>
            <a:normAutofit fontScale="90000"/>
          </a:bodyPr>
          <a:lstStyle/>
          <a:p>
            <a:r>
              <a:rPr lang="en-US" dirty="0" smtClean="0"/>
              <a:t>Aletheia: Glyph Recognition</a:t>
            </a:r>
            <a:endParaRPr lang="en-US" dirty="0"/>
          </a:p>
        </p:txBody>
      </p:sp>
      <p:sp>
        <p:nvSpPr>
          <p:cNvPr id="5" name="Footer Placeholder 4"/>
          <p:cNvSpPr>
            <a:spLocks noGrp="1"/>
          </p:cNvSpPr>
          <p:nvPr>
            <p:ph type="ftr" sz="quarter" idx="11"/>
          </p:nvPr>
        </p:nvSpPr>
        <p:spPr>
          <a:xfrm>
            <a:off x="174812" y="6356350"/>
            <a:ext cx="6404016" cy="365125"/>
          </a:xfrm>
        </p:spPr>
        <p:txBody>
          <a:bodyPr/>
          <a:lstStyle/>
          <a:p>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57AF16DE-A0D5-4438-950F-5B1E159C2C28}" type="slidenum">
              <a:rPr lang="en-US" smtClean="0"/>
              <a:t>28</a:t>
            </a:fld>
            <a:endParaRPr lang="en-US"/>
          </a:p>
        </p:txBody>
      </p:sp>
      <p:pic>
        <p:nvPicPr>
          <p:cNvPr id="8" name="Content Placeholder 6"/>
          <p:cNvPicPr>
            <a:picLocks noGrp="1" noChangeAspect="1"/>
          </p:cNvPicPr>
          <p:nvPr>
            <p:ph idx="1"/>
          </p:nvPr>
        </p:nvPicPr>
        <p:blipFill>
          <a:blip r:embed="rId2" cstate="email">
            <a:extLst>
              <a:ext uri="{28A0092B-C50C-407E-A947-70E740481C1C}">
                <a14:useLocalDpi xmlns:a14="http://schemas.microsoft.com/office/drawing/2010/main" val="0"/>
              </a:ext>
            </a:extLst>
          </a:blip>
          <a:srcRect/>
          <a:stretch>
            <a:fillRect/>
          </a:stretch>
        </p:blipFill>
        <p:spPr>
          <a:xfrm>
            <a:off x="576463" y="1544611"/>
            <a:ext cx="3506788" cy="3854450"/>
          </a:xfrm>
        </p:spPr>
      </p:pic>
      <p:pic>
        <p:nvPicPr>
          <p:cNvPr id="9" name="Picture 7"/>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98603" y="2724136"/>
            <a:ext cx="4106863" cy="3440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4298603" y="1913943"/>
            <a:ext cx="3301693" cy="369332"/>
          </a:xfrm>
          <a:prstGeom prst="rect">
            <a:avLst/>
          </a:prstGeom>
          <a:noFill/>
        </p:spPr>
        <p:txBody>
          <a:bodyPr wrap="none" rtlCol="0">
            <a:spAutoFit/>
          </a:bodyPr>
          <a:lstStyle/>
          <a:p>
            <a:r>
              <a:rPr lang="en-US" dirty="0" smtClean="0"/>
              <a:t>Uses Tesseract to find glyphs</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10" name="Footer Placeholder 4"/>
          <p:cNvSpPr txBox="1">
            <a:spLocks/>
          </p:cNvSpPr>
          <p:nvPr/>
        </p:nvSpPr>
        <p:spPr>
          <a:xfrm>
            <a:off x="3429000" y="18288"/>
            <a:ext cx="4114800"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mtClean="0"/>
              <a:t>Open Source OCR Tools</a:t>
            </a:r>
            <a:endParaRPr lang="en-US" dirty="0"/>
          </a:p>
        </p:txBody>
      </p:sp>
    </p:spTree>
    <p:extLst>
      <p:ext uri="{BB962C8B-B14F-4D97-AF65-F5344CB8AC3E}">
        <p14:creationId xmlns:p14="http://schemas.microsoft.com/office/powerpoint/2010/main" val="1607310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29791" y="646766"/>
            <a:ext cx="7391401" cy="571500"/>
          </a:xfrm>
        </p:spPr>
        <p:txBody>
          <a:bodyPr>
            <a:normAutofit fontScale="90000"/>
          </a:bodyPr>
          <a:lstStyle/>
          <a:p>
            <a:r>
              <a:rPr lang="en-US" dirty="0" smtClean="0"/>
              <a:t>Aletheia: I/O</a:t>
            </a:r>
            <a:endParaRPr lang="en-US" dirty="0"/>
          </a:p>
        </p:txBody>
      </p:sp>
      <p:sp>
        <p:nvSpPr>
          <p:cNvPr id="4" name="Footer Placeholder 3"/>
          <p:cNvSpPr>
            <a:spLocks noGrp="1"/>
          </p:cNvSpPr>
          <p:nvPr>
            <p:ph type="ftr" sz="quarter" idx="11"/>
          </p:nvPr>
        </p:nvSpPr>
        <p:spPr>
          <a:xfrm>
            <a:off x="174811" y="6356350"/>
            <a:ext cx="6346933" cy="365125"/>
          </a:xfrm>
        </p:spPr>
        <p:txBody>
          <a:bodyPr/>
          <a:lstStyle/>
          <a:p>
            <a:r>
              <a:rPr lang="en-US" smtClean="0"/>
              <a:t>Open Source OCR Tools</a:t>
            </a:r>
            <a:endParaRPr lang="en-US" dirty="0"/>
          </a:p>
        </p:txBody>
      </p:sp>
      <p:sp>
        <p:nvSpPr>
          <p:cNvPr id="5" name="Slide Number Placeholder 4"/>
          <p:cNvSpPr>
            <a:spLocks noGrp="1"/>
          </p:cNvSpPr>
          <p:nvPr>
            <p:ph type="sldNum" sz="quarter" idx="12"/>
          </p:nvPr>
        </p:nvSpPr>
        <p:spPr/>
        <p:txBody>
          <a:bodyPr/>
          <a:lstStyle/>
          <a:p>
            <a:fld id="{57AF16DE-A0D5-4438-950F-5B1E159C2C28}" type="slidenum">
              <a:rPr lang="en-US" smtClean="0"/>
              <a:t>29</a:t>
            </a:fld>
            <a:endParaRPr lang="en-US"/>
          </a:p>
        </p:txBody>
      </p:sp>
      <p:pic>
        <p:nvPicPr>
          <p:cNvPr id="13" name="Content Placeholder 6"/>
          <p:cNvPicPr>
            <a:picLocks noGrp="1" noChangeAspect="1"/>
          </p:cNvPicPr>
          <p:nvPr>
            <p:ph idx="1"/>
          </p:nvPr>
        </p:nvPicPr>
        <p:blipFill>
          <a:blip r:embed="rId3" cstate="email">
            <a:extLst>
              <a:ext uri="{28A0092B-C50C-407E-A947-70E740481C1C}">
                <a14:useLocalDpi xmlns:a14="http://schemas.microsoft.com/office/drawing/2010/main" val="0"/>
              </a:ext>
            </a:extLst>
          </a:blip>
          <a:srcRect/>
          <a:stretch>
            <a:fillRect/>
          </a:stretch>
        </p:blipFill>
        <p:spPr>
          <a:xfrm>
            <a:off x="457199" y="1602373"/>
            <a:ext cx="3989669" cy="2730984"/>
          </a:xfrm>
        </p:spPr>
      </p:pic>
      <p:pic>
        <p:nvPicPr>
          <p:cNvPr id="17" name="Picture 16" descr="Aletheia-output.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603893" y="2869873"/>
            <a:ext cx="3938017" cy="3486478"/>
          </a:xfrm>
          <a:prstGeom prst="rect">
            <a:avLst/>
          </a:prstGeom>
          <a:ln>
            <a:solidFill>
              <a:srgbClr val="000090"/>
            </a:solidFill>
          </a:ln>
        </p:spPr>
      </p:pic>
      <p:sp>
        <p:nvSpPr>
          <p:cNvPr id="18" name="Bent Arrow 17"/>
          <p:cNvSpPr/>
          <p:nvPr/>
        </p:nvSpPr>
        <p:spPr>
          <a:xfrm rot="5400000">
            <a:off x="4703265" y="1971738"/>
            <a:ext cx="723621" cy="922366"/>
          </a:xfrm>
          <a:prstGeom prst="bentArrow">
            <a:avLst/>
          </a:prstGeom>
          <a:solidFill>
            <a:schemeClr val="tx2">
              <a:lumMod val="60000"/>
              <a:lumOff val="40000"/>
            </a:schemeClr>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366FF"/>
              </a:solidFill>
            </a:endParaRPr>
          </a:p>
        </p:txBody>
      </p:sp>
      <p:sp>
        <p:nvSpPr>
          <p:cNvPr id="2" name="TextBox 1"/>
          <p:cNvSpPr txBox="1"/>
          <p:nvPr/>
        </p:nvSpPr>
        <p:spPr>
          <a:xfrm>
            <a:off x="986350" y="4890610"/>
            <a:ext cx="3351060" cy="923330"/>
          </a:xfrm>
          <a:prstGeom prst="rect">
            <a:avLst/>
          </a:prstGeom>
          <a:noFill/>
        </p:spPr>
        <p:txBody>
          <a:bodyPr wrap="none" rtlCol="0">
            <a:spAutoFit/>
          </a:bodyPr>
          <a:lstStyle/>
          <a:p>
            <a:pPr algn="ctr"/>
            <a:r>
              <a:rPr lang="en-US" dirty="0" smtClean="0"/>
              <a:t>We then convert PAGE XML</a:t>
            </a:r>
          </a:p>
          <a:p>
            <a:pPr algn="ctr"/>
            <a:r>
              <a:rPr lang="en-US" dirty="0" smtClean="0"/>
              <a:t>file to Tesseract Box file using </a:t>
            </a:r>
          </a:p>
          <a:p>
            <a:pPr algn="ctr"/>
            <a:r>
              <a:rPr lang="en-US" dirty="0" smtClean="0"/>
              <a:t>XSLT</a:t>
            </a:r>
            <a:endParaRPr lang="en-US" dirty="0"/>
          </a:p>
        </p:txBody>
      </p:sp>
      <p:pic>
        <p:nvPicPr>
          <p:cNvPr id="6" name="Picture 5" descr="box-file.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521744" y="1459174"/>
            <a:ext cx="1499448" cy="5121190"/>
          </a:xfrm>
          <a:prstGeom prst="rect">
            <a:avLst/>
          </a:prstGeom>
          <a:ln>
            <a:solidFill>
              <a:srgbClr val="000090"/>
            </a:solidFill>
          </a:ln>
        </p:spPr>
      </p:pic>
      <p:sp>
        <p:nvSpPr>
          <p:cNvPr id="3" name="Date Placeholder 2"/>
          <p:cNvSpPr>
            <a:spLocks noGrp="1"/>
          </p:cNvSpPr>
          <p:nvPr>
            <p:ph type="dt" sz="half" idx="10"/>
          </p:nvPr>
        </p:nvSpPr>
        <p:spPr/>
        <p:txBody>
          <a:bodyPr/>
          <a:lstStyle/>
          <a:p>
            <a:r>
              <a:rPr lang="en-US" smtClean="0"/>
              <a:t>Tuesday, August 12, 2014</a:t>
            </a:r>
            <a:endParaRPr lang="en-US"/>
          </a:p>
        </p:txBody>
      </p:sp>
      <p:sp>
        <p:nvSpPr>
          <p:cNvPr id="11" name="Footer Placeholder 4"/>
          <p:cNvSpPr txBox="1">
            <a:spLocks/>
          </p:cNvSpPr>
          <p:nvPr/>
        </p:nvSpPr>
        <p:spPr>
          <a:xfrm>
            <a:off x="3429000" y="18288"/>
            <a:ext cx="4114800"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mtClean="0"/>
              <a:t>Open Source OCR Tools</a:t>
            </a:r>
            <a:endParaRPr lang="en-US" dirty="0"/>
          </a:p>
        </p:txBody>
      </p:sp>
    </p:spTree>
    <p:extLst>
      <p:ext uri="{BB962C8B-B14F-4D97-AF65-F5344CB8AC3E}">
        <p14:creationId xmlns:p14="http://schemas.microsoft.com/office/powerpoint/2010/main" val="181866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 You </a:t>
            </a:r>
            <a:endParaRPr lang="en-US" dirty="0"/>
          </a:p>
        </p:txBody>
      </p:sp>
      <p:sp>
        <p:nvSpPr>
          <p:cNvPr id="3" name="Content Placeholder 2"/>
          <p:cNvSpPr>
            <a:spLocks noGrp="1"/>
          </p:cNvSpPr>
          <p:nvPr>
            <p:ph idx="1"/>
          </p:nvPr>
        </p:nvSpPr>
        <p:spPr/>
        <p:txBody>
          <a:bodyPr/>
          <a:lstStyle/>
          <a:p>
            <a:r>
              <a:rPr lang="en-US" dirty="0" smtClean="0"/>
              <a:t>Name &amp; Institution</a:t>
            </a:r>
          </a:p>
          <a:p>
            <a:endParaRPr lang="en-US" dirty="0" smtClean="0"/>
          </a:p>
          <a:p>
            <a:r>
              <a:rPr lang="en-US" dirty="0" smtClean="0"/>
              <a:t>Experience with OCR</a:t>
            </a:r>
          </a:p>
          <a:p>
            <a:endParaRPr lang="en-US" dirty="0" smtClean="0"/>
          </a:p>
          <a:p>
            <a:r>
              <a:rPr lang="en-US" dirty="0" smtClean="0"/>
              <a:t>What’s your project or what are you </a:t>
            </a:r>
            <a:r>
              <a:rPr lang="en-US" dirty="0" smtClean="0"/>
              <a:t>bringing </a:t>
            </a:r>
            <a:r>
              <a:rPr lang="en-US" dirty="0" smtClean="0"/>
              <a:t>with you?</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dirty="0"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a:t>
            </a:fld>
            <a:endParaRPr lang="en-US" dirty="0"/>
          </a:p>
        </p:txBody>
      </p:sp>
    </p:spTree>
    <p:extLst>
      <p:ext uri="{BB962C8B-B14F-4D97-AF65-F5344CB8AC3E}">
        <p14:creationId xmlns:p14="http://schemas.microsoft.com/office/powerpoint/2010/main" val="16103763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032" y="445205"/>
            <a:ext cx="6508377" cy="646289"/>
          </a:xfrm>
        </p:spPr>
        <p:txBody>
          <a:bodyPr>
            <a:normAutofit fontScale="90000"/>
          </a:bodyPr>
          <a:lstStyle/>
          <a:p>
            <a:r>
              <a:rPr lang="en-US" dirty="0" smtClean="0"/>
              <a:t>Tesseract Training</a:t>
            </a:r>
            <a:endParaRPr lang="en-US" dirty="0"/>
          </a:p>
        </p:txBody>
      </p:sp>
      <p:sp>
        <p:nvSpPr>
          <p:cNvPr id="3" name="Footer Placeholder 2"/>
          <p:cNvSpPr>
            <a:spLocks noGrp="1"/>
          </p:cNvSpPr>
          <p:nvPr>
            <p:ph type="ftr" sz="quarter" idx="11"/>
          </p:nvPr>
        </p:nvSpPr>
        <p:spPr>
          <a:xfrm>
            <a:off x="174812" y="6356350"/>
            <a:ext cx="6584410" cy="365125"/>
          </a:xfrm>
        </p:spPr>
        <p:txBody>
          <a:bodyPr/>
          <a:lstStyle/>
          <a:p>
            <a:r>
              <a:rPr lang="en-US" smtClean="0"/>
              <a:t>Open Source OCR Tools</a:t>
            </a:r>
            <a:endParaRPr lang="en-US" dirty="0"/>
          </a:p>
        </p:txBody>
      </p:sp>
      <p:sp>
        <p:nvSpPr>
          <p:cNvPr id="4" name="Slide Number Placeholder 3"/>
          <p:cNvSpPr>
            <a:spLocks noGrp="1"/>
          </p:cNvSpPr>
          <p:nvPr>
            <p:ph type="sldNum" sz="quarter" idx="12"/>
          </p:nvPr>
        </p:nvSpPr>
        <p:spPr/>
        <p:txBody>
          <a:bodyPr/>
          <a:lstStyle/>
          <a:p>
            <a:fld id="{57AF16DE-A0D5-4438-950F-5B1E159C2C28}" type="slidenum">
              <a:rPr lang="en-US" smtClean="0"/>
              <a:t>30</a:t>
            </a:fld>
            <a:endParaRPr lang="en-US"/>
          </a:p>
        </p:txBody>
      </p:sp>
      <p:pic>
        <p:nvPicPr>
          <p:cNvPr id="5" name="Picture 4" descr="emop.mfle.exp26.t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199" y="1027291"/>
            <a:ext cx="3381022" cy="5492389"/>
          </a:xfrm>
          <a:prstGeom prst="rect">
            <a:avLst/>
          </a:prstGeom>
        </p:spPr>
      </p:pic>
      <p:sp>
        <p:nvSpPr>
          <p:cNvPr id="7" name="Right Arrow 6"/>
          <p:cNvSpPr/>
          <p:nvPr/>
        </p:nvSpPr>
        <p:spPr>
          <a:xfrm>
            <a:off x="3654777" y="4191000"/>
            <a:ext cx="830041" cy="776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4668262" y="931680"/>
            <a:ext cx="3285853" cy="5588000"/>
            <a:chOff x="4668262" y="768350"/>
            <a:chExt cx="3285853" cy="5588000"/>
          </a:xfrm>
        </p:grpSpPr>
        <p:pic>
          <p:nvPicPr>
            <p:cNvPr id="6" name="Picture 5" descr="Tess-Training-Probs.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668262" y="768350"/>
              <a:ext cx="3285853" cy="5588000"/>
            </a:xfrm>
            <a:prstGeom prst="rect">
              <a:avLst/>
            </a:prstGeom>
            <a:ln>
              <a:solidFill>
                <a:srgbClr val="000090"/>
              </a:solidFill>
            </a:ln>
          </p:spPr>
        </p:pic>
        <p:sp>
          <p:nvSpPr>
            <p:cNvPr id="8" name="Rectangle 7"/>
            <p:cNvSpPr/>
            <p:nvPr/>
          </p:nvSpPr>
          <p:spPr>
            <a:xfrm>
              <a:off x="6489724" y="1183922"/>
              <a:ext cx="75337" cy="86103"/>
            </a:xfrm>
            <a:prstGeom prst="rect">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802658" y="1183922"/>
              <a:ext cx="75337" cy="86103"/>
            </a:xfrm>
            <a:prstGeom prst="rect">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320979" y="1428620"/>
              <a:ext cx="75337" cy="86103"/>
            </a:xfrm>
            <a:prstGeom prst="rect">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838405" y="1805143"/>
              <a:ext cx="75337" cy="86103"/>
            </a:xfrm>
            <a:prstGeom prst="rect">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296316" y="2173079"/>
              <a:ext cx="75337" cy="86103"/>
            </a:xfrm>
            <a:prstGeom prst="rect">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064859" y="2297704"/>
              <a:ext cx="75337" cy="86103"/>
            </a:xfrm>
            <a:prstGeom prst="rect">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880865" y="3526135"/>
              <a:ext cx="75337" cy="86103"/>
            </a:xfrm>
            <a:prstGeom prst="rect">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720160" y="3526135"/>
              <a:ext cx="75337" cy="86103"/>
            </a:xfrm>
            <a:prstGeom prst="rect">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833405" y="3646001"/>
              <a:ext cx="75337" cy="86103"/>
            </a:xfrm>
            <a:prstGeom prst="rect">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858131" y="2173079"/>
              <a:ext cx="75337" cy="86103"/>
            </a:xfrm>
            <a:prstGeom prst="rect">
              <a:avLst/>
            </a:prstGeom>
            <a:noFill/>
            <a:ln w="19050" cmpd="sng">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784676" y="2423592"/>
              <a:ext cx="75337" cy="86103"/>
            </a:xfrm>
            <a:prstGeom prst="rect">
              <a:avLst/>
            </a:prstGeom>
            <a:noFill/>
            <a:ln w="19050" cmpd="sng">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169763" y="3773486"/>
              <a:ext cx="75337" cy="86103"/>
            </a:xfrm>
            <a:prstGeom prst="rect">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433824" y="3036418"/>
              <a:ext cx="75337" cy="86103"/>
            </a:xfrm>
            <a:prstGeom prst="rect">
              <a:avLst/>
            </a:prstGeom>
            <a:noFill/>
            <a:ln w="19050" cmpd="sng">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546299" y="3277492"/>
              <a:ext cx="75337" cy="86103"/>
            </a:xfrm>
            <a:prstGeom prst="rect">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5413276" y="2509695"/>
              <a:ext cx="45719" cy="127809"/>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5470237" y="2386886"/>
              <a:ext cx="45719" cy="127809"/>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6908742" y="1400764"/>
              <a:ext cx="45719" cy="127809"/>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4835146" y="6195936"/>
              <a:ext cx="174991" cy="127809"/>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Date Placeholder 18"/>
          <p:cNvSpPr>
            <a:spLocks noGrp="1"/>
          </p:cNvSpPr>
          <p:nvPr>
            <p:ph type="dt" sz="half" idx="10"/>
          </p:nvPr>
        </p:nvSpPr>
        <p:spPr/>
        <p:txBody>
          <a:bodyPr/>
          <a:lstStyle/>
          <a:p>
            <a:r>
              <a:rPr lang="en-US" smtClean="0"/>
              <a:t>Tuesday, August 12, 2014</a:t>
            </a:r>
            <a:endParaRPr lang="en-US"/>
          </a:p>
        </p:txBody>
      </p:sp>
      <p:sp>
        <p:nvSpPr>
          <p:cNvPr id="28" name="Footer Placeholder 4"/>
          <p:cNvSpPr txBox="1">
            <a:spLocks/>
          </p:cNvSpPr>
          <p:nvPr/>
        </p:nvSpPr>
        <p:spPr>
          <a:xfrm>
            <a:off x="3429000" y="18288"/>
            <a:ext cx="4114800"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mtClean="0"/>
              <a:t>Open Source OCR Tools</a:t>
            </a:r>
            <a:endParaRPr lang="en-US" dirty="0"/>
          </a:p>
        </p:txBody>
      </p:sp>
    </p:spTree>
    <p:extLst>
      <p:ext uri="{BB962C8B-B14F-4D97-AF65-F5344CB8AC3E}">
        <p14:creationId xmlns:p14="http://schemas.microsoft.com/office/powerpoint/2010/main" val="11025793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827" y="528688"/>
            <a:ext cx="7391401" cy="637275"/>
          </a:xfrm>
        </p:spPr>
        <p:txBody>
          <a:bodyPr>
            <a:normAutofit fontScale="90000"/>
          </a:bodyPr>
          <a:lstStyle/>
          <a:p>
            <a:r>
              <a:rPr lang="en-US" dirty="0" smtClean="0"/>
              <a:t>Franken+</a:t>
            </a:r>
            <a:endParaRPr lang="en-US" dirty="0"/>
          </a:p>
        </p:txBody>
      </p:sp>
      <p:sp>
        <p:nvSpPr>
          <p:cNvPr id="4" name="Content Placeholder 3"/>
          <p:cNvSpPr>
            <a:spLocks noGrp="1"/>
          </p:cNvSpPr>
          <p:nvPr>
            <p:ph sz="half" idx="2"/>
          </p:nvPr>
        </p:nvSpPr>
        <p:spPr>
          <a:xfrm>
            <a:off x="4438931" y="1277046"/>
            <a:ext cx="3974054" cy="5278573"/>
          </a:xfrm>
        </p:spPr>
        <p:txBody>
          <a:bodyPr>
            <a:noAutofit/>
          </a:bodyPr>
          <a:lstStyle/>
          <a:p>
            <a:pPr marL="342900" indent="-342900">
              <a:spcBef>
                <a:spcPts val="600"/>
              </a:spcBef>
              <a:buFont typeface="+mj-lt"/>
              <a:buAutoNum type="arabicPeriod"/>
            </a:pPr>
            <a:r>
              <a:rPr lang="en-US" sz="1600" dirty="0" smtClean="0"/>
              <a:t>Windows based tool that uses a MySQL DB. </a:t>
            </a:r>
          </a:p>
          <a:p>
            <a:pPr marL="342900" indent="-342900">
              <a:spcBef>
                <a:spcPts val="600"/>
              </a:spcBef>
              <a:buFont typeface="+mj-lt"/>
              <a:buAutoNum type="arabicPeriod"/>
            </a:pPr>
            <a:r>
              <a:rPr lang="en-US" sz="1600" dirty="0" smtClean="0"/>
              <a:t>Developed for eMOP by IDHMC Graduate student worker Bryan </a:t>
            </a:r>
            <a:r>
              <a:rPr lang="en-US" sz="1600" dirty="0" err="1" smtClean="0"/>
              <a:t>Tarpley</a:t>
            </a:r>
            <a:r>
              <a:rPr lang="en-US" sz="1600" dirty="0" smtClean="0"/>
              <a:t>.</a:t>
            </a:r>
          </a:p>
          <a:p>
            <a:pPr marL="342900" indent="-342900">
              <a:spcBef>
                <a:spcPts val="600"/>
              </a:spcBef>
              <a:buFont typeface="+mj-lt"/>
              <a:buAutoNum type="arabicPeriod"/>
            </a:pPr>
            <a:r>
              <a:rPr lang="en-US" sz="1600" dirty="0" smtClean="0"/>
              <a:t>Designed to be easily used by eMOP Undergraduate student workers </a:t>
            </a:r>
          </a:p>
          <a:p>
            <a:pPr marL="342900" indent="-342900">
              <a:spcBef>
                <a:spcPts val="600"/>
              </a:spcBef>
              <a:buFont typeface="+mj-lt"/>
              <a:buAutoNum type="arabicPeriod"/>
            </a:pPr>
            <a:r>
              <a:rPr lang="en-US" sz="1600" dirty="0" smtClean="0"/>
              <a:t>Takes Aletheia's output files as input.</a:t>
            </a:r>
          </a:p>
          <a:p>
            <a:pPr marL="342900" indent="-342900">
              <a:spcBef>
                <a:spcPts val="600"/>
              </a:spcBef>
              <a:buFont typeface="+mj-lt"/>
              <a:buAutoNum type="arabicPeriod"/>
            </a:pPr>
            <a:r>
              <a:rPr lang="en-US" sz="1600" dirty="0" smtClean="0"/>
              <a:t>Outputs the same box files and TIFF images that Tesseract's first stage of native training.</a:t>
            </a:r>
          </a:p>
          <a:p>
            <a:pPr marL="342900" indent="-342900">
              <a:spcBef>
                <a:spcPts val="600"/>
              </a:spcBef>
              <a:buFont typeface="+mj-lt"/>
              <a:buAutoNum type="arabicPeriod"/>
            </a:pPr>
            <a:endParaRPr lang="en-US" sz="1600" dirty="0"/>
          </a:p>
          <a:p>
            <a:pPr>
              <a:spcBef>
                <a:spcPts val="600"/>
              </a:spcBef>
            </a:pPr>
            <a:r>
              <a:rPr lang="en-US" sz="1600" dirty="0" smtClean="0"/>
              <a:t>Available open</a:t>
            </a:r>
            <a:r>
              <a:rPr lang="en-US" sz="1600" dirty="0"/>
              <a:t>-source at: </a:t>
            </a:r>
            <a:r>
              <a:rPr lang="en-US" sz="1600" dirty="0" smtClean="0">
                <a:hlinkClick r:id="rId3"/>
              </a:rPr>
              <a:t>github.com/idhmc-tamu/FrankenPlus</a:t>
            </a:r>
            <a:endParaRPr lang="en-US" sz="1600" dirty="0" smtClean="0"/>
          </a:p>
        </p:txBody>
      </p:sp>
      <p:pic>
        <p:nvPicPr>
          <p:cNvPr id="7" name="Picture 6" descr="winnowing.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68738" y="2833955"/>
            <a:ext cx="3908956" cy="3524108"/>
          </a:xfrm>
          <a:prstGeom prst="rect">
            <a:avLst/>
          </a:prstGeom>
        </p:spPr>
      </p:pic>
      <p:pic>
        <p:nvPicPr>
          <p:cNvPr id="8" name="Picture 7" descr="choose-character.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825261" y="1147952"/>
            <a:ext cx="1209896" cy="3062367"/>
          </a:xfrm>
          <a:prstGeom prst="rect">
            <a:avLst/>
          </a:prstGeom>
        </p:spPr>
      </p:pic>
      <p:pic>
        <p:nvPicPr>
          <p:cNvPr id="9" name="Picture 8" descr="frankenplus-big.gif"/>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57199" y="1147952"/>
            <a:ext cx="1470539" cy="1470539"/>
          </a:xfrm>
          <a:prstGeom prst="rect">
            <a:avLst/>
          </a:prstGeom>
        </p:spPr>
      </p:pic>
      <p:sp>
        <p:nvSpPr>
          <p:cNvPr id="10" name="Footer Placeholder 9"/>
          <p:cNvSpPr>
            <a:spLocks noGrp="1"/>
          </p:cNvSpPr>
          <p:nvPr>
            <p:ph type="ftr" sz="quarter" idx="11"/>
          </p:nvPr>
        </p:nvSpPr>
        <p:spPr>
          <a:xfrm>
            <a:off x="174811" y="6356350"/>
            <a:ext cx="6503911" cy="365125"/>
          </a:xfrm>
        </p:spPr>
        <p:txBody>
          <a:bodyPr/>
          <a:lstStyle/>
          <a:p>
            <a:r>
              <a:rPr lang="en-US" smtClean="0"/>
              <a:t>Open Source OCR Tools</a:t>
            </a:r>
            <a:endParaRPr lang="en-US" dirty="0"/>
          </a:p>
        </p:txBody>
      </p:sp>
      <p:sp>
        <p:nvSpPr>
          <p:cNvPr id="11" name="Slide Number Placeholder 10"/>
          <p:cNvSpPr>
            <a:spLocks noGrp="1"/>
          </p:cNvSpPr>
          <p:nvPr>
            <p:ph type="sldNum" sz="quarter" idx="12"/>
          </p:nvPr>
        </p:nvSpPr>
        <p:spPr/>
        <p:txBody>
          <a:bodyPr/>
          <a:lstStyle/>
          <a:p>
            <a:fld id="{57AF16DE-A0D5-4438-950F-5B1E159C2C28}" type="slidenum">
              <a:rPr lang="en-US" smtClean="0"/>
              <a:t>31</a:t>
            </a:fld>
            <a:endParaRPr lang="en-US"/>
          </a:p>
        </p:txBody>
      </p:sp>
      <p:sp>
        <p:nvSpPr>
          <p:cNvPr id="3" name="Rectangle 2"/>
          <p:cNvSpPr/>
          <p:nvPr/>
        </p:nvSpPr>
        <p:spPr>
          <a:xfrm>
            <a:off x="4438932" y="5178779"/>
            <a:ext cx="3974054" cy="889000"/>
          </a:xfrm>
          <a:prstGeom prst="rect">
            <a:avLst/>
          </a:prstGeom>
          <a:noFill/>
          <a:ln>
            <a:solidFill>
              <a:srgbClr val="F0A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r>
              <a:rPr lang="en-US" smtClean="0"/>
              <a:t>Tuesday, August 12, 2014</a:t>
            </a:r>
            <a:endParaRPr lang="en-US"/>
          </a:p>
        </p:txBody>
      </p:sp>
      <p:sp>
        <p:nvSpPr>
          <p:cNvPr id="12" name="Footer Placeholder 4"/>
          <p:cNvSpPr txBox="1">
            <a:spLocks/>
          </p:cNvSpPr>
          <p:nvPr/>
        </p:nvSpPr>
        <p:spPr>
          <a:xfrm>
            <a:off x="3429000" y="18288"/>
            <a:ext cx="4114800"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mtClean="0"/>
              <a:t>Open Source OCR Tools</a:t>
            </a:r>
            <a:endParaRPr lang="en-US" dirty="0"/>
          </a:p>
        </p:txBody>
      </p:sp>
    </p:spTree>
    <p:extLst>
      <p:ext uri="{BB962C8B-B14F-4D97-AF65-F5344CB8AC3E}">
        <p14:creationId xmlns:p14="http://schemas.microsoft.com/office/powerpoint/2010/main" val="26130906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rot="5400000">
            <a:off x="-1519303" y="3820120"/>
            <a:ext cx="4387227" cy="685233"/>
          </a:xfrm>
        </p:spPr>
        <p:txBody>
          <a:bodyPr>
            <a:normAutofit fontScale="90000"/>
          </a:bodyPr>
          <a:lstStyle/>
          <a:p>
            <a:r>
              <a:rPr lang="en-US" dirty="0" smtClean="0"/>
              <a:t>Franken+ Workflow</a:t>
            </a:r>
            <a:endParaRPr lang="en-US" dirty="0"/>
          </a:p>
        </p:txBody>
      </p:sp>
      <p:sp>
        <p:nvSpPr>
          <p:cNvPr id="3" name="Footer Placeholder 2"/>
          <p:cNvSpPr>
            <a:spLocks noGrp="1"/>
          </p:cNvSpPr>
          <p:nvPr>
            <p:ph type="ftr" sz="quarter" idx="11"/>
          </p:nvPr>
        </p:nvSpPr>
        <p:spPr>
          <a:xfrm>
            <a:off x="195618" y="6356350"/>
            <a:ext cx="6773581" cy="365125"/>
          </a:xfrm>
        </p:spPr>
        <p:txBody>
          <a:bodyPr/>
          <a:lstStyle/>
          <a:p>
            <a:r>
              <a:rPr lang="en-US" smtClean="0"/>
              <a:t>Open Source OCR Tools</a:t>
            </a:r>
            <a:endParaRPr lang="en-US" dirty="0"/>
          </a:p>
        </p:txBody>
      </p:sp>
      <p:sp>
        <p:nvSpPr>
          <p:cNvPr id="4" name="Slide Number Placeholder 3"/>
          <p:cNvSpPr>
            <a:spLocks noGrp="1"/>
          </p:cNvSpPr>
          <p:nvPr>
            <p:ph type="sldNum" sz="quarter" idx="12"/>
          </p:nvPr>
        </p:nvSpPr>
        <p:spPr/>
        <p:txBody>
          <a:bodyPr/>
          <a:lstStyle/>
          <a:p>
            <a:fld id="{57AF16DE-A0D5-4438-950F-5B1E159C2C28}" type="slidenum">
              <a:rPr lang="en-US" smtClean="0"/>
              <a:t>32</a:t>
            </a:fld>
            <a:endParaRPr lang="en-US"/>
          </a:p>
        </p:txBody>
      </p:sp>
      <p:pic>
        <p:nvPicPr>
          <p:cNvPr id="10" name="Picture 9" descr="2d Franken+ Workflow.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5944" y="361016"/>
            <a:ext cx="8875059" cy="6858000"/>
          </a:xfrm>
          <a:prstGeom prst="rect">
            <a:avLst/>
          </a:prstGeom>
        </p:spPr>
      </p:pic>
      <p:sp>
        <p:nvSpPr>
          <p:cNvPr id="11" name="Content Placeholder 3"/>
          <p:cNvSpPr>
            <a:spLocks noGrp="1"/>
          </p:cNvSpPr>
          <p:nvPr>
            <p:ph sz="half" idx="4294967295"/>
          </p:nvPr>
        </p:nvSpPr>
        <p:spPr>
          <a:xfrm>
            <a:off x="1220329" y="2751667"/>
            <a:ext cx="2871893" cy="3604683"/>
          </a:xfrm>
          <a:prstGeom prst="rect">
            <a:avLst/>
          </a:prstGeom>
        </p:spPr>
        <p:txBody>
          <a:bodyPr>
            <a:normAutofit/>
          </a:bodyPr>
          <a:lstStyle/>
          <a:p>
            <a:pPr marL="342900" indent="-342900">
              <a:spcBef>
                <a:spcPts val="600"/>
              </a:spcBef>
              <a:buFont typeface="+mj-lt"/>
              <a:buAutoNum type="arabicPeriod"/>
            </a:pPr>
            <a:r>
              <a:rPr lang="en-US" sz="1600" dirty="0" smtClean="0"/>
              <a:t>Groups </a:t>
            </a:r>
            <a:r>
              <a:rPr lang="en-US" sz="1600" dirty="0"/>
              <a:t>all glyphs with the same Unicode values into one window for comparison.</a:t>
            </a:r>
          </a:p>
          <a:p>
            <a:pPr marL="342900" indent="-342900">
              <a:spcBef>
                <a:spcPts val="600"/>
              </a:spcBef>
              <a:buFont typeface="+mj-lt"/>
              <a:buAutoNum type="arabicPeriod"/>
            </a:pPr>
            <a:r>
              <a:rPr lang="en-US" sz="1600" dirty="0" smtClean="0"/>
              <a:t>Uses </a:t>
            </a:r>
            <a:r>
              <a:rPr lang="en-US" sz="1600" dirty="0"/>
              <a:t>all selected glyphs to create a Franken-page image (TIFF) using a selected text as a base.</a:t>
            </a:r>
          </a:p>
          <a:p>
            <a:pPr marL="342900" indent="-342900">
              <a:spcBef>
                <a:spcPts val="600"/>
              </a:spcBef>
              <a:buFont typeface="+mj-lt"/>
              <a:buAutoNum type="arabicPeriod"/>
            </a:pPr>
            <a:r>
              <a:rPr lang="en-US" sz="1600" dirty="0"/>
              <a:t>Outputs the same box files and TIFF images that Tesseract's first stage of native training</a:t>
            </a:r>
            <a:r>
              <a:rPr lang="en-US" sz="1600" dirty="0" smtClean="0"/>
              <a:t>.</a:t>
            </a:r>
            <a:endParaRPr lang="en-US" sz="1600" dirty="0"/>
          </a:p>
        </p:txBody>
      </p:sp>
      <p:sp>
        <p:nvSpPr>
          <p:cNvPr id="2" name="Date Placeholder 1"/>
          <p:cNvSpPr>
            <a:spLocks noGrp="1"/>
          </p:cNvSpPr>
          <p:nvPr>
            <p:ph type="dt" sz="half" idx="10"/>
          </p:nvPr>
        </p:nvSpPr>
        <p:spPr/>
        <p:txBody>
          <a:bodyPr/>
          <a:lstStyle/>
          <a:p>
            <a:r>
              <a:rPr lang="en-US" smtClean="0"/>
              <a:t>Tuesday, August 12, 2014</a:t>
            </a:r>
            <a:endParaRPr lang="en-US"/>
          </a:p>
        </p:txBody>
      </p:sp>
      <p:sp>
        <p:nvSpPr>
          <p:cNvPr id="8" name="Footer Placeholder 4"/>
          <p:cNvSpPr txBox="1">
            <a:spLocks/>
          </p:cNvSpPr>
          <p:nvPr/>
        </p:nvSpPr>
        <p:spPr>
          <a:xfrm>
            <a:off x="3429000" y="18288"/>
            <a:ext cx="4114800"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mtClean="0"/>
              <a:t>Open Source OCR Tools</a:t>
            </a:r>
            <a:endParaRPr lang="en-US" dirty="0"/>
          </a:p>
        </p:txBody>
      </p:sp>
      <p:sp>
        <p:nvSpPr>
          <p:cNvPr id="9" name="Date Placeholder 2"/>
          <p:cNvSpPr txBox="1">
            <a:spLocks/>
          </p:cNvSpPr>
          <p:nvPr/>
        </p:nvSpPr>
        <p:spPr>
          <a:xfrm>
            <a:off x="457200" y="18288"/>
            <a:ext cx="2895600" cy="32918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Tuesday, August 12, 2014</a:t>
            </a:r>
            <a:endParaRPr lang="en-US" dirty="0"/>
          </a:p>
        </p:txBody>
      </p:sp>
    </p:spTree>
    <p:extLst>
      <p:ext uri="{BB962C8B-B14F-4D97-AF65-F5344CB8AC3E}">
        <p14:creationId xmlns:p14="http://schemas.microsoft.com/office/powerpoint/2010/main" val="7620292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78804" y="597769"/>
            <a:ext cx="6508377" cy="673893"/>
          </a:xfrm>
        </p:spPr>
        <p:txBody>
          <a:bodyPr>
            <a:normAutofit fontScale="90000"/>
          </a:bodyPr>
          <a:lstStyle/>
          <a:p>
            <a:r>
              <a:rPr lang="en-US" dirty="0" smtClean="0"/>
              <a:t>Franken+ Ingestion</a:t>
            </a:r>
            <a:endParaRPr lang="en-US" dirty="0"/>
          </a:p>
        </p:txBody>
      </p:sp>
      <p:sp>
        <p:nvSpPr>
          <p:cNvPr id="4" name="Footer Placeholder 3"/>
          <p:cNvSpPr>
            <a:spLocks noGrp="1"/>
          </p:cNvSpPr>
          <p:nvPr>
            <p:ph type="ftr" sz="quarter" idx="11"/>
          </p:nvPr>
        </p:nvSpPr>
        <p:spPr>
          <a:xfrm>
            <a:off x="174811" y="6356350"/>
            <a:ext cx="6606291" cy="365125"/>
          </a:xfrm>
        </p:spPr>
        <p:txBody>
          <a:bodyPr/>
          <a:lstStyle/>
          <a:p>
            <a:r>
              <a:rPr lang="en-US" smtClean="0"/>
              <a:t>Open Source OCR Tools</a:t>
            </a:r>
            <a:endParaRPr lang="en-US" dirty="0"/>
          </a:p>
        </p:txBody>
      </p:sp>
      <p:sp>
        <p:nvSpPr>
          <p:cNvPr id="5" name="Slide Number Placeholder 4"/>
          <p:cNvSpPr>
            <a:spLocks noGrp="1"/>
          </p:cNvSpPr>
          <p:nvPr>
            <p:ph type="sldNum" sz="quarter" idx="12"/>
          </p:nvPr>
        </p:nvSpPr>
        <p:spPr/>
        <p:txBody>
          <a:bodyPr/>
          <a:lstStyle/>
          <a:p>
            <a:fld id="{57AF16DE-A0D5-4438-950F-5B1E159C2C28}" type="slidenum">
              <a:rPr lang="en-US" smtClean="0"/>
              <a:t>33</a:t>
            </a:fld>
            <a:endParaRPr lang="en-US"/>
          </a:p>
        </p:txBody>
      </p:sp>
      <p:pic>
        <p:nvPicPr>
          <p:cNvPr id="8" name="Picture 7" descr="Franken-files.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199" y="1398154"/>
            <a:ext cx="7479294" cy="4736276"/>
          </a:xfrm>
          <a:prstGeom prst="rect">
            <a:avLst/>
          </a:prstGeom>
        </p:spPr>
      </p:pic>
      <p:sp>
        <p:nvSpPr>
          <p:cNvPr id="2" name="Date Placeholder 1"/>
          <p:cNvSpPr>
            <a:spLocks noGrp="1"/>
          </p:cNvSpPr>
          <p:nvPr>
            <p:ph type="dt" sz="half" idx="10"/>
          </p:nvPr>
        </p:nvSpPr>
        <p:spPr/>
        <p:txBody>
          <a:bodyPr/>
          <a:lstStyle/>
          <a:p>
            <a:r>
              <a:rPr lang="en-US" smtClean="0"/>
              <a:t>Tuesday, August 12, 2014</a:t>
            </a:r>
            <a:endParaRPr lang="en-US"/>
          </a:p>
        </p:txBody>
      </p:sp>
      <p:sp>
        <p:nvSpPr>
          <p:cNvPr id="9" name="Footer Placeholder 4"/>
          <p:cNvSpPr txBox="1">
            <a:spLocks/>
          </p:cNvSpPr>
          <p:nvPr/>
        </p:nvSpPr>
        <p:spPr>
          <a:xfrm>
            <a:off x="3429000" y="18288"/>
            <a:ext cx="4114800"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mtClean="0"/>
              <a:t>Open Source OCR Tools</a:t>
            </a:r>
            <a:endParaRPr lang="en-US" dirty="0"/>
          </a:p>
        </p:txBody>
      </p:sp>
    </p:spTree>
    <p:extLst>
      <p:ext uri="{BB962C8B-B14F-4D97-AF65-F5344CB8AC3E}">
        <p14:creationId xmlns:p14="http://schemas.microsoft.com/office/powerpoint/2010/main" val="36973170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1016"/>
            <a:ext cx="7391401" cy="618067"/>
          </a:xfrm>
        </p:spPr>
        <p:txBody>
          <a:bodyPr>
            <a:normAutofit fontScale="90000"/>
          </a:bodyPr>
          <a:lstStyle/>
          <a:p>
            <a:r>
              <a:rPr lang="en-US" dirty="0" smtClean="0"/>
              <a:t>Franken+</a:t>
            </a:r>
            <a:endParaRPr lang="en-US" dirty="0"/>
          </a:p>
        </p:txBody>
      </p:sp>
      <p:sp>
        <p:nvSpPr>
          <p:cNvPr id="5" name="Footer Placeholder 4"/>
          <p:cNvSpPr>
            <a:spLocks noGrp="1"/>
          </p:cNvSpPr>
          <p:nvPr>
            <p:ph type="ftr" sz="quarter" idx="11"/>
          </p:nvPr>
        </p:nvSpPr>
        <p:spPr>
          <a:xfrm>
            <a:off x="174811" y="6356350"/>
            <a:ext cx="6471521" cy="365125"/>
          </a:xfrm>
        </p:spPr>
        <p:txBody>
          <a:bodyPr/>
          <a:lstStyle/>
          <a:p>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57AF16DE-A0D5-4438-950F-5B1E159C2C28}" type="slidenum">
              <a:rPr lang="en-US" smtClean="0"/>
              <a:t>34</a:t>
            </a:fld>
            <a:endParaRPr lang="en-US"/>
          </a:p>
        </p:txBody>
      </p:sp>
      <p:pic>
        <p:nvPicPr>
          <p:cNvPr id="10" name="Picture 9" descr="Franken-example.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4811" y="1206500"/>
            <a:ext cx="5888344" cy="4949622"/>
          </a:xfrm>
          <a:prstGeom prst="rect">
            <a:avLst/>
          </a:prstGeom>
        </p:spPr>
      </p:pic>
      <p:sp>
        <p:nvSpPr>
          <p:cNvPr id="12" name="Content Placeholder 3"/>
          <p:cNvSpPr>
            <a:spLocks noGrp="1"/>
          </p:cNvSpPr>
          <p:nvPr>
            <p:ph sz="half" idx="4294967295"/>
          </p:nvPr>
        </p:nvSpPr>
        <p:spPr>
          <a:xfrm>
            <a:off x="6244964" y="2046191"/>
            <a:ext cx="2729704" cy="4296047"/>
          </a:xfrm>
          <a:prstGeom prst="rect">
            <a:avLst/>
          </a:prstGeom>
        </p:spPr>
        <p:txBody>
          <a:bodyPr>
            <a:noAutofit/>
          </a:bodyPr>
          <a:lstStyle/>
          <a:p>
            <a:r>
              <a:rPr lang="en-US" sz="1800" dirty="0" smtClean="0"/>
              <a:t>All exemplars of the same glyph are displayed together.</a:t>
            </a:r>
          </a:p>
          <a:p>
            <a:r>
              <a:rPr lang="en-US" sz="1800" dirty="0" smtClean="0"/>
              <a:t>Users can quickly identify and deselect:</a:t>
            </a:r>
          </a:p>
          <a:p>
            <a:pPr lvl="1"/>
            <a:r>
              <a:rPr lang="en-US" sz="1600" dirty="0" smtClean="0"/>
              <a:t>Incorrectly labeled glyphs</a:t>
            </a:r>
          </a:p>
          <a:p>
            <a:pPr lvl="1"/>
            <a:r>
              <a:rPr lang="en-US" sz="1600" dirty="0" smtClean="0"/>
              <a:t>Incomplete glyphs</a:t>
            </a:r>
          </a:p>
          <a:p>
            <a:pPr lvl="1"/>
            <a:r>
              <a:rPr lang="en-US" sz="1600" dirty="0" smtClean="0"/>
              <a:t>Unrepresentative exemplars</a:t>
            </a:r>
          </a:p>
          <a:p>
            <a:pPr lvl="1"/>
            <a:r>
              <a:rPr lang="en-US" sz="1600" dirty="0" smtClean="0"/>
              <a:t>Different sized glyphs</a:t>
            </a:r>
          </a:p>
        </p:txBody>
      </p:sp>
      <p:sp>
        <p:nvSpPr>
          <p:cNvPr id="3" name="Date Placeholder 2"/>
          <p:cNvSpPr>
            <a:spLocks noGrp="1"/>
          </p:cNvSpPr>
          <p:nvPr>
            <p:ph type="dt" sz="half" idx="10"/>
          </p:nvPr>
        </p:nvSpPr>
        <p:spPr/>
        <p:txBody>
          <a:bodyPr/>
          <a:lstStyle/>
          <a:p>
            <a:r>
              <a:rPr lang="en-US" smtClean="0"/>
              <a:t>Tuesday, August 12, 2014</a:t>
            </a:r>
            <a:endParaRPr lang="en-US"/>
          </a:p>
        </p:txBody>
      </p:sp>
      <p:sp>
        <p:nvSpPr>
          <p:cNvPr id="8" name="Footer Placeholder 4"/>
          <p:cNvSpPr txBox="1">
            <a:spLocks/>
          </p:cNvSpPr>
          <p:nvPr/>
        </p:nvSpPr>
        <p:spPr>
          <a:xfrm>
            <a:off x="3429000" y="18288"/>
            <a:ext cx="4114800"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mtClean="0"/>
              <a:t>Open Source OCR Tools</a:t>
            </a:r>
            <a:endParaRPr lang="en-US" dirty="0"/>
          </a:p>
        </p:txBody>
      </p:sp>
    </p:spTree>
    <p:extLst>
      <p:ext uri="{BB962C8B-B14F-4D97-AF65-F5344CB8AC3E}">
        <p14:creationId xmlns:p14="http://schemas.microsoft.com/office/powerpoint/2010/main" val="7649398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74811" y="6356350"/>
            <a:ext cx="6767855" cy="365125"/>
          </a:xfrm>
        </p:spPr>
        <p:txBody>
          <a:bodyPr/>
          <a:lstStyle/>
          <a:p>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57AF16DE-A0D5-4438-950F-5B1E159C2C28}" type="slidenum">
              <a:rPr lang="en-US" smtClean="0"/>
              <a:t>35</a:t>
            </a:fld>
            <a:endParaRPr lang="en-US"/>
          </a:p>
        </p:txBody>
      </p:sp>
      <p:pic>
        <p:nvPicPr>
          <p:cNvPr id="8" name="Picture 7" descr="ABUR1750BL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11570" y="658236"/>
            <a:ext cx="6440473" cy="5848350"/>
          </a:xfrm>
          <a:prstGeom prst="rect">
            <a:avLst/>
          </a:prstGeom>
        </p:spPr>
      </p:pic>
      <p:sp>
        <p:nvSpPr>
          <p:cNvPr id="7" name="Title 1"/>
          <p:cNvSpPr>
            <a:spLocks noGrp="1"/>
          </p:cNvSpPr>
          <p:nvPr>
            <p:ph type="title"/>
          </p:nvPr>
        </p:nvSpPr>
        <p:spPr>
          <a:xfrm rot="5400000">
            <a:off x="6905977" y="3530373"/>
            <a:ext cx="3169357" cy="618067"/>
          </a:xfrm>
        </p:spPr>
        <p:txBody>
          <a:bodyPr>
            <a:normAutofit fontScale="90000"/>
          </a:bodyPr>
          <a:lstStyle/>
          <a:p>
            <a:r>
              <a:rPr lang="en-US" dirty="0" smtClean="0"/>
              <a:t>Franken+</a:t>
            </a:r>
            <a:endParaRPr lang="en-US" dirty="0"/>
          </a:p>
        </p:txBody>
      </p:sp>
      <p:sp>
        <p:nvSpPr>
          <p:cNvPr id="2" name="Date Placeholder 1"/>
          <p:cNvSpPr>
            <a:spLocks noGrp="1"/>
          </p:cNvSpPr>
          <p:nvPr>
            <p:ph type="dt" sz="half" idx="10"/>
          </p:nvPr>
        </p:nvSpPr>
        <p:spPr/>
        <p:txBody>
          <a:bodyPr/>
          <a:lstStyle/>
          <a:p>
            <a:r>
              <a:rPr lang="en-US" smtClean="0"/>
              <a:t>Tuesday, August 12, 2014</a:t>
            </a:r>
            <a:endParaRPr lang="en-US"/>
          </a:p>
        </p:txBody>
      </p:sp>
      <p:sp>
        <p:nvSpPr>
          <p:cNvPr id="9" name="Footer Placeholder 4"/>
          <p:cNvSpPr txBox="1">
            <a:spLocks/>
          </p:cNvSpPr>
          <p:nvPr/>
        </p:nvSpPr>
        <p:spPr>
          <a:xfrm>
            <a:off x="3429000" y="18288"/>
            <a:ext cx="4114800"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mtClean="0"/>
              <a:t>Open Source OCR Tools</a:t>
            </a:r>
            <a:endParaRPr lang="en-US" dirty="0"/>
          </a:p>
        </p:txBody>
      </p:sp>
    </p:spTree>
    <p:extLst>
      <p:ext uri="{BB962C8B-B14F-4D97-AF65-F5344CB8AC3E}">
        <p14:creationId xmlns:p14="http://schemas.microsoft.com/office/powerpoint/2010/main" val="22786483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6525716" y="3986099"/>
            <a:ext cx="4103228" cy="637275"/>
          </a:xfrm>
        </p:spPr>
        <p:txBody>
          <a:bodyPr>
            <a:normAutofit fontScale="90000"/>
          </a:bodyPr>
          <a:lstStyle/>
          <a:p>
            <a:r>
              <a:rPr lang="en-US" dirty="0" smtClean="0"/>
              <a:t>Training Tesseract</a:t>
            </a:r>
            <a:endParaRPr lang="en-US" dirty="0"/>
          </a:p>
        </p:txBody>
      </p:sp>
      <p:sp>
        <p:nvSpPr>
          <p:cNvPr id="5" name="Footer Placeholder 4"/>
          <p:cNvSpPr>
            <a:spLocks noGrp="1"/>
          </p:cNvSpPr>
          <p:nvPr>
            <p:ph type="ftr" sz="quarter" idx="11"/>
          </p:nvPr>
        </p:nvSpPr>
        <p:spPr>
          <a:xfrm>
            <a:off x="2775759" y="6352109"/>
            <a:ext cx="6227130" cy="365125"/>
          </a:xfrm>
        </p:spPr>
        <p:txBody>
          <a:bodyPr/>
          <a:lstStyle/>
          <a:p>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57AF16DE-A0D5-4438-950F-5B1E159C2C28}" type="slidenum">
              <a:rPr lang="en-US" smtClean="0"/>
              <a:t>36</a:t>
            </a:fld>
            <a:endParaRPr lang="en-US"/>
          </a:p>
        </p:txBody>
      </p:sp>
      <p:sp>
        <p:nvSpPr>
          <p:cNvPr id="3" name="TextBox 2"/>
          <p:cNvSpPr txBox="1"/>
          <p:nvPr/>
        </p:nvSpPr>
        <p:spPr>
          <a:xfrm>
            <a:off x="174812" y="349668"/>
            <a:ext cx="4316549" cy="6524861"/>
          </a:xfrm>
          <a:prstGeom prst="rect">
            <a:avLst/>
          </a:prstGeom>
          <a:noFill/>
        </p:spPr>
        <p:txBody>
          <a:bodyPr wrap="none" rtlCol="0">
            <a:spAutoFit/>
          </a:bodyPr>
          <a:lstStyle/>
          <a:p>
            <a:r>
              <a:rPr lang="en-US" sz="1400" dirty="0" smtClean="0">
                <a:latin typeface="Times New Roman"/>
                <a:cs typeface="Times New Roman"/>
              </a:rPr>
              <a:t>Thiſ </a:t>
            </a:r>
            <a:r>
              <a:rPr lang="en-US" sz="1400" dirty="0">
                <a:latin typeface="Times New Roman"/>
                <a:cs typeface="Times New Roman"/>
              </a:rPr>
              <a:t>great conſumption to a fever </a:t>
            </a:r>
            <a:r>
              <a:rPr lang="en-US" sz="1400" dirty="0" err="1">
                <a:latin typeface="Times New Roman"/>
                <a:cs typeface="Times New Roman"/>
              </a:rPr>
              <a:t>turn'd</a:t>
            </a:r>
            <a:r>
              <a:rPr lang="en-US" sz="1400" dirty="0">
                <a:latin typeface="Times New Roman"/>
                <a:cs typeface="Times New Roman"/>
              </a:rPr>
              <a:t>,</a:t>
            </a:r>
          </a:p>
          <a:p>
            <a:r>
              <a:rPr lang="en-US" sz="1400" dirty="0">
                <a:latin typeface="Times New Roman"/>
                <a:cs typeface="Times New Roman"/>
              </a:rPr>
              <a:t>        And ſo the </a:t>
            </a:r>
            <a:r>
              <a:rPr lang="en-US" sz="1400" dirty="0" err="1">
                <a:latin typeface="Times New Roman"/>
                <a:cs typeface="Times New Roman"/>
              </a:rPr>
              <a:t>oꝗld</a:t>
            </a:r>
            <a:r>
              <a:rPr lang="en-US" sz="1400" dirty="0">
                <a:latin typeface="Times New Roman"/>
                <a:cs typeface="Times New Roman"/>
              </a:rPr>
              <a:t> had ﬁtſ; it </a:t>
            </a:r>
            <a:r>
              <a:rPr lang="en-US" sz="1400" dirty="0" err="1">
                <a:latin typeface="Times New Roman"/>
                <a:cs typeface="Times New Roman"/>
              </a:rPr>
              <a:t>joy'd</a:t>
            </a:r>
            <a:r>
              <a:rPr lang="en-US" sz="1400" dirty="0">
                <a:latin typeface="Times New Roman"/>
                <a:cs typeface="Times New Roman"/>
              </a:rPr>
              <a:t>, it </a:t>
            </a:r>
            <a:r>
              <a:rPr lang="en-US" sz="1400" dirty="0" err="1">
                <a:latin typeface="Times New Roman"/>
                <a:cs typeface="Times New Roman"/>
              </a:rPr>
              <a:t>mourn'd</a:t>
            </a:r>
            <a:r>
              <a:rPr lang="en-US" sz="1400" dirty="0">
                <a:latin typeface="Times New Roman"/>
                <a:cs typeface="Times New Roman"/>
              </a:rPr>
              <a:t>;</a:t>
            </a:r>
          </a:p>
          <a:p>
            <a:r>
              <a:rPr lang="en-US" sz="1400" dirty="0">
                <a:latin typeface="Times New Roman"/>
                <a:cs typeface="Times New Roman"/>
              </a:rPr>
              <a:t>        And, aſ men </a:t>
            </a:r>
            <a:r>
              <a:rPr lang="en-US" sz="1400" dirty="0" err="1">
                <a:latin typeface="Times New Roman"/>
                <a:cs typeface="Times New Roman"/>
              </a:rPr>
              <a:t>thinke</a:t>
            </a:r>
            <a:r>
              <a:rPr lang="en-US" sz="1400" dirty="0">
                <a:latin typeface="Times New Roman"/>
                <a:cs typeface="Times New Roman"/>
              </a:rPr>
              <a:t>, that Agueſ </a:t>
            </a:r>
            <a:r>
              <a:rPr lang="en-US" sz="1400" dirty="0" err="1">
                <a:latin typeface="Times New Roman"/>
                <a:cs typeface="Times New Roman"/>
              </a:rPr>
              <a:t>phyck</a:t>
            </a:r>
            <a:r>
              <a:rPr lang="en-US" sz="1400" dirty="0">
                <a:latin typeface="Times New Roman"/>
                <a:cs typeface="Times New Roman"/>
              </a:rPr>
              <a:t> are,</a:t>
            </a:r>
          </a:p>
          <a:p>
            <a:r>
              <a:rPr lang="en-US" sz="1400" dirty="0">
                <a:latin typeface="Times New Roman"/>
                <a:cs typeface="Times New Roman"/>
              </a:rPr>
              <a:t>        And </a:t>
            </a:r>
            <a:r>
              <a:rPr lang="en-US" sz="1400" dirty="0" err="1">
                <a:latin typeface="Times New Roman"/>
                <a:cs typeface="Times New Roman"/>
              </a:rPr>
              <a:t>th'Ague</a:t>
            </a:r>
            <a:r>
              <a:rPr lang="en-US" sz="1400" dirty="0">
                <a:latin typeface="Times New Roman"/>
                <a:cs typeface="Times New Roman"/>
              </a:rPr>
              <a:t> being ſpent, give over care.</a:t>
            </a:r>
          </a:p>
          <a:p>
            <a:r>
              <a:rPr lang="en-US" sz="1400" dirty="0">
                <a:latin typeface="Times New Roman"/>
                <a:cs typeface="Times New Roman"/>
              </a:rPr>
              <a:t>        </a:t>
            </a:r>
            <a:r>
              <a:rPr lang="en-US" sz="1400" dirty="0" err="1">
                <a:latin typeface="Times New Roman"/>
                <a:cs typeface="Times New Roman"/>
              </a:rPr>
              <a:t>Žo</a:t>
            </a:r>
            <a:r>
              <a:rPr lang="en-US" sz="1400" dirty="0">
                <a:latin typeface="Times New Roman"/>
                <a:cs typeface="Times New Roman"/>
              </a:rPr>
              <a:t> thou </a:t>
            </a:r>
            <a:r>
              <a:rPr lang="en-US" sz="1400" dirty="0" err="1">
                <a:latin typeface="Times New Roman"/>
                <a:cs typeface="Times New Roman"/>
              </a:rPr>
              <a:t>cke</a:t>
            </a:r>
            <a:r>
              <a:rPr lang="en-US" sz="1400" dirty="0">
                <a:latin typeface="Times New Roman"/>
                <a:cs typeface="Times New Roman"/>
              </a:rPr>
              <a:t> World, </a:t>
            </a:r>
            <a:r>
              <a:rPr lang="en-US" sz="1400" dirty="0" err="1">
                <a:latin typeface="Times New Roman"/>
                <a:cs typeface="Times New Roman"/>
              </a:rPr>
              <a:t>mꝖﬅak'ﬅ</a:t>
            </a:r>
            <a:r>
              <a:rPr lang="en-US" sz="1400" dirty="0">
                <a:latin typeface="Times New Roman"/>
                <a:cs typeface="Times New Roman"/>
              </a:rPr>
              <a:t> thy </a:t>
            </a:r>
            <a:r>
              <a:rPr lang="en-US" sz="1400" dirty="0" err="1">
                <a:latin typeface="Times New Roman"/>
                <a:cs typeface="Times New Roman"/>
              </a:rPr>
              <a:t>ſelże</a:t>
            </a:r>
            <a:r>
              <a:rPr lang="en-US" sz="1400" dirty="0">
                <a:latin typeface="Times New Roman"/>
                <a:cs typeface="Times New Roman"/>
              </a:rPr>
              <a:t> to bee</a:t>
            </a:r>
          </a:p>
          <a:p>
            <a:r>
              <a:rPr lang="en-US" sz="1400" dirty="0">
                <a:latin typeface="Times New Roman"/>
                <a:cs typeface="Times New Roman"/>
              </a:rPr>
              <a:t>        Well, when </a:t>
            </a:r>
            <a:r>
              <a:rPr lang="en-US" sz="1400" dirty="0" err="1">
                <a:latin typeface="Times New Roman"/>
                <a:cs typeface="Times New Roman"/>
              </a:rPr>
              <a:t>ãlaſ</a:t>
            </a:r>
            <a:r>
              <a:rPr lang="en-US" sz="1400" dirty="0">
                <a:latin typeface="Times New Roman"/>
                <a:cs typeface="Times New Roman"/>
              </a:rPr>
              <a:t>, </a:t>
            </a:r>
            <a:r>
              <a:rPr lang="en-US" sz="1400" dirty="0" err="1">
                <a:latin typeface="Times New Roman"/>
                <a:cs typeface="Times New Roman"/>
              </a:rPr>
              <a:t>thou'rt</a:t>
            </a:r>
            <a:r>
              <a:rPr lang="en-US" sz="1400" dirty="0">
                <a:latin typeface="Times New Roman"/>
                <a:cs typeface="Times New Roman"/>
              </a:rPr>
              <a:t> in a </a:t>
            </a:r>
            <a:r>
              <a:rPr lang="en-US" sz="1400" dirty="0" err="1">
                <a:latin typeface="Times New Roman"/>
                <a:cs typeface="Times New Roman"/>
              </a:rPr>
              <a:t>Lethargie</a:t>
            </a:r>
            <a:r>
              <a:rPr lang="en-US" sz="1400" dirty="0">
                <a:latin typeface="Times New Roman"/>
                <a:cs typeface="Times New Roman"/>
              </a:rPr>
              <a:t>.</a:t>
            </a:r>
          </a:p>
          <a:p>
            <a:r>
              <a:rPr lang="en-US" sz="1400" dirty="0">
                <a:latin typeface="Times New Roman"/>
                <a:cs typeface="Times New Roman"/>
              </a:rPr>
              <a:t>        Her death did wound and tame thee than, and than</a:t>
            </a:r>
          </a:p>
          <a:p>
            <a:r>
              <a:rPr lang="en-US" sz="1400" dirty="0">
                <a:latin typeface="Times New Roman"/>
                <a:cs typeface="Times New Roman"/>
              </a:rPr>
              <a:t>        Thou </a:t>
            </a:r>
            <a:r>
              <a:rPr lang="en-US" sz="1400" dirty="0" err="1">
                <a:latin typeface="Times New Roman"/>
                <a:cs typeface="Times New Roman"/>
              </a:rPr>
              <a:t>might'ﬅ</a:t>
            </a:r>
            <a:r>
              <a:rPr lang="en-US" sz="1400" dirty="0">
                <a:latin typeface="Times New Roman"/>
                <a:cs typeface="Times New Roman"/>
              </a:rPr>
              <a:t> </a:t>
            </a:r>
            <a:r>
              <a:rPr lang="en-US" sz="1400" dirty="0" err="1">
                <a:latin typeface="Times New Roman"/>
                <a:cs typeface="Times New Roman"/>
              </a:rPr>
              <a:t>hae</a:t>
            </a:r>
            <a:r>
              <a:rPr lang="en-US" sz="1400" dirty="0">
                <a:latin typeface="Times New Roman"/>
                <a:cs typeface="Times New Roman"/>
              </a:rPr>
              <a:t> better </a:t>
            </a:r>
            <a:r>
              <a:rPr lang="en-US" sz="1400" dirty="0" err="1">
                <a:latin typeface="Times New Roman"/>
                <a:cs typeface="Times New Roman"/>
              </a:rPr>
              <a:t>ſpar'd</a:t>
            </a:r>
            <a:r>
              <a:rPr lang="en-US" sz="1400" dirty="0">
                <a:latin typeface="Times New Roman"/>
                <a:cs typeface="Times New Roman"/>
              </a:rPr>
              <a:t> the </a:t>
            </a:r>
            <a:r>
              <a:rPr lang="en-US" sz="1400" dirty="0" err="1">
                <a:latin typeface="Times New Roman"/>
                <a:cs typeface="Times New Roman"/>
              </a:rPr>
              <a:t>Sunne</a:t>
            </a:r>
            <a:r>
              <a:rPr lang="en-US" sz="1400" dirty="0">
                <a:latin typeface="Times New Roman"/>
                <a:cs typeface="Times New Roman"/>
              </a:rPr>
              <a:t>, or man.</a:t>
            </a:r>
          </a:p>
          <a:p>
            <a:r>
              <a:rPr lang="en-US" sz="1400" dirty="0">
                <a:latin typeface="Times New Roman"/>
                <a:cs typeface="Times New Roman"/>
              </a:rPr>
              <a:t>        That wound waſ deep, but 'tiſ more </a:t>
            </a:r>
            <a:r>
              <a:rPr lang="en-US" sz="1400" dirty="0" err="1">
                <a:latin typeface="Times New Roman"/>
                <a:cs typeface="Times New Roman"/>
              </a:rPr>
              <a:t>miżery</a:t>
            </a:r>
            <a:r>
              <a:rPr lang="en-US" sz="1400" dirty="0">
                <a:latin typeface="Times New Roman"/>
                <a:cs typeface="Times New Roman"/>
              </a:rPr>
              <a:t>,</a:t>
            </a:r>
          </a:p>
          <a:p>
            <a:r>
              <a:rPr lang="en-US" sz="1400" dirty="0">
                <a:latin typeface="Times New Roman"/>
                <a:cs typeface="Times New Roman"/>
              </a:rPr>
              <a:t>        That thou haﬅ loﬅ thy ſenſe and </a:t>
            </a:r>
            <a:r>
              <a:rPr lang="en-US" sz="1400" dirty="0" err="1">
                <a:latin typeface="Times New Roman"/>
                <a:cs typeface="Times New Roman"/>
              </a:rPr>
              <a:t>memor</a:t>
            </a:r>
            <a:r>
              <a:rPr lang="en-US" sz="1400" dirty="0">
                <a:latin typeface="Times New Roman"/>
                <a:cs typeface="Times New Roman"/>
              </a:rPr>
              <a:t>.</a:t>
            </a:r>
          </a:p>
          <a:p>
            <a:r>
              <a:rPr lang="en-US" sz="1400" dirty="0">
                <a:latin typeface="Times New Roman"/>
                <a:cs typeface="Times New Roman"/>
              </a:rPr>
              <a:t>        </a:t>
            </a:r>
            <a:r>
              <a:rPr lang="en-US" sz="1400" dirty="0" err="1">
                <a:latin typeface="Times New Roman"/>
                <a:cs typeface="Times New Roman"/>
              </a:rPr>
              <a:t>'Twaſ</a:t>
            </a:r>
            <a:r>
              <a:rPr lang="en-US" sz="1400" dirty="0">
                <a:latin typeface="Times New Roman"/>
                <a:cs typeface="Times New Roman"/>
              </a:rPr>
              <a:t> heavy then to </a:t>
            </a:r>
            <a:r>
              <a:rPr lang="en-US" sz="1400" dirty="0" err="1">
                <a:latin typeface="Times New Roman"/>
                <a:cs typeface="Times New Roman"/>
              </a:rPr>
              <a:t>heare</a:t>
            </a:r>
            <a:r>
              <a:rPr lang="en-US" sz="1400" dirty="0">
                <a:latin typeface="Times New Roman"/>
                <a:cs typeface="Times New Roman"/>
              </a:rPr>
              <a:t> thy </a:t>
            </a:r>
            <a:r>
              <a:rPr lang="en-US" sz="1400" dirty="0" err="1">
                <a:latin typeface="Times New Roman"/>
                <a:cs typeface="Times New Roman"/>
              </a:rPr>
              <a:t>voyce</a:t>
            </a:r>
            <a:r>
              <a:rPr lang="en-US" sz="1400" dirty="0">
                <a:latin typeface="Times New Roman"/>
                <a:cs typeface="Times New Roman"/>
              </a:rPr>
              <a:t> of </a:t>
            </a:r>
            <a:r>
              <a:rPr lang="en-US" sz="1400" dirty="0" err="1">
                <a:latin typeface="Times New Roman"/>
                <a:cs typeface="Times New Roman"/>
              </a:rPr>
              <a:t>mone</a:t>
            </a:r>
            <a:r>
              <a:rPr lang="en-US" sz="1400" dirty="0">
                <a:latin typeface="Times New Roman"/>
                <a:cs typeface="Times New Roman"/>
              </a:rPr>
              <a:t>,</a:t>
            </a:r>
          </a:p>
          <a:p>
            <a:r>
              <a:rPr lang="en-US" sz="1400" dirty="0">
                <a:latin typeface="Times New Roman"/>
                <a:cs typeface="Times New Roman"/>
              </a:rPr>
              <a:t>        But thiſ iſ worſe, that thou art </a:t>
            </a:r>
            <a:r>
              <a:rPr lang="en-US" sz="1400" dirty="0" err="1">
                <a:latin typeface="Times New Roman"/>
                <a:cs typeface="Times New Roman"/>
              </a:rPr>
              <a:t>ſpeechlee</a:t>
            </a:r>
            <a:r>
              <a:rPr lang="en-US" sz="1400" dirty="0">
                <a:latin typeface="Times New Roman"/>
                <a:cs typeface="Times New Roman"/>
              </a:rPr>
              <a:t> </a:t>
            </a:r>
            <a:r>
              <a:rPr lang="en-US" sz="1400" dirty="0" err="1">
                <a:latin typeface="Times New Roman"/>
                <a:cs typeface="Times New Roman"/>
              </a:rPr>
              <a:t>growne</a:t>
            </a:r>
            <a:r>
              <a:rPr lang="en-US" sz="1400" dirty="0">
                <a:latin typeface="Times New Roman"/>
                <a:cs typeface="Times New Roman"/>
              </a:rPr>
              <a:t>.</a:t>
            </a:r>
          </a:p>
          <a:p>
            <a:r>
              <a:rPr lang="en-US" sz="1400" dirty="0">
                <a:latin typeface="Times New Roman"/>
                <a:cs typeface="Times New Roman"/>
              </a:rPr>
              <a:t>        Thou haﬅ forgot thy name thou </a:t>
            </a:r>
            <a:r>
              <a:rPr lang="en-US" sz="1400" dirty="0" err="1">
                <a:latin typeface="Times New Roman"/>
                <a:cs typeface="Times New Roman"/>
              </a:rPr>
              <a:t>hadﬅ</a:t>
            </a:r>
            <a:r>
              <a:rPr lang="en-US" sz="1400" dirty="0">
                <a:latin typeface="Times New Roman"/>
                <a:cs typeface="Times New Roman"/>
              </a:rPr>
              <a:t>; thou waﬅ</a:t>
            </a:r>
          </a:p>
          <a:p>
            <a:r>
              <a:rPr lang="en-US" sz="1400" dirty="0">
                <a:latin typeface="Times New Roman"/>
                <a:cs typeface="Times New Roman"/>
              </a:rPr>
              <a:t>        Nothing but </a:t>
            </a:r>
            <a:r>
              <a:rPr lang="en-US" sz="1400" dirty="0" err="1">
                <a:latin typeface="Times New Roman"/>
                <a:cs typeface="Times New Roman"/>
              </a:rPr>
              <a:t>ee</a:t>
            </a:r>
            <a:r>
              <a:rPr lang="en-US" sz="1400" dirty="0">
                <a:latin typeface="Times New Roman"/>
                <a:cs typeface="Times New Roman"/>
              </a:rPr>
              <a:t>, and her thou haﬅ </a:t>
            </a:r>
            <a:r>
              <a:rPr lang="en-US" sz="1400" dirty="0" err="1">
                <a:latin typeface="Times New Roman"/>
                <a:cs typeface="Times New Roman"/>
              </a:rPr>
              <a:t>o'rpaﬅ</a:t>
            </a:r>
            <a:r>
              <a:rPr lang="en-US" sz="1400" dirty="0">
                <a:latin typeface="Times New Roman"/>
                <a:cs typeface="Times New Roman"/>
              </a:rPr>
              <a:t>.</a:t>
            </a:r>
          </a:p>
          <a:p>
            <a:r>
              <a:rPr lang="en-US" sz="1400" dirty="0">
                <a:latin typeface="Times New Roman"/>
                <a:cs typeface="Times New Roman"/>
              </a:rPr>
              <a:t>        For aſ a child kept from the Fount, </a:t>
            </a:r>
            <a:r>
              <a:rPr lang="en-US" sz="1400" dirty="0" err="1">
                <a:latin typeface="Times New Roman"/>
                <a:cs typeface="Times New Roman"/>
              </a:rPr>
              <a:t>untill</a:t>
            </a:r>
            <a:endParaRPr lang="en-US" sz="1400" dirty="0">
              <a:latin typeface="Times New Roman"/>
              <a:cs typeface="Times New Roman"/>
            </a:endParaRPr>
          </a:p>
          <a:p>
            <a:r>
              <a:rPr lang="en-US" sz="1400" dirty="0">
                <a:latin typeface="Times New Roman"/>
                <a:cs typeface="Times New Roman"/>
              </a:rPr>
              <a:t>        </a:t>
            </a:r>
            <a:r>
              <a:rPr lang="en-US" sz="1400" dirty="0" err="1">
                <a:latin typeface="Times New Roman"/>
                <a:cs typeface="Times New Roman"/>
              </a:rPr>
              <a:t>Ä</a:t>
            </a:r>
            <a:r>
              <a:rPr lang="en-US" sz="1400" dirty="0">
                <a:latin typeface="Times New Roman"/>
                <a:cs typeface="Times New Roman"/>
              </a:rPr>
              <a:t> prince, </a:t>
            </a:r>
            <a:r>
              <a:rPr lang="en-US" sz="1400" dirty="0" err="1">
                <a:latin typeface="Times New Roman"/>
                <a:cs typeface="Times New Roman"/>
              </a:rPr>
              <a:t>expeed</a:t>
            </a:r>
            <a:r>
              <a:rPr lang="en-US" sz="1400" dirty="0">
                <a:latin typeface="Times New Roman"/>
                <a:cs typeface="Times New Roman"/>
              </a:rPr>
              <a:t> long, come to fulﬁll</a:t>
            </a:r>
          </a:p>
          <a:p>
            <a:r>
              <a:rPr lang="en-US" sz="1400" dirty="0">
                <a:latin typeface="Times New Roman"/>
                <a:cs typeface="Times New Roman"/>
              </a:rPr>
              <a:t>        The ceremonieſ, thou </a:t>
            </a:r>
            <a:r>
              <a:rPr lang="en-US" sz="1400" dirty="0" err="1">
                <a:latin typeface="Times New Roman"/>
                <a:cs typeface="Times New Roman"/>
              </a:rPr>
              <a:t>unnam'd</a:t>
            </a:r>
            <a:r>
              <a:rPr lang="en-US" sz="1400" dirty="0">
                <a:latin typeface="Times New Roman"/>
                <a:cs typeface="Times New Roman"/>
              </a:rPr>
              <a:t> </a:t>
            </a:r>
            <a:r>
              <a:rPr lang="en-US" sz="1400" dirty="0" err="1">
                <a:latin typeface="Times New Roman"/>
                <a:cs typeface="Times New Roman"/>
              </a:rPr>
              <a:t>had'ﬅ</a:t>
            </a:r>
            <a:r>
              <a:rPr lang="en-US" sz="1400" dirty="0">
                <a:latin typeface="Times New Roman"/>
                <a:cs typeface="Times New Roman"/>
              </a:rPr>
              <a:t> laid,</a:t>
            </a:r>
          </a:p>
          <a:p>
            <a:r>
              <a:rPr lang="en-US" sz="1400" dirty="0">
                <a:latin typeface="Times New Roman"/>
                <a:cs typeface="Times New Roman"/>
              </a:rPr>
              <a:t>        Had not her </a:t>
            </a:r>
            <a:r>
              <a:rPr lang="en-US" sz="1400" dirty="0" err="1">
                <a:latin typeface="Times New Roman"/>
                <a:cs typeface="Times New Roman"/>
              </a:rPr>
              <a:t>comming</a:t>
            </a:r>
            <a:r>
              <a:rPr lang="en-US" sz="1400" dirty="0">
                <a:latin typeface="Times New Roman"/>
                <a:cs typeface="Times New Roman"/>
              </a:rPr>
              <a:t>, thee her palace made:</a:t>
            </a:r>
          </a:p>
          <a:p>
            <a:r>
              <a:rPr lang="en-US" sz="1400" dirty="0">
                <a:latin typeface="Times New Roman"/>
                <a:cs typeface="Times New Roman"/>
              </a:rPr>
              <a:t>        Her name </a:t>
            </a:r>
            <a:r>
              <a:rPr lang="en-US" sz="1400" dirty="0" err="1">
                <a:latin typeface="Times New Roman"/>
                <a:cs typeface="Times New Roman"/>
              </a:rPr>
              <a:t>deﬁn'd</a:t>
            </a:r>
            <a:r>
              <a:rPr lang="en-US" sz="1400" dirty="0">
                <a:latin typeface="Times New Roman"/>
                <a:cs typeface="Times New Roman"/>
              </a:rPr>
              <a:t> thee, gave thee </a:t>
            </a:r>
            <a:r>
              <a:rPr lang="en-US" sz="1400" dirty="0" err="1">
                <a:latin typeface="Times New Roman"/>
                <a:cs typeface="Times New Roman"/>
              </a:rPr>
              <a:t>forme</a:t>
            </a:r>
            <a:r>
              <a:rPr lang="en-US" sz="1400" dirty="0">
                <a:latin typeface="Times New Roman"/>
                <a:cs typeface="Times New Roman"/>
              </a:rPr>
              <a:t>, and frame,</a:t>
            </a:r>
          </a:p>
          <a:p>
            <a:r>
              <a:rPr lang="en-US" sz="1400" dirty="0">
                <a:latin typeface="Times New Roman"/>
                <a:cs typeface="Times New Roman"/>
              </a:rPr>
              <a:t>        And thou </a:t>
            </a:r>
            <a:r>
              <a:rPr lang="en-US" sz="1400" dirty="0" err="1">
                <a:latin typeface="Times New Roman"/>
                <a:cs typeface="Times New Roman"/>
              </a:rPr>
              <a:t>forgett'ﬅ</a:t>
            </a:r>
            <a:r>
              <a:rPr lang="en-US" sz="1400" dirty="0">
                <a:latin typeface="Times New Roman"/>
                <a:cs typeface="Times New Roman"/>
              </a:rPr>
              <a:t> to celebrate </a:t>
            </a:r>
            <a:r>
              <a:rPr lang="en-US" sz="1400" dirty="0" err="1">
                <a:latin typeface="Times New Roman"/>
                <a:cs typeface="Times New Roman"/>
              </a:rPr>
              <a:t>th</a:t>
            </a:r>
            <a:r>
              <a:rPr lang="en-US" sz="1400" dirty="0">
                <a:latin typeface="Times New Roman"/>
                <a:cs typeface="Times New Roman"/>
              </a:rPr>
              <a:t> </a:t>
            </a:r>
            <a:r>
              <a:rPr lang="en-US" sz="1400" dirty="0" err="1">
                <a:latin typeface="Times New Roman"/>
                <a:cs typeface="Times New Roman"/>
              </a:rPr>
              <a:t>nme</a:t>
            </a:r>
            <a:r>
              <a:rPr lang="en-US" sz="1400" dirty="0" smtClean="0">
                <a:latin typeface="Times New Roman"/>
                <a:cs typeface="Times New Roman"/>
              </a:rPr>
              <a:t>.</a:t>
            </a:r>
            <a:r>
              <a:rPr lang="en-US" sz="1200" dirty="0" smtClean="0"/>
              <a:t>  </a:t>
            </a:r>
            <a:endParaRPr lang="en-US" sz="1200" dirty="0"/>
          </a:p>
          <a:p>
            <a:r>
              <a:rPr lang="en-US" sz="1400" dirty="0">
                <a:latin typeface="Times New Roman"/>
                <a:cs typeface="Times New Roman"/>
              </a:rPr>
              <a:t>Some </a:t>
            </a:r>
            <a:r>
              <a:rPr lang="en-US" sz="1400" dirty="0" err="1">
                <a:latin typeface="Times New Roman"/>
                <a:cs typeface="Times New Roman"/>
              </a:rPr>
              <a:t>monethſ</a:t>
            </a:r>
            <a:r>
              <a:rPr lang="en-US" sz="1400" dirty="0">
                <a:latin typeface="Times New Roman"/>
                <a:cs typeface="Times New Roman"/>
              </a:rPr>
              <a:t> e hath </a:t>
            </a:r>
            <a:r>
              <a:rPr lang="en-US" sz="1400" dirty="0" err="1">
                <a:latin typeface="Times New Roman"/>
                <a:cs typeface="Times New Roman"/>
              </a:rPr>
              <a:t>beene</a:t>
            </a:r>
            <a:r>
              <a:rPr lang="en-US" sz="1400" dirty="0">
                <a:latin typeface="Times New Roman"/>
                <a:cs typeface="Times New Roman"/>
              </a:rPr>
              <a:t> dead (but </a:t>
            </a:r>
            <a:r>
              <a:rPr lang="en-US" sz="1400" dirty="0" err="1">
                <a:latin typeface="Times New Roman"/>
                <a:cs typeface="Times New Roman"/>
              </a:rPr>
              <a:t>beìng</a:t>
            </a:r>
            <a:r>
              <a:rPr lang="en-US" sz="1400" dirty="0">
                <a:latin typeface="Times New Roman"/>
                <a:cs typeface="Times New Roman"/>
              </a:rPr>
              <a:t> dead,</a:t>
            </a:r>
          </a:p>
          <a:p>
            <a:r>
              <a:rPr lang="en-US" sz="1400" dirty="0">
                <a:latin typeface="Times New Roman"/>
                <a:cs typeface="Times New Roman"/>
              </a:rPr>
              <a:t>        Meaſureſ of timeſ are all determined)</a:t>
            </a:r>
          </a:p>
          <a:p>
            <a:r>
              <a:rPr lang="en-US" sz="1400" dirty="0">
                <a:latin typeface="Times New Roman"/>
                <a:cs typeface="Times New Roman"/>
              </a:rPr>
              <a:t>        But long </a:t>
            </a:r>
            <a:r>
              <a:rPr lang="en-US" sz="1400" dirty="0" err="1">
                <a:latin typeface="Times New Roman"/>
                <a:cs typeface="Times New Roman"/>
              </a:rPr>
              <a:t>e'ath</a:t>
            </a:r>
            <a:r>
              <a:rPr lang="en-US" sz="1400" dirty="0">
                <a:latin typeface="Times New Roman"/>
                <a:cs typeface="Times New Roman"/>
              </a:rPr>
              <a:t> </a:t>
            </a:r>
            <a:r>
              <a:rPr lang="en-US" sz="1400" dirty="0" err="1">
                <a:latin typeface="Times New Roman"/>
                <a:cs typeface="Times New Roman"/>
              </a:rPr>
              <a:t>beene</a:t>
            </a:r>
            <a:r>
              <a:rPr lang="en-US" sz="1400" dirty="0">
                <a:latin typeface="Times New Roman"/>
                <a:cs typeface="Times New Roman"/>
              </a:rPr>
              <a:t> away, long, long, et none</a:t>
            </a:r>
          </a:p>
          <a:p>
            <a:r>
              <a:rPr lang="en-US" sz="1400" dirty="0">
                <a:latin typeface="Times New Roman"/>
                <a:cs typeface="Times New Roman"/>
              </a:rPr>
              <a:t>        Oﬀerſ to tell uſ who it iſ that'ſ gone.</a:t>
            </a:r>
          </a:p>
          <a:p>
            <a:r>
              <a:rPr lang="en-US" sz="1400" dirty="0">
                <a:latin typeface="Times New Roman"/>
                <a:cs typeface="Times New Roman"/>
              </a:rPr>
              <a:t>        But aſ in </a:t>
            </a:r>
            <a:r>
              <a:rPr lang="en-US" sz="1400" dirty="0" err="1">
                <a:latin typeface="Times New Roman"/>
                <a:cs typeface="Times New Roman"/>
              </a:rPr>
              <a:t>ﬅateſ</a:t>
            </a:r>
            <a:r>
              <a:rPr lang="en-US" sz="1400" dirty="0">
                <a:latin typeface="Times New Roman"/>
                <a:cs typeface="Times New Roman"/>
              </a:rPr>
              <a:t> </a:t>
            </a:r>
            <a:r>
              <a:rPr lang="en-US" sz="1400" dirty="0" err="1">
                <a:latin typeface="Times New Roman"/>
                <a:cs typeface="Times New Roman"/>
              </a:rPr>
              <a:t>doubtfull</a:t>
            </a:r>
            <a:r>
              <a:rPr lang="en-US" sz="1400" dirty="0">
                <a:latin typeface="Times New Roman"/>
                <a:cs typeface="Times New Roman"/>
              </a:rPr>
              <a:t> of future </a:t>
            </a:r>
            <a:r>
              <a:rPr lang="en-US" sz="1400" dirty="0" err="1">
                <a:latin typeface="Times New Roman"/>
                <a:cs typeface="Times New Roman"/>
              </a:rPr>
              <a:t>heireſ</a:t>
            </a:r>
            <a:r>
              <a:rPr lang="en-US" sz="1400" dirty="0">
                <a:latin typeface="Times New Roman"/>
                <a:cs typeface="Times New Roman"/>
              </a:rPr>
              <a:t>,</a:t>
            </a:r>
          </a:p>
          <a:p>
            <a:r>
              <a:rPr lang="en-US" sz="1400" dirty="0">
                <a:latin typeface="Times New Roman"/>
                <a:cs typeface="Times New Roman"/>
              </a:rPr>
              <a:t>        When </a:t>
            </a:r>
            <a:r>
              <a:rPr lang="en-US" sz="1400" dirty="0" err="1">
                <a:latin typeface="Times New Roman"/>
                <a:cs typeface="Times New Roman"/>
              </a:rPr>
              <a:t>cknee</a:t>
            </a:r>
            <a:r>
              <a:rPr lang="en-US" sz="1400" dirty="0">
                <a:latin typeface="Times New Roman"/>
                <a:cs typeface="Times New Roman"/>
              </a:rPr>
              <a:t> without </a:t>
            </a:r>
            <a:r>
              <a:rPr lang="en-US" sz="1400" dirty="0" err="1">
                <a:latin typeface="Times New Roman"/>
                <a:cs typeface="Times New Roman"/>
              </a:rPr>
              <a:t>remedie</a:t>
            </a:r>
            <a:r>
              <a:rPr lang="en-US" sz="1400" dirty="0">
                <a:latin typeface="Times New Roman"/>
                <a:cs typeface="Times New Roman"/>
              </a:rPr>
              <a:t> </a:t>
            </a:r>
            <a:r>
              <a:rPr lang="en-US" sz="1400" dirty="0" err="1">
                <a:latin typeface="Times New Roman"/>
                <a:cs typeface="Times New Roman"/>
              </a:rPr>
              <a:t>empaireſ</a:t>
            </a:r>
            <a:endParaRPr lang="en-US" sz="1400" dirty="0">
              <a:latin typeface="Times New Roman"/>
              <a:cs typeface="Times New Roman"/>
            </a:endParaRPr>
          </a:p>
          <a:p>
            <a:r>
              <a:rPr lang="en-US" sz="1400" dirty="0">
                <a:latin typeface="Times New Roman"/>
                <a:cs typeface="Times New Roman"/>
              </a:rPr>
              <a:t>        The preſent Prince, they're loth it </a:t>
            </a:r>
            <a:r>
              <a:rPr lang="en-US" sz="1400" dirty="0" err="1">
                <a:latin typeface="Times New Roman"/>
                <a:cs typeface="Times New Roman"/>
              </a:rPr>
              <a:t>ould</a:t>
            </a:r>
            <a:r>
              <a:rPr lang="en-US" sz="1400" dirty="0">
                <a:latin typeface="Times New Roman"/>
                <a:cs typeface="Times New Roman"/>
              </a:rPr>
              <a:t> be ſaid,</a:t>
            </a:r>
          </a:p>
          <a:p>
            <a:r>
              <a:rPr lang="en-US" sz="1400" dirty="0">
                <a:latin typeface="Times New Roman"/>
                <a:cs typeface="Times New Roman"/>
              </a:rPr>
              <a:t>        The Prince doth </a:t>
            </a:r>
            <a:r>
              <a:rPr lang="en-US" sz="1400" dirty="0" err="1">
                <a:latin typeface="Times New Roman"/>
                <a:cs typeface="Times New Roman"/>
              </a:rPr>
              <a:t>langui</a:t>
            </a:r>
            <a:r>
              <a:rPr lang="en-US" sz="1400" dirty="0">
                <a:latin typeface="Times New Roman"/>
                <a:cs typeface="Times New Roman"/>
              </a:rPr>
              <a:t>, or the Prince iſ dead:</a:t>
            </a:r>
          </a:p>
          <a:p>
            <a:r>
              <a:rPr lang="en-US" sz="1400" dirty="0">
                <a:latin typeface="Times New Roman"/>
                <a:cs typeface="Times New Roman"/>
              </a:rPr>
              <a:t>        So </a:t>
            </a:r>
            <a:r>
              <a:rPr lang="en-US" sz="1400" dirty="0" err="1">
                <a:latin typeface="Times New Roman"/>
                <a:cs typeface="Times New Roman"/>
              </a:rPr>
              <a:t>mankinde</a:t>
            </a:r>
            <a:r>
              <a:rPr lang="en-US" sz="1400" dirty="0">
                <a:latin typeface="Times New Roman"/>
                <a:cs typeface="Times New Roman"/>
              </a:rPr>
              <a:t> feeling no a </a:t>
            </a:r>
            <a:r>
              <a:rPr lang="en-US" sz="1400" dirty="0" err="1">
                <a:latin typeface="Times New Roman"/>
                <a:cs typeface="Times New Roman"/>
              </a:rPr>
              <a:t>generall</a:t>
            </a:r>
            <a:r>
              <a:rPr lang="en-US" sz="1400" dirty="0">
                <a:latin typeface="Times New Roman"/>
                <a:cs typeface="Times New Roman"/>
              </a:rPr>
              <a:t> </a:t>
            </a:r>
            <a:r>
              <a:rPr lang="en-US" sz="1400" dirty="0" err="1">
                <a:latin typeface="Times New Roman"/>
                <a:cs typeface="Times New Roman"/>
              </a:rPr>
              <a:t>tha</a:t>
            </a:r>
            <a:r>
              <a:rPr lang="en-US" sz="1400" dirty="0">
                <a:latin typeface="Times New Roman"/>
                <a:cs typeface="Times New Roman"/>
              </a:rPr>
              <a:t>,</a:t>
            </a:r>
          </a:p>
        </p:txBody>
      </p:sp>
      <p:pic>
        <p:nvPicPr>
          <p:cNvPr id="7" name="Picture 6" descr="Franken+-tex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92802" y="1853063"/>
            <a:ext cx="6318935" cy="4244263"/>
          </a:xfrm>
          <a:prstGeom prst="rect">
            <a:avLst/>
          </a:prstGeom>
          <a:ln>
            <a:solidFill>
              <a:schemeClr val="tx1"/>
            </a:solidFill>
          </a:ln>
        </p:spPr>
      </p:pic>
      <p:sp>
        <p:nvSpPr>
          <p:cNvPr id="4" name="Date Placeholder 3"/>
          <p:cNvSpPr>
            <a:spLocks noGrp="1"/>
          </p:cNvSpPr>
          <p:nvPr>
            <p:ph type="dt" sz="half" idx="10"/>
          </p:nvPr>
        </p:nvSpPr>
        <p:spPr/>
        <p:txBody>
          <a:bodyPr/>
          <a:lstStyle/>
          <a:p>
            <a:r>
              <a:rPr lang="en-US" smtClean="0"/>
              <a:t>Tuesday, August 12, 2014</a:t>
            </a:r>
            <a:endParaRPr lang="en-US"/>
          </a:p>
        </p:txBody>
      </p:sp>
      <p:sp>
        <p:nvSpPr>
          <p:cNvPr id="8" name="Footer Placeholder 4"/>
          <p:cNvSpPr txBox="1">
            <a:spLocks/>
          </p:cNvSpPr>
          <p:nvPr/>
        </p:nvSpPr>
        <p:spPr>
          <a:xfrm>
            <a:off x="3429000" y="18288"/>
            <a:ext cx="4114800"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mtClean="0"/>
              <a:t>Open Source OCR Tools</a:t>
            </a:r>
            <a:endParaRPr lang="en-US" dirty="0"/>
          </a:p>
        </p:txBody>
      </p:sp>
      <p:sp>
        <p:nvSpPr>
          <p:cNvPr id="9" name="TextBox 8"/>
          <p:cNvSpPr txBox="1"/>
          <p:nvPr/>
        </p:nvSpPr>
        <p:spPr>
          <a:xfrm>
            <a:off x="6289040" y="782320"/>
            <a:ext cx="2087681" cy="369332"/>
          </a:xfrm>
          <a:prstGeom prst="rect">
            <a:avLst/>
          </a:prstGeom>
          <a:noFill/>
          <a:ln>
            <a:solidFill>
              <a:srgbClr val="4C4C4C"/>
            </a:solidFill>
          </a:ln>
        </p:spPr>
        <p:txBody>
          <a:bodyPr wrap="none" rtlCol="0">
            <a:spAutoFit/>
          </a:bodyPr>
          <a:lstStyle/>
          <a:p>
            <a:r>
              <a:rPr lang="en-US" dirty="0">
                <a:hlinkClick r:id="rId3"/>
              </a:rPr>
              <a:t>F+TraininigText.txt</a:t>
            </a:r>
            <a:endParaRPr lang="en-US" dirty="0"/>
          </a:p>
        </p:txBody>
      </p:sp>
    </p:spTree>
    <p:extLst>
      <p:ext uri="{BB962C8B-B14F-4D97-AF65-F5344CB8AC3E}">
        <p14:creationId xmlns:p14="http://schemas.microsoft.com/office/powerpoint/2010/main" val="31781498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more is needed</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37</a:t>
            </a:fld>
            <a:endParaRPr lang="en-US"/>
          </a:p>
        </p:txBody>
      </p:sp>
      <p:pic>
        <p:nvPicPr>
          <p:cNvPr id="9" name="Picture 8" descr="2b-1 eMOP Training - New Page.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742905"/>
            <a:ext cx="9144000" cy="6454588"/>
          </a:xfrm>
          <a:prstGeom prst="rect">
            <a:avLst/>
          </a:prstGeom>
        </p:spPr>
      </p:pic>
    </p:spTree>
    <p:extLst>
      <p:ext uri="{BB962C8B-B14F-4D97-AF65-F5344CB8AC3E}">
        <p14:creationId xmlns:p14="http://schemas.microsoft.com/office/powerpoint/2010/main" val="35905673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Tesseract – Word Lists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Tesseract has the ability to use word lists or dictionaries to look up words while scanning.</a:t>
            </a:r>
          </a:p>
          <a:p>
            <a:r>
              <a:rPr lang="en-US" dirty="0" smtClean="0"/>
              <a:t>Word lists help Tesseract decide what a word is when it’s not sure.</a:t>
            </a:r>
          </a:p>
          <a:p>
            <a:pPr lvl="1"/>
            <a:r>
              <a:rPr lang="en-US" dirty="0" smtClean="0"/>
              <a:t>Takes advantage of the character confidence score that Tesseract computes while scanning.</a:t>
            </a:r>
          </a:p>
          <a:p>
            <a:pPr lvl="1"/>
            <a:r>
              <a:rPr lang="en-US" dirty="0" smtClean="0"/>
              <a:t>This character confidence info is lost when the </a:t>
            </a:r>
            <a:r>
              <a:rPr lang="en-US" dirty="0" err="1" smtClean="0"/>
              <a:t>hOCR</a:t>
            </a:r>
            <a:r>
              <a:rPr lang="en-US" dirty="0" smtClean="0"/>
              <a:t> output is created.</a:t>
            </a:r>
          </a:p>
          <a:p>
            <a:pPr lvl="1"/>
            <a:endParaRPr lang="en-US" dirty="0" smtClean="0"/>
          </a:p>
          <a:p>
            <a:r>
              <a:rPr lang="en-US" dirty="0" smtClean="0"/>
              <a:t>DAWG (Directed Acyclic Word Graph) files (8)</a:t>
            </a:r>
          </a:p>
          <a:p>
            <a:pPr lvl="1"/>
            <a:r>
              <a:rPr lang="en-US" b="1" dirty="0"/>
              <a:t>word-</a:t>
            </a:r>
            <a:r>
              <a:rPr lang="en-US" b="1" dirty="0" smtClean="0"/>
              <a:t>dawg</a:t>
            </a:r>
            <a:r>
              <a:rPr lang="en-US" dirty="0" smtClean="0"/>
              <a:t>: A </a:t>
            </a:r>
            <a:r>
              <a:rPr lang="en-US" dirty="0"/>
              <a:t>dawg made from dictionary words from the language</a:t>
            </a:r>
            <a:r>
              <a:rPr lang="en-US" dirty="0" smtClean="0"/>
              <a:t>.</a:t>
            </a:r>
            <a:endParaRPr lang="en-US" dirty="0"/>
          </a:p>
          <a:p>
            <a:pPr lvl="1"/>
            <a:r>
              <a:rPr lang="en-US" b="1" dirty="0" err="1"/>
              <a:t>freq</a:t>
            </a:r>
            <a:r>
              <a:rPr lang="en-US" b="1" dirty="0"/>
              <a:t>-</a:t>
            </a:r>
            <a:r>
              <a:rPr lang="en-US" b="1" dirty="0" smtClean="0"/>
              <a:t>dawg</a:t>
            </a:r>
            <a:r>
              <a:rPr lang="en-US" dirty="0" smtClean="0"/>
              <a:t>: A </a:t>
            </a:r>
            <a:r>
              <a:rPr lang="en-US" dirty="0"/>
              <a:t>dawg made from the most frequent words which would have gone into word-dawg.	</a:t>
            </a:r>
          </a:p>
          <a:p>
            <a:pPr lvl="1"/>
            <a:r>
              <a:rPr lang="en-US" dirty="0" err="1"/>
              <a:t>punc</a:t>
            </a:r>
            <a:r>
              <a:rPr lang="en-US" dirty="0"/>
              <a:t>-</a:t>
            </a:r>
            <a:r>
              <a:rPr lang="en-US" dirty="0" smtClean="0"/>
              <a:t>dawg: A </a:t>
            </a:r>
            <a:r>
              <a:rPr lang="en-US" dirty="0"/>
              <a:t>dawg made from punctuation patterns found around words. The </a:t>
            </a:r>
            <a:r>
              <a:rPr lang="en-US" i="1" dirty="0"/>
              <a:t>"word"</a:t>
            </a:r>
            <a:r>
              <a:rPr lang="en-US" dirty="0"/>
              <a:t> part is replaced by a single space.	</a:t>
            </a:r>
          </a:p>
          <a:p>
            <a:pPr lvl="1"/>
            <a:r>
              <a:rPr lang="en-US" dirty="0"/>
              <a:t>number-</a:t>
            </a:r>
            <a:r>
              <a:rPr lang="en-US" dirty="0" smtClean="0"/>
              <a:t>dawg: A </a:t>
            </a:r>
            <a:r>
              <a:rPr lang="en-US" dirty="0"/>
              <a:t>dawg made from tokens which originally contained digits. Each digit is replaced by a space character.	</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38</a:t>
            </a:fld>
            <a:endParaRPr lang="en-US"/>
          </a:p>
        </p:txBody>
      </p:sp>
    </p:spTree>
    <p:extLst>
      <p:ext uri="{BB962C8B-B14F-4D97-AF65-F5344CB8AC3E}">
        <p14:creationId xmlns:p14="http://schemas.microsoft.com/office/powerpoint/2010/main" val="3440753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Tesseract – Word Lists</a:t>
            </a:r>
            <a:endParaRPr lang="en-US" dirty="0"/>
          </a:p>
        </p:txBody>
      </p:sp>
      <p:sp>
        <p:nvSpPr>
          <p:cNvPr id="3" name="Content Placeholder 2"/>
          <p:cNvSpPr>
            <a:spLocks noGrp="1"/>
          </p:cNvSpPr>
          <p:nvPr>
            <p:ph idx="1"/>
          </p:nvPr>
        </p:nvSpPr>
        <p:spPr/>
        <p:txBody>
          <a:bodyPr>
            <a:normAutofit lnSpcReduction="10000"/>
          </a:bodyPr>
          <a:lstStyle/>
          <a:p>
            <a:r>
              <a:rPr lang="en-US" dirty="0" smtClean="0"/>
              <a:t>Collect a word list</a:t>
            </a:r>
          </a:p>
          <a:p>
            <a:pPr lvl="1"/>
            <a:r>
              <a:rPr lang="en-US" dirty="0"/>
              <a:t>spellcheckers </a:t>
            </a:r>
            <a:r>
              <a:rPr lang="en-US" dirty="0" smtClean="0"/>
              <a:t>(</a:t>
            </a:r>
            <a:r>
              <a:rPr lang="en-US" dirty="0" smtClean="0">
                <a:hlinkClick r:id="rId2"/>
              </a:rPr>
              <a:t>ispell</a:t>
            </a:r>
            <a:r>
              <a:rPr lang="en-US" dirty="0" smtClean="0"/>
              <a:t>, </a:t>
            </a:r>
            <a:r>
              <a:rPr lang="en-US" dirty="0" smtClean="0">
                <a:hlinkClick r:id="rId3"/>
              </a:rPr>
              <a:t>aspell</a:t>
            </a:r>
            <a:r>
              <a:rPr lang="en-US" dirty="0" smtClean="0"/>
              <a:t>, </a:t>
            </a:r>
            <a:r>
              <a:rPr lang="en-US" dirty="0" smtClean="0">
                <a:hlinkClick r:id="rId4"/>
              </a:rPr>
              <a:t>hunspell</a:t>
            </a:r>
            <a:r>
              <a:rPr lang="en-US" dirty="0" smtClean="0"/>
              <a:t>) – check the license</a:t>
            </a:r>
          </a:p>
          <a:p>
            <a:pPr lvl="1"/>
            <a:r>
              <a:rPr lang="en-US" dirty="0" smtClean="0"/>
              <a:t>period specific works will require period specific word lists</a:t>
            </a:r>
          </a:p>
          <a:p>
            <a:pPr lvl="2"/>
            <a:r>
              <a:rPr lang="en-US" dirty="0" smtClean="0">
                <a:hlinkClick r:id="rId5"/>
              </a:rPr>
              <a:t>dh-emopweb.tamu.edu/eebo-word-freq.php</a:t>
            </a:r>
            <a:endParaRPr lang="en-US" dirty="0" smtClean="0"/>
          </a:p>
          <a:p>
            <a:pPr lvl="2"/>
            <a:r>
              <a:rPr lang="en-US" dirty="0" smtClean="0">
                <a:hlinkClick r:id="rId6"/>
              </a:rPr>
              <a:t>emop.tamu.edu/Early-Modern-Word-List</a:t>
            </a:r>
            <a:endParaRPr lang="en-US" dirty="0" smtClean="0"/>
          </a:p>
          <a:p>
            <a:pPr lvl="1"/>
            <a:r>
              <a:rPr lang="en-US" dirty="0" smtClean="0"/>
              <a:t>You can also take Google’s </a:t>
            </a:r>
            <a:r>
              <a:rPr lang="en-US" dirty="0" err="1" smtClean="0"/>
              <a:t>eng.traineddata</a:t>
            </a:r>
            <a:r>
              <a:rPr lang="en-US" dirty="0" smtClean="0"/>
              <a:t> file apart and use their word list. </a:t>
            </a:r>
            <a:r>
              <a:rPr lang="en-US" sz="1600" dirty="0" smtClean="0"/>
              <a:t>(</a:t>
            </a:r>
            <a:r>
              <a:rPr lang="en-US" sz="1600" dirty="0" err="1" smtClean="0">
                <a:latin typeface="Consolas"/>
                <a:cs typeface="Consolas"/>
              </a:rPr>
              <a:t>combine_tessdata</a:t>
            </a:r>
            <a:r>
              <a:rPr lang="en-US" sz="1600" dirty="0" smtClean="0">
                <a:latin typeface="Consolas"/>
                <a:cs typeface="Consolas"/>
              </a:rPr>
              <a:t> –u</a:t>
            </a:r>
            <a:r>
              <a:rPr lang="en-US" sz="1600" dirty="0" smtClean="0"/>
              <a:t>, </a:t>
            </a:r>
            <a:r>
              <a:rPr lang="en-US" sz="1600" dirty="0" smtClean="0">
                <a:latin typeface="Consolas"/>
                <a:cs typeface="Consolas"/>
              </a:rPr>
              <a:t>dawg2wordlist</a:t>
            </a:r>
            <a:r>
              <a:rPr lang="en-US" sz="1600" dirty="0" smtClean="0"/>
              <a:t>)</a:t>
            </a:r>
          </a:p>
          <a:p>
            <a:pPr lvl="1"/>
            <a:endParaRPr lang="en-US" dirty="0"/>
          </a:p>
          <a:p>
            <a:pPr lvl="1"/>
            <a:r>
              <a:rPr lang="en-US" dirty="0" smtClean="0"/>
              <a:t>Format: </a:t>
            </a:r>
            <a:r>
              <a:rPr lang="en-US" b="1" dirty="0" smtClean="0"/>
              <a:t>one word per line</a:t>
            </a:r>
            <a:r>
              <a:rPr lang="en-US" dirty="0" smtClean="0"/>
              <a:t>, no other info, UTF-8.</a:t>
            </a:r>
          </a:p>
          <a:p>
            <a:pPr lvl="1"/>
            <a:endParaRPr lang="en-US" dirty="0"/>
          </a:p>
          <a:p>
            <a:pPr lvl="1"/>
            <a:r>
              <a:rPr lang="en-US" dirty="0" smtClean="0"/>
              <a:t>If you have a word count associated with your list then split it into two lists: frequent and other.</a:t>
            </a:r>
          </a:p>
          <a:p>
            <a:pPr lvl="1"/>
            <a:endParaRPr lang="en-US" dirty="0"/>
          </a:p>
          <a:p>
            <a:pPr lvl="1"/>
            <a:r>
              <a:rPr lang="en-US" dirty="0" smtClean="0"/>
              <a:t>Apply </a:t>
            </a:r>
            <a:r>
              <a:rPr lang="en-US" dirty="0" smtClean="0">
                <a:hlinkClick r:id="rId7"/>
              </a:rPr>
              <a:t>wordlist2dawg </a:t>
            </a:r>
            <a:r>
              <a:rPr lang="en-US" dirty="0" smtClean="0"/>
              <a:t>application to create dawg files.</a:t>
            </a:r>
          </a:p>
          <a:p>
            <a:pPr lvl="1"/>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39</a:t>
            </a:fld>
            <a:endParaRPr lang="en-US"/>
          </a:p>
        </p:txBody>
      </p:sp>
    </p:spTree>
    <p:extLst>
      <p:ext uri="{BB962C8B-B14F-4D97-AF65-F5344CB8AC3E}">
        <p14:creationId xmlns:p14="http://schemas.microsoft.com/office/powerpoint/2010/main" val="409263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 Outline </a:t>
            </a:r>
            <a:endParaRPr lang="en-US" dirty="0"/>
          </a:p>
        </p:txBody>
      </p:sp>
      <p:sp>
        <p:nvSpPr>
          <p:cNvPr id="3" name="Content Placeholder 2"/>
          <p:cNvSpPr>
            <a:spLocks noGrp="1"/>
          </p:cNvSpPr>
          <p:nvPr>
            <p:ph idx="1"/>
          </p:nvPr>
        </p:nvSpPr>
        <p:spPr/>
        <p:txBody>
          <a:bodyPr numCol="2">
            <a:noAutofit/>
          </a:bodyPr>
          <a:lstStyle/>
          <a:p>
            <a:pPr>
              <a:spcBef>
                <a:spcPts val="0"/>
              </a:spcBef>
            </a:pPr>
            <a:r>
              <a:rPr lang="en-US" sz="1800" dirty="0" smtClean="0"/>
              <a:t>OCR </a:t>
            </a:r>
            <a:r>
              <a:rPr lang="en-US" sz="1800" dirty="0"/>
              <a:t>&amp; Open Source Engines</a:t>
            </a:r>
          </a:p>
          <a:p>
            <a:pPr lvl="1">
              <a:spcBef>
                <a:spcPts val="0"/>
              </a:spcBef>
            </a:pPr>
            <a:r>
              <a:rPr lang="en-US" sz="1600" dirty="0"/>
              <a:t>Digitization </a:t>
            </a:r>
            <a:r>
              <a:rPr lang="en-US" sz="1600" dirty="0" err="1"/>
              <a:t>vs</a:t>
            </a:r>
            <a:r>
              <a:rPr lang="en-US" sz="1600" dirty="0"/>
              <a:t> OCR</a:t>
            </a:r>
          </a:p>
          <a:p>
            <a:pPr lvl="1">
              <a:spcBef>
                <a:spcPts val="0"/>
              </a:spcBef>
            </a:pPr>
            <a:r>
              <a:rPr lang="en-US" sz="1600" dirty="0"/>
              <a:t>Tesseract</a:t>
            </a:r>
          </a:p>
          <a:p>
            <a:pPr lvl="1">
              <a:spcBef>
                <a:spcPts val="0"/>
              </a:spcBef>
            </a:pPr>
            <a:r>
              <a:rPr lang="en-US" sz="1600" dirty="0" err="1" smtClean="0"/>
              <a:t>OCROpus</a:t>
            </a:r>
            <a:endParaRPr lang="en-US" sz="1600" dirty="0" smtClean="0"/>
          </a:p>
          <a:p>
            <a:pPr lvl="1">
              <a:spcBef>
                <a:spcPts val="0"/>
              </a:spcBef>
            </a:pPr>
            <a:r>
              <a:rPr lang="en-US" sz="1600" dirty="0" err="1" smtClean="0"/>
              <a:t>Gamera</a:t>
            </a:r>
            <a:endParaRPr lang="en-US" sz="1600" dirty="0"/>
          </a:p>
          <a:p>
            <a:pPr>
              <a:spcBef>
                <a:spcPts val="0"/>
              </a:spcBef>
            </a:pPr>
            <a:r>
              <a:rPr lang="en-US" sz="1800" dirty="0"/>
              <a:t>Setup</a:t>
            </a:r>
          </a:p>
          <a:p>
            <a:pPr lvl="1">
              <a:spcBef>
                <a:spcPts val="0"/>
              </a:spcBef>
            </a:pPr>
            <a:r>
              <a:rPr lang="en-US" sz="1600" dirty="0"/>
              <a:t>Installing Tesseract</a:t>
            </a:r>
          </a:p>
          <a:p>
            <a:pPr lvl="1">
              <a:spcBef>
                <a:spcPts val="0"/>
              </a:spcBef>
            </a:pPr>
            <a:r>
              <a:rPr lang="en-US" sz="1600" dirty="0" smtClean="0"/>
              <a:t>Installing </a:t>
            </a:r>
            <a:r>
              <a:rPr lang="en-US" sz="1600" dirty="0"/>
              <a:t>Aletheia</a:t>
            </a:r>
          </a:p>
          <a:p>
            <a:pPr lvl="1">
              <a:spcBef>
                <a:spcPts val="0"/>
              </a:spcBef>
            </a:pPr>
            <a:r>
              <a:rPr lang="en-US" sz="1600" dirty="0"/>
              <a:t>Installing Franken+</a:t>
            </a:r>
          </a:p>
          <a:p>
            <a:pPr lvl="1">
              <a:spcBef>
                <a:spcPts val="0"/>
              </a:spcBef>
            </a:pPr>
            <a:r>
              <a:rPr lang="en-US" sz="1600" dirty="0"/>
              <a:t>Installing </a:t>
            </a:r>
            <a:r>
              <a:rPr lang="en-US" sz="1600" dirty="0" err="1" smtClean="0"/>
              <a:t>ImageMacick</a:t>
            </a:r>
            <a:r>
              <a:rPr lang="en-US" sz="1600" dirty="0" smtClean="0"/>
              <a:t> </a:t>
            </a:r>
            <a:r>
              <a:rPr lang="en-US" sz="1600" dirty="0"/>
              <a:t>/ GIMP</a:t>
            </a:r>
          </a:p>
          <a:p>
            <a:pPr>
              <a:spcBef>
                <a:spcPts val="0"/>
              </a:spcBef>
            </a:pPr>
            <a:r>
              <a:rPr lang="en-US" sz="1800" dirty="0" smtClean="0"/>
              <a:t>Running Tesseract (default)</a:t>
            </a:r>
          </a:p>
          <a:p>
            <a:pPr>
              <a:spcBef>
                <a:spcPts val="0"/>
              </a:spcBef>
            </a:pPr>
            <a:r>
              <a:rPr lang="en-US" sz="1800" dirty="0"/>
              <a:t>Identifying issues with your page images</a:t>
            </a:r>
          </a:p>
          <a:p>
            <a:pPr lvl="1">
              <a:spcBef>
                <a:spcPts val="0"/>
              </a:spcBef>
            </a:pPr>
            <a:r>
              <a:rPr lang="en-US" sz="1600" dirty="0"/>
              <a:t>What’s your font?</a:t>
            </a:r>
          </a:p>
          <a:p>
            <a:pPr lvl="1">
              <a:spcBef>
                <a:spcPts val="0"/>
              </a:spcBef>
            </a:pPr>
            <a:r>
              <a:rPr lang="en-US" sz="1600" dirty="0"/>
              <a:t>Image quality problems</a:t>
            </a:r>
          </a:p>
          <a:p>
            <a:pPr>
              <a:spcBef>
                <a:spcPts val="0"/>
              </a:spcBef>
            </a:pPr>
            <a:r>
              <a:rPr lang="en-US" sz="1800" dirty="0"/>
              <a:t>Pre-processing</a:t>
            </a:r>
          </a:p>
          <a:p>
            <a:pPr lvl="1">
              <a:spcBef>
                <a:spcPts val="0"/>
              </a:spcBef>
            </a:pPr>
            <a:r>
              <a:rPr lang="en-US" sz="1600" dirty="0" err="1"/>
              <a:t>Binarization</a:t>
            </a:r>
            <a:endParaRPr lang="en-US" sz="1600" dirty="0"/>
          </a:p>
          <a:p>
            <a:pPr lvl="1">
              <a:spcBef>
                <a:spcPts val="0"/>
              </a:spcBef>
            </a:pPr>
            <a:r>
              <a:rPr lang="en-US" sz="1600" dirty="0"/>
              <a:t>Cropping</a:t>
            </a:r>
          </a:p>
          <a:p>
            <a:pPr lvl="1">
              <a:spcBef>
                <a:spcPts val="0"/>
              </a:spcBef>
            </a:pPr>
            <a:r>
              <a:rPr lang="en-US" sz="1600" dirty="0"/>
              <a:t>“de”-</a:t>
            </a:r>
            <a:r>
              <a:rPr lang="en-US" sz="1600" dirty="0" err="1"/>
              <a:t>ing</a:t>
            </a:r>
            <a:r>
              <a:rPr lang="en-US" sz="1600" dirty="0"/>
              <a:t> (noise, skew, warp, etc.</a:t>
            </a:r>
            <a:r>
              <a:rPr lang="en-US" sz="1600" dirty="0" smtClean="0"/>
              <a:t>)</a:t>
            </a:r>
            <a:endParaRPr lang="en-US" sz="1600" dirty="0"/>
          </a:p>
          <a:p>
            <a:pPr>
              <a:spcBef>
                <a:spcPts val="0"/>
              </a:spcBef>
            </a:pPr>
            <a:r>
              <a:rPr lang="en-US" sz="1800" dirty="0" smtClean="0"/>
              <a:t>Training </a:t>
            </a:r>
            <a:r>
              <a:rPr lang="en-US" sz="1800" dirty="0"/>
              <a:t>Tesseract for your font</a:t>
            </a:r>
          </a:p>
          <a:p>
            <a:pPr lvl="1">
              <a:spcBef>
                <a:spcPts val="0"/>
              </a:spcBef>
            </a:pPr>
            <a:r>
              <a:rPr lang="en-US" sz="1600" dirty="0"/>
              <a:t>Tesseract’s native training mechanism </a:t>
            </a:r>
          </a:p>
          <a:p>
            <a:pPr lvl="1">
              <a:spcBef>
                <a:spcPts val="0"/>
              </a:spcBef>
            </a:pPr>
            <a:r>
              <a:rPr lang="en-US" sz="1600" dirty="0"/>
              <a:t>When more is needed</a:t>
            </a:r>
          </a:p>
          <a:p>
            <a:pPr lvl="2">
              <a:spcBef>
                <a:spcPts val="0"/>
              </a:spcBef>
            </a:pPr>
            <a:r>
              <a:rPr lang="en-US" sz="1600" dirty="0"/>
              <a:t>Aletheia </a:t>
            </a:r>
            <a:endParaRPr lang="en-US" sz="1600" dirty="0" smtClean="0"/>
          </a:p>
          <a:p>
            <a:pPr lvl="2">
              <a:spcBef>
                <a:spcPts val="0"/>
              </a:spcBef>
            </a:pPr>
            <a:r>
              <a:rPr lang="en-US" sz="1600" dirty="0" smtClean="0"/>
              <a:t>Franken</a:t>
            </a:r>
            <a:r>
              <a:rPr lang="en-US" sz="1600" dirty="0"/>
              <a:t>+ </a:t>
            </a:r>
            <a:endParaRPr lang="en-US" sz="1600" dirty="0" smtClean="0"/>
          </a:p>
          <a:p>
            <a:pPr lvl="1">
              <a:spcBef>
                <a:spcPts val="0"/>
              </a:spcBef>
            </a:pPr>
            <a:r>
              <a:rPr lang="en-US" sz="1600" dirty="0"/>
              <a:t>W</a:t>
            </a:r>
            <a:r>
              <a:rPr lang="en-US" sz="1600" dirty="0" smtClean="0"/>
              <a:t>ord </a:t>
            </a:r>
            <a:r>
              <a:rPr lang="en-US" sz="1600" dirty="0"/>
              <a:t>lists</a:t>
            </a:r>
          </a:p>
          <a:p>
            <a:pPr lvl="1">
              <a:spcBef>
                <a:spcPts val="0"/>
              </a:spcBef>
            </a:pPr>
            <a:r>
              <a:rPr lang="en-US" sz="1600" dirty="0"/>
              <a:t>Common </a:t>
            </a:r>
            <a:r>
              <a:rPr lang="en-US" sz="1600" dirty="0" smtClean="0"/>
              <a:t>transformation errors</a:t>
            </a:r>
            <a:endParaRPr lang="en-US" sz="1600" dirty="0"/>
          </a:p>
          <a:p>
            <a:pPr>
              <a:spcBef>
                <a:spcPts val="0"/>
              </a:spcBef>
            </a:pPr>
            <a:r>
              <a:rPr lang="en-US" sz="1800" dirty="0" smtClean="0"/>
              <a:t>Running Tesseract (your training)</a:t>
            </a:r>
            <a:endParaRPr lang="en-US" sz="1800" dirty="0"/>
          </a:p>
          <a:p>
            <a:pPr lvl="1">
              <a:spcBef>
                <a:spcPts val="0"/>
              </a:spcBef>
            </a:pPr>
            <a:r>
              <a:rPr lang="en-US" sz="1600" dirty="0" smtClean="0"/>
              <a:t>Your </a:t>
            </a:r>
            <a:r>
              <a:rPr lang="en-US" sz="1600" dirty="0"/>
              <a:t>results</a:t>
            </a:r>
          </a:p>
          <a:p>
            <a:pPr lvl="1">
              <a:spcBef>
                <a:spcPts val="0"/>
              </a:spcBef>
            </a:pPr>
            <a:r>
              <a:rPr lang="en-US" sz="1600" dirty="0" smtClean="0"/>
              <a:t>Comparing </a:t>
            </a:r>
            <a:r>
              <a:rPr lang="en-US" sz="1600" dirty="0"/>
              <a:t>OCR results to </a:t>
            </a:r>
            <a:r>
              <a:rPr lang="en-US" sz="1600" dirty="0" err="1" smtClean="0"/>
              <a:t>Groundtruth</a:t>
            </a:r>
            <a:endParaRPr lang="en-US" sz="1600" dirty="0" smtClean="0"/>
          </a:p>
          <a:p>
            <a:pPr lvl="1">
              <a:spcBef>
                <a:spcPts val="0"/>
              </a:spcBef>
            </a:pPr>
            <a:r>
              <a:rPr lang="en-US" sz="1600" dirty="0" smtClean="0"/>
              <a:t>Creating </a:t>
            </a:r>
            <a:r>
              <a:rPr lang="en-US" sz="1600" dirty="0" err="1" smtClean="0"/>
              <a:t>Groundtruth</a:t>
            </a:r>
            <a:endParaRPr lang="en-US" sz="1600" dirty="0"/>
          </a:p>
          <a:p>
            <a:pPr>
              <a:spcBef>
                <a:spcPts val="0"/>
              </a:spcBef>
            </a:pPr>
            <a:r>
              <a:rPr lang="en-US" sz="1800" dirty="0"/>
              <a:t>Post-processing</a:t>
            </a:r>
          </a:p>
          <a:p>
            <a:pPr lvl="1">
              <a:spcBef>
                <a:spcPts val="0"/>
              </a:spcBef>
            </a:pPr>
            <a:r>
              <a:rPr lang="en-US" sz="1600" dirty="0"/>
              <a:t>H</a:t>
            </a:r>
            <a:r>
              <a:rPr lang="en-US" sz="1600" dirty="0" smtClean="0"/>
              <a:t>and </a:t>
            </a:r>
            <a:r>
              <a:rPr lang="en-US" sz="1600" dirty="0"/>
              <a:t>correction</a:t>
            </a:r>
          </a:p>
          <a:p>
            <a:pPr lvl="1">
              <a:spcBef>
                <a:spcPts val="0"/>
              </a:spcBef>
            </a:pPr>
            <a:r>
              <a:rPr lang="en-US" sz="1600" dirty="0"/>
              <a:t>C</a:t>
            </a:r>
            <a:r>
              <a:rPr lang="en-US" sz="1600" dirty="0" smtClean="0"/>
              <a:t>rowd</a:t>
            </a:r>
            <a:r>
              <a:rPr lang="en-US" sz="1600" dirty="0"/>
              <a:t>-source correction</a:t>
            </a:r>
          </a:p>
          <a:p>
            <a:pPr lvl="1">
              <a:spcBef>
                <a:spcPts val="0"/>
              </a:spcBef>
            </a:pPr>
            <a:r>
              <a:rPr lang="en-US" sz="1600" dirty="0"/>
              <a:t>eMOP </a:t>
            </a:r>
            <a:r>
              <a:rPr lang="en-US" sz="1600" dirty="0" smtClean="0"/>
              <a:t>tools</a:t>
            </a:r>
            <a:endParaRPr lang="en-US" sz="1600" dirty="0"/>
          </a:p>
        </p:txBody>
      </p:sp>
      <p:sp>
        <p:nvSpPr>
          <p:cNvPr id="6" name="Slide Number Placeholder 5"/>
          <p:cNvSpPr>
            <a:spLocks noGrp="1"/>
          </p:cNvSpPr>
          <p:nvPr>
            <p:ph type="sldNum" sz="quarter" idx="12"/>
          </p:nvPr>
        </p:nvSpPr>
        <p:spPr>
          <a:xfrm>
            <a:off x="7620273" y="18288"/>
            <a:ext cx="1066528" cy="329184"/>
          </a:xfrm>
        </p:spPr>
        <p:txBody>
          <a:bodyPr/>
          <a:lstStyle/>
          <a:p>
            <a:fld id="{0CFEC368-1D7A-4F81-ABF6-AE0E36BAF64C}" type="slidenum">
              <a:rPr lang="en-US" smtClean="0"/>
              <a:pPr/>
              <a:t>4</a:t>
            </a:fld>
            <a:endParaRPr lang="en-US" dirty="0"/>
          </a:p>
        </p:txBody>
      </p:sp>
      <p:sp>
        <p:nvSpPr>
          <p:cNvPr id="7" name="Date Placeholder 3"/>
          <p:cNvSpPr>
            <a:spLocks noGrp="1"/>
          </p:cNvSpPr>
          <p:nvPr>
            <p:ph type="dt" sz="half" idx="10"/>
          </p:nvPr>
        </p:nvSpPr>
        <p:spPr>
          <a:xfrm>
            <a:off x="457200" y="18288"/>
            <a:ext cx="2895600" cy="329184"/>
          </a:xfrm>
        </p:spPr>
        <p:txBody>
          <a:bodyPr/>
          <a:lstStyle/>
          <a:p>
            <a:r>
              <a:rPr lang="en-US" smtClean="0"/>
              <a:t>Tuesday, August 12, 2014</a:t>
            </a:r>
            <a:endParaRPr lang="en-US" dirty="0"/>
          </a:p>
        </p:txBody>
      </p:sp>
      <p:sp>
        <p:nvSpPr>
          <p:cNvPr id="8" name="Footer Placeholder 4"/>
          <p:cNvSpPr>
            <a:spLocks noGrp="1"/>
          </p:cNvSpPr>
          <p:nvPr>
            <p:ph type="ftr" sz="quarter" idx="11"/>
          </p:nvPr>
        </p:nvSpPr>
        <p:spPr>
          <a:xfrm>
            <a:off x="3429000" y="18288"/>
            <a:ext cx="4114800" cy="329184"/>
          </a:xfrm>
        </p:spPr>
        <p:txBody>
          <a:bodyPr/>
          <a:lstStyle/>
          <a:p>
            <a:pPr algn="r"/>
            <a:r>
              <a:rPr lang="en-US" dirty="0" smtClean="0"/>
              <a:t>Open Source OCR Tools</a:t>
            </a:r>
            <a:endParaRPr lang="en-US" dirty="0"/>
          </a:p>
        </p:txBody>
      </p:sp>
    </p:spTree>
    <p:extLst>
      <p:ext uri="{BB962C8B-B14F-4D97-AF65-F5344CB8AC3E}">
        <p14:creationId xmlns:p14="http://schemas.microsoft.com/office/powerpoint/2010/main" val="26002533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Tesseract – Ambiguity and Transformation Errors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Tesseract, like all OCR engines, can make consistent transformation errors across pages, documents and collections.</a:t>
            </a:r>
          </a:p>
          <a:p>
            <a:pPr lvl="1"/>
            <a:r>
              <a:rPr lang="en-US" dirty="0" smtClean="0"/>
              <a:t>m </a:t>
            </a:r>
            <a:r>
              <a:rPr lang="en-US" dirty="0" smtClean="0">
                <a:latin typeface="Wingdings"/>
                <a:ea typeface="Wingdings"/>
                <a:cs typeface="Wingdings"/>
                <a:sym typeface="Wingdings"/>
              </a:rPr>
              <a:t></a:t>
            </a:r>
            <a:r>
              <a:rPr lang="en-US" dirty="0" smtClean="0">
                <a:latin typeface="+mj-lt"/>
                <a:ea typeface="Wingdings"/>
                <a:cs typeface="Wingdings"/>
                <a:sym typeface="Wingdings"/>
              </a:rPr>
              <a:t> </a:t>
            </a:r>
            <a:r>
              <a:rPr lang="en-US" dirty="0" err="1" smtClean="0">
                <a:latin typeface="+mj-lt"/>
                <a:ea typeface="Wingdings"/>
                <a:cs typeface="Wingdings"/>
                <a:sym typeface="Wingdings"/>
              </a:rPr>
              <a:t>rn</a:t>
            </a:r>
            <a:endParaRPr lang="en-US" dirty="0" smtClean="0">
              <a:latin typeface="+mj-lt"/>
              <a:ea typeface="Wingdings"/>
              <a:cs typeface="Wingdings"/>
              <a:sym typeface="Wingdings"/>
            </a:endParaRPr>
          </a:p>
          <a:p>
            <a:pPr lvl="1"/>
            <a:r>
              <a:rPr lang="en-US" dirty="0" err="1" smtClean="0"/>
              <a:t>ri</a:t>
            </a:r>
            <a:r>
              <a:rPr lang="en-US" dirty="0" smtClean="0"/>
              <a:t> </a:t>
            </a:r>
            <a:r>
              <a:rPr lang="en-US" dirty="0" smtClean="0">
                <a:latin typeface="Wingdings"/>
                <a:ea typeface="Wingdings"/>
                <a:cs typeface="Wingdings"/>
                <a:sym typeface="Wingdings"/>
              </a:rPr>
              <a:t></a:t>
            </a:r>
            <a:r>
              <a:rPr lang="en-US" dirty="0">
                <a:sym typeface="Wingdings"/>
              </a:rPr>
              <a:t> </a:t>
            </a:r>
            <a:r>
              <a:rPr lang="en-US" dirty="0" smtClean="0">
                <a:sym typeface="Wingdings"/>
              </a:rPr>
              <a:t>n</a:t>
            </a:r>
          </a:p>
          <a:p>
            <a:pPr lvl="1"/>
            <a:r>
              <a:rPr lang="en-US" dirty="0" smtClean="0">
                <a:sym typeface="Wingdings"/>
              </a:rPr>
              <a:t>1) </a:t>
            </a:r>
            <a:r>
              <a:rPr lang="en-US" dirty="0" smtClean="0">
                <a:latin typeface="Wingdings"/>
                <a:ea typeface="Wingdings"/>
                <a:cs typeface="Wingdings"/>
                <a:sym typeface="Wingdings"/>
              </a:rPr>
              <a:t></a:t>
            </a:r>
            <a:r>
              <a:rPr lang="en-US" dirty="0">
                <a:sym typeface="Wingdings"/>
              </a:rPr>
              <a:t> </a:t>
            </a:r>
            <a:r>
              <a:rPr lang="en-US" dirty="0" smtClean="0">
                <a:sym typeface="Wingdings"/>
              </a:rPr>
              <a:t>D</a:t>
            </a:r>
            <a:endParaRPr lang="en-US" dirty="0" smtClean="0"/>
          </a:p>
          <a:p>
            <a:pPr marL="0" indent="0">
              <a:buNone/>
            </a:pPr>
            <a:endParaRPr lang="en-US" dirty="0" smtClean="0"/>
          </a:p>
          <a:p>
            <a:r>
              <a:rPr lang="en-US" dirty="0" smtClean="0"/>
              <a:t>Tesseract’s ambiguous characters file </a:t>
            </a:r>
            <a:r>
              <a:rPr lang="en-US" dirty="0"/>
              <a:t>to </a:t>
            </a:r>
            <a:r>
              <a:rPr lang="en-US" dirty="0" smtClean="0"/>
              <a:t>helps it to </a:t>
            </a:r>
            <a:r>
              <a:rPr lang="en-US" dirty="0"/>
              <a:t>correct some of </a:t>
            </a:r>
            <a:r>
              <a:rPr lang="en-US" dirty="0" smtClean="0"/>
              <a:t>these errors while it’s </a:t>
            </a:r>
            <a:r>
              <a:rPr lang="en-US" dirty="0" err="1" smtClean="0"/>
              <a:t>OCRing</a:t>
            </a:r>
            <a:endParaRPr lang="en-US" dirty="0" smtClean="0"/>
          </a:p>
          <a:p>
            <a:endParaRPr lang="en-US" dirty="0" smtClean="0"/>
          </a:p>
          <a:p>
            <a:r>
              <a:rPr lang="en-US" dirty="0" smtClean="0"/>
              <a:t>Can also be used to force substitutions</a:t>
            </a:r>
          </a:p>
          <a:p>
            <a:pPr lvl="1"/>
            <a:r>
              <a:rPr lang="en-US" dirty="0" err="1" smtClean="0"/>
              <a:t>ﬆ</a:t>
            </a:r>
            <a:r>
              <a:rPr lang="en-US" dirty="0" smtClean="0"/>
              <a:t> </a:t>
            </a:r>
            <a:r>
              <a:rPr lang="en-US" dirty="0" smtClean="0">
                <a:latin typeface="Wingdings"/>
                <a:ea typeface="Wingdings"/>
                <a:cs typeface="Wingdings"/>
                <a:sym typeface="Wingdings"/>
              </a:rPr>
              <a:t></a:t>
            </a:r>
            <a:r>
              <a:rPr lang="en-US" dirty="0" smtClean="0">
                <a:latin typeface="+mj-lt"/>
                <a:ea typeface="Wingdings"/>
                <a:cs typeface="Wingdings"/>
                <a:sym typeface="Wingdings"/>
              </a:rPr>
              <a:t> </a:t>
            </a:r>
            <a:r>
              <a:rPr lang="en-US" dirty="0" err="1" smtClean="0">
                <a:latin typeface="+mj-lt"/>
                <a:ea typeface="Wingdings"/>
                <a:cs typeface="Wingdings"/>
                <a:sym typeface="Wingdings"/>
              </a:rPr>
              <a:t>st</a:t>
            </a:r>
            <a:endParaRPr lang="en-US" dirty="0" smtClean="0">
              <a:latin typeface="+mj-lt"/>
              <a:ea typeface="Wingdings"/>
              <a:cs typeface="Wingdings"/>
              <a:sym typeface="Wingdings"/>
            </a:endParaRPr>
          </a:p>
          <a:p>
            <a:pPr lvl="1"/>
            <a:r>
              <a:rPr lang="en-US" dirty="0" smtClean="0"/>
              <a:t>ſ </a:t>
            </a:r>
            <a:r>
              <a:rPr lang="en-US" dirty="0" smtClean="0">
                <a:latin typeface="Wingdings"/>
                <a:ea typeface="Wingdings"/>
                <a:cs typeface="Wingdings"/>
                <a:sym typeface="Wingdings"/>
              </a:rPr>
              <a:t></a:t>
            </a:r>
            <a:r>
              <a:rPr lang="en-US" dirty="0" smtClean="0">
                <a:latin typeface="+mj-lt"/>
                <a:ea typeface="Wingdings"/>
                <a:cs typeface="Wingdings"/>
                <a:sym typeface="Wingdings"/>
              </a:rPr>
              <a:t> s</a:t>
            </a:r>
          </a:p>
          <a:p>
            <a:pPr lvl="1"/>
            <a:endParaRPr lang="en-US" dirty="0"/>
          </a:p>
          <a:p>
            <a:r>
              <a:rPr lang="en-US" dirty="0"/>
              <a:t>The name of the file is </a:t>
            </a:r>
            <a:r>
              <a:rPr lang="en-US" b="1" dirty="0"/>
              <a:t>&lt;</a:t>
            </a:r>
            <a:r>
              <a:rPr lang="en-US" b="1" dirty="0" err="1"/>
              <a:t>lang</a:t>
            </a:r>
            <a:r>
              <a:rPr lang="en-US" b="1" dirty="0"/>
              <a:t>&gt;.</a:t>
            </a:r>
            <a:r>
              <a:rPr lang="en-US" b="1" dirty="0" err="1" smtClean="0"/>
              <a:t>unicharambigs</a:t>
            </a:r>
            <a:r>
              <a:rPr lang="en-US" dirty="0" smtClean="0"/>
              <a:t> </a:t>
            </a:r>
            <a:r>
              <a:rPr lang="en-US" dirty="0"/>
              <a:t> </a:t>
            </a:r>
          </a:p>
          <a:p>
            <a:endParaRPr lang="en-US" dirty="0"/>
          </a:p>
          <a:p>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40</a:t>
            </a:fld>
            <a:endParaRPr lang="en-US"/>
          </a:p>
        </p:txBody>
      </p:sp>
      <p:sp>
        <p:nvSpPr>
          <p:cNvPr id="7" name="TextBox 6"/>
          <p:cNvSpPr txBox="1"/>
          <p:nvPr/>
        </p:nvSpPr>
        <p:spPr>
          <a:xfrm>
            <a:off x="283743" y="6120274"/>
            <a:ext cx="8643186" cy="369332"/>
          </a:xfrm>
          <a:prstGeom prst="rect">
            <a:avLst/>
          </a:prstGeom>
          <a:noFill/>
        </p:spPr>
        <p:txBody>
          <a:bodyPr wrap="none" rtlCol="0">
            <a:spAutoFit/>
          </a:bodyPr>
          <a:lstStyle/>
          <a:p>
            <a:r>
              <a:rPr lang="en-US" dirty="0" smtClean="0">
                <a:hlinkClick r:id="rId2"/>
              </a:rPr>
              <a:t>tesseract-ocr.googlecode.com/svn-history/r683/trunk/doc/unicharambigs</a:t>
            </a:r>
            <a:endParaRPr lang="en-US" dirty="0"/>
          </a:p>
        </p:txBody>
      </p:sp>
    </p:spTree>
    <p:extLst>
      <p:ext uri="{BB962C8B-B14F-4D97-AF65-F5344CB8AC3E}">
        <p14:creationId xmlns:p14="http://schemas.microsoft.com/office/powerpoint/2010/main" val="2775665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Tesseract – .</a:t>
            </a:r>
            <a:r>
              <a:rPr lang="en-US" dirty="0" err="1" smtClean="0"/>
              <a:t>unicharambigs</a:t>
            </a:r>
            <a:r>
              <a:rPr lang="en-US" dirty="0" smtClean="0"/>
              <a:t> file</a:t>
            </a:r>
            <a:endParaRPr lang="en-US" dirty="0"/>
          </a:p>
        </p:txBody>
      </p:sp>
      <p:sp>
        <p:nvSpPr>
          <p:cNvPr id="3" name="Content Placeholder 2"/>
          <p:cNvSpPr>
            <a:spLocks noGrp="1"/>
          </p:cNvSpPr>
          <p:nvPr>
            <p:ph idx="1"/>
          </p:nvPr>
        </p:nvSpPr>
        <p:spPr>
          <a:xfrm>
            <a:off x="4655050" y="1600200"/>
            <a:ext cx="4031750" cy="4876800"/>
          </a:xfrm>
        </p:spPr>
        <p:txBody>
          <a:bodyPr>
            <a:normAutofit fontScale="92500" lnSpcReduction="10000"/>
          </a:bodyPr>
          <a:lstStyle/>
          <a:p>
            <a:r>
              <a:rPr lang="en-US" dirty="0" smtClean="0"/>
              <a:t>Type Indicator:</a:t>
            </a:r>
            <a:endParaRPr lang="en-US" dirty="0"/>
          </a:p>
          <a:p>
            <a:pPr marL="511175" indent="-511175">
              <a:buNone/>
            </a:pPr>
            <a:r>
              <a:rPr lang="en-US" dirty="0" smtClean="0"/>
              <a:t>0:   Substitute B for A if doing so produces a word in the dictionary.</a:t>
            </a:r>
          </a:p>
          <a:p>
            <a:pPr marL="511175" indent="-511175">
              <a:buNone/>
            </a:pPr>
            <a:r>
              <a:rPr lang="en-US" dirty="0" smtClean="0"/>
              <a:t>1:   </a:t>
            </a:r>
            <a:r>
              <a:rPr lang="en-US" dirty="0"/>
              <a:t>Always substitute B for A.</a:t>
            </a:r>
            <a:endParaRPr lang="en-US" dirty="0" smtClean="0"/>
          </a:p>
          <a:p>
            <a:pPr marL="0" indent="0">
              <a:buNone/>
            </a:pPr>
            <a:endParaRPr lang="en-US" b="1" dirty="0" smtClean="0"/>
          </a:p>
          <a:p>
            <a:r>
              <a:rPr lang="en-US" dirty="0" smtClean="0"/>
              <a:t>This really only works for substitutions where at least one side is multiple characters. </a:t>
            </a:r>
          </a:p>
          <a:p>
            <a:pPr marL="0" indent="0">
              <a:buNone/>
            </a:pPr>
            <a:endParaRPr lang="en-US" b="1" dirty="0" smtClean="0"/>
          </a:p>
          <a:p>
            <a:pPr marL="0" indent="0">
              <a:buNone/>
            </a:pPr>
            <a:r>
              <a:rPr lang="en-US" b="1" dirty="0" smtClean="0"/>
              <a:t>The </a:t>
            </a:r>
            <a:r>
              <a:rPr lang="en-US" b="1" dirty="0"/>
              <a:t>.</a:t>
            </a:r>
            <a:r>
              <a:rPr lang="en-US" b="1" dirty="0" err="1"/>
              <a:t>unicharambigs</a:t>
            </a:r>
            <a:r>
              <a:rPr lang="en-US" b="1" dirty="0"/>
              <a:t> file must end with a blank line (/n) at the bottom of the file.</a:t>
            </a:r>
            <a:endParaRPr lang="en-US" dirty="0"/>
          </a:p>
          <a:p>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41</a:t>
            </a:fld>
            <a:endParaRPr lang="en-US"/>
          </a:p>
        </p:txBody>
      </p:sp>
      <p:pic>
        <p:nvPicPr>
          <p:cNvPr id="7" name="Picture 6" descr="unicharambigs-im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81" y="2521692"/>
            <a:ext cx="4197850" cy="2951613"/>
          </a:xfrm>
          <a:prstGeom prst="rect">
            <a:avLst/>
          </a:prstGeom>
        </p:spPr>
      </p:pic>
    </p:spTree>
    <p:extLst>
      <p:ext uri="{BB962C8B-B14F-4D97-AF65-F5344CB8AC3E}">
        <p14:creationId xmlns:p14="http://schemas.microsoft.com/office/powerpoint/2010/main" val="36552033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Running Tesseract with your training</a:t>
            </a:r>
            <a:endParaRPr lang="en-US" dirty="0"/>
          </a:p>
        </p:txBody>
      </p:sp>
      <p:sp>
        <p:nvSpPr>
          <p:cNvPr id="3" name="Content Placeholder 2"/>
          <p:cNvSpPr>
            <a:spLocks noGrp="1"/>
          </p:cNvSpPr>
          <p:nvPr>
            <p:ph idx="1"/>
          </p:nvPr>
        </p:nvSpPr>
        <p:spPr/>
        <p:txBody>
          <a:bodyPr/>
          <a:lstStyle/>
          <a:p>
            <a:pPr lvl="2">
              <a:buFont typeface="Lucida Grande"/>
              <a:buChar char="&gt;"/>
            </a:pPr>
            <a:r>
              <a:rPr lang="en-US" dirty="0" err="1">
                <a:latin typeface="Consolas"/>
                <a:cs typeface="Consolas"/>
              </a:rPr>
              <a:t>tesseract</a:t>
            </a:r>
            <a:r>
              <a:rPr lang="en-US" dirty="0">
                <a:latin typeface="Consolas"/>
                <a:cs typeface="Consolas"/>
              </a:rPr>
              <a:t> &lt;page image&gt; &lt;</a:t>
            </a:r>
            <a:r>
              <a:rPr lang="en-US" dirty="0" err="1">
                <a:latin typeface="Consolas"/>
                <a:cs typeface="Consolas"/>
              </a:rPr>
              <a:t>outfile</a:t>
            </a:r>
            <a:r>
              <a:rPr lang="en-US" dirty="0">
                <a:latin typeface="Consolas"/>
                <a:cs typeface="Consolas"/>
              </a:rPr>
              <a:t>&gt; -l &lt;</a:t>
            </a:r>
            <a:r>
              <a:rPr lang="en-US" dirty="0" err="1">
                <a:latin typeface="Consolas"/>
                <a:cs typeface="Consolas"/>
              </a:rPr>
              <a:t>lang</a:t>
            </a:r>
            <a:r>
              <a:rPr lang="en-US" dirty="0">
                <a:latin typeface="Consolas"/>
                <a:cs typeface="Consolas"/>
              </a:rPr>
              <a:t>&gt; &lt;config file&gt;</a:t>
            </a:r>
          </a:p>
          <a:p>
            <a:endParaRPr lang="en-US" dirty="0" smtClean="0"/>
          </a:p>
          <a:p>
            <a:r>
              <a:rPr lang="en-US" dirty="0" smtClean="0"/>
              <a:t>on my computer: </a:t>
            </a:r>
          </a:p>
          <a:p>
            <a:pPr lvl="1"/>
            <a:r>
              <a:rPr lang="en-US" dirty="0" smtClean="0"/>
              <a:t>go to: C:\Program Files (x86)\</a:t>
            </a:r>
            <a:r>
              <a:rPr lang="en-US" dirty="0"/>
              <a:t>T</a:t>
            </a:r>
            <a:r>
              <a:rPr lang="en-US" dirty="0" smtClean="0"/>
              <a:t>esseract-OCR</a:t>
            </a:r>
          </a:p>
          <a:p>
            <a:pPr lvl="1"/>
            <a:r>
              <a:rPr lang="en-US" dirty="0" smtClean="0"/>
              <a:t>&gt; </a:t>
            </a:r>
            <a:r>
              <a:rPr lang="en-US" dirty="0" err="1" smtClean="0"/>
              <a:t>tesseract</a:t>
            </a:r>
            <a:r>
              <a:rPr lang="en-US" dirty="0" smtClean="0"/>
              <a:t> C:\Users\IDHMC\Desktop\</a:t>
            </a:r>
            <a:r>
              <a:rPr lang="en-US" dirty="0" err="1" smtClean="0"/>
              <a:t>ocr</a:t>
            </a:r>
            <a:r>
              <a:rPr lang="en-US" dirty="0" smtClean="0"/>
              <a:t>-test-files\26337\00005.000.001.tif C:\Users\IDHMC\</a:t>
            </a:r>
            <a:r>
              <a:rPr lang="en-US" dirty="0" err="1" smtClean="0"/>
              <a:t>ocr</a:t>
            </a:r>
            <a:r>
              <a:rPr lang="en-US" dirty="0" smtClean="0"/>
              <a:t>-test-files\26337\eebo32989-out-test-1 -l &lt;</a:t>
            </a:r>
            <a:r>
              <a:rPr lang="en-US" dirty="0" err="1" smtClean="0"/>
              <a:t>lang</a:t>
            </a:r>
            <a:r>
              <a:rPr lang="en-US" dirty="0" smtClean="0"/>
              <a:t>&gt; </a:t>
            </a:r>
            <a:r>
              <a:rPr lang="en-US" dirty="0" err="1" smtClean="0"/>
              <a:t>tess_cfg.txt</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42</a:t>
            </a:fld>
            <a:endParaRPr lang="en-US"/>
          </a:p>
        </p:txBody>
      </p:sp>
    </p:spTree>
    <p:extLst>
      <p:ext uri="{BB962C8B-B14F-4D97-AF65-F5344CB8AC3E}">
        <p14:creationId xmlns:p14="http://schemas.microsoft.com/office/powerpoint/2010/main" val="1863080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Tesseract – Results </a:t>
            </a:r>
            <a:endParaRPr lang="en-US" dirty="0"/>
          </a:p>
        </p:txBody>
      </p:sp>
      <p:sp>
        <p:nvSpPr>
          <p:cNvPr id="3" name="Content Placeholder 2"/>
          <p:cNvSpPr>
            <a:spLocks noGrp="1"/>
          </p:cNvSpPr>
          <p:nvPr>
            <p:ph idx="1"/>
          </p:nvPr>
        </p:nvSpPr>
        <p:spPr/>
        <p:txBody>
          <a:bodyPr/>
          <a:lstStyle/>
          <a:p>
            <a:r>
              <a:rPr lang="en-US" dirty="0" err="1" smtClean="0"/>
              <a:t>hOCR</a:t>
            </a:r>
            <a:r>
              <a:rPr lang="en-US" dirty="0" smtClean="0"/>
              <a:t> file</a:t>
            </a:r>
          </a:p>
          <a:p>
            <a:pPr lvl="1"/>
            <a:r>
              <a:rPr lang="en-US" dirty="0" smtClean="0"/>
              <a:t>XML-like </a:t>
            </a:r>
            <a:r>
              <a:rPr lang="en-US" b="1" dirty="0" smtClean="0"/>
              <a:t>.html </a:t>
            </a:r>
            <a:r>
              <a:rPr lang="en-US" dirty="0" smtClean="0"/>
              <a:t>file &amp; </a:t>
            </a:r>
            <a:r>
              <a:rPr lang="en-US" b="1" dirty="0" smtClean="0"/>
              <a:t>.txt </a:t>
            </a:r>
            <a:r>
              <a:rPr lang="en-US" dirty="0"/>
              <a:t>file </a:t>
            </a:r>
            <a:r>
              <a:rPr lang="en-US" sz="1800" dirty="0"/>
              <a:t>(</a:t>
            </a:r>
            <a:r>
              <a:rPr lang="en-US" sz="1800" dirty="0" err="1" smtClean="0"/>
              <a:t>tessedit_create_hocr</a:t>
            </a:r>
            <a:r>
              <a:rPr lang="en-US" sz="1800" dirty="0" smtClean="0"/>
              <a:t> option)</a:t>
            </a:r>
          </a:p>
          <a:p>
            <a:pPr lvl="1"/>
            <a:r>
              <a:rPr lang="en-US" dirty="0" smtClean="0"/>
              <a:t>creates blocks for page, areas, paragraphs, lines, and words</a:t>
            </a:r>
          </a:p>
          <a:p>
            <a:pPr lvl="1"/>
            <a:r>
              <a:rPr lang="en-US" dirty="0" smtClean="0"/>
              <a:t>each block contains page coordinates</a:t>
            </a:r>
          </a:p>
          <a:p>
            <a:pPr lvl="1"/>
            <a:r>
              <a:rPr lang="en-US" dirty="0" smtClean="0"/>
              <a:t>words contain confidence values (version 3.02.03)</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43</a:t>
            </a:fld>
            <a:endParaRPr lang="en-US"/>
          </a:p>
        </p:txBody>
      </p:sp>
      <p:pic>
        <p:nvPicPr>
          <p:cNvPr id="7" name="Picture 6" descr="hOCR-outpu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89790" y="3564816"/>
            <a:ext cx="6804526" cy="3177113"/>
          </a:xfrm>
          <a:prstGeom prst="rect">
            <a:avLst/>
          </a:prstGeom>
          <a:effectLst/>
        </p:spPr>
      </p:pic>
      <p:sp>
        <p:nvSpPr>
          <p:cNvPr id="8" name="Rectangle 7"/>
          <p:cNvSpPr/>
          <p:nvPr/>
        </p:nvSpPr>
        <p:spPr>
          <a:xfrm>
            <a:off x="5292402" y="5678583"/>
            <a:ext cx="2573768" cy="96575"/>
          </a:xfrm>
          <a:prstGeom prst="rect">
            <a:avLst/>
          </a:prstGeom>
          <a:noFill/>
          <a:ln w="19050" cmpd="sng">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361731" y="5775158"/>
            <a:ext cx="2182633" cy="86917"/>
          </a:xfrm>
          <a:prstGeom prst="rect">
            <a:avLst/>
          </a:prstGeom>
          <a:noFill/>
          <a:ln w="19050" cmpd="sng">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325184" y="5779759"/>
            <a:ext cx="45719" cy="732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852921" y="5687787"/>
            <a:ext cx="45719" cy="732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76023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OCR text to </a:t>
            </a:r>
            <a:r>
              <a:rPr lang="en-US" dirty="0" err="1" smtClean="0"/>
              <a:t>Groundtruth</a:t>
            </a:r>
            <a:endParaRPr lang="en-US" dirty="0"/>
          </a:p>
        </p:txBody>
      </p:sp>
      <p:sp>
        <p:nvSpPr>
          <p:cNvPr id="3" name="Content Placeholder 2"/>
          <p:cNvSpPr>
            <a:spLocks noGrp="1"/>
          </p:cNvSpPr>
          <p:nvPr>
            <p:ph idx="1"/>
          </p:nvPr>
        </p:nvSpPr>
        <p:spPr/>
        <p:txBody>
          <a:bodyPr>
            <a:normAutofit/>
          </a:bodyPr>
          <a:lstStyle/>
          <a:p>
            <a:r>
              <a:rPr lang="en-US" dirty="0" err="1" smtClean="0"/>
              <a:t>Juxta</a:t>
            </a:r>
            <a:r>
              <a:rPr lang="en-US" dirty="0" smtClean="0"/>
              <a:t>-cl (command line)</a:t>
            </a:r>
          </a:p>
          <a:p>
            <a:pPr lvl="1"/>
            <a:r>
              <a:rPr lang="en-US" dirty="0" smtClean="0"/>
              <a:t>created for eMOP</a:t>
            </a:r>
          </a:p>
          <a:p>
            <a:pPr lvl="1"/>
            <a:r>
              <a:rPr lang="en-US" dirty="0" smtClean="0"/>
              <a:t>based on </a:t>
            </a:r>
            <a:r>
              <a:rPr lang="en-US" dirty="0" err="1" smtClean="0"/>
              <a:t>JuxtaCommons</a:t>
            </a:r>
            <a:r>
              <a:rPr lang="en-US" dirty="0"/>
              <a:t> tool </a:t>
            </a:r>
            <a:r>
              <a:rPr lang="en-US" dirty="0" smtClean="0"/>
              <a:t>(</a:t>
            </a:r>
            <a:r>
              <a:rPr lang="en-US" dirty="0" smtClean="0">
                <a:hlinkClick r:id="rId2"/>
              </a:rPr>
              <a:t>juxtacommons.org/</a:t>
            </a:r>
            <a:r>
              <a:rPr lang="en-US" dirty="0" smtClean="0"/>
              <a:t>)</a:t>
            </a:r>
          </a:p>
          <a:p>
            <a:pPr lvl="1"/>
            <a:r>
              <a:rPr lang="en-US" dirty="0" smtClean="0"/>
              <a:t>several different comparison algorithms to choose from and other options</a:t>
            </a:r>
          </a:p>
          <a:p>
            <a:pPr lvl="1"/>
            <a:r>
              <a:rPr lang="en-US" dirty="0" smtClean="0"/>
              <a:t>open-source:  </a:t>
            </a:r>
            <a:r>
              <a:rPr lang="en-US" dirty="0" smtClean="0">
                <a:hlinkClick r:id="rId3"/>
              </a:rPr>
              <a:t>github.com/performant-software/juxta-cl</a:t>
            </a:r>
            <a:endParaRPr lang="en-US" dirty="0" smtClean="0"/>
          </a:p>
          <a:p>
            <a:pPr lvl="1"/>
            <a:r>
              <a:rPr lang="en-US" dirty="0" smtClean="0"/>
              <a:t>java-based tool run from command line</a:t>
            </a:r>
          </a:p>
          <a:p>
            <a:pPr lvl="1"/>
            <a:r>
              <a:rPr lang="en-US" dirty="0" smtClean="0"/>
              <a:t>Download: </a:t>
            </a:r>
            <a:r>
              <a:rPr lang="en-US" dirty="0" smtClean="0">
                <a:hlinkClick r:id="rId4"/>
              </a:rPr>
              <a:t>emop.tamu.edu/Installing-JuxtaCL</a:t>
            </a:r>
            <a:endParaRPr lang="en-US" dirty="0" smtClean="0"/>
          </a:p>
          <a:p>
            <a:pPr lvl="1"/>
            <a:endParaRPr lang="en-US" dirty="0" smtClean="0"/>
          </a:p>
          <a:p>
            <a:r>
              <a:rPr lang="en-US" dirty="0" err="1" smtClean="0"/>
              <a:t>ocrevalUAtion</a:t>
            </a:r>
            <a:endParaRPr lang="en-US" dirty="0" smtClean="0"/>
          </a:p>
          <a:p>
            <a:pPr lvl="1"/>
            <a:r>
              <a:rPr lang="en-US" dirty="0" smtClean="0"/>
              <a:t>created for </a:t>
            </a:r>
            <a:r>
              <a:rPr lang="en-US" dirty="0"/>
              <a:t>Succeed </a:t>
            </a:r>
            <a:r>
              <a:rPr lang="en-US" dirty="0" smtClean="0"/>
              <a:t>(</a:t>
            </a:r>
            <a:r>
              <a:rPr lang="en-US" dirty="0" smtClean="0">
                <a:hlinkClick r:id="rId5"/>
              </a:rPr>
              <a:t>www.succeed-project.eu/</a:t>
            </a:r>
            <a:r>
              <a:rPr lang="en-US" dirty="0" smtClean="0"/>
              <a:t>)</a:t>
            </a:r>
          </a:p>
          <a:p>
            <a:pPr lvl="1"/>
            <a:r>
              <a:rPr lang="en-US" dirty="0" smtClean="0"/>
              <a:t>java-based tool</a:t>
            </a:r>
          </a:p>
          <a:p>
            <a:pPr lvl="1"/>
            <a:r>
              <a:rPr lang="en-US" dirty="0" smtClean="0"/>
              <a:t>open-source: </a:t>
            </a:r>
            <a:r>
              <a:rPr lang="en-US" sz="1800" dirty="0" smtClean="0">
                <a:hlinkClick r:id="rId6"/>
              </a:rPr>
              <a:t>sites.google.com/site/textdigitisation/ocrevaluation</a:t>
            </a:r>
            <a:endParaRPr lang="en-US" sz="1800" dirty="0" smtClean="0"/>
          </a:p>
          <a:p>
            <a:pPr lvl="1"/>
            <a:endParaRPr lang="en-US" sz="1800"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44</a:t>
            </a:fld>
            <a:endParaRPr lang="en-US"/>
          </a:p>
        </p:txBody>
      </p:sp>
    </p:spTree>
    <p:extLst>
      <p:ext uri="{BB962C8B-B14F-4D97-AF65-F5344CB8AC3E}">
        <p14:creationId xmlns:p14="http://schemas.microsoft.com/office/powerpoint/2010/main" val="1566876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Groundtruth</a:t>
            </a:r>
            <a:endParaRPr lang="en-US" dirty="0"/>
          </a:p>
        </p:txBody>
      </p:sp>
      <p:sp>
        <p:nvSpPr>
          <p:cNvPr id="3" name="Content Placeholder 2"/>
          <p:cNvSpPr>
            <a:spLocks noGrp="1"/>
          </p:cNvSpPr>
          <p:nvPr>
            <p:ph idx="1"/>
          </p:nvPr>
        </p:nvSpPr>
        <p:spPr/>
        <p:txBody>
          <a:bodyPr/>
          <a:lstStyle/>
          <a:p>
            <a:r>
              <a:rPr lang="en-US" dirty="0" smtClean="0"/>
              <a:t>Aletheia was developed as a </a:t>
            </a:r>
            <a:r>
              <a:rPr lang="en-US" dirty="0" err="1" smtClean="0"/>
              <a:t>groundtruth</a:t>
            </a:r>
            <a:r>
              <a:rPr lang="en-US" dirty="0" smtClean="0"/>
              <a:t> creation tool for Succeed.</a:t>
            </a:r>
          </a:p>
          <a:p>
            <a:pPr lvl="1"/>
            <a:r>
              <a:rPr lang="en-US" dirty="0" smtClean="0"/>
              <a:t>Use it to process some of your page images to quickly produce corrected full-text.</a:t>
            </a:r>
          </a:p>
          <a:p>
            <a:endParaRPr lang="en-US" dirty="0"/>
          </a:p>
          <a:p>
            <a:r>
              <a:rPr lang="en-US" dirty="0" smtClean="0"/>
              <a:t>Worth the effort if you have a large collection</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45</a:t>
            </a:fld>
            <a:endParaRPr lang="en-US"/>
          </a:p>
        </p:txBody>
      </p:sp>
    </p:spTree>
    <p:extLst>
      <p:ext uri="{BB962C8B-B14F-4D97-AF65-F5344CB8AC3E}">
        <p14:creationId xmlns:p14="http://schemas.microsoft.com/office/powerpoint/2010/main" val="1716956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Processing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 OCR is perfect. It will need to be corrected.</a:t>
            </a:r>
          </a:p>
          <a:p>
            <a:endParaRPr lang="en-US" dirty="0"/>
          </a:p>
          <a:p>
            <a:r>
              <a:rPr lang="en-US" dirty="0" smtClean="0"/>
              <a:t>Hand Correction</a:t>
            </a:r>
          </a:p>
          <a:p>
            <a:pPr lvl="1"/>
            <a:r>
              <a:rPr lang="en-US" dirty="0" smtClean="0"/>
              <a:t>The most thorough way, but time consuming.</a:t>
            </a:r>
          </a:p>
          <a:p>
            <a:pPr lvl="1"/>
            <a:r>
              <a:rPr lang="en-US" dirty="0" smtClean="0"/>
              <a:t>Proofread Page: A media </a:t>
            </a:r>
            <a:r>
              <a:rPr lang="en-US" dirty="0"/>
              <a:t>wiki extension </a:t>
            </a:r>
            <a:endParaRPr lang="en-US" dirty="0" smtClean="0"/>
          </a:p>
          <a:p>
            <a:pPr marL="548640" lvl="2" indent="0">
              <a:buNone/>
            </a:pPr>
            <a:r>
              <a:rPr lang="en-US" sz="1500" dirty="0" smtClean="0"/>
              <a:t>(</a:t>
            </a:r>
            <a:r>
              <a:rPr lang="en-US" sz="1500" dirty="0" smtClean="0">
                <a:hlinkClick r:id="rId2"/>
              </a:rPr>
              <a:t>www.mediawiki.org/wiki/Extension:Proofread_Page</a:t>
            </a:r>
            <a:r>
              <a:rPr lang="en-US" sz="1500" dirty="0" smtClean="0"/>
              <a:t>)</a:t>
            </a:r>
            <a:endParaRPr lang="en-US" sz="1500" dirty="0"/>
          </a:p>
          <a:p>
            <a:pPr lvl="2"/>
            <a:endParaRPr lang="en-US" dirty="0" smtClean="0"/>
          </a:p>
          <a:p>
            <a:r>
              <a:rPr lang="en-US" dirty="0" err="1" smtClean="0"/>
              <a:t>Crowdsourced</a:t>
            </a:r>
            <a:r>
              <a:rPr lang="en-US" dirty="0" smtClean="0"/>
              <a:t> Correction</a:t>
            </a:r>
          </a:p>
          <a:p>
            <a:pPr lvl="1"/>
            <a:r>
              <a:rPr lang="en-US" dirty="0" smtClean="0"/>
              <a:t>Give it to the c(l/r)</a:t>
            </a:r>
            <a:r>
              <a:rPr lang="en-US" dirty="0" err="1" smtClean="0"/>
              <a:t>owd</a:t>
            </a:r>
            <a:endParaRPr lang="en-US" dirty="0" smtClean="0"/>
          </a:p>
          <a:p>
            <a:pPr lvl="1"/>
            <a:r>
              <a:rPr lang="en-US" dirty="0" smtClean="0"/>
              <a:t>Tools:</a:t>
            </a:r>
          </a:p>
          <a:p>
            <a:pPr lvl="2"/>
            <a:r>
              <a:rPr lang="en-US" dirty="0" smtClean="0"/>
              <a:t>Online collaborative manuscript transcription tools</a:t>
            </a:r>
          </a:p>
          <a:p>
            <a:pPr lvl="3"/>
            <a:r>
              <a:rPr lang="en-US" dirty="0" err="1" smtClean="0"/>
              <a:t>FromThePage</a:t>
            </a:r>
            <a:r>
              <a:rPr lang="en-US" dirty="0"/>
              <a:t>: </a:t>
            </a:r>
            <a:r>
              <a:rPr lang="en-US" dirty="0" smtClean="0">
                <a:hlinkClick r:id="rId3"/>
              </a:rPr>
              <a:t>beta.fromthepage.com/</a:t>
            </a:r>
            <a:r>
              <a:rPr lang="en-US" dirty="0" smtClean="0"/>
              <a:t> (</a:t>
            </a:r>
            <a:r>
              <a:rPr lang="en-US" dirty="0" smtClean="0">
                <a:hlinkClick r:id="rId4"/>
              </a:rPr>
              <a:t>github.com/benwbrum/fromthepage/wiki</a:t>
            </a:r>
            <a:r>
              <a:rPr lang="en-US" dirty="0" smtClean="0"/>
              <a:t>) </a:t>
            </a:r>
          </a:p>
          <a:p>
            <a:pPr lvl="3"/>
            <a:r>
              <a:rPr lang="en-US" dirty="0" smtClean="0"/>
              <a:t>T-Pen: </a:t>
            </a:r>
            <a:r>
              <a:rPr lang="en-US" dirty="0" smtClean="0">
                <a:hlinkClick r:id="rId5"/>
              </a:rPr>
              <a:t>t-pen.org</a:t>
            </a:r>
            <a:endParaRPr lang="en-US" dirty="0" smtClean="0"/>
          </a:p>
          <a:p>
            <a:pPr lvl="3"/>
            <a:r>
              <a:rPr lang="en-US" dirty="0" err="1" smtClean="0"/>
              <a:t>Scripto</a:t>
            </a:r>
            <a:r>
              <a:rPr lang="en-US" dirty="0" smtClean="0"/>
              <a:t>: </a:t>
            </a:r>
            <a:r>
              <a:rPr lang="en-US" dirty="0" err="1" smtClean="0">
                <a:hlinkClick r:id="rId6"/>
              </a:rPr>
              <a:t>scripto.org</a:t>
            </a:r>
            <a:endParaRPr lang="en-US" dirty="0"/>
          </a:p>
          <a:p>
            <a:pPr lvl="2"/>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46</a:t>
            </a:fld>
            <a:endParaRPr lang="en-US"/>
          </a:p>
        </p:txBody>
      </p:sp>
    </p:spTree>
    <p:extLst>
      <p:ext uri="{BB962C8B-B14F-4D97-AF65-F5344CB8AC3E}">
        <p14:creationId xmlns:p14="http://schemas.microsoft.com/office/powerpoint/2010/main" val="8308436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eMOP Post Processing</a:t>
            </a:r>
            <a:endParaRPr lang="en-US" dirty="0"/>
          </a:p>
        </p:txBody>
      </p:sp>
      <p:sp>
        <p:nvSpPr>
          <p:cNvPr id="3" name="Content Placeholder 2"/>
          <p:cNvSpPr>
            <a:spLocks noGrp="1"/>
          </p:cNvSpPr>
          <p:nvPr>
            <p:ph idx="1"/>
          </p:nvPr>
        </p:nvSpPr>
        <p:spPr/>
        <p:txBody>
          <a:bodyPr/>
          <a:lstStyle/>
          <a:p>
            <a:r>
              <a:rPr lang="en-US" dirty="0" smtClean="0"/>
              <a:t>Open source tools for: </a:t>
            </a:r>
          </a:p>
          <a:p>
            <a:pPr lvl="1"/>
            <a:r>
              <a:rPr lang="en-US" dirty="0" smtClean="0"/>
              <a:t>scoring OCR results without </a:t>
            </a:r>
            <a:r>
              <a:rPr lang="en-US" dirty="0" err="1" smtClean="0"/>
              <a:t>groundtruth</a:t>
            </a:r>
            <a:endParaRPr lang="en-US" dirty="0" smtClean="0"/>
          </a:p>
          <a:p>
            <a:pPr lvl="1"/>
            <a:r>
              <a:rPr lang="en-US" dirty="0" smtClean="0"/>
              <a:t>estimating the </a:t>
            </a:r>
            <a:r>
              <a:rPr lang="en-US" dirty="0" err="1" smtClean="0"/>
              <a:t>correctability</a:t>
            </a:r>
            <a:r>
              <a:rPr lang="en-US" dirty="0" smtClean="0"/>
              <a:t> of a page</a:t>
            </a:r>
          </a:p>
          <a:p>
            <a:pPr lvl="1"/>
            <a:r>
              <a:rPr lang="en-US" dirty="0" smtClean="0"/>
              <a:t>removing noise (i.e. junk that Tesseract identifies as words)</a:t>
            </a:r>
          </a:p>
          <a:p>
            <a:pPr lvl="1"/>
            <a:r>
              <a:rPr lang="en-US" dirty="0" smtClean="0"/>
              <a:t>correcting OCR results using dictionaries and </a:t>
            </a:r>
            <a:r>
              <a:rPr lang="en-US" dirty="0" err="1" smtClean="0"/>
              <a:t>google</a:t>
            </a:r>
            <a:r>
              <a:rPr lang="en-US" dirty="0" smtClean="0"/>
              <a:t> 3-grams</a:t>
            </a:r>
          </a:p>
          <a:p>
            <a:pPr lvl="1"/>
            <a:r>
              <a:rPr lang="en-US" dirty="0" smtClean="0">
                <a:hlinkClick r:id="rId2"/>
              </a:rPr>
              <a:t>gitlab.tamu.edu/groups/emop</a:t>
            </a:r>
            <a:endParaRPr lang="en-US" dirty="0" smtClean="0"/>
          </a:p>
          <a:p>
            <a:pPr lvl="1"/>
            <a:endParaRPr lang="en-US" dirty="0"/>
          </a:p>
          <a:p>
            <a:r>
              <a:rPr lang="en-US" dirty="0" smtClean="0"/>
              <a:t>Other tools:</a:t>
            </a:r>
          </a:p>
          <a:p>
            <a:pPr lvl="1"/>
            <a:r>
              <a:rPr lang="en-US" dirty="0" smtClean="0">
                <a:hlinkClick r:id="rId3"/>
              </a:rPr>
              <a:t>succeed-project.eu/publications/available-tools/index-succeed</a:t>
            </a:r>
            <a:endParaRPr lang="en-US" dirty="0" smtClean="0"/>
          </a:p>
          <a:p>
            <a:pPr lvl="1"/>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47</a:t>
            </a:fld>
            <a:endParaRPr lang="en-US"/>
          </a:p>
        </p:txBody>
      </p:sp>
    </p:spTree>
    <p:extLst>
      <p:ext uri="{BB962C8B-B14F-4D97-AF65-F5344CB8AC3E}">
        <p14:creationId xmlns:p14="http://schemas.microsoft.com/office/powerpoint/2010/main" val="34637549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827" y="457200"/>
            <a:ext cx="6508377" cy="1143000"/>
          </a:xfrm>
        </p:spPr>
        <p:txBody>
          <a:bodyPr/>
          <a:lstStyle/>
          <a:p>
            <a:r>
              <a:rPr lang="en-US" dirty="0" smtClean="0"/>
              <a:t>The end</a:t>
            </a:r>
            <a:endParaRPr lang="en-US" dirty="0"/>
          </a:p>
        </p:txBody>
      </p:sp>
      <p:sp>
        <p:nvSpPr>
          <p:cNvPr id="3" name="Content Placeholder 2"/>
          <p:cNvSpPr>
            <a:spLocks noGrp="1"/>
          </p:cNvSpPr>
          <p:nvPr>
            <p:ph idx="1"/>
          </p:nvPr>
        </p:nvSpPr>
        <p:spPr/>
        <p:txBody>
          <a:bodyPr>
            <a:normAutofit/>
          </a:bodyPr>
          <a:lstStyle/>
          <a:p>
            <a:pPr marL="0" indent="0">
              <a:buNone/>
            </a:pPr>
            <a:endParaRPr lang="en-US" sz="3200" dirty="0"/>
          </a:p>
          <a:p>
            <a:pPr marL="1149350" lvl="5" indent="0">
              <a:buNone/>
            </a:pPr>
            <a:r>
              <a:rPr lang="en-US" sz="3000" dirty="0" err="1" smtClean="0"/>
              <a:t>mchristy@tamu.edu</a:t>
            </a:r>
            <a:endParaRPr lang="en-US" sz="3000" dirty="0" smtClean="0"/>
          </a:p>
        </p:txBody>
      </p:sp>
      <p:sp>
        <p:nvSpPr>
          <p:cNvPr id="5" name="Slide Number Placeholder 4"/>
          <p:cNvSpPr>
            <a:spLocks noGrp="1"/>
          </p:cNvSpPr>
          <p:nvPr>
            <p:ph type="sldNum" sz="quarter" idx="12"/>
          </p:nvPr>
        </p:nvSpPr>
        <p:spPr/>
        <p:txBody>
          <a:bodyPr/>
          <a:lstStyle/>
          <a:p>
            <a:fld id="{57AF16DE-A0D5-4438-950F-5B1E159C2C28}" type="slidenum">
              <a:rPr lang="en-US" smtClean="0"/>
              <a:t>48</a:t>
            </a:fld>
            <a:endParaRPr lang="en-US"/>
          </a:p>
        </p:txBody>
      </p:sp>
      <p:sp>
        <p:nvSpPr>
          <p:cNvPr id="6" name="Date Placeholder 5"/>
          <p:cNvSpPr>
            <a:spLocks noGrp="1"/>
          </p:cNvSpPr>
          <p:nvPr>
            <p:ph type="dt" sz="half" idx="10"/>
          </p:nvPr>
        </p:nvSpPr>
        <p:spPr/>
        <p:txBody>
          <a:bodyPr/>
          <a:lstStyle/>
          <a:p>
            <a:r>
              <a:rPr lang="en-US" smtClean="0"/>
              <a:t>Tuesday, August 12, 2014</a:t>
            </a:r>
            <a:endParaRPr lang="en-US"/>
          </a:p>
        </p:txBody>
      </p:sp>
      <p:sp>
        <p:nvSpPr>
          <p:cNvPr id="8" name="Footer Placeholder 4"/>
          <p:cNvSpPr>
            <a:spLocks noGrp="1"/>
          </p:cNvSpPr>
          <p:nvPr>
            <p:ph type="ftr" sz="quarter" idx="11"/>
          </p:nvPr>
        </p:nvSpPr>
        <p:spPr>
          <a:xfrm>
            <a:off x="3429000" y="18288"/>
            <a:ext cx="4114800" cy="329184"/>
          </a:xfrm>
        </p:spPr>
        <p:txBody>
          <a:bodyPr/>
          <a:lstStyle/>
          <a:p>
            <a:pPr algn="r"/>
            <a:r>
              <a:rPr lang="en-US" dirty="0" smtClean="0"/>
              <a:t>Open Source OCR Tools</a:t>
            </a:r>
            <a:endParaRPr lang="en-US" dirty="0"/>
          </a:p>
        </p:txBody>
      </p:sp>
    </p:spTree>
    <p:extLst>
      <p:ext uri="{BB962C8B-B14F-4D97-AF65-F5344CB8AC3E}">
        <p14:creationId xmlns:p14="http://schemas.microsoft.com/office/powerpoint/2010/main" val="1316328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OCR &amp; Open Source Engines </a:t>
            </a:r>
            <a:endParaRPr lang="en-US" dirty="0"/>
          </a:p>
        </p:txBody>
      </p:sp>
      <p:sp>
        <p:nvSpPr>
          <p:cNvPr id="3" name="Content Placeholder 2"/>
          <p:cNvSpPr>
            <a:spLocks noGrp="1"/>
          </p:cNvSpPr>
          <p:nvPr>
            <p:ph idx="1"/>
          </p:nvPr>
        </p:nvSpPr>
        <p:spPr/>
        <p:txBody>
          <a:bodyPr/>
          <a:lstStyle/>
          <a:p>
            <a:pPr marL="0" indent="0">
              <a:buNone/>
            </a:pPr>
            <a:r>
              <a:rPr lang="en-US" sz="2800" dirty="0" smtClean="0">
                <a:solidFill>
                  <a:schemeClr val="tx2"/>
                </a:solidFill>
              </a:rPr>
              <a:t>Digitization vs. OCR</a:t>
            </a:r>
            <a:endParaRPr lang="en-US" u="sng" dirty="0" smtClean="0"/>
          </a:p>
          <a:p>
            <a:pPr>
              <a:spcBef>
                <a:spcPts val="2400"/>
              </a:spcBef>
            </a:pPr>
            <a:r>
              <a:rPr lang="en-US" u="sng" dirty="0" smtClean="0"/>
              <a:t>Digitization</a:t>
            </a:r>
            <a:r>
              <a:rPr lang="en-US" dirty="0" smtClean="0"/>
              <a:t> is the creation of a digital representation of an object. </a:t>
            </a:r>
          </a:p>
          <a:p>
            <a:pPr lvl="1"/>
            <a:r>
              <a:rPr lang="en-US" dirty="0" smtClean="0"/>
              <a:t>In the print world, a digital image of a page: </a:t>
            </a:r>
            <a:r>
              <a:rPr lang="en-US" b="1" dirty="0" smtClean="0"/>
              <a:t>page image</a:t>
            </a:r>
            <a:endParaRPr lang="en-US" dirty="0" smtClean="0"/>
          </a:p>
          <a:p>
            <a:pPr lvl="1"/>
            <a:r>
              <a:rPr lang="en-US" dirty="0" smtClean="0"/>
              <a:t>end product: image files (.</a:t>
            </a:r>
            <a:r>
              <a:rPr lang="en-US" dirty="0" err="1" smtClean="0"/>
              <a:t>tif</a:t>
            </a:r>
            <a:r>
              <a:rPr lang="en-US" dirty="0"/>
              <a:t> </a:t>
            </a:r>
            <a:r>
              <a:rPr lang="en-US" dirty="0" smtClean="0"/>
              <a:t> .jpg  .</a:t>
            </a:r>
            <a:r>
              <a:rPr lang="en-US" dirty="0" err="1" smtClean="0"/>
              <a:t>png</a:t>
            </a:r>
            <a:r>
              <a:rPr lang="en-US" dirty="0" smtClean="0"/>
              <a:t>  .</a:t>
            </a:r>
            <a:r>
              <a:rPr lang="en-US" dirty="0" err="1" smtClean="0"/>
              <a:t>pdf</a:t>
            </a:r>
            <a:r>
              <a:rPr lang="en-US" dirty="0" smtClean="0"/>
              <a:t>)</a:t>
            </a:r>
            <a:endParaRPr lang="en-US" dirty="0"/>
          </a:p>
          <a:p>
            <a:pPr>
              <a:spcBef>
                <a:spcPts val="2400"/>
              </a:spcBef>
            </a:pPr>
            <a:r>
              <a:rPr lang="en-US" u="sng" dirty="0" smtClean="0"/>
              <a:t>Optical Character Recognition </a:t>
            </a:r>
            <a:r>
              <a:rPr lang="en-US" dirty="0" smtClean="0"/>
              <a:t>(OCR) is the use of software to recognize the characters on a </a:t>
            </a:r>
            <a:r>
              <a:rPr lang="en-US" b="1" dirty="0" smtClean="0"/>
              <a:t>page image </a:t>
            </a:r>
            <a:r>
              <a:rPr lang="en-US" dirty="0" smtClean="0"/>
              <a:t>and turn that into </a:t>
            </a:r>
            <a:r>
              <a:rPr lang="en-US" b="1" dirty="0" smtClean="0"/>
              <a:t>text</a:t>
            </a:r>
            <a:r>
              <a:rPr lang="en-US" dirty="0" smtClean="0"/>
              <a:t>.</a:t>
            </a:r>
          </a:p>
          <a:p>
            <a:pPr lvl="1"/>
            <a:r>
              <a:rPr lang="en-US" dirty="0"/>
              <a:t>t</a:t>
            </a:r>
            <a:r>
              <a:rPr lang="en-US" dirty="0" smtClean="0"/>
              <a:t>ext that is </a:t>
            </a:r>
            <a:r>
              <a:rPr lang="en-US" b="1" dirty="0" smtClean="0"/>
              <a:t>searchable</a:t>
            </a:r>
            <a:r>
              <a:rPr lang="en-US" dirty="0" smtClean="0"/>
              <a:t>, and </a:t>
            </a:r>
            <a:r>
              <a:rPr lang="en-US" b="1" dirty="0" smtClean="0"/>
              <a:t>editable</a:t>
            </a:r>
            <a:endParaRPr lang="en-US" dirty="0" smtClean="0"/>
          </a:p>
          <a:p>
            <a:pPr lvl="1"/>
            <a:r>
              <a:rPr lang="en-US" dirty="0" smtClean="0"/>
              <a:t>end product: text files (.txt  .rtf  .doc  .</a:t>
            </a:r>
            <a:r>
              <a:rPr lang="en-US" dirty="0" err="1" smtClean="0"/>
              <a:t>pdf</a:t>
            </a:r>
            <a:r>
              <a:rPr lang="en-US" dirty="0" smtClean="0"/>
              <a:t>)</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dirty="0"/>
          </a:p>
        </p:txBody>
      </p:sp>
      <p:sp>
        <p:nvSpPr>
          <p:cNvPr id="5" name="Footer Placeholder 4"/>
          <p:cNvSpPr>
            <a:spLocks noGrp="1"/>
          </p:cNvSpPr>
          <p:nvPr>
            <p:ph type="ftr" sz="quarter" idx="11"/>
          </p:nvPr>
        </p:nvSpPr>
        <p:spPr/>
        <p:txBody>
          <a:bodyPr/>
          <a:lstStyle/>
          <a:p>
            <a:pPr algn="r"/>
            <a:r>
              <a:rPr lang="en-US" dirty="0"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3613810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Tesseract</a:t>
            </a:r>
            <a:endParaRPr lang="en-US" dirty="0"/>
          </a:p>
        </p:txBody>
      </p:sp>
      <p:sp>
        <p:nvSpPr>
          <p:cNvPr id="3" name="Content Placeholder 2"/>
          <p:cNvSpPr>
            <a:spLocks noGrp="1"/>
          </p:cNvSpPr>
          <p:nvPr>
            <p:ph idx="1"/>
          </p:nvPr>
        </p:nvSpPr>
        <p:spPr/>
        <p:txBody>
          <a:bodyPr>
            <a:normAutofit/>
          </a:bodyPr>
          <a:lstStyle/>
          <a:p>
            <a:r>
              <a:rPr lang="en-US" dirty="0" smtClean="0"/>
              <a:t>Developed by Ray Smith at HP</a:t>
            </a:r>
          </a:p>
          <a:p>
            <a:r>
              <a:rPr lang="en-US" dirty="0" smtClean="0"/>
              <a:t>Taken up by Google</a:t>
            </a:r>
          </a:p>
          <a:p>
            <a:r>
              <a:rPr lang="en-US" dirty="0" smtClean="0"/>
              <a:t>Used in their Google Books mass-digitization </a:t>
            </a:r>
            <a:r>
              <a:rPr lang="en-US" dirty="0" smtClean="0"/>
              <a:t>&amp; OCR program</a:t>
            </a:r>
            <a:endParaRPr lang="en-US" dirty="0" smtClean="0"/>
          </a:p>
          <a:p>
            <a:endParaRPr lang="en-US" dirty="0"/>
          </a:p>
          <a:p>
            <a:r>
              <a:rPr lang="en-US" dirty="0"/>
              <a:t>Open Source:  </a:t>
            </a:r>
            <a:r>
              <a:rPr lang="en-US" dirty="0" smtClean="0">
                <a:hlinkClick r:id="rId3"/>
              </a:rPr>
              <a:t>code.google.com/p/tesseract-ocr/</a:t>
            </a:r>
            <a:endParaRPr lang="en-US" dirty="0" smtClean="0"/>
          </a:p>
          <a:p>
            <a:pPr lvl="1"/>
            <a:r>
              <a:rPr lang="en-US" dirty="0" smtClean="0"/>
              <a:t>version 3.02</a:t>
            </a:r>
          </a:p>
          <a:p>
            <a:pPr lvl="1"/>
            <a:r>
              <a:rPr lang="en-US" dirty="0" smtClean="0"/>
              <a:t>Windows, Mac and UNIX</a:t>
            </a:r>
          </a:p>
          <a:p>
            <a:pPr lvl="1"/>
            <a:r>
              <a:rPr lang="en-US" dirty="0" smtClean="0"/>
              <a:t>Documentation is not always helpful</a:t>
            </a:r>
          </a:p>
          <a:p>
            <a:pPr lvl="1"/>
            <a:r>
              <a:rPr lang="en-US" dirty="0"/>
              <a:t>User group: </a:t>
            </a:r>
            <a:r>
              <a:rPr lang="en-US" dirty="0" smtClean="0">
                <a:hlinkClick r:id="rId4"/>
              </a:rPr>
              <a:t>groups.google.com/forum/ - !forum/tesseract-ocr</a:t>
            </a:r>
            <a:endParaRPr lang="en-US" dirty="0" smtClean="0"/>
          </a:p>
          <a:p>
            <a:pPr lvl="1"/>
            <a:r>
              <a:rPr lang="en-US" dirty="0"/>
              <a:t>Training for various scripts and languages available</a:t>
            </a:r>
          </a:p>
          <a:p>
            <a:pPr lvl="1"/>
            <a:r>
              <a:rPr lang="en-US" dirty="0" smtClean="0"/>
              <a:t>Lots of users, so Google it</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3369851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OCR Opus</a:t>
            </a:r>
            <a:endParaRPr lang="en-US" dirty="0"/>
          </a:p>
        </p:txBody>
      </p:sp>
      <p:sp>
        <p:nvSpPr>
          <p:cNvPr id="3" name="Content Placeholder 2"/>
          <p:cNvSpPr>
            <a:spLocks noGrp="1"/>
          </p:cNvSpPr>
          <p:nvPr>
            <p:ph idx="1"/>
          </p:nvPr>
        </p:nvSpPr>
        <p:spPr/>
        <p:txBody>
          <a:bodyPr/>
          <a:lstStyle/>
          <a:p>
            <a:r>
              <a:rPr lang="en-US" dirty="0" smtClean="0"/>
              <a:t>Developed by Thomas </a:t>
            </a:r>
            <a:r>
              <a:rPr lang="en-US" dirty="0" err="1" smtClean="0"/>
              <a:t>Breuel</a:t>
            </a:r>
            <a:endParaRPr lang="en-US" dirty="0" smtClean="0"/>
          </a:p>
          <a:p>
            <a:r>
              <a:rPr lang="en-US" dirty="0" smtClean="0"/>
              <a:t>Originally used Tesseract for character recognition</a:t>
            </a:r>
          </a:p>
          <a:p>
            <a:r>
              <a:rPr lang="en-US" dirty="0" smtClean="0"/>
              <a:t>Was not under active development for a while, but a new version is now available</a:t>
            </a:r>
          </a:p>
          <a:p>
            <a:endParaRPr lang="en-US" dirty="0"/>
          </a:p>
          <a:p>
            <a:r>
              <a:rPr lang="en-US" dirty="0" smtClean="0"/>
              <a:t>Open </a:t>
            </a:r>
            <a:r>
              <a:rPr lang="en-US" dirty="0"/>
              <a:t>Source: </a:t>
            </a:r>
            <a:r>
              <a:rPr lang="en-US" dirty="0" smtClean="0">
                <a:hlinkClick r:id="rId2"/>
              </a:rPr>
              <a:t>code.google.com/p/ocropus/</a:t>
            </a:r>
            <a:endParaRPr lang="en-US" dirty="0" smtClean="0"/>
          </a:p>
          <a:p>
            <a:pPr lvl="1"/>
            <a:r>
              <a:rPr lang="en-US" dirty="0" smtClean="0"/>
              <a:t>version 0.7</a:t>
            </a:r>
          </a:p>
          <a:p>
            <a:pPr lvl="1"/>
            <a:r>
              <a:rPr lang="en-US" dirty="0" smtClean="0"/>
              <a:t>Windows, Mac &amp; UNIX</a:t>
            </a:r>
          </a:p>
          <a:p>
            <a:pPr lvl="1"/>
            <a:r>
              <a:rPr lang="en-US" dirty="0" smtClean="0"/>
              <a:t>User </a:t>
            </a:r>
            <a:r>
              <a:rPr lang="en-US" dirty="0"/>
              <a:t>group: </a:t>
            </a:r>
            <a:r>
              <a:rPr lang="en-US" dirty="0" smtClean="0">
                <a:hlinkClick r:id="rId3"/>
              </a:rPr>
              <a:t>groups.google.com/forum/ - !forum/ocropus</a:t>
            </a:r>
            <a:endParaRPr lang="en-US" dirty="0" smtClean="0"/>
          </a:p>
          <a:p>
            <a:pPr lvl="1"/>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7</a:t>
            </a:fld>
            <a:endParaRPr lang="en-US"/>
          </a:p>
        </p:txBody>
      </p:sp>
    </p:spTree>
    <p:extLst>
      <p:ext uri="{BB962C8B-B14F-4D97-AF65-F5344CB8AC3E}">
        <p14:creationId xmlns:p14="http://schemas.microsoft.com/office/powerpoint/2010/main" val="1178390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Gamera</a:t>
            </a:r>
            <a:endParaRPr lang="en-US" dirty="0"/>
          </a:p>
        </p:txBody>
      </p:sp>
      <p:sp>
        <p:nvSpPr>
          <p:cNvPr id="3" name="Content Placeholder 2"/>
          <p:cNvSpPr>
            <a:spLocks noGrp="1"/>
          </p:cNvSpPr>
          <p:nvPr>
            <p:ph idx="1"/>
          </p:nvPr>
        </p:nvSpPr>
        <p:spPr/>
        <p:txBody>
          <a:bodyPr>
            <a:normAutofit/>
          </a:bodyPr>
          <a:lstStyle/>
          <a:p>
            <a:r>
              <a:rPr lang="en-US" dirty="0"/>
              <a:t>Developed by </a:t>
            </a:r>
            <a:r>
              <a:rPr lang="en-US" dirty="0" smtClean="0"/>
              <a:t>Ichiro </a:t>
            </a:r>
            <a:r>
              <a:rPr lang="en-US" dirty="0" err="1" smtClean="0"/>
              <a:t>Fujinaga</a:t>
            </a:r>
            <a:r>
              <a:rPr lang="en-US" dirty="0" smtClean="0"/>
              <a:t> (McGill University)</a:t>
            </a:r>
            <a:endParaRPr lang="en-US" dirty="0"/>
          </a:p>
          <a:p>
            <a:r>
              <a:rPr lang="en-US" dirty="0" smtClean="0"/>
              <a:t>Designed to OCR music</a:t>
            </a:r>
            <a:endParaRPr lang="en-US" dirty="0"/>
          </a:p>
          <a:p>
            <a:r>
              <a:rPr lang="en-US" dirty="0" smtClean="0"/>
              <a:t>It’s actually the </a:t>
            </a:r>
            <a:r>
              <a:rPr lang="en-US" dirty="0" err="1" smtClean="0"/>
              <a:t>Gamera</a:t>
            </a:r>
            <a:r>
              <a:rPr lang="en-US" dirty="0" smtClean="0"/>
              <a:t> OCR Toolkit that you want</a:t>
            </a:r>
            <a:endParaRPr lang="en-US" dirty="0"/>
          </a:p>
          <a:p>
            <a:endParaRPr lang="en-US" dirty="0"/>
          </a:p>
          <a:p>
            <a:r>
              <a:rPr lang="en-US" dirty="0"/>
              <a:t>Open Source:  </a:t>
            </a:r>
            <a:r>
              <a:rPr lang="en-US" dirty="0" smtClean="0">
                <a:hlinkClick r:id="rId2"/>
              </a:rPr>
              <a:t>gamera.informatik.hsnr.de/addons/ocr4gamera/</a:t>
            </a:r>
            <a:endParaRPr lang="en-US" dirty="0"/>
          </a:p>
          <a:p>
            <a:pPr lvl="1"/>
            <a:r>
              <a:rPr lang="en-US" dirty="0"/>
              <a:t>version </a:t>
            </a:r>
            <a:r>
              <a:rPr lang="en-US" dirty="0" smtClean="0"/>
              <a:t>1.1.0 </a:t>
            </a:r>
            <a:r>
              <a:rPr lang="en-US" sz="1600" dirty="0" smtClean="0"/>
              <a:t>(Jun, 2014)</a:t>
            </a:r>
            <a:endParaRPr lang="en-US" sz="1600" dirty="0"/>
          </a:p>
          <a:p>
            <a:pPr lvl="1"/>
            <a:r>
              <a:rPr lang="en-US" dirty="0"/>
              <a:t>Windows, Mac and UNIX</a:t>
            </a:r>
          </a:p>
          <a:p>
            <a:pPr lvl="1"/>
            <a:r>
              <a:rPr lang="en-US" dirty="0" smtClean="0"/>
              <a:t>User </a:t>
            </a:r>
            <a:r>
              <a:rPr lang="en-US" dirty="0"/>
              <a:t>group: </a:t>
            </a:r>
            <a:r>
              <a:rPr lang="en-US" dirty="0" smtClean="0">
                <a:hlinkClick r:id="rId3"/>
              </a:rPr>
              <a:t>groups.yahoo.com/neo/groups/gamera-devel/info</a:t>
            </a:r>
            <a:endParaRPr lang="en-US" dirty="0"/>
          </a:p>
          <a:p>
            <a:pPr lvl="1"/>
            <a:r>
              <a:rPr lang="en-US" dirty="0" smtClean="0"/>
              <a:t>Training can take a while.</a:t>
            </a:r>
          </a:p>
          <a:p>
            <a:pPr lvl="1"/>
            <a:r>
              <a:rPr lang="en-US" dirty="0" smtClean="0">
                <a:hlinkClick r:id="rId4"/>
              </a:rPr>
              <a:t>emop.tamu.edu/Gamera-OCR</a:t>
            </a:r>
            <a:endParaRPr lang="en-US" dirty="0"/>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8</a:t>
            </a:fld>
            <a:endParaRPr lang="en-US"/>
          </a:p>
        </p:txBody>
      </p:sp>
    </p:spTree>
    <p:extLst>
      <p:ext uri="{BB962C8B-B14F-4D97-AF65-F5344CB8AC3E}">
        <p14:creationId xmlns:p14="http://schemas.microsoft.com/office/powerpoint/2010/main" val="1253365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Tesseract</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Mac</a:t>
            </a:r>
            <a:r>
              <a:rPr lang="en-US" dirty="0"/>
              <a:t>: </a:t>
            </a:r>
            <a:r>
              <a:rPr lang="en-US" dirty="0" smtClean="0">
                <a:hlinkClick r:id="rId2"/>
              </a:rPr>
              <a:t>emop.tamu.edu/Installing-Tesseract-Mac</a:t>
            </a:r>
            <a:endParaRPr lang="en-US" dirty="0" smtClean="0"/>
          </a:p>
          <a:p>
            <a:endParaRPr lang="en-US" dirty="0" smtClean="0"/>
          </a:p>
          <a:p>
            <a:r>
              <a:rPr lang="en-US" dirty="0" smtClean="0"/>
              <a:t>PC</a:t>
            </a:r>
            <a:r>
              <a:rPr lang="en-US" dirty="0" smtClean="0">
                <a:latin typeface="+mj-lt"/>
              </a:rPr>
              <a:t>: </a:t>
            </a:r>
            <a:r>
              <a:rPr lang="en-US" dirty="0" smtClean="0">
                <a:solidFill>
                  <a:srgbClr val="000000"/>
                </a:solidFill>
                <a:latin typeface="+mj-lt"/>
                <a:ea typeface="Lucida Grande"/>
                <a:cs typeface="Lucida Grande"/>
                <a:hlinkClick r:id="rId3"/>
              </a:rPr>
              <a:t>emop.tamu.edu/Installing-Tesseract-PC</a:t>
            </a:r>
            <a:endParaRPr lang="en-US" dirty="0" smtClean="0">
              <a:solidFill>
                <a:srgbClr val="000000"/>
              </a:solidFill>
              <a:latin typeface="+mj-lt"/>
              <a:ea typeface="Lucida Grande"/>
              <a:cs typeface="Lucida Grande"/>
            </a:endParaRPr>
          </a:p>
          <a:p>
            <a:endParaRPr lang="en-US" dirty="0">
              <a:solidFill>
                <a:srgbClr val="000000"/>
              </a:solidFill>
              <a:latin typeface="+mj-lt"/>
              <a:ea typeface="Lucida Grande"/>
              <a:cs typeface="Lucida Grande"/>
            </a:endParaRPr>
          </a:p>
          <a:p>
            <a:r>
              <a:rPr lang="en-US" dirty="0" smtClean="0">
                <a:solidFill>
                  <a:srgbClr val="000000"/>
                </a:solidFill>
                <a:latin typeface="+mj-lt"/>
                <a:ea typeface="Lucida Grande"/>
                <a:cs typeface="Lucida Grande"/>
                <a:hlinkClick r:id="rId4"/>
              </a:rPr>
              <a:t>code.google.com/p/tesseract-ocr/wiki/ReadMe</a:t>
            </a:r>
            <a:endParaRPr lang="en-US" dirty="0" smtClean="0">
              <a:solidFill>
                <a:srgbClr val="000000"/>
              </a:solidFill>
              <a:latin typeface="+mj-lt"/>
              <a:ea typeface="Lucida Grande"/>
              <a:cs typeface="Lucida Grande"/>
            </a:endParaRPr>
          </a:p>
          <a:p>
            <a:endParaRPr lang="en-US" dirty="0">
              <a:solidFill>
                <a:srgbClr val="000000"/>
              </a:solidFill>
              <a:latin typeface="+mj-lt"/>
              <a:ea typeface="Lucida Grande"/>
              <a:cs typeface="Lucida Grande"/>
            </a:endParaRPr>
          </a:p>
          <a:p>
            <a:r>
              <a:rPr lang="en-US" dirty="0" smtClean="0">
                <a:solidFill>
                  <a:srgbClr val="000000"/>
                </a:solidFill>
                <a:latin typeface="+mj-lt"/>
                <a:ea typeface="Lucida Grande"/>
                <a:cs typeface="Lucida Grande"/>
              </a:rPr>
              <a:t>Standard English-language </a:t>
            </a:r>
            <a:r>
              <a:rPr lang="en-US" dirty="0">
                <a:solidFill>
                  <a:srgbClr val="000000"/>
                </a:solidFill>
                <a:latin typeface="+mj-lt"/>
                <a:ea typeface="Lucida Grande"/>
                <a:cs typeface="Lucida Grande"/>
              </a:rPr>
              <a:t>training: </a:t>
            </a:r>
            <a:endParaRPr lang="en-US" dirty="0" smtClean="0">
              <a:solidFill>
                <a:srgbClr val="000000"/>
              </a:solidFill>
              <a:latin typeface="+mj-lt"/>
              <a:ea typeface="Lucida Grande"/>
              <a:cs typeface="Lucida Grande"/>
            </a:endParaRPr>
          </a:p>
          <a:p>
            <a:pPr marL="274320" lvl="1" indent="0">
              <a:buNone/>
            </a:pPr>
            <a:r>
              <a:rPr lang="en-US" dirty="0" smtClean="0">
                <a:solidFill>
                  <a:srgbClr val="000000"/>
                </a:solidFill>
                <a:latin typeface="+mj-lt"/>
                <a:ea typeface="Lucida Grande"/>
                <a:cs typeface="Lucida Grande"/>
                <a:hlinkClick r:id="rId5"/>
              </a:rPr>
              <a:t>code.google.com/p/tesseract-ocr/downloads/list</a:t>
            </a:r>
            <a:r>
              <a:rPr lang="en-US" dirty="0" smtClean="0">
                <a:solidFill>
                  <a:srgbClr val="000000"/>
                </a:solidFill>
                <a:latin typeface="+mj-lt"/>
                <a:ea typeface="Lucida Grande"/>
                <a:cs typeface="Lucida Grande"/>
              </a:rPr>
              <a:t> (tesseract-ocr-3.02.eng.tar.gz)</a:t>
            </a:r>
          </a:p>
          <a:p>
            <a:pPr lvl="2">
              <a:buFont typeface="Lucida Grande"/>
              <a:buChar char="&gt;"/>
            </a:pPr>
            <a:r>
              <a:rPr lang="en-US" dirty="0" err="1">
                <a:latin typeface="Consolas"/>
                <a:cs typeface="Consolas"/>
              </a:rPr>
              <a:t>combine_tessdata</a:t>
            </a:r>
            <a:r>
              <a:rPr lang="en-US" dirty="0">
                <a:latin typeface="Consolas"/>
                <a:cs typeface="Consolas"/>
              </a:rPr>
              <a:t> -u </a:t>
            </a:r>
            <a:r>
              <a:rPr lang="en-US" dirty="0" err="1">
                <a:latin typeface="Consolas"/>
                <a:cs typeface="Consolas"/>
              </a:rPr>
              <a:t>eng.traineddata</a:t>
            </a:r>
            <a:r>
              <a:rPr lang="en-US" dirty="0">
                <a:latin typeface="Consolas"/>
                <a:cs typeface="Consolas"/>
              </a:rPr>
              <a:t> ../unpacked/</a:t>
            </a:r>
            <a:r>
              <a:rPr lang="en-US" dirty="0" err="1" smtClean="0">
                <a:latin typeface="Consolas"/>
                <a:cs typeface="Consolas"/>
              </a:rPr>
              <a:t>eng</a:t>
            </a:r>
            <a:endParaRPr lang="en-US" dirty="0" smtClean="0">
              <a:latin typeface="Consolas"/>
              <a:cs typeface="Consolas"/>
            </a:endParaRPr>
          </a:p>
          <a:p>
            <a:pPr lvl="2">
              <a:buFont typeface="Lucida Grande"/>
              <a:buChar char="&gt;"/>
            </a:pPr>
            <a:r>
              <a:rPr lang="en-US" dirty="0">
                <a:latin typeface="Consolas"/>
                <a:cs typeface="Consolas"/>
              </a:rPr>
              <a:t>dawg2wordlist </a:t>
            </a:r>
            <a:r>
              <a:rPr lang="en-US" dirty="0" err="1" smtClean="0">
                <a:latin typeface="Consolas"/>
                <a:cs typeface="Consolas"/>
              </a:rPr>
              <a:t>eng.unicharset</a:t>
            </a:r>
            <a:r>
              <a:rPr lang="en-US" dirty="0" smtClean="0">
                <a:latin typeface="Consolas"/>
                <a:cs typeface="Consolas"/>
              </a:rPr>
              <a:t> </a:t>
            </a:r>
            <a:r>
              <a:rPr lang="en-US" dirty="0" err="1">
                <a:latin typeface="Consolas"/>
                <a:cs typeface="Consolas"/>
              </a:rPr>
              <a:t>eng.word</a:t>
            </a:r>
            <a:r>
              <a:rPr lang="en-US" dirty="0">
                <a:latin typeface="Consolas"/>
                <a:cs typeface="Consolas"/>
              </a:rPr>
              <a:t>-dawg </a:t>
            </a:r>
            <a:r>
              <a:rPr lang="en-US" dirty="0" err="1" smtClean="0">
                <a:latin typeface="Consolas"/>
                <a:cs typeface="Consolas"/>
              </a:rPr>
              <a:t>eng</a:t>
            </a:r>
            <a:r>
              <a:rPr lang="en-US" dirty="0" smtClean="0">
                <a:latin typeface="Consolas"/>
                <a:cs typeface="Consolas"/>
              </a:rPr>
              <a:t>-word</a:t>
            </a:r>
            <a:r>
              <a:rPr lang="en-US" dirty="0">
                <a:latin typeface="Consolas"/>
                <a:cs typeface="Consolas"/>
              </a:rPr>
              <a:t>-</a:t>
            </a:r>
            <a:r>
              <a:rPr lang="en-US" dirty="0" err="1">
                <a:latin typeface="Consolas"/>
                <a:cs typeface="Consolas"/>
              </a:rPr>
              <a:t>list.txt</a:t>
            </a:r>
            <a:endParaRPr lang="en-US" dirty="0">
              <a:latin typeface="Consolas"/>
              <a:cs typeface="Consolas"/>
            </a:endParaRPr>
          </a:p>
        </p:txBody>
      </p:sp>
      <p:sp>
        <p:nvSpPr>
          <p:cNvPr id="4" name="Date Placeholder 3"/>
          <p:cNvSpPr>
            <a:spLocks noGrp="1"/>
          </p:cNvSpPr>
          <p:nvPr>
            <p:ph type="dt" sz="half" idx="10"/>
          </p:nvPr>
        </p:nvSpPr>
        <p:spPr/>
        <p:txBody>
          <a:bodyPr/>
          <a:lstStyle/>
          <a:p>
            <a:r>
              <a:rPr lang="en-US" smtClean="0"/>
              <a:t>Tuesday, August 12, 2014</a:t>
            </a:r>
            <a:endParaRPr lang="en-US"/>
          </a:p>
        </p:txBody>
      </p:sp>
      <p:sp>
        <p:nvSpPr>
          <p:cNvPr id="5" name="Footer Placeholder 4"/>
          <p:cNvSpPr>
            <a:spLocks noGrp="1"/>
          </p:cNvSpPr>
          <p:nvPr>
            <p:ph type="ftr" sz="quarter" idx="11"/>
          </p:nvPr>
        </p:nvSpPr>
        <p:spPr/>
        <p:txBody>
          <a:bodyPr/>
          <a:lstStyle/>
          <a:p>
            <a:pPr algn="r"/>
            <a:r>
              <a:rPr lang="en-US" smtClean="0"/>
              <a:t>Open Source OCR Tools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17332627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2">
      <a:dk1>
        <a:srgbClr val="292934"/>
      </a:dk1>
      <a:lt1>
        <a:srgbClr val="FFFFFF"/>
      </a:lt1>
      <a:dk2>
        <a:srgbClr val="800040"/>
      </a:dk2>
      <a:lt2>
        <a:srgbClr val="F3F2DC"/>
      </a:lt2>
      <a:accent1>
        <a:srgbClr val="4C4C4C"/>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11304</TotalTime>
  <Words>3353</Words>
  <Application>Microsoft Office PowerPoint</Application>
  <PresentationFormat>On-screen Show (4:3)</PresentationFormat>
  <Paragraphs>609</Paragraphs>
  <Slides>48</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Century Gothic</vt:lpstr>
      <vt:lpstr>Consolas</vt:lpstr>
      <vt:lpstr>Lucida Grande</vt:lpstr>
      <vt:lpstr>Times New Roman</vt:lpstr>
      <vt:lpstr>Wingdings</vt:lpstr>
      <vt:lpstr>Clarity</vt:lpstr>
      <vt:lpstr>Using Open Source OCR Tools for Digitization Projects</vt:lpstr>
      <vt:lpstr>Intro – Me </vt:lpstr>
      <vt:lpstr>Intro – You </vt:lpstr>
      <vt:lpstr>Intro – Outline </vt:lpstr>
      <vt:lpstr>OCR &amp; Open Source Engines </vt:lpstr>
      <vt:lpstr>Tesseract</vt:lpstr>
      <vt:lpstr>OCR Opus</vt:lpstr>
      <vt:lpstr>Gamera</vt:lpstr>
      <vt:lpstr>Installing Tesseract</vt:lpstr>
      <vt:lpstr>Installing Aletheia</vt:lpstr>
      <vt:lpstr>Installing Franken+</vt:lpstr>
      <vt:lpstr>Installing ImageMagick/GIMP</vt:lpstr>
      <vt:lpstr>Running Tesseract with default training</vt:lpstr>
      <vt:lpstr>Identifying issues with your page images </vt:lpstr>
      <vt:lpstr>WhatTheFont</vt:lpstr>
      <vt:lpstr>Image Quality Issues</vt:lpstr>
      <vt:lpstr>Pre-processing</vt:lpstr>
      <vt:lpstr>Binarization</vt:lpstr>
      <vt:lpstr>Cropping</vt:lpstr>
      <vt:lpstr>Denoise</vt:lpstr>
      <vt:lpstr>Deskew</vt:lpstr>
      <vt:lpstr>Dewarp</vt:lpstr>
      <vt:lpstr>Training Tesseract for your font</vt:lpstr>
      <vt:lpstr>Training Tesseract for your font</vt:lpstr>
      <vt:lpstr>When more is needed</vt:lpstr>
      <vt:lpstr>Aletheia</vt:lpstr>
      <vt:lpstr>Aletheia: Workflow</vt:lpstr>
      <vt:lpstr>Aletheia: Glyph Recognition</vt:lpstr>
      <vt:lpstr>Aletheia: I/O</vt:lpstr>
      <vt:lpstr>Tesseract Training</vt:lpstr>
      <vt:lpstr>Franken+</vt:lpstr>
      <vt:lpstr>Franken+ Workflow</vt:lpstr>
      <vt:lpstr>Franken+ Ingestion</vt:lpstr>
      <vt:lpstr>Franken+</vt:lpstr>
      <vt:lpstr>Franken+</vt:lpstr>
      <vt:lpstr>Training Tesseract</vt:lpstr>
      <vt:lpstr>When more is needed</vt:lpstr>
      <vt:lpstr>Tesseract – Word Lists</vt:lpstr>
      <vt:lpstr>Tesseract – Word Lists</vt:lpstr>
      <vt:lpstr>Tesseract – Ambiguity and Transformation Errors</vt:lpstr>
      <vt:lpstr>Tesseract – .unicharambigs file</vt:lpstr>
      <vt:lpstr>Running Tesseract with your training</vt:lpstr>
      <vt:lpstr>Tesseract – Results </vt:lpstr>
      <vt:lpstr>Comparing OCR text to Groundtruth</vt:lpstr>
      <vt:lpstr>Creating Groundtruth</vt:lpstr>
      <vt:lpstr>Post Processing</vt:lpstr>
      <vt:lpstr>eMOP Post Processing</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Open Source OCR Tools for Digitization Projects</dc:title>
  <dc:creator>Matt Christy</dc:creator>
  <cp:lastModifiedBy>IDHMC</cp:lastModifiedBy>
  <cp:revision>107</cp:revision>
  <dcterms:created xsi:type="dcterms:W3CDTF">2014-07-16T14:17:59Z</dcterms:created>
  <dcterms:modified xsi:type="dcterms:W3CDTF">2014-08-12T03:16:29Z</dcterms:modified>
</cp:coreProperties>
</file>