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2" r:id="rId6"/>
    <p:sldId id="260" r:id="rId7"/>
    <p:sldId id="264" r:id="rId8"/>
    <p:sldId id="281" r:id="rId9"/>
    <p:sldId id="276" r:id="rId10"/>
    <p:sldId id="278" r:id="rId11"/>
    <p:sldId id="280" r:id="rId12"/>
    <p:sldId id="279" r:id="rId13"/>
    <p:sldId id="287" r:id="rId14"/>
    <p:sldId id="288" r:id="rId15"/>
    <p:sldId id="282" r:id="rId16"/>
    <p:sldId id="270" r:id="rId17"/>
    <p:sldId id="283" r:id="rId18"/>
    <p:sldId id="271" r:id="rId19"/>
    <p:sldId id="284" r:id="rId20"/>
    <p:sldId id="267" r:id="rId21"/>
    <p:sldId id="289" r:id="rId22"/>
    <p:sldId id="268" r:id="rId23"/>
    <p:sldId id="290" r:id="rId24"/>
    <p:sldId id="286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BCEA4-B42B-4A70-A46C-18841B326C0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50D-5AFE-439B-B549-8C622347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5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16bb79a4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16bb79a4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16bb79a4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16bb79a4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2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16bb79a4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16bb79a4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25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79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BB5-C80B-43D9-8248-F9B68CF777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8D3-BE60-4C99-B4A0-4801FA36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BB5-C80B-43D9-8248-F9B68CF777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8D3-BE60-4C99-B4A0-4801FA36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BB5-C80B-43D9-8248-F9B68CF777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8D3-BE60-4C99-B4A0-4801FA36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609480" y="1574640"/>
            <a:ext cx="10972440" cy="4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71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BB5-C80B-43D9-8248-F9B68CF777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8D3-BE60-4C99-B4A0-4801FA36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BB5-C80B-43D9-8248-F9B68CF777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8D3-BE60-4C99-B4A0-4801FA36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BB5-C80B-43D9-8248-F9B68CF777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8D3-BE60-4C99-B4A0-4801FA36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BB5-C80B-43D9-8248-F9B68CF777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8D3-BE60-4C99-B4A0-4801FA36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7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BB5-C80B-43D9-8248-F9B68CF777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8D3-BE60-4C99-B4A0-4801FA36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BB5-C80B-43D9-8248-F9B68CF777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8D3-BE60-4C99-B4A0-4801FA36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BB5-C80B-43D9-8248-F9B68CF777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8D3-BE60-4C99-B4A0-4801FA36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BB5-C80B-43D9-8248-F9B68CF777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8D3-BE60-4C99-B4A0-4801FA36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ABB5-C80B-43D9-8248-F9B68CF777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18D3-BE60-4C99-B4A0-4801FA36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Virus Identification in Synthetic Soil Metagenomes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Earl Middlebrook</a:t>
            </a:r>
          </a:p>
          <a:p>
            <a:r>
              <a:rPr lang="en-US" smtClean="0"/>
              <a:t>Migun Shakya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54" y="1031241"/>
            <a:ext cx="9411516" cy="58450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50008" y="960120"/>
            <a:ext cx="6190488" cy="14195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4014" y="3809282"/>
            <a:ext cx="21103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/>
              <a:t>Low viral Coverage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2614014" y="1990276"/>
            <a:ext cx="2272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/>
              <a:t>High viral Coverage</a:t>
            </a:r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2350008" y="3118104"/>
            <a:ext cx="6190488" cy="1060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63881" y="4178614"/>
            <a:ext cx="2813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</a:t>
            </a:r>
            <a:r>
              <a:rPr lang="en-US" sz="1400" smtClean="0"/>
              <a:t>ubsample_bknd_X_vir_Y</a:t>
            </a:r>
          </a:p>
          <a:p>
            <a:r>
              <a:rPr lang="en-US" sz="1400" smtClean="0"/>
              <a:t>X=fraction of 20X bacterial coverage</a:t>
            </a:r>
          </a:p>
          <a:p>
            <a:r>
              <a:rPr lang="en-US" sz="1400" smtClean="0"/>
              <a:t>Y=Fraction of 40X viral coverage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241482" y="139730"/>
            <a:ext cx="9290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High viral coverage leads to the best alignements, as expected.</a:t>
            </a:r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822960" y="1012953"/>
            <a:ext cx="1014984" cy="440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11986" y="2798064"/>
            <a:ext cx="288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Genome Fraction Assembled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54" y="1031241"/>
            <a:ext cx="9411516" cy="58450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78824" y="960120"/>
            <a:ext cx="713232" cy="3957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712" y="960120"/>
            <a:ext cx="2324301" cy="39398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6902" y="960120"/>
            <a:ext cx="2331922" cy="3957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46902" y="3959352"/>
            <a:ext cx="2331922" cy="957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52585" y="4178614"/>
            <a:ext cx="2813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</a:t>
            </a:r>
            <a:r>
              <a:rPr lang="en-US" sz="1400" smtClean="0"/>
              <a:t>ubsample_bknd_X_vir_Y</a:t>
            </a:r>
          </a:p>
          <a:p>
            <a:r>
              <a:rPr lang="en-US" sz="1400" smtClean="0"/>
              <a:t>X=fraction of 20X bacterial coverage</a:t>
            </a:r>
          </a:p>
          <a:p>
            <a:r>
              <a:rPr lang="en-US" sz="1400" smtClean="0"/>
              <a:t>Y=Fraction of 40X viral coverage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41482" y="139730"/>
            <a:ext cx="10788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...however some viral genomes do not assemble better at high coverages.</a:t>
            </a:r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22960" y="1012953"/>
            <a:ext cx="1014984" cy="440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1986" y="2798064"/>
            <a:ext cx="288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Genome Fraction Assembled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412913"/>
            <a:ext cx="8117224" cy="5143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177" y="873206"/>
            <a:ext cx="1874682" cy="1051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782" y="62729"/>
            <a:ext cx="812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For most viral sequences, low coverage (2.5 or 5X) leads to high number of SNP errors. Others seem prone to mismatches at any coverage.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9281881" y="5976857"/>
            <a:ext cx="2813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</a:t>
            </a:r>
            <a:r>
              <a:rPr lang="en-US" sz="1400" smtClean="0"/>
              <a:t>ubsample_bknd_X_vir_Y</a:t>
            </a:r>
          </a:p>
          <a:p>
            <a:r>
              <a:rPr lang="en-US" sz="1400" smtClean="0"/>
              <a:t>X=fraction of 20X bacterial coverage</a:t>
            </a:r>
          </a:p>
          <a:p>
            <a:r>
              <a:rPr lang="en-US" sz="1400" smtClean="0"/>
              <a:t>Y=Fraction of 40X viral coverage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941832" y="1159257"/>
            <a:ext cx="1014984" cy="440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96304" y="2944368"/>
            <a:ext cx="27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Number of Sequence Errors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7298" y="891496"/>
            <a:ext cx="223026" cy="1056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04159" y="1924857"/>
            <a:ext cx="164392" cy="149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0177" y="873206"/>
            <a:ext cx="1991949" cy="10744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412913"/>
            <a:ext cx="8117224" cy="5143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177" y="873206"/>
            <a:ext cx="1874682" cy="1051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782" y="62729"/>
            <a:ext cx="812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For most viral sequences, low coverage (2.5 or 5X) leads to high number of SNP errors. Others seem prone to mismatches at any coverage.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9281881" y="5976857"/>
            <a:ext cx="2813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</a:t>
            </a:r>
            <a:r>
              <a:rPr lang="en-US" sz="1400" smtClean="0"/>
              <a:t>ubsample_bknd_X_vir_Y</a:t>
            </a:r>
          </a:p>
          <a:p>
            <a:r>
              <a:rPr lang="en-US" sz="1400" smtClean="0"/>
              <a:t>X=fraction of 20X bacterial coverage</a:t>
            </a:r>
          </a:p>
          <a:p>
            <a:r>
              <a:rPr lang="en-US" sz="1400" smtClean="0"/>
              <a:t>Y=Fraction of 40X viral coverage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941832" y="1159257"/>
            <a:ext cx="1014984" cy="440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96304" y="2944368"/>
            <a:ext cx="27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Number of Sequence Errors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7298" y="891496"/>
            <a:ext cx="223026" cy="1056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94732" y="1924857"/>
            <a:ext cx="164392" cy="149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0177" y="873206"/>
            <a:ext cx="1991949" cy="10744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33028" y="4775350"/>
            <a:ext cx="1071131" cy="1815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72375" y="4775350"/>
            <a:ext cx="322084" cy="1815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15671" y="4716640"/>
            <a:ext cx="219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Also assembled poorly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412913"/>
            <a:ext cx="8117224" cy="5143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177" y="873206"/>
            <a:ext cx="1874682" cy="1051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782" y="62729"/>
            <a:ext cx="812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For most viral sequences, low coverage (2.5 or 5X) leads to high number of SNP errors. Others seem prone to mismatches at any coverage.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9281881" y="5976857"/>
            <a:ext cx="2813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</a:t>
            </a:r>
            <a:r>
              <a:rPr lang="en-US" sz="1400" smtClean="0"/>
              <a:t>ubsample_bknd_X_vir_Y</a:t>
            </a:r>
          </a:p>
          <a:p>
            <a:r>
              <a:rPr lang="en-US" sz="1400" smtClean="0"/>
              <a:t>X=fraction of 20X bacterial coverage</a:t>
            </a:r>
          </a:p>
          <a:p>
            <a:r>
              <a:rPr lang="en-US" sz="1400" smtClean="0"/>
              <a:t>Y=Fraction of 40X viral coverage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941832" y="1159257"/>
            <a:ext cx="1014984" cy="440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96304" y="2944368"/>
            <a:ext cx="27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Number of Sequence Errors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7298" y="891496"/>
            <a:ext cx="223026" cy="1056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98429" y="1924857"/>
            <a:ext cx="164392" cy="149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33028" y="4775350"/>
            <a:ext cx="1071131" cy="1815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15671" y="4716640"/>
            <a:ext cx="219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Also assembled poorly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72375" y="4775350"/>
            <a:ext cx="322084" cy="1815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32166" y="4776921"/>
            <a:ext cx="257410" cy="181594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15671" y="5359345"/>
            <a:ext cx="253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Except this one assembled really nicely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94733" y="1924857"/>
            <a:ext cx="164392" cy="149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0177" y="873206"/>
            <a:ext cx="1991949" cy="10744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87" y="1379728"/>
            <a:ext cx="8016935" cy="5235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494" y="346193"/>
            <a:ext cx="81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Same for indels</a:t>
            </a:r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969264" y="1159257"/>
            <a:ext cx="1014984" cy="440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382029" y="2944368"/>
            <a:ext cx="27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Number of Sequence Errors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177" y="873206"/>
            <a:ext cx="1874682" cy="10516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27298" y="891496"/>
            <a:ext cx="223026" cy="1056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54992" y="1924857"/>
            <a:ext cx="164392" cy="149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0177" y="873206"/>
            <a:ext cx="1991949" cy="10744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9" y="913964"/>
            <a:ext cx="8232736" cy="5944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2516" y="247707"/>
            <a:ext cx="731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Percent of each Virus Assembled by Viral coverage (x40)</a:t>
            </a:r>
            <a:endParaRPr lang="en-US" sz="2400" b="1"/>
          </a:p>
        </p:txBody>
      </p:sp>
      <p:sp>
        <p:nvSpPr>
          <p:cNvPr id="4" name="TextBox 3"/>
          <p:cNvSpPr txBox="1"/>
          <p:nvPr/>
        </p:nvSpPr>
        <p:spPr>
          <a:xfrm>
            <a:off x="6565577" y="3990702"/>
            <a:ext cx="18743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Colors represent individual target virus genomes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23492" y="5522976"/>
            <a:ext cx="2851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One target virus assembly at multiple different Background Coverages</a:t>
            </a:r>
            <a:endParaRPr lang="en-US" sz="160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8293608" y="5888736"/>
            <a:ext cx="629884" cy="4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9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7483" y="679421"/>
            <a:ext cx="4503412" cy="29238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mtClean="0"/>
              <a:t>Viral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BLAST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mtClean="0"/>
              <a:t>Against known virus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mtClean="0"/>
              <a:t>“Ground truth”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CAT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mtClean="0"/>
              <a:t>Search against NCBI viral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VirSorter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DeepVirFinder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mtClean="0"/>
              <a:t>Machine learning model based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3194" y="543942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65594" y="5591820"/>
            <a:ext cx="2124456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55079" y="587045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08420" y="5751576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19312" y="6291073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71712" y="6443473"/>
            <a:ext cx="2124456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24112" y="6595873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49080" y="6733031"/>
            <a:ext cx="1712976" cy="121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7886700" y="592836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8039100" y="6080760"/>
            <a:ext cx="2124456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8191500" y="623316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8343900" y="638556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7459979" y="6175247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8944356" y="5876546"/>
            <a:ext cx="2124456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7764779" y="6480047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889747" y="6629400"/>
            <a:ext cx="17388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40626" y="5642111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170850" y="6003302"/>
            <a:ext cx="17129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981444" y="4315431"/>
            <a:ext cx="274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33844" y="4467831"/>
            <a:ext cx="2124456" cy="3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86244" y="4620231"/>
            <a:ext cx="274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38644" y="4772631"/>
            <a:ext cx="274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039100" y="4263617"/>
            <a:ext cx="2124456" cy="3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316468" y="4565366"/>
            <a:ext cx="1631023" cy="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08876" y="4518122"/>
            <a:ext cx="274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75220" y="4960080"/>
            <a:ext cx="16764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6976" y="394179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Virus Sequences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0734" y="4915664"/>
            <a:ext cx="2743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3134" y="5068064"/>
            <a:ext cx="2124456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05534" y="5220464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7934" y="5375152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05990" y="471145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58390" y="4863850"/>
            <a:ext cx="2124456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310790" y="501625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435758" y="5153408"/>
            <a:ext cx="1712976" cy="121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1918029" y="5065016"/>
            <a:ext cx="2743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2070429" y="5217416"/>
            <a:ext cx="2124456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2222829" y="5369816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204540" y="5311903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2975685" y="5013202"/>
            <a:ext cx="2124456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796108" y="5616703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 flipV="1">
            <a:off x="1921076" y="5753861"/>
            <a:ext cx="1712976" cy="121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28166" y="5118355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57934" y="5560313"/>
            <a:ext cx="1712976" cy="1219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63647" y="4871469"/>
            <a:ext cx="274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316047" y="5023869"/>
            <a:ext cx="2124456" cy="3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468447" y="5176269"/>
            <a:ext cx="274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620847" y="5328669"/>
            <a:ext cx="274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221303" y="4819655"/>
            <a:ext cx="2124456" cy="3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785439" y="5121404"/>
            <a:ext cx="1631023" cy="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91079" y="5074160"/>
            <a:ext cx="274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620847" y="5516118"/>
            <a:ext cx="1712976" cy="12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26976" y="514755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 Virus</a:t>
            </a:r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5434751" y="4960080"/>
            <a:ext cx="707136" cy="384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rot="10800000" flipV="1">
            <a:off x="8039100" y="4900642"/>
            <a:ext cx="1712976" cy="1219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>
            <a:off x="8039100" y="4361415"/>
            <a:ext cx="2124456" cy="3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0800000">
            <a:off x="6249924" y="4422702"/>
            <a:ext cx="2124456" cy="3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7764779" y="4703789"/>
            <a:ext cx="2124456" cy="3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6901" y="2317408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Target Virus Reference</a:t>
            </a:r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1310790" y="6019799"/>
            <a:ext cx="309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310790" y="6484372"/>
            <a:ext cx="309372" cy="17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620847" y="6317246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Bacterial Contigs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626597" y="6084562"/>
            <a:ext cx="164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Proviral Contigs</a:t>
            </a:r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1310790" y="6241918"/>
            <a:ext cx="303426" cy="2047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1610" y="430466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Assembly</a:t>
            </a:r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966358" y="1815850"/>
            <a:ext cx="4131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66358" y="1748794"/>
            <a:ext cx="4131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66358" y="1956058"/>
            <a:ext cx="4131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66358" y="1885196"/>
            <a:ext cx="4131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66358" y="2032258"/>
            <a:ext cx="4131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66358" y="1672594"/>
            <a:ext cx="4131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61786" y="1596394"/>
            <a:ext cx="4131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1786" y="1529338"/>
            <a:ext cx="4131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70092" y="2682433"/>
            <a:ext cx="7895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70092" y="2761681"/>
            <a:ext cx="7895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70092" y="2840929"/>
            <a:ext cx="7895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70092" y="2929321"/>
            <a:ext cx="7895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970092" y="3008569"/>
            <a:ext cx="7895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964033" y="3087817"/>
            <a:ext cx="7895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471995" y="2032258"/>
            <a:ext cx="78950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664637" y="1748794"/>
            <a:ext cx="78950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38442" y="1672594"/>
            <a:ext cx="78950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620847" y="583538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Target Virus Contigs</a:t>
            </a:r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79261" y="1162160"/>
            <a:ext cx="322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Background Bacterial Sequences</a:t>
            </a:r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5400000">
            <a:off x="2587388" y="3426719"/>
            <a:ext cx="707136" cy="39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rot="10800000">
            <a:off x="3474720" y="5623083"/>
            <a:ext cx="64008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0800000">
            <a:off x="829056" y="5217416"/>
            <a:ext cx="64008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0800000">
            <a:off x="7156704" y="5747768"/>
            <a:ext cx="64008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>
            <a:off x="8598408" y="6283933"/>
            <a:ext cx="64008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0800000">
            <a:off x="8750808" y="6080000"/>
            <a:ext cx="64008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9470136" y="6598443"/>
            <a:ext cx="64008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3" y="823423"/>
            <a:ext cx="8358139" cy="6034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428" y="407924"/>
            <a:ext cx="6787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Total Number of Scaffolds Identified as Target Virus</a:t>
            </a:r>
          </a:p>
          <a:p>
            <a:endParaRPr lang="en-US" sz="2400" b="1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476488" y="3621024"/>
            <a:ext cx="1207008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-354100" y="3411825"/>
            <a:ext cx="44109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smtClean="0"/>
              <a:t>Number Target Viral Assembly Scaffolds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0928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3" y="823423"/>
            <a:ext cx="8358139" cy="6034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428" y="407924"/>
            <a:ext cx="6787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Total Number of Scaffolds Identified as Target Virus</a:t>
            </a:r>
          </a:p>
          <a:p>
            <a:endParaRPr lang="en-US" sz="2400" b="1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476488" y="3621024"/>
            <a:ext cx="1207008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/>
          <p:cNvSpPr/>
          <p:nvPr/>
        </p:nvSpPr>
        <p:spPr>
          <a:xfrm>
            <a:off x="4361688" y="3374136"/>
            <a:ext cx="265176" cy="47548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0873" y="3307002"/>
            <a:ext cx="232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 affected by background coverage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354100" y="3411825"/>
            <a:ext cx="44109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smtClean="0"/>
              <a:t>Number Target Viral Assembly Scaffolds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9570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to address: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278524"/>
            <a:ext cx="9366504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Do specific </a:t>
            </a:r>
            <a:r>
              <a:rPr lang="en-US"/>
              <a:t>genomic features of soil organisms affect viral analysis?</a:t>
            </a:r>
          </a:p>
          <a:p>
            <a:r>
              <a:rPr lang="en-US"/>
              <a:t>Do differences in bacterial/viral coverages change viral assembly</a:t>
            </a:r>
            <a:r>
              <a:rPr lang="en-US" smtClean="0"/>
              <a:t>?</a:t>
            </a:r>
          </a:p>
          <a:p>
            <a:r>
              <a:rPr lang="en-US" smtClean="0"/>
              <a:t>Can low frequency viral copies be found by assembly and viral ident tools?</a:t>
            </a:r>
          </a:p>
          <a:p>
            <a:r>
              <a:rPr lang="en-US" smtClean="0"/>
              <a:t>Do </a:t>
            </a:r>
            <a:r>
              <a:rPr lang="en-US"/>
              <a:t>v</a:t>
            </a:r>
            <a:r>
              <a:rPr lang="en-US" smtClean="0"/>
              <a:t>irus identification tools perform differentially on soil metagenomes?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6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950490"/>
            <a:ext cx="7496176" cy="5412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2516" y="247707"/>
            <a:ext cx="7485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Total BP assembled and identified as Target Virus</a:t>
            </a:r>
          </a:p>
          <a:p>
            <a:r>
              <a:rPr lang="en-US" sz="2400" b="1" smtClean="0"/>
              <a:t>(False Positives and bacterial chimeras not controlled for)</a:t>
            </a:r>
            <a:endParaRPr lang="en-US" sz="2400" b="1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114032" y="4919472"/>
            <a:ext cx="1207008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-809046" y="3208579"/>
            <a:ext cx="400673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smtClean="0"/>
              <a:t>Total Target Viral Assembly Size (bp)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5722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1087" y="458019"/>
            <a:ext cx="7831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Percent of Target Viral  Sequences Assembled and Identified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4408" y="6322364"/>
            <a:ext cx="4370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All = contig blast against target viral refs</a:t>
            </a:r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059936" y="3118104"/>
            <a:ext cx="265176" cy="47548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23436" y="3032682"/>
            <a:ext cx="232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Again not affected by background coverage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68" y="1078992"/>
            <a:ext cx="8580864" cy="5215376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3665581" y="2866363"/>
            <a:ext cx="265176" cy="47548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29081" y="2780941"/>
            <a:ext cx="232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Again not affected by background coverage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43" y="997985"/>
            <a:ext cx="8535140" cy="56392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16457" y="309110"/>
            <a:ext cx="7840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Percent of synthetic reads aligning to assembled viral contigs </a:t>
            </a:r>
            <a:r>
              <a:rPr lang="en-US" sz="2400" b="1" smtClean="0"/>
              <a:t>identified 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253" y="3529091"/>
            <a:ext cx="26105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smtClean="0"/>
              <a:t>Percent Reads Aligning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5108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43" y="997985"/>
            <a:ext cx="8535140" cy="56392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16457" y="309110"/>
            <a:ext cx="7840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Percent of synthetic reads aligning to assembled viral contigs </a:t>
            </a:r>
            <a:r>
              <a:rPr lang="en-US" sz="2400" b="1" smtClean="0"/>
              <a:t>identified 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 rot="16200000">
            <a:off x="358253" y="3529091"/>
            <a:ext cx="26105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smtClean="0"/>
              <a:t>Percent Reads Aligning</a:t>
            </a:r>
            <a:endParaRPr lang="en-US" sz="2000" b="1"/>
          </a:p>
        </p:txBody>
      </p:sp>
      <p:sp>
        <p:nvSpPr>
          <p:cNvPr id="5" name="Right Brace 4"/>
          <p:cNvSpPr/>
          <p:nvPr/>
        </p:nvSpPr>
        <p:spPr>
          <a:xfrm>
            <a:off x="3343499" y="2825873"/>
            <a:ext cx="265176" cy="47548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06999" y="2740451"/>
            <a:ext cx="232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Again not affected by background coverage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5728" y="1298448"/>
            <a:ext cx="66290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Why are some viral genomes harder to assemble at higher coverages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Similarities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To other viruses?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To proviruses?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Maybe have interesting </a:t>
            </a:r>
            <a:r>
              <a:rPr lang="en-US" smtClean="0"/>
              <a:t>characteristics?</a:t>
            </a:r>
            <a:endParaRPr lang="en-U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Kmer </a:t>
            </a:r>
            <a:r>
              <a:rPr lang="en-US" smtClean="0"/>
              <a:t>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Tetra-nucleotide composition</a:t>
            </a:r>
            <a:endParaRPr lang="en-U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GC </a:t>
            </a:r>
            <a:r>
              <a:rPr lang="en-US" smtClean="0"/>
              <a:t>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Repeats</a:t>
            </a:r>
            <a:endParaRPr lang="en-U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9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04"/>
            <a:ext cx="10972440" cy="1142640"/>
          </a:xfrm>
        </p:spPr>
        <p:txBody>
          <a:bodyPr/>
          <a:lstStyle/>
          <a:p>
            <a:r>
              <a:rPr lang="en-US" smtClean="0"/>
              <a:t>The future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224" y="704088"/>
            <a:ext cx="69494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New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Add VIBRANT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smtClean="0"/>
              <a:t>Other detectors?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Add replicate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New databases?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smtClean="0"/>
              <a:t>Viral </a:t>
            </a:r>
            <a:endParaRPr lang="en-US" sz="240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smtClean="0"/>
              <a:t>Fungal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Make read generation more sophisticated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smtClean="0"/>
              <a:t>i.e. realistic community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B050"/>
                </a:solidFill>
              </a:rPr>
              <a:t>Make </a:t>
            </a:r>
            <a:r>
              <a:rPr lang="en-US" sz="2400" smtClean="0">
                <a:solidFill>
                  <a:srgbClr val="00B050"/>
                </a:solidFill>
              </a:rPr>
              <a:t>more production </a:t>
            </a:r>
            <a:r>
              <a:rPr lang="en-US" sz="2400" smtClean="0">
                <a:solidFill>
                  <a:srgbClr val="00B050"/>
                </a:solidFill>
              </a:rPr>
              <a:t>worthy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Automate figure generation (integrate R </a:t>
            </a:r>
            <a:r>
              <a:rPr lang="en-US" sz="2400"/>
              <a:t>script</a:t>
            </a:r>
            <a:r>
              <a:rPr lang="en-US" sz="2400" smtClean="0"/>
              <a:t>)</a:t>
            </a:r>
            <a:endParaRPr lang="en-US" sz="240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B050"/>
                </a:solidFill>
              </a:rPr>
              <a:t>Containerize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B050"/>
                </a:solidFill>
              </a:rPr>
              <a:t>Translate to WDL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New </a:t>
            </a:r>
            <a:r>
              <a:rPr lang="en-US" sz="2400"/>
              <a:t>figures to generate</a:t>
            </a:r>
            <a:r>
              <a:rPr lang="en-US" sz="2400" smtClean="0"/>
              <a:t>?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865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400" i="1">
                <a:solidFill>
                  <a:schemeClr val="dk2"/>
                </a:solidFill>
              </a:rPr>
              <a:t>Assembly and viral contig detections</a:t>
            </a:r>
            <a:r>
              <a:rPr lang="en" sz="2400">
                <a:solidFill>
                  <a:schemeClr val="dk2"/>
                </a:solidFill>
              </a:rPr>
              <a:t>/recovery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5600" y="12920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 indent="0">
              <a:buSzPts val="1800"/>
            </a:pPr>
            <a:r>
              <a:rPr lang="en" sz="1600" dirty="0" smtClean="0"/>
              <a:t>	What </a:t>
            </a:r>
            <a:r>
              <a:rPr lang="en" sz="1600" dirty="0"/>
              <a:t>datasets to use? (datasets that represents soils)</a:t>
            </a:r>
            <a:endParaRPr sz="1600" dirty="0"/>
          </a:p>
          <a:p>
            <a:pPr marL="1828754" lvl="2" indent="-406390">
              <a:buSzPts val="1200"/>
              <a:buAutoNum type="romanLcPeriod"/>
            </a:pPr>
            <a:r>
              <a:rPr lang="en" sz="1600" dirty="0"/>
              <a:t>Synthetic metagenome(s) (bacteria, fungi, viruses)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Use a long tailed distribution to calculate abundance or based on 16S profile of some of similar soil samples?</a:t>
            </a:r>
            <a:endParaRPr sz="1600" dirty="0"/>
          </a:p>
          <a:p>
            <a:pPr marL="3047924" lvl="4" indent="-406390">
              <a:buSzPts val="1200"/>
              <a:buChar char="○"/>
            </a:pPr>
            <a:r>
              <a:rPr lang="en" sz="1600" dirty="0"/>
              <a:t>RefSoil+  for bacteria </a:t>
            </a:r>
            <a:endParaRPr sz="1600" dirty="0"/>
          </a:p>
          <a:p>
            <a:pPr marL="3047924" lvl="4" indent="-406390">
              <a:buSzPts val="1200"/>
              <a:buChar char="○"/>
            </a:pPr>
            <a:r>
              <a:rPr lang="en" sz="1600" dirty="0"/>
              <a:t>Fungal genomes (mostly as a noise)</a:t>
            </a:r>
            <a:endParaRPr sz="1600" dirty="0"/>
          </a:p>
          <a:p>
            <a:pPr marL="3047924" lvl="4" indent="-406390">
              <a:buSzPts val="1200"/>
              <a:buChar char="○"/>
            </a:pPr>
            <a:r>
              <a:rPr lang="en" sz="1600" dirty="0"/>
              <a:t>Known soil viral genomes (how much?)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Different depth of sequencing?</a:t>
            </a:r>
            <a:endParaRPr sz="1600" dirty="0"/>
          </a:p>
          <a:p>
            <a:pPr marL="1828754" lvl="2" indent="-406390">
              <a:buSzPts val="1200"/>
              <a:buAutoNum type="romanLcPeriod"/>
            </a:pPr>
            <a:r>
              <a:rPr lang="en" sz="1600" dirty="0"/>
              <a:t>Synthetic viromes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Using a long tailed distribution</a:t>
            </a:r>
            <a:endParaRPr sz="1600" dirty="0"/>
          </a:p>
          <a:p>
            <a:pPr marL="3047924" lvl="4" indent="-406390">
              <a:buSzPts val="1200"/>
              <a:buChar char="○"/>
            </a:pPr>
            <a:r>
              <a:rPr lang="en" sz="1600" dirty="0"/>
              <a:t>Known viral genomes</a:t>
            </a:r>
            <a:endParaRPr sz="1600" dirty="0"/>
          </a:p>
          <a:p>
            <a:pPr marL="1828754" lvl="2" indent="-406390">
              <a:buSzPts val="1200"/>
              <a:buAutoNum type="romanLcPeriod"/>
            </a:pPr>
            <a:r>
              <a:rPr lang="en" sz="1600" dirty="0"/>
              <a:t>Spike synthetic viral reads in real metagenomes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A well studied metagenome + few viral genomes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Pick 3 metagenomes from terrestrial metagenomeDB</a:t>
            </a:r>
            <a:endParaRPr sz="1600" dirty="0"/>
          </a:p>
          <a:p>
            <a:pPr marL="1828754" lvl="2" indent="-406390">
              <a:buSzPts val="1200"/>
              <a:buAutoNum type="romanLcPeriod"/>
            </a:pPr>
            <a:r>
              <a:rPr lang="en" sz="1600" dirty="0"/>
              <a:t>Real metagenomes and viromes comparisons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3 soil metagenomes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3 soil viromes</a:t>
            </a:r>
            <a:endParaRPr sz="16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</a:pP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19524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400" i="1">
                <a:solidFill>
                  <a:schemeClr val="dk2"/>
                </a:solidFill>
              </a:rPr>
              <a:t>Assembly and viral contig detections</a:t>
            </a:r>
            <a:r>
              <a:rPr lang="en" sz="2400">
                <a:solidFill>
                  <a:schemeClr val="dk2"/>
                </a:solidFill>
              </a:rPr>
              <a:t>/recovery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5600" y="12920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12780" lvl="1" indent="0">
              <a:buSzPts val="1200"/>
            </a:pPr>
            <a:r>
              <a:rPr lang="en" sz="1600" dirty="0" smtClean="0"/>
              <a:t>What </a:t>
            </a:r>
            <a:r>
              <a:rPr lang="en" sz="1600" dirty="0"/>
              <a:t>datasets to use? (datasets that represents soils)</a:t>
            </a:r>
            <a:endParaRPr sz="1600" dirty="0"/>
          </a:p>
          <a:p>
            <a:pPr marL="1828754" lvl="2" indent="-406390">
              <a:buSzPts val="1200"/>
              <a:buAutoNum type="romanLcPeriod"/>
            </a:pPr>
            <a:r>
              <a:rPr lang="en" sz="1600" b="1" dirty="0"/>
              <a:t>Synthetic metagenome(s) (bacteria, fungi, viruses)</a:t>
            </a:r>
            <a:endParaRPr sz="1600" b="1" dirty="0"/>
          </a:p>
          <a:p>
            <a:pPr marL="2438339" lvl="3" indent="-406390">
              <a:buSzPts val="1200"/>
              <a:buChar char="●"/>
            </a:pPr>
            <a:r>
              <a:rPr lang="en" sz="1600" b="1" dirty="0"/>
              <a:t>Use a long tailed distribution to calculate abundance or based on 16S profile of some of similar soil samples?</a:t>
            </a:r>
            <a:endParaRPr sz="1600" b="1" dirty="0"/>
          </a:p>
          <a:p>
            <a:pPr marL="3047924" lvl="4" indent="-406390">
              <a:buSzPts val="1200"/>
              <a:buChar char="○"/>
            </a:pPr>
            <a:r>
              <a:rPr lang="en" sz="1600" b="1" dirty="0"/>
              <a:t>RefSoil+  for bacteria </a:t>
            </a:r>
            <a:endParaRPr sz="1600" b="1" dirty="0"/>
          </a:p>
          <a:p>
            <a:pPr marL="3047924" lvl="4" indent="-406390">
              <a:buSzPts val="1200"/>
              <a:buChar char="○"/>
            </a:pPr>
            <a:r>
              <a:rPr lang="en" sz="1600" b="1" dirty="0"/>
              <a:t>Fungal genomes (mostly as a noise)</a:t>
            </a:r>
            <a:endParaRPr sz="1600" b="1" dirty="0"/>
          </a:p>
          <a:p>
            <a:pPr marL="3047924" lvl="4" indent="-406390">
              <a:buSzPts val="1200"/>
              <a:buChar char="○"/>
            </a:pPr>
            <a:r>
              <a:rPr lang="en" sz="1600" b="1" dirty="0"/>
              <a:t>Known soil viral genomes (how much?)</a:t>
            </a:r>
            <a:endParaRPr sz="1600" b="1" dirty="0"/>
          </a:p>
          <a:p>
            <a:pPr marL="2438339" lvl="3" indent="-406390">
              <a:buSzPts val="1200"/>
              <a:buChar char="●"/>
            </a:pPr>
            <a:r>
              <a:rPr lang="en" sz="1600" b="1" dirty="0"/>
              <a:t>Different depth of sequencing?</a:t>
            </a:r>
            <a:endParaRPr sz="1600" b="1" dirty="0"/>
          </a:p>
          <a:p>
            <a:pPr marL="1828754" lvl="2" indent="-406390">
              <a:buSzPts val="1200"/>
              <a:buAutoNum type="romanLcPeriod"/>
            </a:pPr>
            <a:r>
              <a:rPr lang="en" sz="1600" dirty="0"/>
              <a:t>Synthetic viromes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Using a long tailed distribution</a:t>
            </a:r>
            <a:endParaRPr sz="1600" dirty="0"/>
          </a:p>
          <a:p>
            <a:pPr marL="3047924" lvl="4" indent="-406390">
              <a:buSzPts val="1200"/>
              <a:buChar char="○"/>
            </a:pPr>
            <a:r>
              <a:rPr lang="en" sz="1600" dirty="0"/>
              <a:t>Known viral genomes</a:t>
            </a:r>
            <a:endParaRPr sz="1600" dirty="0"/>
          </a:p>
          <a:p>
            <a:pPr marL="1828754" lvl="2" indent="-406390">
              <a:buSzPts val="1200"/>
              <a:buAutoNum type="romanLcPeriod"/>
            </a:pPr>
            <a:r>
              <a:rPr lang="en" sz="1600" dirty="0"/>
              <a:t>Spike synthetic viral reads in real metagenomes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A well studied metagenome + few viral genomes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Pick 3 metagenomes from terrestrial metagenomeDB</a:t>
            </a:r>
            <a:endParaRPr sz="1600" dirty="0"/>
          </a:p>
          <a:p>
            <a:pPr marL="1828754" lvl="2" indent="-406390">
              <a:buSzPts val="1200"/>
              <a:buAutoNum type="romanLcPeriod"/>
            </a:pPr>
            <a:r>
              <a:rPr lang="en" sz="1600" dirty="0"/>
              <a:t>Real metagenomes and viromes comparisons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3 soil metagenomes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3 soil viromes</a:t>
            </a:r>
            <a:endParaRPr sz="16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</a:pP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32474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400" i="1">
                <a:solidFill>
                  <a:schemeClr val="dk2"/>
                </a:solidFill>
              </a:rPr>
              <a:t>Assembly and viral contig detections</a:t>
            </a:r>
            <a:r>
              <a:rPr lang="en" sz="2400">
                <a:solidFill>
                  <a:schemeClr val="dk2"/>
                </a:solidFill>
              </a:rPr>
              <a:t>/recovery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5600" y="12920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12780" lvl="1" indent="0">
              <a:buSzPts val="1200"/>
            </a:pPr>
            <a:r>
              <a:rPr lang="en" sz="1600" dirty="0" smtClean="0"/>
              <a:t>What </a:t>
            </a:r>
            <a:r>
              <a:rPr lang="en" sz="1600" dirty="0"/>
              <a:t>datasets to use? (datasets that represents soils)</a:t>
            </a:r>
            <a:endParaRPr sz="1600" dirty="0"/>
          </a:p>
          <a:p>
            <a:pPr marL="1828754" lvl="2" indent="-406390">
              <a:buSzPts val="1200"/>
              <a:buAutoNum type="romanLcPeriod"/>
            </a:pPr>
            <a:r>
              <a:rPr lang="en" sz="1600" b="1" dirty="0"/>
              <a:t>Synthetic metagenome(s) (bacteria, fungi, viruses)</a:t>
            </a:r>
            <a:endParaRPr sz="1600" b="1" dirty="0"/>
          </a:p>
          <a:p>
            <a:pPr marL="2438339" lvl="3" indent="-406390">
              <a:buSzPts val="1200"/>
              <a:buChar char="●"/>
            </a:pPr>
            <a:r>
              <a:rPr lang="en" sz="1600" b="1" dirty="0"/>
              <a:t>Use </a:t>
            </a:r>
            <a:r>
              <a:rPr lang="en" sz="1600" b="1" strike="sngStrike" dirty="0"/>
              <a:t>a long tailed distribution to calculate abundance or based on 16S profile of some of similar soil </a:t>
            </a:r>
            <a:r>
              <a:rPr lang="en" sz="1600" b="1" strike="sngStrike"/>
              <a:t>samples</a:t>
            </a:r>
            <a:r>
              <a:rPr lang="en" sz="1600" b="1" strike="sngStrike" smtClean="0"/>
              <a:t>? </a:t>
            </a:r>
            <a:r>
              <a:rPr lang="en" sz="1600" b="1" smtClean="0"/>
              <a:t>Flat distributions.</a:t>
            </a:r>
            <a:endParaRPr sz="1600" b="1" dirty="0"/>
          </a:p>
          <a:p>
            <a:pPr marL="3047924" lvl="4" indent="-406390">
              <a:buSzPts val="1200"/>
              <a:buChar char="○"/>
            </a:pPr>
            <a:r>
              <a:rPr lang="en" sz="1600" b="1" dirty="0"/>
              <a:t>RefSoil+  for bacteria </a:t>
            </a:r>
            <a:endParaRPr sz="1600" b="1" dirty="0"/>
          </a:p>
          <a:p>
            <a:pPr marL="3047924" lvl="4" indent="-406390">
              <a:buSzPts val="1200"/>
              <a:buChar char="○"/>
            </a:pPr>
            <a:r>
              <a:rPr lang="en" sz="1600" b="1" strike="sngStrike" dirty="0"/>
              <a:t>Fungal genomes (mostly as a noise)</a:t>
            </a:r>
            <a:endParaRPr sz="1600" b="1" strike="sngStrike" dirty="0"/>
          </a:p>
          <a:p>
            <a:pPr marL="3047924" lvl="4" indent="-406390">
              <a:buSzPts val="1200"/>
              <a:buChar char="○"/>
            </a:pPr>
            <a:r>
              <a:rPr lang="en" sz="1600" b="1" dirty="0"/>
              <a:t>Known soil viral genomes (how much?)</a:t>
            </a:r>
            <a:endParaRPr sz="1600" b="1" dirty="0"/>
          </a:p>
          <a:p>
            <a:pPr marL="2438339" lvl="3" indent="-406390">
              <a:buSzPts val="1200"/>
              <a:buChar char="●"/>
            </a:pPr>
            <a:r>
              <a:rPr lang="en" sz="1600" b="1" dirty="0"/>
              <a:t>Different depth of sequencing?</a:t>
            </a:r>
            <a:endParaRPr sz="1600" b="1" dirty="0"/>
          </a:p>
          <a:p>
            <a:pPr marL="1828754" lvl="2" indent="-406390">
              <a:buSzPts val="1200"/>
              <a:buAutoNum type="romanLcPeriod"/>
            </a:pPr>
            <a:r>
              <a:rPr lang="en" sz="1600" dirty="0"/>
              <a:t>Synthetic viromes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Using a long tailed distribution</a:t>
            </a:r>
            <a:endParaRPr sz="1600" dirty="0"/>
          </a:p>
          <a:p>
            <a:pPr marL="3047924" lvl="4" indent="-406390">
              <a:buSzPts val="1200"/>
              <a:buChar char="○"/>
            </a:pPr>
            <a:r>
              <a:rPr lang="en" sz="1600" dirty="0"/>
              <a:t>Known viral genomes</a:t>
            </a:r>
            <a:endParaRPr sz="1600" dirty="0"/>
          </a:p>
          <a:p>
            <a:pPr marL="1828754" lvl="2" indent="-406390">
              <a:buSzPts val="1200"/>
              <a:buAutoNum type="romanLcPeriod"/>
            </a:pPr>
            <a:r>
              <a:rPr lang="en" sz="1600" dirty="0"/>
              <a:t>Spike synthetic viral reads in real metagenomes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A well studied metagenome + few viral genomes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Pick 3 metagenomes from terrestrial metagenomeDB</a:t>
            </a:r>
            <a:endParaRPr sz="1600" dirty="0"/>
          </a:p>
          <a:p>
            <a:pPr marL="1828754" lvl="2" indent="-406390">
              <a:buSzPts val="1200"/>
              <a:buAutoNum type="romanLcPeriod"/>
            </a:pPr>
            <a:r>
              <a:rPr lang="en" sz="1600" dirty="0"/>
              <a:t>Real metagenomes and viromes comparisons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3 soil metagenomes</a:t>
            </a:r>
            <a:endParaRPr sz="1600" dirty="0"/>
          </a:p>
          <a:p>
            <a:pPr marL="2438339" lvl="3" indent="-406390">
              <a:buSzPts val="1200"/>
              <a:buChar char="●"/>
            </a:pPr>
            <a:r>
              <a:rPr lang="en" sz="1600" dirty="0"/>
              <a:t>3 soil viromes</a:t>
            </a:r>
            <a:endParaRPr sz="16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</a:pP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2002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unded Rectangle 164"/>
          <p:cNvSpPr/>
          <p:nvPr/>
        </p:nvSpPr>
        <p:spPr>
          <a:xfrm>
            <a:off x="170686" y="1373922"/>
            <a:ext cx="6174109" cy="330285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chemeClr val="tx1"/>
                </a:solidFill>
              </a:rPr>
              <a:t>Alternatively: 16s Profile </a:t>
            </a:r>
            <a:r>
              <a:rPr lang="en-US" sz="1100" smtClean="0">
                <a:solidFill>
                  <a:schemeClr val="tx1"/>
                </a:solidFill>
              </a:rPr>
              <a:t>to Genomes</a:t>
            </a:r>
          </a:p>
          <a:p>
            <a:r>
              <a:rPr lang="en-US" sz="1100" smtClean="0">
                <a:solidFill>
                  <a:schemeClr val="tx1"/>
                </a:solidFill>
              </a:rPr>
              <a:t>Or something from Michal and Erik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4" name="Google Shape;334;p59"/>
          <p:cNvSpPr txBox="1"/>
          <p:nvPr/>
        </p:nvSpPr>
        <p:spPr>
          <a:xfrm>
            <a:off x="-1800" y="-123048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fly synthetic soil microbiome datasets for virus detection benchmarking</a:t>
            </a:r>
            <a:endParaRPr sz="24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75488" y="2047476"/>
            <a:ext cx="1225878" cy="5219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RefSoil</a:t>
            </a:r>
            <a:r>
              <a:rPr lang="en-US" sz="1100" dirty="0" smtClean="0">
                <a:solidFill>
                  <a:schemeClr val="tx1"/>
                </a:solidFill>
              </a:rPr>
              <a:t>+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5488" y="2702796"/>
            <a:ext cx="1225878" cy="5219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Soil Fungal Database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5488" y="3367260"/>
            <a:ext cx="1225878" cy="5219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Soil </a:t>
            </a:r>
            <a:r>
              <a:rPr lang="en-US" sz="1100" dirty="0" err="1" smtClean="0">
                <a:solidFill>
                  <a:schemeClr val="tx1"/>
                </a:solidFill>
              </a:rPr>
              <a:t>Virome</a:t>
            </a:r>
            <a:r>
              <a:rPr lang="en-US" sz="1100" dirty="0" smtClean="0">
                <a:solidFill>
                  <a:schemeClr val="tx1"/>
                </a:solidFill>
              </a:rPr>
              <a:t> Database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2" idx="3"/>
            <a:endCxn id="13" idx="0"/>
          </p:cNvCxnSpPr>
          <p:nvPr/>
        </p:nvCxnSpPr>
        <p:spPr>
          <a:xfrm>
            <a:off x="1701366" y="2308470"/>
            <a:ext cx="686112" cy="3943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3"/>
            <a:endCxn id="13" idx="2"/>
          </p:cNvCxnSpPr>
          <p:nvPr/>
        </p:nvCxnSpPr>
        <p:spPr>
          <a:xfrm flipV="1">
            <a:off x="1701366" y="3224784"/>
            <a:ext cx="686112" cy="4034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13" idx="1"/>
          </p:cNvCxnSpPr>
          <p:nvPr/>
        </p:nvCxnSpPr>
        <p:spPr>
          <a:xfrm>
            <a:off x="1701366" y="2963790"/>
            <a:ext cx="1857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887094" y="2702796"/>
            <a:ext cx="1000767" cy="5219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Sequences/Profiles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135090" y="3960358"/>
            <a:ext cx="1277874" cy="5219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Target Viral Sequences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22" name="Elbow Connector 321"/>
          <p:cNvCxnSpPr>
            <a:stCxn id="6" idx="2"/>
            <a:endCxn id="35" idx="1"/>
          </p:cNvCxnSpPr>
          <p:nvPr/>
        </p:nvCxnSpPr>
        <p:spPr>
          <a:xfrm rot="16200000" flipH="1">
            <a:off x="1945706" y="3031968"/>
            <a:ext cx="332104" cy="20466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144208" y="2514504"/>
            <a:ext cx="1175890" cy="8848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Check for viral overlap with background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25" name="Straight Arrow Connector 324"/>
          <p:cNvCxnSpPr>
            <a:stCxn id="13" idx="3"/>
            <a:endCxn id="39" idx="1"/>
          </p:cNvCxnSpPr>
          <p:nvPr/>
        </p:nvCxnSpPr>
        <p:spPr>
          <a:xfrm flipV="1">
            <a:off x="2887861" y="2956933"/>
            <a:ext cx="256347" cy="6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782403" y="3331577"/>
            <a:ext cx="0" cy="592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631644" y="3353642"/>
            <a:ext cx="0" cy="5704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Curved Left Arrow 335"/>
          <p:cNvSpPr/>
          <p:nvPr/>
        </p:nvSpPr>
        <p:spPr>
          <a:xfrm rot="19775827">
            <a:off x="4397444" y="3722495"/>
            <a:ext cx="274354" cy="380213"/>
          </a:xfrm>
          <a:prstGeom prst="curvedLeftArrow">
            <a:avLst>
              <a:gd name="adj1" fmla="val 25000"/>
              <a:gd name="adj2" fmla="val 40696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703220" y="1309424"/>
            <a:ext cx="1277874" cy="5219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Assemble (SPADES)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72" idx="0"/>
            <a:endCxn id="54" idx="1"/>
          </p:cNvCxnSpPr>
          <p:nvPr/>
        </p:nvCxnSpPr>
        <p:spPr>
          <a:xfrm rot="5400000" flipH="1" flipV="1">
            <a:off x="6655422" y="646565"/>
            <a:ext cx="1123944" cy="29716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6600932" y="1225167"/>
            <a:ext cx="1446708" cy="819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differing total coverage/viral coverage data sets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54" idx="2"/>
            <a:endCxn id="36" idx="0"/>
          </p:cNvCxnSpPr>
          <p:nvPr/>
        </p:nvCxnSpPr>
        <p:spPr>
          <a:xfrm>
            <a:off x="9342157" y="1831412"/>
            <a:ext cx="0" cy="552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5231185" y="2694362"/>
            <a:ext cx="1000767" cy="5219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Generate Reads (ART)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39" idx="3"/>
            <a:endCxn id="72" idx="1"/>
          </p:cNvCxnSpPr>
          <p:nvPr/>
        </p:nvCxnSpPr>
        <p:spPr>
          <a:xfrm flipV="1">
            <a:off x="4320098" y="2955356"/>
            <a:ext cx="911087" cy="1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8210712" y="4482346"/>
            <a:ext cx="2862672" cy="17347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Test:</a:t>
            </a:r>
          </a:p>
          <a:p>
            <a:r>
              <a:rPr lang="en-US" sz="1100" b="1" smtClean="0">
                <a:solidFill>
                  <a:schemeClr val="tx1"/>
                </a:solidFill>
              </a:rPr>
              <a:t>False Positives </a:t>
            </a:r>
            <a:r>
              <a:rPr lang="en-US" sz="1100" smtClean="0">
                <a:solidFill>
                  <a:schemeClr val="tx1"/>
                </a:solidFill>
              </a:rPr>
              <a:t>(hard to quant, might call virs from prophage in bacteria)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b="1" smtClean="0">
                <a:solidFill>
                  <a:schemeClr val="tx1"/>
                </a:solidFill>
              </a:rPr>
              <a:t>False Negatives</a:t>
            </a:r>
            <a:endParaRPr lang="en-US" sz="1100" b="1" dirty="0" smtClean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b="1" dirty="0" smtClean="0">
                <a:solidFill>
                  <a:schemeClr val="tx1"/>
                </a:solidFill>
              </a:rPr>
              <a:t>True Positives</a:t>
            </a:r>
          </a:p>
          <a:p>
            <a:r>
              <a:rPr lang="en-US" sz="1100" smtClean="0">
                <a:solidFill>
                  <a:schemeClr val="tx1"/>
                </a:solidFill>
              </a:rPr>
              <a:t>Completeness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Identity (# false SNPS)</a:t>
            </a:r>
          </a:p>
          <a:p>
            <a:r>
              <a:rPr lang="en-US" sz="1100" smtClean="0">
                <a:solidFill>
                  <a:schemeClr val="tx1"/>
                </a:solidFill>
              </a:rPr>
              <a:t>Chimeras </a:t>
            </a:r>
          </a:p>
          <a:p>
            <a:r>
              <a:rPr lang="en-US" sz="1100" smtClean="0">
                <a:solidFill>
                  <a:schemeClr val="tx1"/>
                </a:solidFill>
              </a:rPr>
              <a:t>Missassemblies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494013" y="3758496"/>
            <a:ext cx="1696288" cy="5219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Viral Detection (</a:t>
            </a:r>
            <a:r>
              <a:rPr lang="en-US" sz="1100" dirty="0" err="1" smtClean="0">
                <a:solidFill>
                  <a:schemeClr val="tx1"/>
                </a:solidFill>
              </a:rPr>
              <a:t>VirSorter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rgbClr val="FF0000"/>
                </a:solidFill>
              </a:rPr>
              <a:t>VIBRANT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DeepVirFinder</a:t>
            </a:r>
            <a:r>
              <a:rPr lang="en-US" sz="1100" dirty="0" smtClean="0">
                <a:solidFill>
                  <a:schemeClr val="tx1"/>
                </a:solidFill>
              </a:rPr>
              <a:t>, CAT)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80" idx="0"/>
          </p:cNvCxnSpPr>
          <p:nvPr/>
        </p:nvCxnSpPr>
        <p:spPr>
          <a:xfrm>
            <a:off x="9342157" y="4280484"/>
            <a:ext cx="299891" cy="201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456966" y="2384360"/>
            <a:ext cx="1770382" cy="10452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Test Assembly </a:t>
            </a:r>
            <a:r>
              <a:rPr lang="en-US" sz="1100" smtClean="0">
                <a:solidFill>
                  <a:schemeClr val="tx1"/>
                </a:solidFill>
              </a:rPr>
              <a:t>vs input Ref </a:t>
            </a:r>
            <a:r>
              <a:rPr lang="en-US" sz="1100" dirty="0" smtClean="0">
                <a:solidFill>
                  <a:schemeClr val="tx1"/>
                </a:solidFill>
              </a:rPr>
              <a:t>sequences and </a:t>
            </a:r>
            <a:r>
              <a:rPr lang="en-US" sz="1100" dirty="0" smtClean="0">
                <a:solidFill>
                  <a:srgbClr val="FF0000"/>
                </a:solidFill>
              </a:rPr>
              <a:t>vs Gold standard </a:t>
            </a:r>
            <a:r>
              <a:rPr lang="en-US" sz="1100" dirty="0" smtClean="0">
                <a:solidFill>
                  <a:schemeClr val="tx1"/>
                </a:solidFill>
              </a:rPr>
              <a:t>assembly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2600335" y="3117007"/>
            <a:ext cx="5856631" cy="546127"/>
          </a:xfrm>
          <a:prstGeom prst="bentConnector3">
            <a:avLst>
              <a:gd name="adj1" fmla="val 721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609479" y="3224784"/>
            <a:ext cx="5705" cy="442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5" idx="3"/>
            <a:endCxn id="72" idx="2"/>
          </p:cNvCxnSpPr>
          <p:nvPr/>
        </p:nvCxnSpPr>
        <p:spPr>
          <a:xfrm flipV="1">
            <a:off x="4412964" y="3216350"/>
            <a:ext cx="1318605" cy="10050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0" idx="2"/>
            <a:endCxn id="88" idx="0"/>
          </p:cNvCxnSpPr>
          <p:nvPr/>
        </p:nvCxnSpPr>
        <p:spPr>
          <a:xfrm flipH="1">
            <a:off x="7322534" y="2044667"/>
            <a:ext cx="1752" cy="417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6398990" y="2462178"/>
            <a:ext cx="1847088" cy="51236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Generate Gold </a:t>
            </a:r>
            <a:r>
              <a:rPr lang="en-US" sz="1100" smtClean="0">
                <a:solidFill>
                  <a:srgbClr val="FF0000"/>
                </a:solidFill>
              </a:rPr>
              <a:t>Standard Assemblies*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00" name="Straight Arrow Connector 99"/>
          <p:cNvCxnSpPr>
            <a:stCxn id="88" idx="3"/>
          </p:cNvCxnSpPr>
          <p:nvPr/>
        </p:nvCxnSpPr>
        <p:spPr>
          <a:xfrm>
            <a:off x="8246078" y="2718361"/>
            <a:ext cx="1558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4287467" y="1819964"/>
            <a:ext cx="1000767" cy="5219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 </a:t>
            </a:r>
            <a:r>
              <a:rPr lang="en-US" sz="1100" smtClean="0">
                <a:solidFill>
                  <a:srgbClr val="FF0000"/>
                </a:solidFill>
              </a:rPr>
              <a:t>Vitro Evolution?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787850" y="2335610"/>
            <a:ext cx="0" cy="5704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36" idx="2"/>
            <a:endCxn id="82" idx="0"/>
          </p:cNvCxnSpPr>
          <p:nvPr/>
        </p:nvCxnSpPr>
        <p:spPr>
          <a:xfrm>
            <a:off x="9342157" y="3429600"/>
            <a:ext cx="0" cy="32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310784" y="2877367"/>
            <a:ext cx="2295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0623800" y="2578718"/>
            <a:ext cx="1393258" cy="6376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MetaQuast</a:t>
            </a:r>
          </a:p>
          <a:p>
            <a:pPr algn="ctr"/>
            <a:r>
              <a:rPr lang="en-US" sz="1100" smtClean="0">
                <a:solidFill>
                  <a:schemeClr val="tx1"/>
                </a:solidFill>
              </a:rPr>
              <a:t>ASM/VirDetected-REF compare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>
            <a:off x="10249903" y="4123269"/>
            <a:ext cx="1977444" cy="163609"/>
          </a:xfrm>
          <a:prstGeom prst="bentConnector3">
            <a:avLst>
              <a:gd name="adj1" fmla="val 1004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>
            <a:off x="7711038" y="2851226"/>
            <a:ext cx="1052745" cy="2209493"/>
          </a:xfrm>
          <a:prstGeom prst="bentConnector3">
            <a:avLst>
              <a:gd name="adj1" fmla="val 101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274681" y="4482345"/>
            <a:ext cx="1715965" cy="12821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Align Sim reads to Assembly (what percent align to virus), what reads would be missed with Viral Ident tools?</a:t>
            </a:r>
          </a:p>
          <a:p>
            <a:pPr algn="ctr"/>
            <a:r>
              <a:rPr lang="en-US" sz="1100" smtClean="0">
                <a:solidFill>
                  <a:schemeClr val="tx1"/>
                </a:solidFill>
              </a:rPr>
              <a:t>NOT many.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82" idx="3"/>
          </p:cNvCxnSpPr>
          <p:nvPr/>
        </p:nvCxnSpPr>
        <p:spPr>
          <a:xfrm flipV="1">
            <a:off x="10190301" y="3255136"/>
            <a:ext cx="706715" cy="7643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82" idx="1"/>
            <a:endCxn id="46" idx="0"/>
          </p:cNvCxnSpPr>
          <p:nvPr/>
        </p:nvCxnSpPr>
        <p:spPr>
          <a:xfrm rot="10800000" flipV="1">
            <a:off x="7132665" y="4019489"/>
            <a:ext cx="1361349" cy="4628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>
            <a:off x="5367623" y="3899987"/>
            <a:ext cx="2130485" cy="316368"/>
          </a:xfrm>
          <a:prstGeom prst="bentConnector4">
            <a:avLst>
              <a:gd name="adj1" fmla="val 49709"/>
              <a:gd name="adj2" fmla="val 1722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42" y="6365973"/>
            <a:ext cx="81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* Maybe just realign to reference and call “variants” and break refs at low coverage?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460" y="4885815"/>
            <a:ext cx="5447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 specific soil genomic features of soil organisms affect viral analysis?</a:t>
            </a:r>
          </a:p>
          <a:p>
            <a:r>
              <a:rPr lang="en-US" smtClean="0"/>
              <a:t>Do differences in bacterial/viral coverages change viral assembly?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0686" y="933352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Workflow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772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92165" y="2166508"/>
            <a:ext cx="1175890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Synth Reads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59021" y="2166508"/>
            <a:ext cx="1277874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Viral References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7043" y="2166508"/>
            <a:ext cx="1446708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Background References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923369" y="3036696"/>
            <a:ext cx="1017306" cy="5219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All assembled Scaffold files 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60691" y="320348"/>
            <a:ext cx="1000767" cy="5219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Databases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16165" y="2166508"/>
            <a:ext cx="1175890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Subsample-backgroune-$X-vir-$Y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88385" y="3851210"/>
            <a:ext cx="1175890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Reads (subsampled)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88275" y="3840948"/>
            <a:ext cx="1175890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Annotations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42902" y="3850092"/>
            <a:ext cx="1175890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Assembly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0110" y="273375"/>
            <a:ext cx="1175890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Run 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828757" y="2166508"/>
            <a:ext cx="1175890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Scaffolds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44912" y="3673855"/>
            <a:ext cx="1000767" cy="5219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All identified viral contigs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37" idx="2"/>
            <a:endCxn id="10" idx="0"/>
          </p:cNvCxnSpPr>
          <p:nvPr/>
        </p:nvCxnSpPr>
        <p:spPr>
          <a:xfrm flipH="1">
            <a:off x="5376330" y="3374136"/>
            <a:ext cx="1257548" cy="477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7" idx="2"/>
            <a:endCxn id="12" idx="0"/>
          </p:cNvCxnSpPr>
          <p:nvPr/>
        </p:nvCxnSpPr>
        <p:spPr>
          <a:xfrm>
            <a:off x="6633878" y="3374136"/>
            <a:ext cx="96969" cy="475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7" idx="2"/>
            <a:endCxn id="11" idx="0"/>
          </p:cNvCxnSpPr>
          <p:nvPr/>
        </p:nvCxnSpPr>
        <p:spPr>
          <a:xfrm>
            <a:off x="6633878" y="3374136"/>
            <a:ext cx="1442342" cy="466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3" idx="0"/>
          </p:cNvCxnSpPr>
          <p:nvPr/>
        </p:nvCxnSpPr>
        <p:spPr>
          <a:xfrm flipH="1">
            <a:off x="4680110" y="1023803"/>
            <a:ext cx="587945" cy="1142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2"/>
            <a:endCxn id="8" idx="0"/>
          </p:cNvCxnSpPr>
          <p:nvPr/>
        </p:nvCxnSpPr>
        <p:spPr>
          <a:xfrm>
            <a:off x="5268055" y="1023803"/>
            <a:ext cx="936055" cy="1142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2"/>
          </p:cNvCxnSpPr>
          <p:nvPr/>
        </p:nvCxnSpPr>
        <p:spPr>
          <a:xfrm>
            <a:off x="5268055" y="1023803"/>
            <a:ext cx="1044330" cy="1151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2"/>
            <a:endCxn id="4" idx="0"/>
          </p:cNvCxnSpPr>
          <p:nvPr/>
        </p:nvCxnSpPr>
        <p:spPr>
          <a:xfrm flipH="1">
            <a:off x="3197958" y="1023803"/>
            <a:ext cx="2070097" cy="1142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5" idx="0"/>
          </p:cNvCxnSpPr>
          <p:nvPr/>
        </p:nvCxnSpPr>
        <p:spPr>
          <a:xfrm flipH="1">
            <a:off x="1580397" y="1023803"/>
            <a:ext cx="3687658" cy="1142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2"/>
            <a:endCxn id="14" idx="0"/>
          </p:cNvCxnSpPr>
          <p:nvPr/>
        </p:nvCxnSpPr>
        <p:spPr>
          <a:xfrm>
            <a:off x="5268055" y="1023803"/>
            <a:ext cx="4148647" cy="1142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186643" y="3090685"/>
            <a:ext cx="1000767" cy="5219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All Synth reads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781674" y="4690127"/>
            <a:ext cx="1182601" cy="5859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Subsampled background and Virus reads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189502" y="4686189"/>
            <a:ext cx="1079426" cy="3635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Scaffolds.fasta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397450" y="4912581"/>
            <a:ext cx="1000767" cy="21720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DVF output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7" name="Straight Connector 56"/>
          <p:cNvCxnSpPr>
            <a:stCxn id="11" idx="2"/>
            <a:endCxn id="55" idx="0"/>
          </p:cNvCxnSpPr>
          <p:nvPr/>
        </p:nvCxnSpPr>
        <p:spPr>
          <a:xfrm flipH="1">
            <a:off x="7897834" y="4591376"/>
            <a:ext cx="178386" cy="321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" idx="2"/>
          </p:cNvCxnSpPr>
          <p:nvPr/>
        </p:nvCxnSpPr>
        <p:spPr>
          <a:xfrm>
            <a:off x="8076220" y="4591376"/>
            <a:ext cx="988601" cy="321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7423947" y="2172999"/>
            <a:ext cx="1175890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Metaquast output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59421" y="2318908"/>
            <a:ext cx="1175890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Subsample-backgroune-$X-vir-$Y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02677" y="2471308"/>
            <a:ext cx="1175890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Subsample-backgroune-$X-vir-$Y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045933" y="2623708"/>
            <a:ext cx="1175890" cy="750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Subsample-background-$X-vir-$Y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397450" y="5208632"/>
            <a:ext cx="1000767" cy="21720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VS output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397449" y="5504683"/>
            <a:ext cx="1000767" cy="21720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CAT output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397448" y="5803607"/>
            <a:ext cx="1000767" cy="21720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BLAST output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576601" y="4912581"/>
            <a:ext cx="1111181" cy="21720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DVF Scaffolds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576601" y="5208632"/>
            <a:ext cx="1111181" cy="21720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VS Scaffolds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576600" y="5504683"/>
            <a:ext cx="1111181" cy="21720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CAT</a:t>
            </a:r>
            <a:r>
              <a:rPr lang="en-US" sz="1100">
                <a:solidFill>
                  <a:srgbClr val="FF0000"/>
                </a:solidFill>
              </a:rPr>
              <a:t> Scaffolds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576599" y="5803607"/>
            <a:ext cx="1111181" cy="21720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BLAST Scaffolds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>
            <a:stCxn id="13" idx="2"/>
            <a:endCxn id="64" idx="0"/>
          </p:cNvCxnSpPr>
          <p:nvPr/>
        </p:nvCxnSpPr>
        <p:spPr>
          <a:xfrm>
            <a:off x="5268055" y="1023803"/>
            <a:ext cx="2743837" cy="1149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428436" y="3005148"/>
            <a:ext cx="1214643" cy="2165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Combined Stats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428436" y="3268672"/>
            <a:ext cx="1214643" cy="2165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Stats by Virus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10593" y="3090685"/>
            <a:ext cx="1000767" cy="5219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Viral ref multi-fasta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594803" y="472748"/>
            <a:ext cx="1000767" cy="5219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Databases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89057" y="3096781"/>
            <a:ext cx="1000767" cy="5219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Background multi-fasta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710592" y="3703318"/>
            <a:ext cx="1000767" cy="2377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Vir1.fasta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691199" y="4004745"/>
            <a:ext cx="1000767" cy="2377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Vir2.fasta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691198" y="4306172"/>
            <a:ext cx="1000767" cy="2377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VirN.fasta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77310" y="5140341"/>
            <a:ext cx="1079426" cy="3635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Other spades stuff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3449" y="472748"/>
            <a:ext cx="2758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Working Directory File Structure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846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6960" y="777240"/>
            <a:ext cx="676672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Some Preliminary </a:t>
            </a:r>
            <a:r>
              <a:rPr lang="en-US" sz="4000" b="1" smtClean="0"/>
              <a:t>Results For...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smtClean="0"/>
              <a:t>Viral reads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smtClean="0"/>
              <a:t>Genomes </a:t>
            </a:r>
            <a:r>
              <a:rPr lang="en-US" sz="3200"/>
              <a:t>from phagesdb.org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smtClean="0"/>
              <a:t>20 genomes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/>
              <a:t>Equal coverage for each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smtClean="0"/>
              <a:t>2.5, 5, 10, 20, 30, 40X coverage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smtClean="0"/>
              <a:t>Bacterial reads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smtClean="0"/>
              <a:t>Genomes from RefSoil+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smtClean="0"/>
              <a:t>20 genomes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smtClean="0"/>
              <a:t>Equal coverage for each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smtClean="0"/>
              <a:t>5, 10, 15, 20X coverage</a:t>
            </a:r>
            <a:r>
              <a:rPr lang="en-US" sz="32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093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06" y="1012953"/>
            <a:ext cx="9411516" cy="584504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59628"/>
            <a:ext cx="8915400" cy="9533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Percent of Viral Genome That Assembled 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026" y="1099460"/>
            <a:ext cx="1691787" cy="2446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2960" y="1012953"/>
            <a:ext cx="1014984" cy="440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211986" y="2798064"/>
            <a:ext cx="288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Genome Fraction Assembled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7792" y="3935476"/>
            <a:ext cx="19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2.5X viral coverage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07792" y="1896364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5X viral coverage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04744" y="732028"/>
            <a:ext cx="285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10, 20, 30 40X viral coverage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63881" y="4178614"/>
            <a:ext cx="2813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</a:t>
            </a:r>
            <a:r>
              <a:rPr lang="en-US" sz="1400" smtClean="0"/>
              <a:t>ubsample_bknd_X_vir_Y</a:t>
            </a:r>
          </a:p>
          <a:p>
            <a:r>
              <a:rPr lang="en-US" sz="1400" smtClean="0"/>
              <a:t>X=fraction of 20X bacterial coverage</a:t>
            </a:r>
          </a:p>
          <a:p>
            <a:r>
              <a:rPr lang="en-US" sz="1400" smtClean="0"/>
              <a:t>Y=Fraction of 40X viral coverage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743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17547</TotalTime>
  <Words>1235</Words>
  <Application>Microsoft Office PowerPoint</Application>
  <PresentationFormat>Widescreen</PresentationFormat>
  <Paragraphs>242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Virus Identification in Synthetic Soil Metagenomes</vt:lpstr>
      <vt:lpstr>Questions to address:</vt:lpstr>
      <vt:lpstr>Assembly and viral contig detections/recovery</vt:lpstr>
      <vt:lpstr>Assembly and viral contig detections/recovery</vt:lpstr>
      <vt:lpstr>Assembly and viral contig detections/recovery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future</vt:lpstr>
    </vt:vector>
  </TitlesOfParts>
  <Company>LANL DCS-CSD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SimiSoilVir</dc:title>
  <dc:creator>Middlebrook, Earl Austin</dc:creator>
  <cp:lastModifiedBy>Middlebrook, Earl Austin</cp:lastModifiedBy>
  <cp:revision>50</cp:revision>
  <dcterms:created xsi:type="dcterms:W3CDTF">2021-09-16T21:15:58Z</dcterms:created>
  <dcterms:modified xsi:type="dcterms:W3CDTF">2021-11-03T20:28:27Z</dcterms:modified>
</cp:coreProperties>
</file>