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jIuCOaZmOMDWRiVei5qxntso8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32F1AA-B9B3-4EE5-BB91-3FD591539245}">
  <a:tblStyle styleId="{8332F1AA-B9B3-4EE5-BB91-3FD59153924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51" name="Google Shape;1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3" name="Google Shape;21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19" name="Google Shape;21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25" name="Google Shape;22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de5fd27895_0_1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gde5fd27895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e5fd27895_0_13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gde5fd27895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5fd27895_0_1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de5fd27895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e5fd27895_0_1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de5fd27895_0_1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de5fd27895_0_1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de5fd27895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e5fd27895_0_1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gde5fd27895_0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e5fd27895_0_6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de5fd27895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e5fd27895_0_1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gde5fd27895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de5fd27895_0_1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gde5fd27895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e5fd27895_0_1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9" name="Google Shape;279;gde5fd27895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e5fd27895_0_1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de5fd27895_0_1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e5fd27895_0_1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de5fd27895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e5fd27895_0_1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de5fd27895_0_1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5fd27895_0_1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de5fd27895_0_1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e5fd27895_0_2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gde5fd27895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e5fd27895_0_20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gde5fd27895_0_2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e5fd27895_0_2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de5fd27895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63" name="Google Shape;1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e5fd27895_0_2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7" name="Google Shape;327;gde5fd27895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e5fd27895_0_25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gde5fd27895_0_2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e5fd27895_0_29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de5fd27895_0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de5fd27895_0_29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5" name="Google Shape;345;gde5fd27895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e5fd27895_0_3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1" name="Google Shape;351;gde5fd27895_0_3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e5fd27895_0_34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gde5fd27895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de5fd27895_0_34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gde5fd27895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de5fd27895_0_35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9" name="Google Shape;369;gde5fd27895_0_3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e5fd27895_0_35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5" name="Google Shape;375;gde5fd27895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1" name="Google Shape;3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387" name="Google Shape;38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3" name="Google Shape;18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89" name="Google Shape;1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95" name="Google Shape;195;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201" name="Google Shape;20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8" name="Google Shape;7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99" name="Shape 99"/>
        <p:cNvGrpSpPr/>
        <p:nvPr/>
      </p:nvGrpSpPr>
      <p:grpSpPr>
        <a:xfrm>
          <a:off x="0" y="0"/>
          <a:ext cx="0" cy="0"/>
          <a:chOff x="0" y="0"/>
          <a:chExt cx="0" cy="0"/>
        </a:xfrm>
      </p:grpSpPr>
      <p:sp>
        <p:nvSpPr>
          <p:cNvPr id="100" name="Google Shape;100;gde5fd27895_0_74"/>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1" name="Google Shape;101;gde5fd27895_0_74"/>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2" name="Google Shape;102;gde5fd27895_0_74"/>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3" name="Shape 103"/>
        <p:cNvGrpSpPr/>
        <p:nvPr/>
      </p:nvGrpSpPr>
      <p:grpSpPr>
        <a:xfrm>
          <a:off x="0" y="0"/>
          <a:ext cx="0" cy="0"/>
          <a:chOff x="0" y="0"/>
          <a:chExt cx="0" cy="0"/>
        </a:xfrm>
      </p:grpSpPr>
      <p:sp>
        <p:nvSpPr>
          <p:cNvPr id="104" name="Google Shape;104;gde5fd27895_0_78"/>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5" name="Google Shape;105;gde5fd27895_0_7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06" name="Shape 106"/>
        <p:cNvGrpSpPr/>
        <p:nvPr/>
      </p:nvGrpSpPr>
      <p:grpSpPr>
        <a:xfrm>
          <a:off x="0" y="0"/>
          <a:ext cx="0" cy="0"/>
          <a:chOff x="0" y="0"/>
          <a:chExt cx="0" cy="0"/>
        </a:xfrm>
      </p:grpSpPr>
      <p:sp>
        <p:nvSpPr>
          <p:cNvPr id="107" name="Google Shape;107;gde5fd27895_0_81"/>
          <p:cNvSpPr txBox="1"/>
          <p:nvPr>
            <p:ph type="title"/>
          </p:nvPr>
        </p:nvSpPr>
        <p:spPr>
          <a:xfrm>
            <a:off x="837413" y="3486223"/>
            <a:ext cx="10517100" cy="8469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3700"/>
              <a:buNone/>
              <a:defRPr b="0" i="0" sz="5300">
                <a:solidFill>
                  <a:schemeClr val="dk1"/>
                </a:solidFill>
                <a:latin typeface="Trebuchet MS"/>
                <a:ea typeface="Trebuchet MS"/>
                <a:cs typeface="Trebuchet MS"/>
                <a:sym typeface="Trebuchet MS"/>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8" name="Google Shape;108;gde5fd27895_0_81"/>
          <p:cNvSpPr txBox="1"/>
          <p:nvPr>
            <p:ph idx="11" type="ftr"/>
          </p:nvPr>
        </p:nvSpPr>
        <p:spPr>
          <a:xfrm>
            <a:off x="4145280" y="6377940"/>
            <a:ext cx="3901500" cy="3429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09" name="Google Shape;109;gde5fd27895_0_81"/>
          <p:cNvSpPr txBox="1"/>
          <p:nvPr>
            <p:ph idx="10" type="dt"/>
          </p:nvPr>
        </p:nvSpPr>
        <p:spPr>
          <a:xfrm>
            <a:off x="609600" y="6377940"/>
            <a:ext cx="2804100" cy="3429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rgbClr val="000000"/>
                </a:solidFill>
                <a:latin typeface="Arial"/>
                <a:ea typeface="Arial"/>
                <a:cs typeface="Arial"/>
                <a:sym typeface="Arial"/>
              </a:defRPr>
            </a:lvl9pPr>
          </a:lstStyle>
          <a:p/>
        </p:txBody>
      </p:sp>
      <p:sp>
        <p:nvSpPr>
          <p:cNvPr id="110" name="Google Shape;110;gde5fd27895_0_81"/>
          <p:cNvSpPr txBox="1"/>
          <p:nvPr>
            <p:ph idx="12" type="sldNum"/>
          </p:nvPr>
        </p:nvSpPr>
        <p:spPr>
          <a:xfrm>
            <a:off x="8778240" y="6377940"/>
            <a:ext cx="2804100" cy="3429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1" name="Shape 111"/>
        <p:cNvGrpSpPr/>
        <p:nvPr/>
      </p:nvGrpSpPr>
      <p:grpSpPr>
        <a:xfrm>
          <a:off x="0" y="0"/>
          <a:ext cx="0" cy="0"/>
          <a:chOff x="0" y="0"/>
          <a:chExt cx="0" cy="0"/>
        </a:xfrm>
      </p:grpSpPr>
      <p:sp>
        <p:nvSpPr>
          <p:cNvPr id="112" name="Google Shape;112;gde5fd27895_0_86"/>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113" name="Google Shape;113;gde5fd27895_0_86"/>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14" name="Google Shape;114;gde5fd27895_0_8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gde5fd27895_0_90"/>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117" name="Google Shape;117;gde5fd27895_0_90"/>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8" name="Shape 118"/>
        <p:cNvGrpSpPr/>
        <p:nvPr/>
      </p:nvGrpSpPr>
      <p:grpSpPr>
        <a:xfrm>
          <a:off x="0" y="0"/>
          <a:ext cx="0" cy="0"/>
          <a:chOff x="0" y="0"/>
          <a:chExt cx="0" cy="0"/>
        </a:xfrm>
      </p:grpSpPr>
      <p:sp>
        <p:nvSpPr>
          <p:cNvPr id="119" name="Google Shape;119;gde5fd27895_0_9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0" name="Google Shape;120;gde5fd27895_0_9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21" name="Google Shape;121;gde5fd27895_0_9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29"/>
          <p:cNvSpPr txBox="1"/>
          <p:nvPr>
            <p:ph type="title"/>
          </p:nvPr>
        </p:nvSpPr>
        <p:spPr>
          <a:xfrm>
            <a:off x="0" y="0"/>
            <a:ext cx="12192000" cy="763500"/>
          </a:xfrm>
          <a:prstGeom prst="rect">
            <a:avLst/>
          </a:prstGeom>
          <a:solidFill>
            <a:schemeClr val="accent6"/>
          </a:solid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Calibri"/>
              <a:buNone/>
              <a:defRPr sz="3200">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29"/>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23" name="Google Shape;23;p29"/>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sz="1200">
                <a:solidFill>
                  <a:srgbClr val="888888"/>
                </a:solidFill>
                <a:latin typeface="Calibri"/>
                <a:ea typeface="Calibri"/>
                <a:cs typeface="Calibri"/>
                <a:sym typeface="Calibri"/>
              </a:defRPr>
            </a:lvl1pPr>
            <a:lvl2pPr indent="0" lvl="1" marL="0" algn="r">
              <a:buClr>
                <a:srgbClr val="888888"/>
              </a:buClr>
              <a:buSzPts val="1200"/>
              <a:buFont typeface="Calibri"/>
              <a:buNone/>
              <a:defRPr sz="1200">
                <a:solidFill>
                  <a:srgbClr val="888888"/>
                </a:solidFill>
                <a:latin typeface="Calibri"/>
                <a:ea typeface="Calibri"/>
                <a:cs typeface="Calibri"/>
                <a:sym typeface="Calibri"/>
              </a:defRPr>
            </a:lvl2pPr>
            <a:lvl3pPr indent="0" lvl="2" marL="0" algn="r">
              <a:buClr>
                <a:srgbClr val="888888"/>
              </a:buClr>
              <a:buSzPts val="1200"/>
              <a:buFont typeface="Calibri"/>
              <a:buNone/>
              <a:defRPr sz="1200">
                <a:solidFill>
                  <a:srgbClr val="888888"/>
                </a:solidFill>
                <a:latin typeface="Calibri"/>
                <a:ea typeface="Calibri"/>
                <a:cs typeface="Calibri"/>
                <a:sym typeface="Calibri"/>
              </a:defRPr>
            </a:lvl3pPr>
            <a:lvl4pPr indent="0" lvl="3" marL="0" algn="r">
              <a:buClr>
                <a:srgbClr val="888888"/>
              </a:buClr>
              <a:buSzPts val="1200"/>
              <a:buFont typeface="Calibri"/>
              <a:buNone/>
              <a:defRPr sz="1200">
                <a:solidFill>
                  <a:srgbClr val="888888"/>
                </a:solidFill>
                <a:latin typeface="Calibri"/>
                <a:ea typeface="Calibri"/>
                <a:cs typeface="Calibri"/>
                <a:sym typeface="Calibri"/>
              </a:defRPr>
            </a:lvl4pPr>
            <a:lvl5pPr indent="0" lvl="4" marL="0" algn="r">
              <a:buClr>
                <a:srgbClr val="888888"/>
              </a:buClr>
              <a:buSzPts val="1200"/>
              <a:buFont typeface="Calibri"/>
              <a:buNone/>
              <a:defRPr sz="1200">
                <a:solidFill>
                  <a:srgbClr val="888888"/>
                </a:solidFill>
                <a:latin typeface="Calibri"/>
                <a:ea typeface="Calibri"/>
                <a:cs typeface="Calibri"/>
                <a:sym typeface="Calibri"/>
              </a:defRPr>
            </a:lvl5pPr>
            <a:lvl6pPr indent="0" lvl="5" marL="0" algn="r">
              <a:buClr>
                <a:srgbClr val="888888"/>
              </a:buClr>
              <a:buSzPts val="1200"/>
              <a:buFont typeface="Calibri"/>
              <a:buNone/>
              <a:defRPr sz="1200">
                <a:solidFill>
                  <a:srgbClr val="888888"/>
                </a:solidFill>
                <a:latin typeface="Calibri"/>
                <a:ea typeface="Calibri"/>
                <a:cs typeface="Calibri"/>
                <a:sym typeface="Calibri"/>
              </a:defRPr>
            </a:lvl6pPr>
            <a:lvl7pPr indent="0" lvl="6" marL="0" algn="r">
              <a:buClr>
                <a:srgbClr val="888888"/>
              </a:buClr>
              <a:buSzPts val="1200"/>
              <a:buFont typeface="Calibri"/>
              <a:buNone/>
              <a:defRPr sz="1200">
                <a:solidFill>
                  <a:srgbClr val="888888"/>
                </a:solidFill>
                <a:latin typeface="Calibri"/>
                <a:ea typeface="Calibri"/>
                <a:cs typeface="Calibri"/>
                <a:sym typeface="Calibri"/>
              </a:defRPr>
            </a:lvl7pPr>
            <a:lvl8pPr indent="0" lvl="7" marL="0" algn="r">
              <a:buClr>
                <a:srgbClr val="888888"/>
              </a:buClr>
              <a:buSzPts val="1200"/>
              <a:buFont typeface="Calibri"/>
              <a:buNone/>
              <a:defRPr sz="1200">
                <a:solidFill>
                  <a:srgbClr val="888888"/>
                </a:solidFill>
                <a:latin typeface="Calibri"/>
                <a:ea typeface="Calibri"/>
                <a:cs typeface="Calibri"/>
                <a:sym typeface="Calibri"/>
              </a:defRPr>
            </a:lvl8pPr>
            <a:lvl9pPr indent="0" lvl="8" marL="0" algn="r">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2" name="Shape 122"/>
        <p:cNvGrpSpPr/>
        <p:nvPr/>
      </p:nvGrpSpPr>
      <p:grpSpPr>
        <a:xfrm>
          <a:off x="0" y="0"/>
          <a:ext cx="0" cy="0"/>
          <a:chOff x="0" y="0"/>
          <a:chExt cx="0" cy="0"/>
        </a:xfrm>
      </p:grpSpPr>
      <p:sp>
        <p:nvSpPr>
          <p:cNvPr id="123" name="Google Shape;123;gde5fd27895_0_9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24" name="Google Shape;124;gde5fd27895_0_97"/>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5" name="Google Shape;125;gde5fd27895_0_97"/>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26" name="Google Shape;126;gde5fd27895_0_97"/>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gde5fd27895_0_102"/>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29" name="Google Shape;129;gde5fd27895_0_102"/>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30" name="Google Shape;130;gde5fd27895_0_10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gde5fd27895_0_106"/>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33" name="Google Shape;133;gde5fd27895_0_106"/>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gde5fd27895_0_10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36" name="Google Shape;136;gde5fd27895_0_109"/>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37" name="Google Shape;137;gde5fd27895_0_109"/>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 name="Google Shape;138;gde5fd27895_0_109"/>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39" name="Google Shape;139;gde5fd27895_0_10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0" name="Shape 140"/>
        <p:cNvGrpSpPr/>
        <p:nvPr/>
      </p:nvGrpSpPr>
      <p:grpSpPr>
        <a:xfrm>
          <a:off x="0" y="0"/>
          <a:ext cx="0" cy="0"/>
          <a:chOff x="0" y="0"/>
          <a:chExt cx="0" cy="0"/>
        </a:xfrm>
      </p:grpSpPr>
      <p:sp>
        <p:nvSpPr>
          <p:cNvPr id="141" name="Google Shape;141;gde5fd27895_0_115"/>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42" name="Google Shape;142;gde5fd27895_0_115"/>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3" name="Shape 143"/>
        <p:cNvGrpSpPr/>
        <p:nvPr/>
      </p:nvGrpSpPr>
      <p:grpSpPr>
        <a:xfrm>
          <a:off x="0" y="0"/>
          <a:ext cx="0" cy="0"/>
          <a:chOff x="0" y="0"/>
          <a:chExt cx="0" cy="0"/>
        </a:xfrm>
      </p:grpSpPr>
      <p:sp>
        <p:nvSpPr>
          <p:cNvPr id="144" name="Google Shape;144;gde5fd27895_0_118"/>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45" name="Google Shape;145;gde5fd27895_0_118"/>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46" name="Google Shape;146;gde5fd27895_0_118"/>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gde5fd27895_0_122"/>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24" name="Shape 24"/>
        <p:cNvGrpSpPr/>
        <p:nvPr/>
      </p:nvGrpSpPr>
      <p:grpSpPr>
        <a:xfrm>
          <a:off x="0" y="0"/>
          <a:ext cx="0" cy="0"/>
          <a:chOff x="0" y="0"/>
          <a:chExt cx="0" cy="0"/>
        </a:xfrm>
      </p:grpSpPr>
      <p:sp>
        <p:nvSpPr>
          <p:cNvPr id="25" name="Google Shape;25;p30"/>
          <p:cNvSpPr txBox="1"/>
          <p:nvPr>
            <p:ph type="title"/>
          </p:nvPr>
        </p:nvSpPr>
        <p:spPr>
          <a:xfrm>
            <a:off x="837413" y="3486223"/>
            <a:ext cx="10517200" cy="846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800"/>
              <a:buFont typeface="Trebuchet MS"/>
              <a:buNone/>
              <a:defRPr b="0" i="0" sz="5333">
                <a:solidFill>
                  <a:schemeClr val="dk1"/>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30"/>
          <p:cNvSpPr txBox="1"/>
          <p:nvPr>
            <p:ph idx="11" type="ftr"/>
          </p:nvPr>
        </p:nvSpPr>
        <p:spPr>
          <a:xfrm>
            <a:off x="4145280" y="6377940"/>
            <a:ext cx="3901600" cy="342800"/>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7" name="Google Shape;27;p30"/>
          <p:cNvSpPr txBox="1"/>
          <p:nvPr>
            <p:ph idx="10" type="dt"/>
          </p:nvPr>
        </p:nvSpPr>
        <p:spPr>
          <a:xfrm>
            <a:off x="609600" y="6377940"/>
            <a:ext cx="2804000" cy="342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28" name="Google Shape;28;p30"/>
          <p:cNvSpPr txBox="1"/>
          <p:nvPr>
            <p:ph idx="12" type="sldNum"/>
          </p:nvPr>
        </p:nvSpPr>
        <p:spPr>
          <a:xfrm>
            <a:off x="8778240" y="6377940"/>
            <a:ext cx="2804000" cy="342800"/>
          </a:xfrm>
          <a:prstGeom prst="rect">
            <a:avLst/>
          </a:prstGeom>
          <a:noFill/>
          <a:ln>
            <a:noFill/>
          </a:ln>
        </p:spPr>
        <p:txBody>
          <a:bodyPr anchorCtr="0" anchor="t" bIns="0" lIns="0" spcFirstLastPara="1" rIns="0" wrap="square" tIns="0">
            <a:noAutofit/>
          </a:bodyPr>
          <a:lstStyle>
            <a:lvl1pPr indent="0" lvl="0" marL="0" algn="r">
              <a:spcBef>
                <a:spcPts val="0"/>
              </a:spcBef>
              <a:buClr>
                <a:srgbClr val="888888"/>
              </a:buClr>
              <a:buSzPts val="1200"/>
              <a:buFont typeface="Calibri"/>
              <a:buNone/>
              <a:defRPr sz="1200">
                <a:solidFill>
                  <a:srgbClr val="888888"/>
                </a:solidFill>
                <a:latin typeface="Calibri"/>
                <a:ea typeface="Calibri"/>
                <a:cs typeface="Calibri"/>
                <a:sym typeface="Calibri"/>
              </a:defRPr>
            </a:lvl1pPr>
            <a:lvl2pPr indent="0" lvl="1" marL="0" algn="r">
              <a:spcBef>
                <a:spcPts val="0"/>
              </a:spcBef>
              <a:buClr>
                <a:srgbClr val="888888"/>
              </a:buClr>
              <a:buSzPts val="1200"/>
              <a:buFont typeface="Calibri"/>
              <a:buNone/>
              <a:defRPr sz="1200">
                <a:solidFill>
                  <a:srgbClr val="888888"/>
                </a:solidFill>
                <a:latin typeface="Calibri"/>
                <a:ea typeface="Calibri"/>
                <a:cs typeface="Calibri"/>
                <a:sym typeface="Calibri"/>
              </a:defRPr>
            </a:lvl2pPr>
            <a:lvl3pPr indent="0" lvl="2" marL="0" algn="r">
              <a:spcBef>
                <a:spcPts val="0"/>
              </a:spcBef>
              <a:buClr>
                <a:srgbClr val="888888"/>
              </a:buClr>
              <a:buSzPts val="1200"/>
              <a:buFont typeface="Calibri"/>
              <a:buNone/>
              <a:defRPr sz="1200">
                <a:solidFill>
                  <a:srgbClr val="888888"/>
                </a:solidFill>
                <a:latin typeface="Calibri"/>
                <a:ea typeface="Calibri"/>
                <a:cs typeface="Calibri"/>
                <a:sym typeface="Calibri"/>
              </a:defRPr>
            </a:lvl3pPr>
            <a:lvl4pPr indent="0" lvl="3" marL="0" algn="r">
              <a:spcBef>
                <a:spcPts val="0"/>
              </a:spcBef>
              <a:buClr>
                <a:srgbClr val="888888"/>
              </a:buClr>
              <a:buSzPts val="1200"/>
              <a:buFont typeface="Calibri"/>
              <a:buNone/>
              <a:defRPr sz="1200">
                <a:solidFill>
                  <a:srgbClr val="888888"/>
                </a:solidFill>
                <a:latin typeface="Calibri"/>
                <a:ea typeface="Calibri"/>
                <a:cs typeface="Calibri"/>
                <a:sym typeface="Calibri"/>
              </a:defRPr>
            </a:lvl4pPr>
            <a:lvl5pPr indent="0" lvl="4" marL="0" algn="r">
              <a:spcBef>
                <a:spcPts val="0"/>
              </a:spcBef>
              <a:buClr>
                <a:srgbClr val="888888"/>
              </a:buClr>
              <a:buSzPts val="1200"/>
              <a:buFont typeface="Calibri"/>
              <a:buNone/>
              <a:defRPr sz="1200">
                <a:solidFill>
                  <a:srgbClr val="888888"/>
                </a:solidFill>
                <a:latin typeface="Calibri"/>
                <a:ea typeface="Calibri"/>
                <a:cs typeface="Calibri"/>
                <a:sym typeface="Calibri"/>
              </a:defRPr>
            </a:lvl5pPr>
            <a:lvl6pPr indent="0" lvl="5" marL="0" algn="r">
              <a:spcBef>
                <a:spcPts val="0"/>
              </a:spcBef>
              <a:buClr>
                <a:srgbClr val="888888"/>
              </a:buClr>
              <a:buSzPts val="1200"/>
              <a:buFont typeface="Calibri"/>
              <a:buNone/>
              <a:defRPr sz="1200">
                <a:solidFill>
                  <a:srgbClr val="888888"/>
                </a:solidFill>
                <a:latin typeface="Calibri"/>
                <a:ea typeface="Calibri"/>
                <a:cs typeface="Calibri"/>
                <a:sym typeface="Calibri"/>
              </a:defRPr>
            </a:lvl6pPr>
            <a:lvl7pPr indent="0" lvl="6" marL="0" algn="r">
              <a:spcBef>
                <a:spcPts val="0"/>
              </a:spcBef>
              <a:buClr>
                <a:srgbClr val="888888"/>
              </a:buClr>
              <a:buSzPts val="1200"/>
              <a:buFont typeface="Calibri"/>
              <a:buNone/>
              <a:defRPr sz="1200">
                <a:solidFill>
                  <a:srgbClr val="888888"/>
                </a:solidFill>
                <a:latin typeface="Calibri"/>
                <a:ea typeface="Calibri"/>
                <a:cs typeface="Calibri"/>
                <a:sym typeface="Calibri"/>
              </a:defRPr>
            </a:lvl7pPr>
            <a:lvl8pPr indent="0" lvl="7" marL="0" algn="r">
              <a:spcBef>
                <a:spcPts val="0"/>
              </a:spcBef>
              <a:buClr>
                <a:srgbClr val="888888"/>
              </a:buClr>
              <a:buSzPts val="1200"/>
              <a:buFont typeface="Calibri"/>
              <a:buNone/>
              <a:defRPr sz="1200">
                <a:solidFill>
                  <a:srgbClr val="888888"/>
                </a:solidFill>
                <a:latin typeface="Calibri"/>
                <a:ea typeface="Calibri"/>
                <a:cs typeface="Calibri"/>
                <a:sym typeface="Calibri"/>
              </a:defRPr>
            </a:lvl8pPr>
            <a:lvl9pPr indent="0" lvl="8" marL="0" algn="r">
              <a:spcBef>
                <a:spcPts val="0"/>
              </a:spcBef>
              <a:buClr>
                <a:srgbClr val="888888"/>
              </a:buClr>
              <a:buSzPts val="1200"/>
              <a:buFont typeface="Calibri"/>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 name="Shape 29"/>
        <p:cNvGrpSpPr/>
        <p:nvPr/>
      </p:nvGrpSpPr>
      <p:grpSpPr>
        <a:xfrm>
          <a:off x="0" y="0"/>
          <a:ext cx="0" cy="0"/>
          <a:chOff x="0" y="0"/>
          <a:chExt cx="0" cy="0"/>
        </a:xfrm>
      </p:grpSpPr>
      <p:sp>
        <p:nvSpPr>
          <p:cNvPr id="30" name="Google Shape;30;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5" name="Shape 35"/>
        <p:cNvGrpSpPr/>
        <p:nvPr/>
      </p:nvGrpSpPr>
      <p:grpSpPr>
        <a:xfrm>
          <a:off x="0" y="0"/>
          <a:ext cx="0" cy="0"/>
          <a:chOff x="0" y="0"/>
          <a:chExt cx="0" cy="0"/>
        </a:xfrm>
      </p:grpSpPr>
      <p:sp>
        <p:nvSpPr>
          <p:cNvPr id="36" name="Google Shape;3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7"/>
          <p:cNvSpPr/>
          <p:nvPr/>
        </p:nvSpPr>
        <p:spPr>
          <a:xfrm>
            <a:off x="0" y="1"/>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4" name="Shape 94"/>
        <p:cNvGrpSpPr/>
        <p:nvPr/>
      </p:nvGrpSpPr>
      <p:grpSpPr>
        <a:xfrm>
          <a:off x="0" y="0"/>
          <a:ext cx="0" cy="0"/>
          <a:chOff x="0" y="0"/>
          <a:chExt cx="0" cy="0"/>
        </a:xfrm>
      </p:grpSpPr>
      <p:sp>
        <p:nvSpPr>
          <p:cNvPr id="95" name="Google Shape;95;gde5fd27895_0_6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96" name="Google Shape;96;gde5fd27895_0_6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97" name="Google Shape;97;gde5fd27895_0_69"/>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gde5fd27895_0_69"/>
          <p:cNvSpPr/>
          <p:nvPr/>
        </p:nvSpPr>
        <p:spPr>
          <a:xfrm>
            <a:off x="0" y="0"/>
            <a:ext cx="12184380" cy="848676"/>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Logo, company name&#10;&#10;Description automatically generated" id="153" name="Google Shape;153;p1"/>
          <p:cNvPicPr preferRelativeResize="0"/>
          <p:nvPr/>
        </p:nvPicPr>
        <p:blipFill rotWithShape="1">
          <a:blip r:embed="rId3">
            <a:alphaModFix/>
          </a:blip>
          <a:srcRect b="0" l="0" r="0" t="0"/>
          <a:stretch/>
        </p:blipFill>
        <p:spPr>
          <a:xfrm>
            <a:off x="6966981" y="1548514"/>
            <a:ext cx="4541284" cy="3760972"/>
          </a:xfrm>
          <a:prstGeom prst="rect">
            <a:avLst/>
          </a:prstGeom>
          <a:noFill/>
          <a:ln>
            <a:noFill/>
          </a:ln>
        </p:spPr>
      </p:pic>
      <p:sp>
        <p:nvSpPr>
          <p:cNvPr id="154" name="Google Shape;154;p1"/>
          <p:cNvSpPr txBox="1"/>
          <p:nvPr/>
        </p:nvSpPr>
        <p:spPr>
          <a:xfrm>
            <a:off x="572190" y="2957075"/>
            <a:ext cx="5557200" cy="533700"/>
          </a:xfrm>
          <a:prstGeom prst="rect">
            <a:avLst/>
          </a:prstGeom>
          <a:noFill/>
          <a:ln>
            <a:noFill/>
          </a:ln>
        </p:spPr>
        <p:txBody>
          <a:bodyPr anchorCtr="0" anchor="t" bIns="60950" lIns="121900" spcFirstLastPara="1" rIns="121900" wrap="square" tIns="60950">
            <a:spAutoFit/>
          </a:bodyPr>
          <a:lstStyle/>
          <a:p>
            <a:pPr indent="0" lvl="0" marL="0" marR="0" rtl="0" algn="ctr">
              <a:spcBef>
                <a:spcPts val="0"/>
              </a:spcBef>
              <a:spcAft>
                <a:spcPts val="0"/>
              </a:spcAft>
              <a:buNone/>
            </a:pPr>
            <a:r>
              <a:rPr b="1" i="0" lang="en-US" sz="2667" u="none" cap="none" strike="noStrike">
                <a:solidFill>
                  <a:schemeClr val="dk1"/>
                </a:solidFill>
                <a:latin typeface="Calibri"/>
                <a:ea typeface="Calibri"/>
                <a:cs typeface="Calibri"/>
                <a:sym typeface="Calibri"/>
              </a:rPr>
              <a:t>Type conversion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0" name="Google Shape;210;p18"/>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 type casting, the destination type can be larger or smaller than the source type.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 destination type must be smaller than the source type in type conversion.</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A</a:t>
            </a:r>
            <a:endParaRPr/>
          </a:p>
        </p:txBody>
      </p:sp>
      <p:sp>
        <p:nvSpPr>
          <p:cNvPr id="216" name="Google Shape;216;p19"/>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2" name="Google Shape;222;p20"/>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1"/>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Type casting is called narrowing conversion while type conversion is called widening conversion.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True</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False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True</a:t>
            </a:r>
            <a:endParaRPr/>
          </a:p>
        </p:txBody>
      </p:sp>
      <p:sp>
        <p:nvSpPr>
          <p:cNvPr id="228" name="Google Shape;228;p21"/>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de5fd27895_0_12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There are three types of type conversion are possible: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lang="en-US" sz="2400">
                <a:latin typeface="Calibri"/>
                <a:ea typeface="Calibri"/>
                <a:cs typeface="Calibri"/>
                <a:sym typeface="Calibri"/>
              </a:rPr>
              <a:t>Basic to basic type</a:t>
            </a:r>
            <a:endParaRPr sz="2400">
              <a:latin typeface="Calibri"/>
              <a:ea typeface="Calibri"/>
              <a:cs typeface="Calibri"/>
              <a:sym typeface="Calibri"/>
            </a:endParaRPr>
          </a:p>
          <a:p>
            <a:pPr indent="0" lvl="0" marL="609600" marR="0" rtl="0" algn="just">
              <a:lnSpc>
                <a:spcPct val="100000"/>
              </a:lnSpc>
              <a:spcBef>
                <a:spcPts val="0"/>
              </a:spcBef>
              <a:spcAft>
                <a:spcPts val="0"/>
              </a:spcAft>
              <a:buNone/>
            </a:pPr>
            <a:r>
              <a:t/>
            </a:r>
            <a:endParaRPr sz="2400">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basic type to the class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class type to basic type.</a:t>
            </a:r>
            <a:endParaRPr sz="1900"/>
          </a:p>
          <a:p>
            <a:pPr indent="-304800" lvl="0" marL="4572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Conversion from one class to another class type.</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34" name="Google Shape;234;gde5fd27895_0_125"/>
          <p:cNvSpPr txBox="1"/>
          <p:nvPr/>
        </p:nvSpPr>
        <p:spPr>
          <a:xfrm>
            <a:off x="292100" y="123167"/>
            <a:ext cx="110040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user defined type to primary data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e5fd27895_0_13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basic type and the destination type is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basic data type is converted into the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employee and one object of employee ‘emp’ and suppose we want to assign the employee code of employee ‘emp’ by any integer variable say ‘Ecode’ then the statement below is the example of the conversion from basic to class type.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“Ecode” which is of basic or primary data type into the class type.</a:t>
            </a:r>
            <a:br>
              <a:rPr b="0" i="0" lang="en-US" sz="2400" u="none" cap="none" strike="noStrike">
                <a:solidFill>
                  <a:srgbClr val="000000"/>
                </a:solidFill>
                <a:latin typeface="Calibri"/>
                <a:ea typeface="Calibri"/>
                <a:cs typeface="Calibri"/>
                <a:sym typeface="Calibri"/>
              </a:rPr>
            </a:br>
            <a:endParaRPr sz="1900"/>
          </a:p>
        </p:txBody>
      </p:sp>
      <p:sp>
        <p:nvSpPr>
          <p:cNvPr id="240" name="Google Shape;240;gde5fd27895_0_13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de5fd27895_0_137"/>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381000" lvl="0" marL="457200" marR="0" rtl="0" algn="just">
              <a:lnSpc>
                <a:spcPct val="100000"/>
              </a:lnSpc>
              <a:spcBef>
                <a:spcPts val="0"/>
              </a:spcBef>
              <a:spcAft>
                <a:spcPts val="0"/>
              </a:spcAft>
              <a:buClr>
                <a:srgbClr val="000000"/>
              </a:buClr>
              <a:buSzPts val="2400"/>
              <a:buFont typeface="Calibri"/>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46" name="Google Shape;246;gde5fd27895_0_13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type to the Class type</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de5fd27895_0_143"/>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use constructor to perform type conversion during the object creation.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Consider the following example with class ‘Time’ in which we want to assign total time in minutes by integer variable ‘duration’.</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To achieve that we have implemented one constructor function which accepts one argument of type integer</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the example on next slide</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252" name="Google Shape;252;gde5fd27895_0_143"/>
          <p:cNvSpPr txBox="1"/>
          <p:nvPr/>
        </p:nvSpPr>
        <p:spPr>
          <a:xfrm>
            <a:off x="127000" y="123175"/>
            <a:ext cx="10680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Constructor:</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de5fd27895_0_14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constructor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#include &lt;iostream&gt;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using namespace std;</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Time(int);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Time :: Time(int 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58" name="Google Shape;258;gde5fd27895_0_14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e5fd27895_0_15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cout&lt;&lt;min&lt;&lt; " Minutes" &lt;&lt;endl;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 : ";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64" name="Google Shape;264;gde5fd27895_0_15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de5fd27895_0_64"/>
          <p:cNvSpPr txBox="1"/>
          <p:nvPr/>
        </p:nvSpPr>
        <p:spPr>
          <a:xfrm>
            <a:off x="-3957" y="855691"/>
            <a:ext cx="12170700" cy="6005100"/>
          </a:xfrm>
          <a:prstGeom prst="rect">
            <a:avLst/>
          </a:prstGeom>
          <a:noFill/>
          <a:ln>
            <a:noFill/>
          </a:ln>
        </p:spPr>
        <p:txBody>
          <a:bodyPr anchorCtr="0" anchor="t" bIns="121900" lIns="121900" spcFirstLastPara="1" rIns="121900" wrap="square" tIns="121900">
            <a:noAutofit/>
          </a:bodyPr>
          <a:lstStyle/>
          <a:p>
            <a:pPr indent="-425450" lvl="0" marL="609600" marR="0" rtl="0" algn="l">
              <a:lnSpc>
                <a:spcPct val="200000"/>
              </a:lnSpc>
              <a:spcBef>
                <a:spcPts val="0"/>
              </a:spcBef>
              <a:spcAft>
                <a:spcPts val="0"/>
              </a:spcAft>
              <a:buSzPts val="1900"/>
              <a:buChar char="●"/>
            </a:pPr>
            <a:r>
              <a:rPr lang="en-US" sz="1900"/>
              <a:t>Basic concept of type conversion</a:t>
            </a:r>
            <a:endParaRPr sz="1900"/>
          </a:p>
          <a:p>
            <a:pPr indent="-425450" lvl="0" marL="609600" marR="0" rtl="0" algn="l">
              <a:lnSpc>
                <a:spcPct val="200000"/>
              </a:lnSpc>
              <a:spcBef>
                <a:spcPts val="0"/>
              </a:spcBef>
              <a:spcAft>
                <a:spcPts val="0"/>
              </a:spcAft>
              <a:buSzPts val="1900"/>
              <a:buChar char="●"/>
            </a:pPr>
            <a:r>
              <a:rPr lang="en-US" sz="1900"/>
              <a:t>Type conversion- implicit and explicit</a:t>
            </a:r>
            <a:endParaRPr sz="1900"/>
          </a:p>
          <a:p>
            <a:pPr indent="-425450" lvl="0" marL="609600" marR="0" rtl="0" algn="l">
              <a:lnSpc>
                <a:spcPct val="200000"/>
              </a:lnSpc>
              <a:spcBef>
                <a:spcPts val="0"/>
              </a:spcBef>
              <a:spcAft>
                <a:spcPts val="0"/>
              </a:spcAft>
              <a:buSzPts val="1900"/>
              <a:buChar char="●"/>
            </a:pPr>
            <a:r>
              <a:rPr lang="en-US" sz="1900"/>
              <a:t>Difference between implicit and explicit conversion</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a:p>
            <a:pPr indent="-425450" lvl="0" marL="609600" marR="0" rtl="0" algn="l">
              <a:lnSpc>
                <a:spcPct val="200000"/>
              </a:lnSpc>
              <a:spcBef>
                <a:spcPts val="0"/>
              </a:spcBef>
              <a:spcAft>
                <a:spcPts val="0"/>
              </a:spcAft>
              <a:buSzPts val="1900"/>
              <a:buChar char="●"/>
            </a:pPr>
            <a:r>
              <a:rPr lang="en-US" sz="1900"/>
              <a:t>Basic type to class type</a:t>
            </a:r>
            <a:endParaRPr sz="1900"/>
          </a:p>
          <a:p>
            <a:pPr indent="-425450" lvl="0" marL="609600" marR="0" rtl="0" algn="l">
              <a:lnSpc>
                <a:spcPct val="200000"/>
              </a:lnSpc>
              <a:spcBef>
                <a:spcPts val="0"/>
              </a:spcBef>
              <a:spcAft>
                <a:spcPts val="0"/>
              </a:spcAft>
              <a:buSzPts val="1900"/>
              <a:buChar char="●"/>
            </a:pPr>
            <a:r>
              <a:rPr lang="en-US" sz="1900"/>
              <a:t>Class type to basic type</a:t>
            </a:r>
            <a:endParaRPr sz="1900"/>
          </a:p>
          <a:p>
            <a:pPr indent="-425450" lvl="0" marL="609600" marR="0" rtl="0" algn="l">
              <a:lnSpc>
                <a:spcPct val="200000"/>
              </a:lnSpc>
              <a:spcBef>
                <a:spcPts val="0"/>
              </a:spcBef>
              <a:spcAft>
                <a:spcPts val="0"/>
              </a:spcAft>
              <a:buSzPts val="1900"/>
              <a:buChar char="●"/>
            </a:pPr>
            <a:r>
              <a:rPr lang="en-US" sz="1900"/>
              <a:t>One class to another class type</a:t>
            </a:r>
            <a:endParaRPr sz="1900"/>
          </a:p>
        </p:txBody>
      </p:sp>
      <p:sp>
        <p:nvSpPr>
          <p:cNvPr id="160" name="Google Shape;160;gde5fd27895_0_64"/>
          <p:cNvSpPr txBox="1"/>
          <p:nvPr/>
        </p:nvSpPr>
        <p:spPr>
          <a:xfrm>
            <a:off x="198475" y="19133"/>
            <a:ext cx="4373700" cy="10953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FFFFFF"/>
                </a:solidFill>
                <a:latin typeface="Calibri"/>
                <a:ea typeface="Calibri"/>
                <a:cs typeface="Calibri"/>
                <a:sym typeface="Calibri"/>
              </a:rPr>
              <a:t>Today’s Agenda</a:t>
            </a:r>
            <a:endParaRPr b="1" i="0" sz="4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de5fd27895_0_16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we have created an object “t1” of class “Time” and during the creation we have assigned integer variable “duration”.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will pass time duration to the constructor function and assign to the “hrs” and “min” members of the class “Time”.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have to note that during type conversion using the constructor we can pass only one argument and we can do type conversion at the type of initialization only.</a:t>
            </a:r>
            <a:endParaRPr sz="1900"/>
          </a:p>
        </p:txBody>
      </p:sp>
      <p:sp>
        <p:nvSpPr>
          <p:cNvPr id="270" name="Google Shape;270;gde5fd27895_0_16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de5fd27895_0_167"/>
          <p:cNvSpPr txBox="1"/>
          <p:nvPr/>
        </p:nvSpPr>
        <p:spPr>
          <a:xfrm>
            <a:off x="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also achieve type conversion by operator overloading.</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We can overload assignment operator for this purpose.</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Above example of Time class can be rewritten for type conversion using operator overloading concept to overload the assignment operator (=)</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By using overloaded assignment operator we can perform the type conversion at any place in program.</a:t>
            </a:r>
            <a:endParaRPr sz="1900"/>
          </a:p>
          <a:p>
            <a:pPr indent="-228600" lvl="1" marL="3810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81000" lvl="1" marL="3810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See example on next slide</a:t>
            </a:r>
            <a:endParaRPr sz="1900"/>
          </a:p>
        </p:txBody>
      </p:sp>
      <p:sp>
        <p:nvSpPr>
          <p:cNvPr id="276" name="Google Shape;276;gde5fd27895_0_167"/>
          <p:cNvSpPr txBox="1"/>
          <p:nvPr/>
        </p:nvSpPr>
        <p:spPr>
          <a:xfrm>
            <a:off x="127001" y="123167"/>
            <a:ext cx="121539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Basic to the Class type using operator overloading</a:t>
            </a:r>
            <a:endParaRPr sz="1900"/>
          </a:p>
          <a:p>
            <a:pPr indent="0" lvl="0" marL="0" marR="0" rtl="0" algn="l">
              <a:lnSpc>
                <a:spcPct val="100000"/>
              </a:lnSpc>
              <a:spcBef>
                <a:spcPts val="0"/>
              </a:spcBef>
              <a:spcAft>
                <a:spcPts val="0"/>
              </a:spcAft>
              <a:buClr>
                <a:schemeClr val="dk1"/>
              </a:buClr>
              <a:buSzPts val="3700"/>
              <a:buFont typeface="Arial"/>
              <a:buNone/>
            </a:pPr>
            <a:r>
              <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de5fd27895_0_173"/>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convert basic type (duration in minutes) to class type (duration in hours and minutes) using operator overloading.</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class Time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hrs,min;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public:</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void operator=(int); // overloading function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cout&lt;&lt;hrs&lt;&lt; ": Hour(s) "&lt;&lt;endl &lt;&lt;min&lt;&lt;": Minutes"&lt;&lt;endl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void Time::operator=(int 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cout&lt;&lt;"Basic Type to ==&gt; Class Type Conversion..."&lt;&lt;endl;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hrs=t/60;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min=t%60;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2" name="Google Shape;282;gde5fd27895_0_17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de5fd27895_0_179"/>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int main()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Time t1;</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int 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cout&lt;&lt;"Enter time duration in minutes";</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cin&gt;&gt;duration;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overloaded assignment..."&lt;&lt;endl;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cout&lt;&lt;"object t1 assignment operator 2nd method..."&lt;&lt;endl;</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t1.operator=(duration);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t1.display();</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return 0;</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a:t>
            </a:r>
            <a:endParaRPr sz="1900"/>
          </a:p>
        </p:txBody>
      </p:sp>
      <p:sp>
        <p:nvSpPr>
          <p:cNvPr id="288" name="Google Shape;288;gde5fd27895_0_17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Practice Questions In Class</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de5fd27895_0_18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Write a program to create a class employee and one object of employee ‘emp’ . Get an employee code from user in variable Ecode. Assign the employee code of employee ‘emp’ by any integer variable say ‘Ecode’ so as to do conversion from basic to class type as follows.</a:t>
            </a:r>
            <a:endParaRPr sz="1900"/>
          </a:p>
          <a:p>
            <a:pPr indent="0" lvl="0" marL="0" marR="0" rtl="0" algn="just">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emp = Ecode ;</a:t>
            </a:r>
            <a:endParaRPr sz="1900"/>
          </a:p>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Implement the above program using both the methods: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900" u="none" cap="none" strike="noStrike">
                <a:solidFill>
                  <a:srgbClr val="000000"/>
                </a:solidFill>
                <a:latin typeface="Arial"/>
                <a:ea typeface="Arial"/>
                <a:cs typeface="Arial"/>
                <a:sym typeface="Arial"/>
              </a:rPr>
            </a:br>
            <a:endParaRPr b="0" i="0" sz="2400" u="none" cap="none" strike="noStrike">
              <a:solidFill>
                <a:srgbClr val="000000"/>
              </a:solidFill>
              <a:latin typeface="Calibri"/>
              <a:ea typeface="Calibri"/>
              <a:cs typeface="Calibri"/>
              <a:sym typeface="Calibri"/>
            </a:endParaRPr>
          </a:p>
        </p:txBody>
      </p:sp>
      <p:sp>
        <p:nvSpPr>
          <p:cNvPr id="294" name="Google Shape;294;gde5fd27895_0_18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de5fd27895_0_19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p:txBody>
      </p:sp>
      <p:sp>
        <p:nvSpPr>
          <p:cNvPr id="300" name="Google Shape;300;gde5fd27895_0_19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de5fd27895_0_19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options are 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from basic type to the class type can be performed by two ways:</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constructor</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above</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&amp; 2 both</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D</a:t>
            </a:r>
            <a:endParaRPr sz="1900"/>
          </a:p>
        </p:txBody>
      </p:sp>
      <p:sp>
        <p:nvSpPr>
          <p:cNvPr id="306" name="Google Shape;306;gde5fd27895_0_19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de5fd27895_0_20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2" name="Google Shape;312;gde5fd27895_0_20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de5fd27895_0_20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Which of the following is true?</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During type conversion using the constructor we can pass only one argument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we can do type conversion at the type of initialization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1&amp;2</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None of the both</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 only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 only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A</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8" name="Google Shape;318;gde5fd27895_0_20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de5fd27895_0_215"/>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the source type is class type and the destination type is basic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class data type is converted into the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class Time and one object of Time class ‘t’ and suppose we want to assign the total time of object ‘t’ to any integer variable say ‘duration’ then the statement below is the example of the conversion from class to basic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duration= t ; // where, t is object and duration is of basic data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“t” object which is of class type into the basic or primary data type. </a:t>
            </a:r>
            <a:endParaRPr sz="1900"/>
          </a:p>
        </p:txBody>
      </p:sp>
      <p:sp>
        <p:nvSpPr>
          <p:cNvPr id="324" name="Google Shape;324;gde5fd27895_0_21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nvSpPr>
        <p:spPr>
          <a:xfrm>
            <a:off x="-3957" y="855691"/>
            <a:ext cx="12170842" cy="6005356"/>
          </a:xfrm>
          <a:prstGeom prst="rect">
            <a:avLst/>
          </a:prstGeom>
          <a:noFill/>
          <a:ln>
            <a:noFill/>
          </a:ln>
        </p:spPr>
        <p:txBody>
          <a:bodyPr anchorCtr="0" anchor="t" bIns="121900" lIns="121900" spcFirstLastPara="1" rIns="121900" wrap="square" tIns="121900">
            <a:noAutofit/>
          </a:bodyPr>
          <a:lstStyle/>
          <a:p>
            <a:pPr indent="0" lvl="0" marL="101597" marR="0" rtl="0" algn="l">
              <a:lnSpc>
                <a:spcPct val="200000"/>
              </a:lnSpc>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3"/>
          <p:cNvSpPr txBox="1"/>
          <p:nvPr/>
        </p:nvSpPr>
        <p:spPr>
          <a:xfrm>
            <a:off x="2849525" y="2763168"/>
            <a:ext cx="6138531" cy="1095200"/>
          </a:xfrm>
          <a:prstGeom prst="rect">
            <a:avLst/>
          </a:prstGeom>
          <a:noFill/>
          <a:ln>
            <a:noFill/>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US" sz="4000">
                <a:solidFill>
                  <a:schemeClr val="dk1"/>
                </a:solidFill>
                <a:latin typeface="Calibri"/>
                <a:ea typeface="Calibri"/>
                <a:cs typeface="Calibri"/>
                <a:sym typeface="Calibri"/>
              </a:rPr>
              <a:t>Let’s Get Started-</a:t>
            </a:r>
            <a:endParaRPr b="1" sz="4000">
              <a:solidFill>
                <a:schemeClr val="dk1"/>
              </a:solidFill>
              <a:latin typeface="Calibri"/>
              <a:ea typeface="Calibri"/>
              <a:cs typeface="Calibri"/>
              <a:sym typeface="Calibri"/>
            </a:endParaRPr>
          </a:p>
        </p:txBody>
      </p:sp>
      <p:sp>
        <p:nvSpPr>
          <p:cNvPr id="167" name="Google Shape;167;p3"/>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None/>
            </a:pPr>
            <a:r>
              <a:rPr b="1" i="0" lang="en-US" sz="3733" u="none" cap="none" strike="noStrike">
                <a:solidFill>
                  <a:srgbClr val="FFFFFF"/>
                </a:solidFill>
                <a:latin typeface="Calibri"/>
                <a:ea typeface="Calibri"/>
                <a:cs typeface="Calibri"/>
                <a:sym typeface="Calibri"/>
              </a:rPr>
              <a:t>C++</a:t>
            </a:r>
            <a:endParaRPr/>
          </a:p>
          <a:p>
            <a:pPr indent="0" lvl="0" marL="16933" marR="0" rtl="0" algn="l">
              <a:lnSpc>
                <a:spcPct val="100000"/>
              </a:lnSpc>
              <a:spcBef>
                <a:spcPts val="0"/>
              </a:spcBef>
              <a:spcAft>
                <a:spcPts val="0"/>
              </a:spcAft>
              <a:buNone/>
            </a:pPr>
            <a:r>
              <a:t/>
            </a:r>
            <a:endParaRPr b="1" i="0" sz="3733"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de5fd27895_0_221"/>
          <p:cNvSpPr txBox="1"/>
          <p:nvPr/>
        </p:nvSpPr>
        <p:spPr>
          <a:xfrm>
            <a:off x="125957"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It requires special casting operator function for class type to basic type conversion.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This is known as the conversion function.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syntax for the conversion function is as under: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operator typename(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30" name="Google Shape;330;gde5fd27895_0_22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de5fd27895_0_25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Notice the statement in above program where conversion took place.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t;</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We can also specify the casting type and write the same statement by the following way to achieve the same result.</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duration = (int) t;          // Casting</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The conversion function should satisfy the following condition:</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be a class member.</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specify the return </a:t>
            </a:r>
            <a:r>
              <a:rPr b="1" lang="en-US" sz="2400">
                <a:latin typeface="Calibri"/>
                <a:ea typeface="Calibri"/>
                <a:cs typeface="Calibri"/>
                <a:sym typeface="Calibri"/>
              </a:rPr>
              <a:t>type</a:t>
            </a:r>
            <a:r>
              <a:rPr b="1" i="0" lang="en-US" sz="2400" u="none" cap="none" strike="noStrike">
                <a:solidFill>
                  <a:srgbClr val="000000"/>
                </a:solidFill>
                <a:latin typeface="Calibri"/>
                <a:ea typeface="Calibri"/>
                <a:cs typeface="Calibri"/>
                <a:sym typeface="Calibri"/>
              </a:rPr>
              <a:t> even though it returns the value.</a:t>
            </a:r>
            <a:endParaRPr sz="1900"/>
          </a:p>
          <a:p>
            <a:pPr indent="-381000" lvl="0" marL="3810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Calibri"/>
                <a:ea typeface="Calibri"/>
                <a:cs typeface="Calibri"/>
                <a:sym typeface="Calibri"/>
              </a:rPr>
              <a:t>It must not have any argument.</a:t>
            </a:r>
            <a:endParaRPr sz="1900"/>
          </a:p>
          <a:p>
            <a:pPr indent="0" lvl="0" marL="0" marR="0" rtl="0" algn="l">
              <a:lnSpc>
                <a:spcPct val="100000"/>
              </a:lnSpc>
              <a:spcBef>
                <a:spcPts val="0"/>
              </a:spcBef>
              <a:spcAft>
                <a:spcPts val="0"/>
              </a:spcAft>
              <a:buNone/>
            </a:pPr>
            <a:r>
              <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2400" u="none" cap="none" strike="noStrike">
                <a:solidFill>
                  <a:srgbClr val="000000"/>
                </a:solidFill>
                <a:latin typeface="Calibri"/>
                <a:ea typeface="Calibri"/>
                <a:cs typeface="Calibri"/>
                <a:sym typeface="Calibri"/>
              </a:rPr>
            </a:br>
            <a:endParaRPr sz="1900"/>
          </a:p>
        </p:txBody>
      </p:sp>
      <p:sp>
        <p:nvSpPr>
          <p:cNvPr id="336" name="Google Shape;336;gde5fd27895_0_25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Type conversion from class type to basic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de5fd27895_0_29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this type of conversion both the type that is source type and the destination type are of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Means  the source type is of class type and the destination type is also of the class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In other words, one class data type is converted into the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either by using the constructor or type conversion function.</a:t>
            </a:r>
            <a:endParaRPr sz="1900"/>
          </a:p>
        </p:txBody>
      </p:sp>
      <p:sp>
        <p:nvSpPr>
          <p:cNvPr id="342" name="Google Shape;342;gde5fd27895_0_29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de5fd27895_0_29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For example we have two classes one for “computer” and another for “mobile”.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Suppose if we wish to assign “price” of computer to mobile then it can be achieved by the statement below which is the example of the conversion from one class to another class type.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mob = comp ;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where mob and comp are the objects of mobile and computer classes respectively.</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Here the assignment will be done by converting “comp” object which is of class type into the “mob” which is another class data type.</a:t>
            </a:r>
            <a:endParaRPr sz="1900"/>
          </a:p>
        </p:txBody>
      </p:sp>
      <p:sp>
        <p:nvSpPr>
          <p:cNvPr id="348" name="Google Shape;348;gde5fd27895_0_29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Conversion from one class type to another class type.</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de5fd27895_0_335"/>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Define two classes one for “</a:t>
            </a:r>
            <a:r>
              <a:rPr b="0" i="1" lang="en-US" sz="2400" u="none" cap="none" strike="noStrike">
                <a:solidFill>
                  <a:srgbClr val="000000"/>
                </a:solidFill>
                <a:latin typeface="Arial"/>
                <a:ea typeface="Arial"/>
                <a:cs typeface="Arial"/>
                <a:sym typeface="Arial"/>
              </a:rPr>
              <a:t>computer”</a:t>
            </a:r>
            <a:r>
              <a:rPr b="0" i="0" lang="en-US" sz="2400" u="none" cap="none" strike="noStrike">
                <a:solidFill>
                  <a:srgbClr val="000000"/>
                </a:solidFill>
                <a:latin typeface="Arial"/>
                <a:ea typeface="Arial"/>
                <a:cs typeface="Arial"/>
                <a:sym typeface="Arial"/>
              </a:rPr>
              <a:t> and another for “</a:t>
            </a:r>
            <a:r>
              <a:rPr b="0" i="1" lang="en-US" sz="2400" u="none" cap="none" strike="noStrike">
                <a:solidFill>
                  <a:srgbClr val="000000"/>
                </a:solidFill>
                <a:latin typeface="Arial"/>
                <a:ea typeface="Arial"/>
                <a:cs typeface="Arial"/>
                <a:sym typeface="Arial"/>
              </a:rPr>
              <a:t>mobile”. Let us have attributes like model, price etc. A</a:t>
            </a:r>
            <a:r>
              <a:rPr b="0" i="0" lang="en-US" sz="2400" u="none" cap="none" strike="noStrike">
                <a:solidFill>
                  <a:srgbClr val="000000"/>
                </a:solidFill>
                <a:latin typeface="Arial"/>
                <a:ea typeface="Arial"/>
                <a:cs typeface="Arial"/>
                <a:sym typeface="Arial"/>
              </a:rPr>
              <a:t>ssign</a:t>
            </a:r>
            <a:r>
              <a:rPr b="0" i="1" lang="en-US" sz="2400" u="none" cap="none" strike="noStrike">
                <a:solidFill>
                  <a:srgbClr val="000000"/>
                </a:solidFill>
                <a:latin typeface="Arial"/>
                <a:ea typeface="Arial"/>
                <a:cs typeface="Arial"/>
                <a:sym typeface="Arial"/>
              </a:rPr>
              <a:t> “price” </a:t>
            </a:r>
            <a:r>
              <a:rPr b="0" i="0" lang="en-US" sz="2400" u="none" cap="none" strike="noStrike">
                <a:solidFill>
                  <a:srgbClr val="000000"/>
                </a:solidFill>
                <a:latin typeface="Arial"/>
                <a:ea typeface="Arial"/>
                <a:cs typeface="Arial"/>
                <a:sym typeface="Arial"/>
              </a:rPr>
              <a:t>of</a:t>
            </a:r>
            <a:r>
              <a:rPr b="0" i="1" lang="en-US" sz="2400" u="none" cap="none" strike="noStrike">
                <a:solidFill>
                  <a:srgbClr val="000000"/>
                </a:solidFill>
                <a:latin typeface="Arial"/>
                <a:ea typeface="Arial"/>
                <a:cs typeface="Arial"/>
                <a:sym typeface="Arial"/>
              </a:rPr>
              <a:t> computer </a:t>
            </a:r>
            <a:r>
              <a:rPr b="0" i="0" lang="en-US" sz="2400" u="none" cap="none" strike="noStrike">
                <a:solidFill>
                  <a:srgbClr val="000000"/>
                </a:solidFill>
                <a:latin typeface="Arial"/>
                <a:ea typeface="Arial"/>
                <a:cs typeface="Arial"/>
                <a:sym typeface="Arial"/>
              </a:rPr>
              <a:t>to</a:t>
            </a:r>
            <a:r>
              <a:rPr b="0" i="1" lang="en-US" sz="2400" u="none" cap="none" strike="noStrike">
                <a:solidFill>
                  <a:srgbClr val="000000"/>
                </a:solidFill>
                <a:latin typeface="Arial"/>
                <a:ea typeface="Arial"/>
                <a:cs typeface="Arial"/>
                <a:sym typeface="Arial"/>
              </a:rPr>
              <a:t> mobile  using </a:t>
            </a:r>
            <a:r>
              <a:rPr b="0" i="0" lang="en-US" sz="2400" u="none" cap="none" strike="noStrike">
                <a:solidFill>
                  <a:srgbClr val="000000"/>
                </a:solidFill>
                <a:latin typeface="Arial"/>
                <a:ea typeface="Arial"/>
                <a:cs typeface="Arial"/>
                <a:sym typeface="Arial"/>
              </a:rPr>
              <a:t>the statement below which is the example of the conversion from one class to another class type.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mob = comp ; // where mob and comp are the objects of mobile and computer classes respectively. Here the assignment will be done by converting </a:t>
            </a:r>
            <a:r>
              <a:rPr b="0" i="1" lang="en-US" sz="2400" u="none" cap="none" strike="noStrike">
                <a:solidFill>
                  <a:srgbClr val="000000"/>
                </a:solidFill>
                <a:latin typeface="Arial"/>
                <a:ea typeface="Arial"/>
                <a:cs typeface="Arial"/>
                <a:sym typeface="Arial"/>
              </a:rPr>
              <a:t>“comp”</a:t>
            </a:r>
            <a:r>
              <a:rPr b="0" i="0" lang="en-US" sz="2400" u="none" cap="none" strike="noStrike">
                <a:solidFill>
                  <a:srgbClr val="000000"/>
                </a:solidFill>
                <a:latin typeface="Arial"/>
                <a:ea typeface="Arial"/>
                <a:cs typeface="Arial"/>
                <a:sym typeface="Arial"/>
              </a:rPr>
              <a:t> object which is of class type into the</a:t>
            </a:r>
            <a:r>
              <a:rPr b="0" i="1" lang="en-US" sz="2400" u="none" cap="none" strike="noStrike">
                <a:solidFill>
                  <a:srgbClr val="000000"/>
                </a:solidFill>
                <a:latin typeface="Arial"/>
                <a:ea typeface="Arial"/>
                <a:cs typeface="Arial"/>
                <a:sym typeface="Arial"/>
              </a:rPr>
              <a:t> “mob”</a:t>
            </a:r>
            <a:r>
              <a:rPr b="0" i="0" lang="en-US" sz="2400" u="none" cap="none" strike="noStrike">
                <a:solidFill>
                  <a:srgbClr val="000000"/>
                </a:solidFill>
                <a:latin typeface="Arial"/>
                <a:ea typeface="Arial"/>
                <a:cs typeface="Arial"/>
                <a:sym typeface="Arial"/>
              </a:rPr>
              <a:t> which is another class data type.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Implement the above code by overloading = operator.</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 </a:t>
            </a:r>
            <a:endParaRPr sz="1900"/>
          </a:p>
        </p:txBody>
      </p:sp>
      <p:sp>
        <p:nvSpPr>
          <p:cNvPr id="354" name="Google Shape;354;gde5fd27895_0_335"/>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Assignment</a:t>
            </a:r>
            <a:endParaRPr b="1" i="0" sz="3200" u="none" cap="none" strike="noStrike">
              <a:solidFill>
                <a:srgbClr val="FFFF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de5fd27895_0_341"/>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0" name="Google Shape;360;gde5fd27895_0_341"/>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de5fd27895_0_347"/>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State true or false.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class type to class type can be done only using operator overloading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True</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False</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sp>
        <p:nvSpPr>
          <p:cNvPr id="366" name="Google Shape;366;gde5fd27895_0_347"/>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de5fd27895_0_353"/>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p:txBody>
      </p:sp>
      <p:sp>
        <p:nvSpPr>
          <p:cNvPr id="372" name="Google Shape;372;gde5fd27895_0_353"/>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de5fd27895_0_359"/>
          <p:cNvSpPr txBox="1"/>
          <p:nvPr/>
        </p:nvSpPr>
        <p:spPr>
          <a:xfrm>
            <a:off x="111580" y="895093"/>
            <a:ext cx="11936400" cy="5839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Choose the correct option:</a:t>
            </a:r>
            <a:endParaRPr sz="1900"/>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Conversion from one class to another class can be performed by</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the constructor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type conversion function.</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operator overloading .</a:t>
            </a:r>
            <a:endParaRPr sz="1900"/>
          </a:p>
          <a:p>
            <a:pPr indent="-457200" lvl="0" marL="457200" marR="0" rtl="0" algn="l">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Calibri"/>
                <a:ea typeface="Calibri"/>
                <a:cs typeface="Calibri"/>
                <a:sym typeface="Calibri"/>
              </a:rPr>
              <a:t>Using  ‘=‘ operator which is a Conversion function</a:t>
            </a:r>
            <a:endParaRPr sz="1900"/>
          </a:p>
          <a:p>
            <a:pPr indent="0" lvl="0" marL="0" marR="0" rtl="0" algn="l">
              <a:lnSpc>
                <a:spcPct val="100000"/>
              </a:lnSpc>
              <a:spcBef>
                <a:spcPts val="0"/>
              </a:spcBef>
              <a:spcAft>
                <a:spcPts val="0"/>
              </a:spcAft>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libri"/>
                <a:ea typeface="Calibri"/>
                <a:cs typeface="Calibri"/>
                <a:sym typeface="Calibri"/>
              </a:rPr>
              <a:t>Options: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 </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1,2,3,4</a:t>
            </a:r>
            <a:endParaRPr sz="1900"/>
          </a:p>
          <a:p>
            <a:pPr indent="-457200" lvl="0" marL="457200" marR="0" rtl="0" algn="l">
              <a:lnSpc>
                <a:spcPct val="100000"/>
              </a:lnSpc>
              <a:spcBef>
                <a:spcPts val="0"/>
              </a:spcBef>
              <a:spcAft>
                <a:spcPts val="0"/>
              </a:spcAft>
              <a:buClr>
                <a:srgbClr val="000000"/>
              </a:buClr>
              <a:buSzPts val="2400"/>
              <a:buFont typeface="Arial"/>
              <a:buAutoNum type="alphaUcPeriod"/>
            </a:pPr>
            <a:r>
              <a:rPr b="0" i="0" lang="en-US" sz="2400" u="none" cap="none" strike="noStrike">
                <a:solidFill>
                  <a:srgbClr val="000000"/>
                </a:solidFill>
                <a:latin typeface="Calibri"/>
                <a:ea typeface="Calibri"/>
                <a:cs typeface="Calibri"/>
                <a:sym typeface="Calibri"/>
              </a:rPr>
              <a:t>2,3 </a:t>
            </a:r>
            <a:endParaRPr sz="1900"/>
          </a:p>
          <a:p>
            <a:pPr indent="-304800" lvl="0" marL="4572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rgbClr val="FF0000"/>
                </a:solidFill>
                <a:latin typeface="Calibri"/>
                <a:ea typeface="Calibri"/>
                <a:cs typeface="Calibri"/>
                <a:sym typeface="Calibri"/>
              </a:rPr>
              <a:t>Answer: Option C</a:t>
            </a:r>
            <a:endParaRPr sz="1900"/>
          </a:p>
        </p:txBody>
      </p:sp>
      <p:sp>
        <p:nvSpPr>
          <p:cNvPr id="378" name="Google Shape;378;gde5fd27895_0_359"/>
          <p:cNvSpPr txBox="1"/>
          <p:nvPr/>
        </p:nvSpPr>
        <p:spPr>
          <a:xfrm>
            <a:off x="519600" y="123167"/>
            <a:ext cx="92556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3700"/>
              <a:buFont typeface="Arial"/>
              <a:buNone/>
            </a:pPr>
            <a:r>
              <a:rPr b="1" i="0" lang="en-US" sz="3200" u="none" cap="none" strike="noStrike">
                <a:solidFill>
                  <a:srgbClr val="FFFFFF"/>
                </a:solidFill>
                <a:latin typeface="Calibri"/>
                <a:ea typeface="Calibri"/>
                <a:cs typeface="Calibri"/>
                <a:sym typeface="Calibri"/>
              </a:rPr>
              <a:t>MCQ question </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5"/>
          <p:cNvSpPr txBox="1"/>
          <p:nvPr/>
        </p:nvSpPr>
        <p:spPr>
          <a:xfrm>
            <a:off x="125958" y="1082000"/>
            <a:ext cx="11936385" cy="5652833"/>
          </a:xfrm>
          <a:prstGeom prst="rect">
            <a:avLst/>
          </a:prstGeom>
          <a:noFill/>
          <a:ln>
            <a:noFill/>
          </a:ln>
        </p:spPr>
        <p:txBody>
          <a:bodyPr anchorCtr="0" anchor="t" bIns="121900" lIns="121900" spcFirstLastPara="1" rIns="121900" wrap="square" tIns="121900">
            <a:noAutofit/>
          </a:bodyPr>
          <a:lstStyle/>
          <a:p>
            <a:pPr indent="0" lvl="2" marL="914400" marR="0" rtl="0" algn="ctr">
              <a:lnSpc>
                <a:spcPct val="150000"/>
              </a:lnSpc>
              <a:spcBef>
                <a:spcPts val="0"/>
              </a:spcBef>
              <a:spcAft>
                <a:spcPts val="0"/>
              </a:spcAft>
              <a:buNone/>
            </a:pPr>
            <a:r>
              <a:t/>
            </a:r>
            <a:endParaRPr b="1" i="0" sz="5333" u="none" cap="none" strike="noStrike">
              <a:solidFill>
                <a:schemeClr val="dk1"/>
              </a:solidFill>
              <a:latin typeface="Calibri"/>
              <a:ea typeface="Calibri"/>
              <a:cs typeface="Calibri"/>
              <a:sym typeface="Calibri"/>
            </a:endParaRPr>
          </a:p>
          <a:p>
            <a:pPr indent="0" lvl="2" marL="914400" marR="0" rtl="0" algn="ctr">
              <a:lnSpc>
                <a:spcPct val="150000"/>
              </a:lnSpc>
              <a:spcBef>
                <a:spcPts val="0"/>
              </a:spcBef>
              <a:spcAft>
                <a:spcPts val="0"/>
              </a:spcAft>
              <a:buNone/>
            </a:pPr>
            <a:r>
              <a:rPr b="1" i="0" lang="en-US" sz="5333" u="none" cap="none" strike="noStrike">
                <a:solidFill>
                  <a:schemeClr val="dk1"/>
                </a:solidFill>
                <a:latin typeface="Calibri"/>
                <a:ea typeface="Calibri"/>
                <a:cs typeface="Calibri"/>
                <a:sym typeface="Calibri"/>
              </a:rPr>
              <a:t>Any Questions??</a:t>
            </a:r>
            <a:endParaRPr/>
          </a:p>
        </p:txBody>
      </p:sp>
      <p:sp>
        <p:nvSpPr>
          <p:cNvPr id="384" name="Google Shape;384;p25"/>
          <p:cNvSpPr txBox="1"/>
          <p:nvPr/>
        </p:nvSpPr>
        <p:spPr>
          <a:xfrm>
            <a:off x="453439" y="18459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733"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0" y="0"/>
            <a:ext cx="1219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2800"/>
              <a:buFont typeface="Calibri"/>
              <a:buNone/>
            </a:pPr>
            <a:r>
              <a:rPr lang="en-US"/>
              <a:t>Type conversion</a:t>
            </a:r>
            <a:endParaRPr/>
          </a:p>
        </p:txBody>
      </p:sp>
      <p:sp>
        <p:nvSpPr>
          <p:cNvPr id="173" name="Google Shape;173;p4"/>
          <p:cNvSpPr txBox="1"/>
          <p:nvPr>
            <p:ph idx="1" type="body"/>
          </p:nvPr>
        </p:nvSpPr>
        <p:spPr>
          <a:xfrm>
            <a:off x="161600" y="901633"/>
            <a:ext cx="11598600" cy="5461067"/>
          </a:xfrm>
          <a:prstGeom prst="rect">
            <a:avLst/>
          </a:prstGeom>
          <a:noFill/>
          <a:ln>
            <a:noFill/>
          </a:ln>
        </p:spPr>
        <p:txBody>
          <a:bodyPr anchorCtr="0" anchor="t" bIns="91425" lIns="91425" spcFirstLastPara="1" rIns="91425" wrap="square" tIns="91425">
            <a:noAutofit/>
          </a:bodyPr>
          <a:lstStyle/>
          <a:p>
            <a:pPr indent="-457188" lvl="0" marL="609585" rtl="0" algn="l">
              <a:lnSpc>
                <a:spcPct val="90000"/>
              </a:lnSpc>
              <a:spcBef>
                <a:spcPts val="0"/>
              </a:spcBef>
              <a:spcAft>
                <a:spcPts val="0"/>
              </a:spcAft>
              <a:buClr>
                <a:schemeClr val="dk1"/>
              </a:buClr>
              <a:buSzPts val="1800"/>
              <a:buChar char="●"/>
            </a:pPr>
            <a:r>
              <a:rPr lang="en-US"/>
              <a:t>Type conversion occur when there is a need to convert one data type to another.</a:t>
            </a:r>
            <a:endParaRPr/>
          </a:p>
          <a:p>
            <a:pPr indent="-457188" lvl="0" marL="609585" rtl="0" algn="l">
              <a:lnSpc>
                <a:spcPct val="90000"/>
              </a:lnSpc>
              <a:spcBef>
                <a:spcPts val="0"/>
              </a:spcBef>
              <a:spcAft>
                <a:spcPts val="0"/>
              </a:spcAft>
              <a:buClr>
                <a:schemeClr val="dk1"/>
              </a:buClr>
              <a:buSzPts val="1800"/>
              <a:buChar char="●"/>
            </a:pPr>
            <a:r>
              <a:rPr lang="en-US">
                <a:solidFill>
                  <a:schemeClr val="dk1"/>
                </a:solidFill>
                <a:latin typeface="Calibri"/>
                <a:ea typeface="Calibri"/>
                <a:cs typeface="Calibri"/>
                <a:sym typeface="Calibri"/>
              </a:rPr>
              <a:t>Mainly two types </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Implicit – Also called type conversion</a:t>
            </a:r>
            <a:endParaRPr/>
          </a:p>
          <a:p>
            <a:pPr indent="-423323" lvl="1" marL="1219170" rtl="0" algn="l">
              <a:lnSpc>
                <a:spcPct val="90000"/>
              </a:lnSpc>
              <a:spcBef>
                <a:spcPts val="2133"/>
              </a:spcBef>
              <a:spcAft>
                <a:spcPts val="0"/>
              </a:spcAft>
              <a:buClr>
                <a:schemeClr val="dk1"/>
              </a:buClr>
              <a:buSzPts val="1400"/>
              <a:buChar char="○"/>
            </a:pPr>
            <a:r>
              <a:rPr lang="en-US">
                <a:latin typeface="Calibri"/>
                <a:ea typeface="Calibri"/>
                <a:cs typeface="Calibri"/>
                <a:sym typeface="Calibri"/>
              </a:rPr>
              <a:t>Explicit – Also called Type casting</a:t>
            </a:r>
            <a:endParaRPr/>
          </a:p>
          <a:p>
            <a:pPr indent="-342888" lvl="0" marL="609585" rtl="0" algn="l">
              <a:lnSpc>
                <a:spcPct val="90000"/>
              </a:lnSpc>
              <a:spcBef>
                <a:spcPts val="0"/>
              </a:spcBef>
              <a:spcAft>
                <a:spcPts val="0"/>
              </a:spcAft>
              <a:buClr>
                <a:schemeClr val="dk1"/>
              </a:buClr>
              <a:buSzPts val="1800"/>
              <a:buNone/>
            </a:pPr>
            <a:r>
              <a:t/>
            </a:r>
            <a:endParaRPr/>
          </a:p>
          <a:p>
            <a:pPr indent="-457188" lvl="0" marL="609585" rtl="0" algn="l">
              <a:lnSpc>
                <a:spcPct val="90000"/>
              </a:lnSpc>
              <a:spcBef>
                <a:spcPts val="0"/>
              </a:spcBef>
              <a:spcAft>
                <a:spcPts val="0"/>
              </a:spcAft>
              <a:buClr>
                <a:schemeClr val="dk1"/>
              </a:buClr>
              <a:buSzPts val="1800"/>
              <a:buChar char="●"/>
            </a:pPr>
            <a:r>
              <a:rPr lang="en-US"/>
              <a:t>The basic difference between type conversion and type casting, i.e. type conversion is made “automatically” by compiler whereas, type casting is to be “explicitly done” by the programmer.</a:t>
            </a:r>
            <a:endParaRPr>
              <a:solidFill>
                <a:schemeClr val="dk1"/>
              </a:solidFill>
              <a:latin typeface="Calibri"/>
              <a:ea typeface="Calibri"/>
              <a:cs typeface="Calibri"/>
              <a:sym typeface="Calibri"/>
            </a:endParaRPr>
          </a:p>
          <a:p>
            <a:pPr indent="-342888" lvl="0" marL="609585" rtl="0" algn="l">
              <a:lnSpc>
                <a:spcPct val="90000"/>
              </a:lnSpc>
              <a:spcBef>
                <a:spcPts val="0"/>
              </a:spcBef>
              <a:spcAft>
                <a:spcPts val="0"/>
              </a:spcAft>
              <a:buClr>
                <a:schemeClr val="dk1"/>
              </a:buClr>
              <a:buSzPts val="1800"/>
              <a:buNone/>
            </a:pPr>
            <a:r>
              <a:t/>
            </a:r>
            <a:endParaRPr>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6"/>
          <p:cNvSpPr txBox="1"/>
          <p:nvPr>
            <p:ph type="title"/>
          </p:nvPr>
        </p:nvSpPr>
        <p:spPr>
          <a:xfrm>
            <a:off x="883247" y="2668228"/>
            <a:ext cx="10425600" cy="846800"/>
          </a:xfrm>
          <a:prstGeom prst="rect">
            <a:avLst/>
          </a:prstGeom>
          <a:noFill/>
          <a:ln>
            <a:noFill/>
          </a:ln>
        </p:spPr>
        <p:txBody>
          <a:bodyPr anchorCtr="0" anchor="t" bIns="0" lIns="0" spcFirstLastPara="1" rIns="0" wrap="square" tIns="16925">
            <a:noAutofit/>
          </a:bodyPr>
          <a:lstStyle/>
          <a:p>
            <a:pPr indent="0" lvl="0" marL="16933" rtl="0" algn="ctr">
              <a:lnSpc>
                <a:spcPct val="100000"/>
              </a:lnSpc>
              <a:spcBef>
                <a:spcPts val="0"/>
              </a:spcBef>
              <a:spcAft>
                <a:spcPts val="0"/>
              </a:spcAft>
              <a:buClr>
                <a:schemeClr val="dk1"/>
              </a:buClr>
              <a:buSzPts val="2800"/>
              <a:buFont typeface="Trebuchet MS"/>
              <a:buNone/>
            </a:pPr>
            <a:r>
              <a:rPr lang="en-US"/>
              <a:t>Thank You!</a:t>
            </a:r>
            <a:endParaRPr/>
          </a:p>
          <a:p>
            <a:pPr indent="0" lvl="0" marL="16933" rtl="0" algn="ctr">
              <a:lnSpc>
                <a:spcPct val="100000"/>
              </a:lnSpc>
              <a:spcBef>
                <a:spcPts val="0"/>
              </a:spcBef>
              <a:spcAft>
                <a:spcPts val="0"/>
              </a:spcAft>
              <a:buClr>
                <a:schemeClr val="dk1"/>
              </a:buClr>
              <a:buSzPts val="2800"/>
              <a:buFont typeface="Trebuchet MS"/>
              <a:buNone/>
            </a:pPr>
            <a:r>
              <a:t/>
            </a:r>
            <a:endParaRPr sz="2667"/>
          </a:p>
          <a:p>
            <a:pPr indent="0" lvl="0" marL="16933" rtl="0" algn="l">
              <a:lnSpc>
                <a:spcPct val="100000"/>
              </a:lnSpc>
              <a:spcBef>
                <a:spcPts val="0"/>
              </a:spcBef>
              <a:spcAft>
                <a:spcPts val="0"/>
              </a:spcAft>
              <a:buClr>
                <a:schemeClr val="dk1"/>
              </a:buClr>
              <a:buSzPts val="2800"/>
              <a:buFont typeface="Trebuchet MS"/>
              <a:buNone/>
            </a:pPr>
            <a:r>
              <a:t/>
            </a:r>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a:p>
            <a:pPr indent="0" lvl="0" marL="16933" rtl="0" algn="l">
              <a:lnSpc>
                <a:spcPct val="100000"/>
              </a:lnSpc>
              <a:spcBef>
                <a:spcPts val="0"/>
              </a:spcBef>
              <a:spcAft>
                <a:spcPts val="0"/>
              </a:spcAft>
              <a:buClr>
                <a:schemeClr val="dk1"/>
              </a:buClr>
              <a:buSzPts val="2800"/>
              <a:buFont typeface="Trebuchet MS"/>
              <a:buNone/>
            </a:pPr>
            <a:r>
              <a:t/>
            </a:r>
            <a:endParaRPr sz="2400">
              <a:latin typeface="Arial"/>
              <a:ea typeface="Arial"/>
              <a:cs typeface="Arial"/>
              <a:sym typeface="Arial"/>
            </a:endParaRPr>
          </a:p>
        </p:txBody>
      </p:sp>
      <p:sp>
        <p:nvSpPr>
          <p:cNvPr id="390" name="Google Shape;390;p26"/>
          <p:cNvSpPr txBox="1"/>
          <p:nvPr/>
        </p:nvSpPr>
        <p:spPr>
          <a:xfrm>
            <a:off x="2339163" y="4834270"/>
            <a:ext cx="798150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See you guys in next class.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txBox="1"/>
          <p:nvPr/>
        </p:nvSpPr>
        <p:spPr>
          <a:xfrm>
            <a:off x="125958"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9" name="Google Shape;179;p13"/>
          <p:cNvSpPr txBox="1"/>
          <p:nvPr/>
        </p:nvSpPr>
        <p:spPr>
          <a:xfrm>
            <a:off x="519600" y="123167"/>
            <a:ext cx="11240700" cy="5217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Difference between implicit conversion and Type casting</a:t>
            </a:r>
            <a:endParaRPr/>
          </a:p>
        </p:txBody>
      </p:sp>
      <p:graphicFrame>
        <p:nvGraphicFramePr>
          <p:cNvPr id="180" name="Google Shape;180;p13"/>
          <p:cNvGraphicFramePr/>
          <p:nvPr/>
        </p:nvGraphicFramePr>
        <p:xfrm>
          <a:off x="647700" y="895091"/>
          <a:ext cx="3000000" cy="3000000"/>
        </p:xfrm>
        <a:graphic>
          <a:graphicData uri="http://schemas.openxmlformats.org/drawingml/2006/table">
            <a:tbl>
              <a:tblPr>
                <a:noFill/>
                <a:tableStyleId>{8332F1AA-B9B3-4EE5-BB91-3FD591539245}</a:tableStyleId>
              </a:tblPr>
              <a:tblGrid>
                <a:gridCol w="1866900"/>
                <a:gridCol w="4483100"/>
                <a:gridCol w="4521200"/>
              </a:tblGrid>
              <a:tr h="485350">
                <a:tc>
                  <a:txBody>
                    <a:bodyPr/>
                    <a:lstStyle/>
                    <a:p>
                      <a:pPr indent="0" lvl="0" marL="0" marR="0" rtl="0" algn="ctr">
                        <a:spcBef>
                          <a:spcPts val="0"/>
                        </a:spcBef>
                        <a:spcAft>
                          <a:spcPts val="0"/>
                        </a:spcAft>
                        <a:buNone/>
                      </a:pPr>
                      <a:r>
                        <a:rPr b="1" lang="en-US" sz="1200" u="none" cap="none" strike="noStrike"/>
                        <a:t>BASIS FOR COMPARISON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CASTING</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c>
                  <a:txBody>
                    <a:bodyPr/>
                    <a:lstStyle/>
                    <a:p>
                      <a:pPr indent="0" lvl="0" marL="0" marR="0" rtl="0" algn="ctr">
                        <a:spcBef>
                          <a:spcPts val="0"/>
                        </a:spcBef>
                        <a:spcAft>
                          <a:spcPts val="0"/>
                        </a:spcAft>
                        <a:buNone/>
                      </a:pPr>
                      <a:r>
                        <a:rPr b="1" lang="en-US" sz="1200" u="none" cap="none" strike="noStrike"/>
                        <a:t>TYPE CONVERSION</a:t>
                      </a:r>
                      <a:endParaRPr/>
                    </a:p>
                  </a:txBody>
                  <a:tcPr marT="49725" marB="49725" marR="49725" marL="49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D9EDF7"/>
                    </a:solidFill>
                  </a:tcPr>
                </a:tc>
              </a:tr>
              <a:tr h="9529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Meaning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One data type is assigned to another by the user, using a cast operator then it is called "Type Casting".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of one data type to another automatically by the compiler is called "Type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Applied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casting can also be applied to two 'incompatible'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Type conversion can only be implemented when two data types are 'compatible'.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Operator</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For casting a data type to another, a casting operator '()' is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No operator required.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84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Size of Data Types</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Destination type can be smaller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Here the destination type must be larger than source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464700">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Implemented</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during program designing.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It is done explicitly while compiling.</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8392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Conversion type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Narrowing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Widening conversion.</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9F9F9"/>
                    </a:solidFill>
                  </a:tcPr>
                </a:tc>
              </a:tr>
              <a:tr h="981175">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Example</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byte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 (byte) a;</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c>
                  <a:txBody>
                    <a:bodyPr/>
                    <a:lstStyle/>
                    <a:p>
                      <a:pPr indent="0" lvl="0" marL="0" marR="0" rtl="0" algn="l">
                        <a:spcBef>
                          <a:spcPts val="0"/>
                        </a:spcBef>
                        <a:spcAft>
                          <a:spcPts val="0"/>
                        </a:spcAft>
                        <a:buNone/>
                      </a:pPr>
                      <a:r>
                        <a:rPr lang="en-US" sz="1900" u="none" cap="none" strike="noStrike">
                          <a:latin typeface="Calibri"/>
                          <a:ea typeface="Calibri"/>
                          <a:cs typeface="Calibri"/>
                          <a:sym typeface="Calibri"/>
                        </a:rPr>
                        <a:t>int a=3;</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float b;</a:t>
                      </a:r>
                      <a:br>
                        <a:rPr lang="en-US" sz="1900" u="none" cap="none" strike="noStrike">
                          <a:latin typeface="Calibri"/>
                          <a:ea typeface="Calibri"/>
                          <a:cs typeface="Calibri"/>
                          <a:sym typeface="Calibri"/>
                        </a:rPr>
                      </a:br>
                      <a:r>
                        <a:rPr lang="en-US" sz="1900" u="none" cap="none" strike="noStrike">
                          <a:latin typeface="Calibri"/>
                          <a:ea typeface="Calibri"/>
                          <a:cs typeface="Calibri"/>
                          <a:sym typeface="Calibri"/>
                        </a:rPr>
                        <a:t>b=a; // value in b=3.000.</a:t>
                      </a:r>
                      <a:endParaRPr/>
                    </a:p>
                  </a:txBody>
                  <a:tcPr marT="49725" marB="49725" marR="49725" marL="497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6" name="Google Shape;186;p14"/>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basic difference between type casting and type conversion is that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compiler while compiling.</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is done by the programmer. </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is done by the compiler while compiling.</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3 &amp; 4</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 </a:t>
            </a:r>
            <a:endParaRPr/>
          </a:p>
        </p:txBody>
      </p:sp>
      <p:sp>
        <p:nvSpPr>
          <p:cNvPr id="192" name="Google Shape;192;p15"/>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98" name="Google Shape;198;p16"/>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nvSpPr>
        <p:spPr>
          <a:xfrm>
            <a:off x="111581" y="895093"/>
            <a:ext cx="11936385" cy="5839739"/>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Which of the following is true?</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casting can be applied to the datatypes, which may not be compatible with each other.</a:t>
            </a:r>
            <a:endParaRPr/>
          </a:p>
          <a:p>
            <a:pPr indent="-457189" lvl="0" marL="457189"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Type conversion can be applied to the datatypes which are compatible with each other.</a:t>
            </a:r>
            <a:endParaRPr/>
          </a:p>
          <a:p>
            <a:pPr indent="-304789" lvl="0" marL="457189"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Options: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1</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Only 2</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1 &amp; 2 </a:t>
            </a:r>
            <a:endParaRPr/>
          </a:p>
          <a:p>
            <a:pPr indent="-457189" lvl="0" marL="457189" marR="0" rtl="0" algn="l">
              <a:spcBef>
                <a:spcPts val="0"/>
              </a:spcBef>
              <a:spcAft>
                <a:spcPts val="0"/>
              </a:spcAft>
              <a:buClr>
                <a:schemeClr val="dk1"/>
              </a:buClr>
              <a:buSzPts val="2400"/>
              <a:buFont typeface="Calibri"/>
              <a:buAutoNum type="alphaUcPeriod"/>
            </a:pPr>
            <a:r>
              <a:rPr lang="en-US" sz="2400">
                <a:solidFill>
                  <a:schemeClr val="dk1"/>
                </a:solidFill>
                <a:latin typeface="Calibri"/>
                <a:ea typeface="Calibri"/>
                <a:cs typeface="Calibri"/>
                <a:sym typeface="Calibri"/>
              </a:rPr>
              <a:t>None of the above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rgbClr val="FF0000"/>
                </a:solidFill>
                <a:latin typeface="Calibri"/>
                <a:ea typeface="Calibri"/>
                <a:cs typeface="Calibri"/>
                <a:sym typeface="Calibri"/>
              </a:rPr>
              <a:t>Answer: C</a:t>
            </a:r>
            <a:endParaRPr/>
          </a:p>
        </p:txBody>
      </p:sp>
      <p:sp>
        <p:nvSpPr>
          <p:cNvPr id="204" name="Google Shape;204;p17"/>
          <p:cNvSpPr txBox="1"/>
          <p:nvPr/>
        </p:nvSpPr>
        <p:spPr>
          <a:xfrm>
            <a:off x="519600" y="123167"/>
            <a:ext cx="9255600" cy="521600"/>
          </a:xfrm>
          <a:prstGeom prst="rect">
            <a:avLst/>
          </a:prstGeom>
          <a:noFill/>
          <a:ln>
            <a:noFill/>
          </a:ln>
        </p:spPr>
        <p:txBody>
          <a:bodyPr anchorCtr="0" anchor="t" bIns="0" lIns="0" spcFirstLastPara="1" rIns="0" wrap="square" tIns="16925">
            <a:noAutofit/>
          </a:bodyPr>
          <a:lstStyle/>
          <a:p>
            <a:pPr indent="0" lvl="0" marL="0" marR="0" rtl="0" algn="l">
              <a:lnSpc>
                <a:spcPct val="100000"/>
              </a:lnSpc>
              <a:spcBef>
                <a:spcPts val="0"/>
              </a:spcBef>
              <a:spcAft>
                <a:spcPts val="0"/>
              </a:spcAft>
              <a:buClr>
                <a:schemeClr val="dk1"/>
              </a:buClr>
              <a:buSzPts val="2800"/>
              <a:buFont typeface="Arial"/>
              <a:buNone/>
            </a:pPr>
            <a:r>
              <a:rPr b="1" i="0" lang="en-US" sz="3200" u="none" cap="none" strike="noStrike">
                <a:solidFill>
                  <a:srgbClr val="FFFFFF"/>
                </a:solidFill>
                <a:latin typeface="Calibri"/>
                <a:ea typeface="Calibri"/>
                <a:cs typeface="Calibri"/>
                <a:sym typeface="Calibri"/>
              </a:rPr>
              <a:t>MCQ question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2021-03-30T05:09:16Z</dcterms:created>
  <dc:creator>Kartavya kothari</dc:creator>
</cp:coreProperties>
</file>