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6" roundtripDataSignature="AMtx7mhLjqUDAGIZvqPq2LhdpUmIrXCQ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3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4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e587f3e6b_0_23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de587f3e6b_0_2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e587f3e6b_0_2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gde587f3e6b_0_2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e587f3e6b_0_24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gde587f3e6b_0_2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e587f3e6b_0_25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4" name="Google Shape;294;gde587f3e6b_0_2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e587f3e6b_0_26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gde587f3e6b_0_2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e587f3e6b_0_26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6" name="Google Shape;306;gde587f3e6b_0_2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e587f3e6b_0_27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gde587f3e6b_0_2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e587f3e6b_0_27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8" name="Google Shape;318;gde587f3e6b_0_2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e587f3e6b_0_285: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gde587f3e6b_0_2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de587f3e6b_0_291: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0" name="Google Shape;330;gde587f3e6b_0_2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e587f3e6b_0_29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gde587f3e6b_0_2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e587f3e6b_0_30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gde587f3e6b_0_3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e85f6e0cb_0_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gde85f6e0c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3: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0" name="Google Shape;360;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 name="Shape 10"/>
        <p:cNvGrpSpPr/>
        <p:nvPr/>
      </p:nvGrpSpPr>
      <p:grpSpPr>
        <a:xfrm>
          <a:off x="0" y="0"/>
          <a:ext cx="0" cy="0"/>
          <a:chOff x="0" y="0"/>
          <a:chExt cx="0" cy="0"/>
        </a:xfrm>
      </p:grpSpPr>
      <p:sp>
        <p:nvSpPr>
          <p:cNvPr id="11" name="Google Shape;11;p45"/>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 name="Google Shape;12;p45"/>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45"/>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5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8" name="Google Shape;48;p5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5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5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3" name="Google Shape;53;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5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6" name="Google Shape;56;p5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7" name="Google Shape;57;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4" name="Shape 14"/>
        <p:cNvGrpSpPr/>
        <p:nvPr/>
      </p:nvGrpSpPr>
      <p:grpSpPr>
        <a:xfrm>
          <a:off x="0" y="0"/>
          <a:ext cx="0" cy="0"/>
          <a:chOff x="0" y="0"/>
          <a:chExt cx="0" cy="0"/>
        </a:xfrm>
      </p:grpSpPr>
      <p:sp>
        <p:nvSpPr>
          <p:cNvPr id="15" name="Google Shape;15;p46"/>
          <p:cNvSpPr txBox="1"/>
          <p:nvPr>
            <p:ph type="title"/>
          </p:nvPr>
        </p:nvSpPr>
        <p:spPr>
          <a:xfrm>
            <a:off x="628060" y="2614667"/>
            <a:ext cx="7887900" cy="635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800"/>
              <a:buNone/>
              <a:defRPr b="0" i="0" sz="40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6"/>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46"/>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46"/>
          <p:cNvSpPr txBox="1"/>
          <p:nvPr>
            <p:ph idx="12" type="sldNum"/>
          </p:nvPr>
        </p:nvSpPr>
        <p:spPr>
          <a:xfrm>
            <a:off x="6583680" y="4783455"/>
            <a:ext cx="2103000" cy="257100"/>
          </a:xfrm>
          <a:prstGeom prst="rect">
            <a:avLst/>
          </a:prstGeom>
          <a:noFill/>
          <a:ln>
            <a:noFill/>
          </a:ln>
        </p:spPr>
        <p:txBody>
          <a:bodyPr anchorCtr="0" anchor="t" bIns="0" lIns="0" spcFirstLastPara="1" rIns="0" wrap="square" tIns="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4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5" name="Google Shape;25;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2" name="Google Shape;3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5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5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5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5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1" name="Google Shape;41;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5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4" name="Google Shape;4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 name="Google Shape;9;p44"/>
          <p:cNvSpPr/>
          <p:nvPr/>
        </p:nvSpPr>
        <p:spPr>
          <a:xfrm>
            <a:off x="0" y="0"/>
            <a:ext cx="9144000" cy="636905"/>
          </a:xfrm>
          <a:custGeom>
            <a:rect b="b" l="l" r="r" t="t"/>
            <a:pathLst>
              <a:path extrusionOk="0" h="636905" w="9144000">
                <a:moveTo>
                  <a:pt x="0" y="0"/>
                </a:moveTo>
                <a:lnTo>
                  <a:pt x="9143981" y="0"/>
                </a:lnTo>
                <a:lnTo>
                  <a:pt x="9143981" y="636898"/>
                </a:lnTo>
                <a:lnTo>
                  <a:pt x="0" y="636898"/>
                </a:lnTo>
                <a:lnTo>
                  <a:pt x="0" y="0"/>
                </a:lnTo>
                <a:close/>
              </a:path>
            </a:pathLst>
          </a:custGeom>
          <a:solidFill>
            <a:srgbClr val="6AA84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descr="Logo, company name&#10;&#10;Description automatically generated" id="64" name="Google Shape;64;p1"/>
          <p:cNvPicPr preferRelativeResize="0"/>
          <p:nvPr/>
        </p:nvPicPr>
        <p:blipFill rotWithShape="1">
          <a:blip r:embed="rId3">
            <a:alphaModFix/>
          </a:blip>
          <a:srcRect b="0" l="0" r="0" t="0"/>
          <a:stretch/>
        </p:blipFill>
        <p:spPr>
          <a:xfrm>
            <a:off x="5225235" y="1161385"/>
            <a:ext cx="3405963" cy="2820729"/>
          </a:xfrm>
          <a:prstGeom prst="rect">
            <a:avLst/>
          </a:prstGeom>
          <a:noFill/>
          <a:ln>
            <a:noFill/>
          </a:ln>
        </p:spPr>
      </p:pic>
      <p:sp>
        <p:nvSpPr>
          <p:cNvPr id="65" name="Google Shape;65;p1"/>
          <p:cNvSpPr txBox="1"/>
          <p:nvPr/>
        </p:nvSpPr>
        <p:spPr>
          <a:xfrm>
            <a:off x="429142" y="2217806"/>
            <a:ext cx="4167963"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000000"/>
                </a:solidFill>
              </a:rPr>
              <a:t>Pointers </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1"/>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22" name="Google Shape;122;p1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Output</a:t>
            </a:r>
            <a:endParaRPr/>
          </a:p>
        </p:txBody>
      </p:sp>
      <p:pic>
        <p:nvPicPr>
          <p:cNvPr descr="Text&#10;&#10;Description automatically generated" id="123" name="Google Shape;123;p11"/>
          <p:cNvPicPr preferRelativeResize="0"/>
          <p:nvPr/>
        </p:nvPicPr>
        <p:blipFill rotWithShape="1">
          <a:blip r:embed="rId3">
            <a:alphaModFix/>
          </a:blip>
          <a:srcRect b="0" l="0" r="0" t="0"/>
          <a:stretch/>
        </p:blipFill>
        <p:spPr>
          <a:xfrm>
            <a:off x="1011447" y="1055632"/>
            <a:ext cx="5773227" cy="3420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2"/>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pointer is an address which is a numeric value; therefore, you can perform arithmetic operations on a pointer just as you can a numeric value.</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29" name="Google Shape;129;p1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Arithmetic Pointer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const int MAX = 3;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 {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var[MAX] = {10, 100, 200};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 = var;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 = 0; i &lt; MAX; i++) {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"Address of var[" &lt;&lt; i &lt;&lt; "] = ";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ptr &lt;&lt; endl;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"Value of var[" &lt;&lt; i &lt;&lt; "] = ";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*ptr &lt;&lt; endl;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alibri"/>
              <a:ea typeface="Calibri"/>
              <a:cs typeface="Calibri"/>
              <a:sym typeface="Calibri"/>
            </a:endParaRPr>
          </a:p>
        </p:txBody>
      </p:sp>
      <p:sp>
        <p:nvSpPr>
          <p:cNvPr id="135" name="Google Shape;135;p1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Incrementing a Pointer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Address of var[0] = 0xbfa088b0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var[0] = 10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var[1] = 0xbfa088b4</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var[1] = 100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var[2] = 0xbfa088b8</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var[2] = 200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41" name="Google Shape;141;p1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Output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const int MAX = 3;​</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var[MAX] = {10, 100, 200};​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 = &amp;var[MAX-1];​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 (int i = MAX; i &gt; 0; i--)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"Address of var[" &lt;&lt; i &lt;&lt;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ptr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"Value of var[" &lt;&lt; i &lt;&lt; "]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*ptr &lt;&lt; 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147" name="Google Shape;147;p1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Decrementing a Pointer</a:t>
            </a:r>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Address of var[3] = 0xbfdb70f8</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var[3] = 200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var[2] = 0xbfdb70f4</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var[2] = 100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var[1] = 0xbfdb70f0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var[1] = 10</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p:txBody>
      </p:sp>
      <p:sp>
        <p:nvSpPr>
          <p:cNvPr id="153" name="Google Shape;153;p1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Decrementing a Pointer</a:t>
            </a:r>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Pointers may be compared by using relational operators, such as ==, &lt;, and &gt;. If p1 and p2 point to variables that are related to each other, such as elements of the same array, then p1 and p2 can be meaningfully compared.</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400" u="none" cap="none" strike="noStrike">
                <a:solidFill>
                  <a:srgbClr val="000000"/>
                </a:solidFill>
                <a:latin typeface="Consolas"/>
                <a:ea typeface="Consolas"/>
                <a:cs typeface="Consolas"/>
                <a:sym typeface="Consolas"/>
              </a:rPr>
              <a:t>#include &lt;iostream&gt;</a:t>
            </a:r>
            <a:br>
              <a:rPr b="0" i="0" lang="en-US" sz="1400" u="none" cap="none" strike="noStrike">
                <a:solidFill>
                  <a:srgbClr val="000000"/>
                </a:solidFill>
                <a:latin typeface="Consolas"/>
                <a:ea typeface="Consolas"/>
                <a:cs typeface="Consolas"/>
                <a:sym typeface="Consolas"/>
              </a:rPr>
            </a:b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using namespace std;</a:t>
            </a:r>
            <a:br>
              <a:rPr b="0" i="0" lang="en-US" sz="1400" u="none" cap="none" strike="noStrike">
                <a:solidFill>
                  <a:srgbClr val="000000"/>
                </a:solidFill>
                <a:latin typeface="Consolas"/>
                <a:ea typeface="Consolas"/>
                <a:cs typeface="Consolas"/>
                <a:sym typeface="Consolas"/>
              </a:rPr>
            </a:br>
            <a:r>
              <a:rPr b="0" i="0" lang="en-US" sz="1400" u="none" cap="none" strike="noStrike">
                <a:solidFill>
                  <a:srgbClr val="000000"/>
                </a:solidFill>
                <a:latin typeface="Consolas"/>
                <a:ea typeface="Consolas"/>
                <a:cs typeface="Consolas"/>
                <a:sym typeface="Consolas"/>
              </a:rPr>
              <a:t>const int MAX = 3;</a:t>
            </a:r>
            <a:br>
              <a:rPr b="0" i="0" lang="en-US" sz="1400" u="none" cap="none" strike="noStrike">
                <a:solidFill>
                  <a:srgbClr val="000000"/>
                </a:solidFill>
                <a:latin typeface="Consolas"/>
                <a:ea typeface="Consolas"/>
                <a:cs typeface="Consolas"/>
                <a:sym typeface="Consolas"/>
              </a:rPr>
            </a:br>
            <a:br>
              <a:rPr b="0" i="0" lang="en-US" sz="1400" u="none" cap="none" strike="noStrike">
                <a:solidFill>
                  <a:srgbClr val="000000"/>
                </a:solidFill>
                <a:latin typeface="Consolas"/>
                <a:ea typeface="Consolas"/>
                <a:cs typeface="Consolas"/>
                <a:sym typeface="Consolas"/>
              </a:rPr>
            </a:br>
            <a:endParaRPr b="0" i="0" sz="1400" u="none" cap="none" strike="noStrike">
              <a:solidFill>
                <a:srgbClr val="000000"/>
              </a:solidFill>
              <a:latin typeface="Arial"/>
              <a:ea typeface="Arial"/>
              <a:cs typeface="Arial"/>
              <a:sym typeface="Arial"/>
            </a:endParaRPr>
          </a:p>
        </p:txBody>
      </p:sp>
      <p:sp>
        <p:nvSpPr>
          <p:cNvPr id="159" name="Google Shape;159;p1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Comparisons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int  var[MAX] = {10, 100, 200};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int  *ptr;</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ptr = var;</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int i = 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while ( ptr &lt;= &amp;var[MAX - 1] )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cout &lt;&lt; "Address of var[" &lt;&lt; i &lt;&lt; "] =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cout &lt;&lt; ptr &lt;&lt; endl;</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cout &lt;&lt; "Value of var[" &lt;&lt; i &lt;&lt; "] =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cout &lt;&lt; *ptr &lt;&lt; endl;</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ptr++;</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i++;</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Consolas"/>
                <a:ea typeface="Consolas"/>
                <a:cs typeface="Consolas"/>
                <a:sym typeface="Consolas"/>
              </a:rPr>
            </a:br>
            <a:endParaRPr b="0" i="0" sz="1800" u="none" cap="none" strike="noStrike">
              <a:solidFill>
                <a:srgbClr val="000000"/>
              </a:solidFill>
              <a:latin typeface="Calibri"/>
              <a:ea typeface="Calibri"/>
              <a:cs typeface="Calibri"/>
              <a:sym typeface="Calibri"/>
            </a:endParaRPr>
          </a:p>
        </p:txBody>
      </p:sp>
      <p:sp>
        <p:nvSpPr>
          <p:cNvPr id="165" name="Google Shape;165;p1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Comparisons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Address of var[0] = 0xbfce42d0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var[0] = 10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var[1] = 0xbfce42d4</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var[1] = 100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var[2] = 0xbfce42d8</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var[2] = 200</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Consolas"/>
                <a:ea typeface="Consolas"/>
                <a:cs typeface="Consolas"/>
                <a:sym typeface="Consolas"/>
              </a:rPr>
            </a:br>
            <a:endParaRPr b="0" i="0" sz="1800" u="none" cap="none" strike="noStrike">
              <a:solidFill>
                <a:srgbClr val="000000"/>
              </a:solidFill>
              <a:latin typeface="Calibri"/>
              <a:ea typeface="Calibri"/>
              <a:cs typeface="Calibri"/>
              <a:sym typeface="Calibri"/>
            </a:endParaRPr>
          </a:p>
        </p:txBody>
      </p:sp>
      <p:sp>
        <p:nvSpPr>
          <p:cNvPr id="171" name="Google Shape;171;p1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Output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We already know that a pointer points to a location in memory and thus used to store the address of variables. So, when we define a pointer to pointer. The first pointer is used to store the address of the variable. And the second pointer is used to store the address of the first pointer. That is why they are also known as double pointers.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Declaration:-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**ptr;</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77" name="Google Shape;177;p2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to Pointer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3"/>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rPr b="0" i="0" lang="en-US" sz="2000" u="none" cap="none" strike="noStrike">
                <a:solidFill>
                  <a:srgbClr val="000000"/>
                </a:solidFill>
                <a:latin typeface="Calibri"/>
                <a:ea typeface="Calibri"/>
                <a:cs typeface="Calibri"/>
                <a:sym typeface="Calibri"/>
              </a:rPr>
              <a:t>Today we are going to cover -</a:t>
            </a:r>
            <a:endParaRPr/>
          </a:p>
          <a:p>
            <a:pPr indent="-317500" lvl="0" marL="457200" marR="0" rtl="0" algn="l">
              <a:lnSpc>
                <a:spcPct val="200000"/>
              </a:lnSpc>
              <a:spcBef>
                <a:spcPts val="0"/>
              </a:spcBef>
              <a:spcAft>
                <a:spcPts val="0"/>
              </a:spcAft>
              <a:buSzPts val="1400"/>
              <a:buChar char="●"/>
            </a:pPr>
            <a:r>
              <a:rPr lang="en-US"/>
              <a:t>Pointers</a:t>
            </a:r>
            <a:endParaRPr/>
          </a:p>
          <a:p>
            <a:pPr indent="-317500" lvl="0" marL="457200" marR="0" rtl="0" algn="l">
              <a:lnSpc>
                <a:spcPct val="200000"/>
              </a:lnSpc>
              <a:spcBef>
                <a:spcPts val="0"/>
              </a:spcBef>
              <a:spcAft>
                <a:spcPts val="0"/>
              </a:spcAft>
              <a:buSzPts val="1400"/>
              <a:buChar char="●"/>
            </a:pPr>
            <a:r>
              <a:rPr lang="en-US"/>
              <a:t>Difference b/w pointers and reference variables</a:t>
            </a:r>
            <a:endParaRPr/>
          </a:p>
          <a:p>
            <a:pPr indent="-317500" lvl="0" marL="457200" marR="0" rtl="0" algn="l">
              <a:lnSpc>
                <a:spcPct val="200000"/>
              </a:lnSpc>
              <a:spcBef>
                <a:spcPts val="0"/>
              </a:spcBef>
              <a:spcAft>
                <a:spcPts val="0"/>
              </a:spcAft>
              <a:buSzPts val="1400"/>
              <a:buChar char="●"/>
            </a:pPr>
            <a:r>
              <a:rPr lang="en-US"/>
              <a:t>Void pointer</a:t>
            </a:r>
            <a:endParaRPr/>
          </a:p>
          <a:p>
            <a:pPr indent="-317500" lvl="0" marL="457200" marR="0" rtl="0" algn="l">
              <a:lnSpc>
                <a:spcPct val="200000"/>
              </a:lnSpc>
              <a:spcBef>
                <a:spcPts val="0"/>
              </a:spcBef>
              <a:spcAft>
                <a:spcPts val="0"/>
              </a:spcAft>
              <a:buSzPts val="1400"/>
              <a:buChar char="●"/>
            </a:pPr>
            <a:r>
              <a:rPr lang="en-US"/>
              <a:t>Pointer to Pointer</a:t>
            </a:r>
            <a:endParaRPr/>
          </a:p>
          <a:p>
            <a:pPr indent="-317500" lvl="0" marL="457200" marR="0" rtl="0" algn="l">
              <a:lnSpc>
                <a:spcPct val="200000"/>
              </a:lnSpc>
              <a:spcBef>
                <a:spcPts val="0"/>
              </a:spcBef>
              <a:spcAft>
                <a:spcPts val="0"/>
              </a:spcAft>
              <a:buSzPts val="1400"/>
              <a:buChar char="●"/>
            </a:pPr>
            <a:r>
              <a:rPr lang="en-US"/>
              <a:t>Wild pointer</a:t>
            </a:r>
            <a:endParaRPr/>
          </a:p>
          <a:p>
            <a:pPr indent="-317500" lvl="0" marL="457200" marR="0" rtl="0" algn="l">
              <a:lnSpc>
                <a:spcPct val="200000"/>
              </a:lnSpc>
              <a:spcBef>
                <a:spcPts val="0"/>
              </a:spcBef>
              <a:spcAft>
                <a:spcPts val="0"/>
              </a:spcAft>
              <a:buSzPts val="1400"/>
              <a:buChar char="●"/>
            </a:pPr>
            <a:r>
              <a:rPr lang="en-US"/>
              <a:t>Null pointer</a:t>
            </a:r>
            <a:endParaRPr/>
          </a:p>
          <a:p>
            <a:pPr indent="-317500" lvl="0" marL="457200" marR="0" rtl="0" algn="l">
              <a:lnSpc>
                <a:spcPct val="200000"/>
              </a:lnSpc>
              <a:spcBef>
                <a:spcPts val="0"/>
              </a:spcBef>
              <a:spcAft>
                <a:spcPts val="0"/>
              </a:spcAft>
              <a:buSzPts val="1400"/>
              <a:buChar char="●"/>
            </a:pPr>
            <a:r>
              <a:rPr lang="en-US"/>
              <a:t>Class and pointer </a:t>
            </a:r>
            <a:endParaRPr/>
          </a:p>
          <a:p>
            <a:pPr indent="-317500" lvl="0" marL="457200" marR="0" rtl="0" algn="l">
              <a:lnSpc>
                <a:spcPct val="200000"/>
              </a:lnSpc>
              <a:spcBef>
                <a:spcPts val="0"/>
              </a:spcBef>
              <a:spcAft>
                <a:spcPts val="0"/>
              </a:spcAft>
              <a:buSzPts val="1400"/>
              <a:buChar char="●"/>
            </a:pPr>
            <a:r>
              <a:rPr lang="en-US"/>
              <a:t>This pointer</a:t>
            </a:r>
            <a:endParaRPr/>
          </a:p>
        </p:txBody>
      </p:sp>
      <p:sp>
        <p:nvSpPr>
          <p:cNvPr id="71" name="Google Shape;71;p3"/>
          <p:cNvSpPr txBox="1"/>
          <p:nvPr/>
        </p:nvSpPr>
        <p:spPr>
          <a:xfrm>
            <a:off x="148856" y="14350"/>
            <a:ext cx="3280144" cy="82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US" sz="3000" u="none" cap="none" strike="noStrike">
                <a:solidFill>
                  <a:srgbClr val="FFFFFF"/>
                </a:solidFill>
                <a:latin typeface="Calibri"/>
                <a:ea typeface="Calibri"/>
                <a:cs typeface="Calibri"/>
                <a:sym typeface="Calibri"/>
              </a:rPr>
              <a:t>Today’s Agenda</a:t>
            </a:r>
            <a:endParaRPr b="1" i="0" sz="3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var = 789;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**ptr1;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ptr2 = &amp;var;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ptr1 = &amp;ptr2;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 var&lt;&lt;endl;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cout&lt;&lt;*ptr2&lt;&lt;endl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cout&lt;&lt;**ptr1; </a:t>
            </a: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83" name="Google Shape;183;p2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to Pointer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789</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789</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789</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89" name="Google Shape;189;p22"/>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Output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The operator used for dereferencing or indirection is ____</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&amp;</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-&gt;</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–&gt;&gt;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95" name="Google Shape;195;p2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MCQ 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2. The operator used for dereferencing or indirection is ____</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a) *</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&amp;</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-&gt;</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–&gt;&gt;</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Explanation: * is used as dereferencing operator, used to read value stored at the pointed address</a:t>
            </a:r>
            <a:endParaRPr b="0" i="0" sz="1400" u="none" cap="none" strike="noStrike">
              <a:solidFill>
                <a:srgbClr val="FF0000"/>
              </a:solidFill>
              <a:latin typeface="Calibri"/>
              <a:ea typeface="Calibri"/>
              <a:cs typeface="Calibri"/>
              <a:sym typeface="Calibri"/>
            </a:endParaRPr>
          </a:p>
        </p:txBody>
      </p:sp>
      <p:sp>
        <p:nvSpPr>
          <p:cNvPr id="201" name="Google Shape;201;p2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MCQ 2</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3.What will happen in the following C++ code snippet?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 = 100, b = 200;</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 = &amp;a, *q = &amp;b;</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 = q;</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b is assigned to a</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b) p now points to b</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a is assigned to b</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q now points to a</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07" name="Google Shape;207;p2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MCQ 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nvSpPr>
        <p:spPr>
          <a:xfrm>
            <a:off x="94468" y="768368"/>
            <a:ext cx="8952289" cy="4121936"/>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3.What will happen in the following C++ code snippet?</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 = 100, b = 200;</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 = &amp;a, *q = &amp;b;</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 = q;</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b is assigned to a</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1" i="0" lang="en-US" sz="1800" u="none" cap="none" strike="noStrike">
                <a:solidFill>
                  <a:srgbClr val="FF0000"/>
                </a:solidFill>
                <a:latin typeface="Calibri"/>
                <a:ea typeface="Calibri"/>
                <a:cs typeface="Calibri"/>
                <a:sym typeface="Calibri"/>
              </a:rPr>
              <a:t>b) p now points to b</a:t>
            </a:r>
            <a:endParaRPr b="1" i="0" sz="14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c) a is assigned to b</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d) q now points to a</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Assigning to reference changes the object to which the reference is bound.</a:t>
            </a:r>
            <a:endParaRPr b="1" i="0" sz="14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13" name="Google Shape;213;p2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MCQ 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nvSpPr>
        <p:spPr>
          <a:xfrm>
            <a:off x="94468" y="768368"/>
            <a:ext cx="8952289" cy="4121936"/>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4.Void pointer can point to which type of objects?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A)int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float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double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 all of the mentioned</a:t>
            </a:r>
            <a:endParaRPr b="0"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19" name="Google Shape;219;p2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MCQ 4</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nvSpPr>
        <p:spPr>
          <a:xfrm>
            <a:off x="94468" y="768368"/>
            <a:ext cx="8952289" cy="4121936"/>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pointer can point to which type of objects?</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A)int</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B) float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 double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D) all of the mentioned</a:t>
            </a:r>
            <a:endParaRPr b="1" i="0" sz="14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25" name="Google Shape;225;p3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MCQ 4</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using namespace std;</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main()</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arr[20];</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i;</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for(i = 0; i &lt; 10; i++)</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 + i) = 65 + i;</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*(arr + i) = '\0';</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arr;</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return(0);</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31" name="Google Shape;231;p3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Predict the ouput 1</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 ABCDEFGHIJ</a:t>
            </a:r>
            <a:br>
              <a:rPr b="1" i="0" lang="en-US" sz="1800" u="none" cap="none" strike="noStrike">
                <a:solidFill>
                  <a:srgbClr val="FF0000"/>
                </a:solidFill>
                <a:latin typeface="Calibri"/>
                <a:ea typeface="Calibri"/>
                <a:cs typeface="Calibri"/>
                <a:sym typeface="Calibri"/>
              </a:rPr>
            </a:br>
            <a:endParaRPr b="1"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FF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Each time we are assigning 65 + i. In first iteration i = 0 and 65 is assigned. So it will print from A to J.</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37" name="Google Shape;237;p3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Ouput</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nvSpPr>
        <p:spPr>
          <a:xfrm>
            <a:off x="-2968" y="641768"/>
            <a:ext cx="9128131" cy="4504017"/>
          </a:xfrm>
          <a:prstGeom prst="rect">
            <a:avLst/>
          </a:prstGeom>
          <a:noFill/>
          <a:ln>
            <a:noFill/>
          </a:ln>
        </p:spPr>
        <p:txBody>
          <a:bodyPr anchorCtr="0" anchor="t" bIns="91425" lIns="91425" spcFirstLastPara="1" rIns="91425" wrap="square" tIns="91425">
            <a:noAutofit/>
          </a:bodyPr>
          <a:lstStyle/>
          <a:p>
            <a:pPr indent="0" lvl="0" marL="76200" marR="0" rtl="0" algn="l">
              <a:lnSpc>
                <a:spcPct val="2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 name="Google Shape;77;p4"/>
          <p:cNvSpPr/>
          <p:nvPr/>
        </p:nvSpPr>
        <p:spPr>
          <a:xfrm>
            <a:off x="7611909" y="303609"/>
            <a:ext cx="909900" cy="243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78" name="Google Shape;78;p4"/>
          <p:cNvSpPr txBox="1"/>
          <p:nvPr/>
        </p:nvSpPr>
        <p:spPr>
          <a:xfrm>
            <a:off x="2137144" y="2072376"/>
            <a:ext cx="4603898" cy="821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dk1"/>
                </a:solidFill>
                <a:latin typeface="Calibri"/>
                <a:ea typeface="Calibri"/>
                <a:cs typeface="Calibri"/>
                <a:sym typeface="Calibri"/>
              </a:rPr>
              <a:t>Let’s Get Started-</a:t>
            </a:r>
            <a:endParaRPr b="1" i="0" sz="3000" u="none" cap="none" strike="noStrike">
              <a:solidFill>
                <a:schemeClr val="dk1"/>
              </a:solidFill>
              <a:latin typeface="Calibri"/>
              <a:ea typeface="Calibri"/>
              <a:cs typeface="Calibri"/>
              <a:sym typeface="Calibri"/>
            </a:endParaRPr>
          </a:p>
        </p:txBody>
      </p:sp>
      <p:sp>
        <p:nvSpPr>
          <p:cNvPr id="79" name="Google Shape;79;p4"/>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1" i="0" lang="en-US" sz="2800" u="none" cap="none" strike="noStrike">
                <a:solidFill>
                  <a:srgbClr val="FFFFFF"/>
                </a:solidFill>
                <a:latin typeface="Calibri"/>
                <a:ea typeface="Calibri"/>
                <a:cs typeface="Calibri"/>
                <a:sym typeface="Calibri"/>
              </a:rPr>
              <a:t>C++</a:t>
            </a:r>
            <a:endParaRPr/>
          </a:p>
          <a:p>
            <a:pPr indent="0" lvl="0" marL="12700" marR="0" rtl="0" algn="l">
              <a:lnSpc>
                <a:spcPct val="100000"/>
              </a:lnSpc>
              <a:spcBef>
                <a:spcPts val="0"/>
              </a:spcBef>
              <a:spcAft>
                <a:spcPts val="0"/>
              </a:spcAft>
              <a:buNone/>
            </a:pPr>
            <a:r>
              <a:t/>
            </a:r>
            <a:endParaRPr b="1" i="0" sz="2800" u="none" cap="none" strike="noStrike">
              <a:solidFill>
                <a:srgbClr val="FFFFFF"/>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#include &lt;iostream&gt;</a:t>
            </a:r>
            <a:endParaRPr b="1"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using namespace std;</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main()</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 = 5, b = 10, c = 15;</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*arr[ ] = {&amp;a, &amp;b, &amp;c};</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arr[1];</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43" name="Google Shape;243;p3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Predict the ouput 2</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Arial"/>
                <a:ea typeface="Arial"/>
                <a:cs typeface="Arial"/>
                <a:sym typeface="Arial"/>
              </a:rPr>
            </a:br>
            <a:r>
              <a:rPr b="1" i="0" lang="en-US" sz="1800" u="none" cap="none" strike="noStrike">
                <a:solidFill>
                  <a:srgbClr val="FF0000"/>
                </a:solidFill>
                <a:latin typeface="Arial"/>
                <a:ea typeface="Arial"/>
                <a:cs typeface="Arial"/>
                <a:sym typeface="Arial"/>
              </a:rPr>
              <a:t>it will return some random number</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1" i="0" sz="18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Arial"/>
                <a:ea typeface="Arial"/>
                <a:cs typeface="Arial"/>
                <a:sym typeface="Arial"/>
              </a:rPr>
              <a:t>Array element cannot be address of auto variable. It can be address of static or extern variables.</a:t>
            </a:r>
            <a:endParaRPr b="1"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49" name="Google Shape;249;p3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 Ouput</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b="1" i="0" sz="1800" u="none" cap="none" strike="noStrike">
              <a:solidFill>
                <a:srgbClr val="FF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 = 32, *ptr = &amp;a;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ch = 'A', &amp;cho = ch;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cho += a;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 += ch;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 &lt;&lt; ", " &lt;&lt; ch &lt;&lt; endl;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55" name="Google Shape;255;p3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 Predict the ouput 3</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1"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1" i="0" lang="en-US" sz="1800" u="none" cap="none" strike="noStrike">
                <a:solidFill>
                  <a:srgbClr val="FF0000"/>
                </a:solidFill>
                <a:latin typeface="Calibri"/>
                <a:ea typeface="Calibri"/>
                <a:cs typeface="Calibri"/>
                <a:sym typeface="Calibri"/>
              </a:rPr>
              <a:t>129, a </a:t>
            </a:r>
            <a:endParaRPr b="1" i="0" sz="14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61" name="Google Shape;261;p3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  Ouput</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b="1" i="0" sz="1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arr[] = { 4, 5, 6, 7 };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 = (arr + 1);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*arr + 10;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a:p>
          <a:p>
            <a:pPr indent="0" lvl="0" marL="0" marR="0" rtl="0" algn="just">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14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67" name="Google Shape;267;p3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  Predict the ouput 4</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FF0000"/>
                </a:solidFill>
                <a:latin typeface="Arial"/>
                <a:ea typeface="Arial"/>
                <a:cs typeface="Arial"/>
                <a:sym typeface="Arial"/>
              </a:rPr>
              <a:t>14</a:t>
            </a:r>
            <a:endParaRPr b="1" i="0" sz="14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None/>
            </a:pPr>
            <a:r>
              <a:t/>
            </a:r>
            <a:endParaRPr b="1" i="0" sz="1400" u="none" cap="none" strike="noStrike">
              <a:solidFill>
                <a:srgbClr val="FF0000"/>
              </a:solidFill>
              <a:latin typeface="Arial"/>
              <a:ea typeface="Arial"/>
              <a:cs typeface="Arial"/>
              <a:sym typeface="Arial"/>
            </a:endParaRPr>
          </a:p>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73" name="Google Shape;273;p4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  Ouput</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de587f3e6b_0_237"/>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Uninitialized pointers are known as wild pointers because they point to some arbitrary memory location and may cause a program to crash or behave badly.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*p; /* wild pointer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Some unknown memory location is being corrupted.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This should never be done.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 = 12;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79" name="Google Shape;279;gde587f3e6b_0_23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Wild pointer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de587f3e6b_0_243"/>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Please note that if a pointer p points to a known variable then it’s not a wild pointer. In the below program, p is a wild pointer till this points to a.</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*p; /* wild pointer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a = 10;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 = &amp;a; /* p is not a wild pointer now*/</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 = 12; /* This is fine. Value of a is changed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85" name="Google Shape;285;gde587f3e6b_0_24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Wild pointer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de587f3e6b_0_249"/>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NULL Pointer is a pointer which is pointing to nothing. In case, if we don’t have address to be assigned to a pointer, then we can simply use NULL.</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Null Pointer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*ptr = NULL;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cout&lt;&lt;ptr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91" name="Google Shape;291;gde587f3e6b_0_24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Null Pointer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de587f3e6b_0_255"/>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Important Points</a:t>
            </a:r>
            <a:endParaRPr b="1"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NULL vs Uninitialized pointer – An uninitialized pointer stores an undefined value. A null pointer stores a defined value, but one that is defined by the environment to not be a valid address for any member or object.</a:t>
            </a:r>
            <a:endParaRPr b="0" i="0" sz="14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Calibri"/>
                <a:ea typeface="Calibri"/>
                <a:cs typeface="Calibri"/>
                <a:sym typeface="Calibri"/>
              </a:rPr>
              <a:t>NULL vs Void Pointer – Null pointer is a value, while void pointer is a type</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297" name="Google Shape;297;gde587f3e6b_0_25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Null Pointer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Pointer is a variable in C++ that holds the address of another variable. They have data type just like variables, for example an integer type pointer can hold the address of an integer variable and an character type pointer can hold the address of char variable.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Syntax:-</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data_type *pointer_name;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*p, var</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As I mentioned above, an integer type pointer can hold the address of another int variable. Here we have an integer variable var and pointer p holds the address of var. To assign the address of variable to pointer we use ampersand symbol (&amp;).</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 = &amp;var</a:t>
            </a:r>
            <a:r>
              <a:rPr b="0" i="0" lang="en-US" sz="18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85" name="Google Shape;85;p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de587f3e6b_0_261"/>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Simple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Simple obj;</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Simple* ptr;   // Pointer of class type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 = &amp;obj;</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obj.a;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 &lt;&lt; ptr-&gt;a;  // Accessing member with pointer</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p:txBody>
      </p:sp>
      <p:sp>
        <p:nvSpPr>
          <p:cNvPr id="303" name="Google Shape;303;gde587f3e6b_0_26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Pointers to Class Members in C++</a:t>
            </a:r>
            <a:endParaRPr b="1"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de587f3e6b_0_267"/>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Here you can see that we have declared a pointer of class type which points to class's object. We can access data members and member functions using pointer name with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arrow -&gt; symbol.</a:t>
            </a:r>
            <a:endParaRPr b="0" i="0" sz="1400" u="none" cap="none" strike="noStrike">
              <a:solidFill>
                <a:srgbClr val="000000"/>
              </a:solidFill>
              <a:latin typeface="Arial"/>
              <a:ea typeface="Arial"/>
              <a:cs typeface="Arial"/>
              <a:sym typeface="Arial"/>
            </a:endParaRPr>
          </a:p>
        </p:txBody>
      </p:sp>
      <p:sp>
        <p:nvSpPr>
          <p:cNvPr id="309" name="Google Shape;309;gde587f3e6b_0_26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Pointers to Class Members in C++</a:t>
            </a:r>
            <a:endParaRPr b="1"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de587f3e6b_0_273"/>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datatype class_name::*pointer_name = &amp;class_name::datamember_name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class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public: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int 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void print()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cout &lt;&lt; "a is "&lt;&lt;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  </a:t>
            </a:r>
            <a:br>
              <a:rPr b="0" i="0" lang="en-US" sz="14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15" name="Google Shape;315;gde587f3e6b_0_27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to Data Members of Class</a:t>
            </a:r>
            <a:endParaRPr b="1"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de587f3e6b_0_279"/>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Data d, *dp;</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dp = &amp;d;     // pointer to object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Data::*ptr=&amp;Data::a;   // pointer to data member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d.*ptr=10;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d.print();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dp-&gt;*ptr=20;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dp-&gt;print();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Output:-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is 10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 is 20</a:t>
            </a:r>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21" name="Google Shape;321;gde587f3e6b_0_27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to Data Members of Class</a:t>
            </a:r>
            <a:endParaRPr b="1"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de587f3e6b_0_285"/>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return_type (class_name::*ptr_name) (argument_type) = &amp;class_name::function_name;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Data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f(float)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1;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(Data::*fp1) (float) = &amp;Data::f;   // Declaration and assignment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(Data::*fp2) (float);        // Only Declaration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27" name="Google Shape;327;gde587f3e6b_0_285"/>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to Members Function of Class</a:t>
            </a:r>
            <a:endParaRPr b="1"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de587f3e6b_0_291"/>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fp2 = &amp;Data::f;   // Assignment inside main()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33" name="Google Shape;333;gde587f3e6b_0_291"/>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 to Members Function of Class</a:t>
            </a:r>
            <a:endParaRPr b="1" i="0" sz="24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Arial"/>
              <a:buNone/>
            </a:pPr>
            <a:r>
              <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de587f3e6b_0_297"/>
          <p:cNvSpPr txBox="1"/>
          <p:nvPr/>
        </p:nvSpPr>
        <p:spPr>
          <a:xfrm>
            <a:off x="94468" y="692887"/>
            <a:ext cx="8952300" cy="424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The this pointer holds the address of current object, in simple words you can say that this pointer points to the current object of the class. Let’s take an example to understand this concept.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class Demo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private: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num;</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char ch;</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public:</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setMyValues(int num, char ch){</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this-&gt;num =num;</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this-&gt;ch=ch;</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  void displayMyValues(){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cout&lt;&lt;num&lt;&lt;endl;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cout&lt;&lt;ch;</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39" name="Google Shape;339;gde587f3e6b_0_29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This pointer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de587f3e6b_0_303"/>
          <p:cNvSpPr txBox="1"/>
          <p:nvPr/>
        </p:nvSpPr>
        <p:spPr>
          <a:xfrm>
            <a:off x="94468" y="714453"/>
            <a:ext cx="8952300" cy="424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Demo obj;</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obj.setMyValues(100, 'A');</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obj.displayMyValues();</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Here you can see that we have two data members num and ch. In member function setMyValues() we have two local variables having same name as data members name. In such case if you want to assign the local variable value to the data members then you won’t be able to do until unless you use this pointer, because the compiler won’t know that you are referring to object’s data members unless you use this pointer.</a:t>
            </a:r>
            <a:endParaRPr/>
          </a:p>
        </p:txBody>
      </p:sp>
      <p:sp>
        <p:nvSpPr>
          <p:cNvPr id="345" name="Google Shape;345;gde587f3e6b_0_303"/>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0" i="0" lang="en-US" sz="2400" u="none" cap="none" strike="noStrike">
                <a:solidFill>
                  <a:schemeClr val="lt1"/>
                </a:solidFill>
                <a:latin typeface="Calibri"/>
                <a:ea typeface="Calibri"/>
                <a:cs typeface="Calibri"/>
                <a:sym typeface="Calibri"/>
              </a:rPr>
              <a:t>This pointer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de85f6e0cb_0_0"/>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Write a program  to print all the alphabets using a pointer.</a:t>
            </a:r>
            <a:endParaRPr b="0" i="0" sz="1400" u="none" cap="none" strike="noStrike">
              <a:solidFill>
                <a:srgbClr val="000000"/>
              </a:solidFill>
              <a:latin typeface="Arial"/>
              <a:ea typeface="Arial"/>
              <a:cs typeface="Arial"/>
              <a:sym typeface="Arial"/>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rgbClr val="000000"/>
                </a:solidFill>
                <a:latin typeface="Calibri"/>
                <a:ea typeface="Calibri"/>
                <a:cs typeface="Calibri"/>
                <a:sym typeface="Calibri"/>
              </a:rPr>
              <a:t> </a:t>
            </a:r>
            <a:r>
              <a:rPr b="0" i="0" lang="en-US" sz="1800" u="none" cap="none" strike="noStrike">
                <a:solidFill>
                  <a:srgbClr val="000000"/>
                </a:solidFill>
                <a:latin typeface="Calibri"/>
                <a:ea typeface="Calibri"/>
                <a:cs typeface="Calibri"/>
                <a:sym typeface="Calibri"/>
              </a:rPr>
              <a:t>Write a program to print the elements of an array in reverse order using pointer.</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Write a program  to count the number of vowels and consonants in a string using a pointer.</a:t>
            </a:r>
            <a:endParaRPr/>
          </a:p>
          <a:p>
            <a:pPr indent="-228600" lvl="0" marL="3429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000000"/>
                </a:solidFill>
                <a:latin typeface="Calibri"/>
                <a:ea typeface="Calibri"/>
                <a:cs typeface="Calibri"/>
                <a:sym typeface="Calibri"/>
              </a:rPr>
              <a:t>Write a program to find the maximum number between three numbers using a pointer.</a:t>
            </a:r>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br>
              <a:rPr b="0" i="0" lang="en-US" sz="14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br>
              <a:rPr b="0" i="0" lang="en-US" sz="1800" u="none" cap="none" strike="noStrike">
                <a:solidFill>
                  <a:srgbClr val="000000"/>
                </a:solidFill>
                <a:latin typeface="Calibri"/>
                <a:ea typeface="Calibri"/>
                <a:cs typeface="Calibri"/>
                <a:sym typeface="Calibri"/>
              </a:rPr>
            </a:br>
            <a:br>
              <a:rPr b="0" i="0" lang="en-US" sz="18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351" name="Google Shape;351;gde85f6e0cb_0_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Coding Question</a:t>
            </a:r>
            <a:endParaRPr b="1" i="0" sz="2400" u="none" cap="none" strike="noStrike">
              <a:solidFill>
                <a:schemeClr val="lt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2"/>
          <p:cNvSpPr txBox="1"/>
          <p:nvPr/>
        </p:nvSpPr>
        <p:spPr>
          <a:xfrm>
            <a:off x="94468" y="811499"/>
            <a:ext cx="8952289" cy="4239625"/>
          </a:xfrm>
          <a:prstGeom prst="rect">
            <a:avLst/>
          </a:prstGeom>
          <a:noFill/>
          <a:ln>
            <a:noFill/>
          </a:ln>
        </p:spPr>
        <p:txBody>
          <a:bodyPr anchorCtr="0" anchor="t" bIns="91425" lIns="91425" spcFirstLastPara="1" rIns="91425" wrap="square" tIns="91425">
            <a:noAutofit/>
          </a:bodyPr>
          <a:lstStyle/>
          <a:p>
            <a:pPr indent="0" lvl="2" marL="0" marR="0" rtl="0" algn="ctr">
              <a:lnSpc>
                <a:spcPct val="150000"/>
              </a:lnSpc>
              <a:spcBef>
                <a:spcPts val="0"/>
              </a:spcBef>
              <a:spcAft>
                <a:spcPts val="0"/>
              </a:spcAft>
              <a:buNone/>
            </a:pPr>
            <a:r>
              <a:t/>
            </a:r>
            <a:endParaRPr b="1" i="0" sz="4000" u="none" cap="none" strike="noStrike">
              <a:solidFill>
                <a:srgbClr val="000000"/>
              </a:solidFill>
              <a:latin typeface="Calibri"/>
              <a:ea typeface="Calibri"/>
              <a:cs typeface="Calibri"/>
              <a:sym typeface="Calibri"/>
            </a:endParaRPr>
          </a:p>
          <a:p>
            <a:pPr indent="0" lvl="2" marL="0" marR="0" rtl="0" algn="ctr">
              <a:lnSpc>
                <a:spcPct val="150000"/>
              </a:lnSpc>
              <a:spcBef>
                <a:spcPts val="0"/>
              </a:spcBef>
              <a:spcAft>
                <a:spcPts val="0"/>
              </a:spcAft>
              <a:buNone/>
            </a:pPr>
            <a:r>
              <a:rPr b="1" i="0" lang="en-US" sz="4000" u="none" cap="none" strike="noStrike">
                <a:solidFill>
                  <a:srgbClr val="000000"/>
                </a:solidFill>
                <a:latin typeface="Calibri"/>
                <a:ea typeface="Calibri"/>
                <a:cs typeface="Calibri"/>
                <a:sym typeface="Calibri"/>
              </a:rPr>
              <a:t>Any Questions??</a:t>
            </a:r>
            <a:endParaRPr/>
          </a:p>
        </p:txBody>
      </p:sp>
      <p:sp>
        <p:nvSpPr>
          <p:cNvPr id="357" name="Google Shape;357;p42"/>
          <p:cNvSpPr txBox="1"/>
          <p:nvPr/>
        </p:nvSpPr>
        <p:spPr>
          <a:xfrm>
            <a:off x="340079" y="138448"/>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lt1"/>
                </a:solidFill>
                <a:latin typeface="Calibri"/>
                <a:ea typeface="Calibri"/>
                <a:cs typeface="Calibri"/>
                <a:sym typeface="Calibri"/>
              </a:rPr>
              <a:t>QNA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6"/>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//Pointer declaration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*p, var=101;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//Assignment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 = &amp;var;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cout&lt;&lt;"Address of var: "&lt;&lt;&amp;var&lt;&lt;endl;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cout&lt;&lt;"Address of var: "&lt;&lt;p&lt;&lt;endl;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cout&lt;&lt;"Address of p: "&lt;&lt;&amp;p&lt;&lt;endl;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cout&lt;&lt;"Value of var: "&lt;&lt;*p;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91" name="Google Shape;91;p6"/>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Pointers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3"/>
          <p:cNvSpPr txBox="1"/>
          <p:nvPr>
            <p:ph type="title"/>
          </p:nvPr>
        </p:nvSpPr>
        <p:spPr>
          <a:xfrm>
            <a:off x="662435" y="2001171"/>
            <a:ext cx="7819200" cy="635100"/>
          </a:xfrm>
          <a:prstGeom prst="rect">
            <a:avLst/>
          </a:prstGeom>
          <a:noFill/>
          <a:ln>
            <a:noFill/>
          </a:ln>
        </p:spPr>
        <p:txBody>
          <a:bodyPr anchorCtr="0" anchor="t" bIns="0" lIns="0" spcFirstLastPara="1" rIns="0" wrap="square" tIns="12700">
            <a:noAutofit/>
          </a:bodyPr>
          <a:lstStyle/>
          <a:p>
            <a:pPr indent="0" lvl="0" marL="12700" rtl="0" algn="ctr">
              <a:lnSpc>
                <a:spcPct val="100000"/>
              </a:lnSpc>
              <a:spcBef>
                <a:spcPts val="0"/>
              </a:spcBef>
              <a:spcAft>
                <a:spcPts val="0"/>
              </a:spcAft>
              <a:buSzPts val="2800"/>
              <a:buNone/>
            </a:pPr>
            <a:r>
              <a:rPr lang="en-US"/>
              <a:t>Thank You!</a:t>
            </a:r>
            <a:endParaRPr/>
          </a:p>
          <a:p>
            <a:pPr indent="0" lvl="0" marL="12700" rtl="0" algn="ctr">
              <a:lnSpc>
                <a:spcPct val="100000"/>
              </a:lnSpc>
              <a:spcBef>
                <a:spcPts val="0"/>
              </a:spcBef>
              <a:spcAft>
                <a:spcPts val="0"/>
              </a:spcAft>
              <a:buSzPts val="2800"/>
              <a:buNone/>
            </a:pPr>
            <a:r>
              <a:t/>
            </a:r>
            <a:endParaRPr sz="2000"/>
          </a:p>
          <a:p>
            <a:pPr indent="0" lvl="0" marL="12700" rtl="0" algn="l">
              <a:lnSpc>
                <a:spcPct val="100000"/>
              </a:lnSpc>
              <a:spcBef>
                <a:spcPts val="0"/>
              </a:spcBef>
              <a:spcAft>
                <a:spcPts val="0"/>
              </a:spcAft>
              <a:buSzPts val="2800"/>
              <a:buNone/>
            </a:pPr>
            <a:r>
              <a:t/>
            </a:r>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a:p>
            <a:pPr indent="0" lvl="0" marL="12700" rtl="0" algn="l">
              <a:lnSpc>
                <a:spcPct val="100000"/>
              </a:lnSpc>
              <a:spcBef>
                <a:spcPts val="0"/>
              </a:spcBef>
              <a:spcAft>
                <a:spcPts val="0"/>
              </a:spcAft>
              <a:buSzPts val="2800"/>
              <a:buNone/>
            </a:pPr>
            <a:r>
              <a:t/>
            </a:r>
            <a:endParaRPr sz="1800">
              <a:latin typeface="Arial"/>
              <a:ea typeface="Arial"/>
              <a:cs typeface="Arial"/>
              <a:sym typeface="Arial"/>
            </a:endParaRPr>
          </a:p>
        </p:txBody>
      </p:sp>
      <p:sp>
        <p:nvSpPr>
          <p:cNvPr id="363" name="Google Shape;363;p43"/>
          <p:cNvSpPr txBox="1"/>
          <p:nvPr/>
        </p:nvSpPr>
        <p:spPr>
          <a:xfrm>
            <a:off x="1754372" y="3625702"/>
            <a:ext cx="598613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See you guys in next class.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txBox="1"/>
          <p:nvPr/>
        </p:nvSpPr>
        <p:spPr>
          <a:xfrm>
            <a:off x="94468" y="811500"/>
            <a:ext cx="8952300" cy="412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Address of var: 0x7fff5dfffc0c</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var: 0x7fff5dfffc0c</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Address of p: 0x7fff5dfffc10</a:t>
            </a:r>
            <a:br>
              <a:rPr b="0" i="0" lang="en-US" sz="1800" u="none" cap="none" strike="noStrike">
                <a:solidFill>
                  <a:srgbClr val="000000"/>
                </a:solidFill>
                <a:latin typeface="Calibri"/>
                <a:ea typeface="Calibri"/>
                <a:cs typeface="Calibri"/>
                <a:sym typeface="Calibri"/>
              </a:rPr>
            </a:br>
            <a:r>
              <a:rPr b="0" i="0" lang="en-US" sz="1800" u="none" cap="none" strike="noStrike">
                <a:solidFill>
                  <a:srgbClr val="000000"/>
                </a:solidFill>
                <a:latin typeface="Calibri"/>
                <a:ea typeface="Calibri"/>
                <a:cs typeface="Calibri"/>
                <a:sym typeface="Calibri"/>
              </a:rPr>
              <a:t>Value of var: 101</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97" name="Google Shape;97;p7"/>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Output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  </a:t>
            </a:r>
            <a:br>
              <a:rPr b="0" i="0" lang="en-US" sz="14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03" name="Google Shape;103;p8"/>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Difference b/w pointers and reference variable</a:t>
            </a:r>
            <a:endParaRPr/>
          </a:p>
        </p:txBody>
      </p:sp>
      <p:pic>
        <p:nvPicPr>
          <p:cNvPr descr="Table&#10;&#10;Description automatically generated" id="104" name="Google Shape;104;p8"/>
          <p:cNvPicPr preferRelativeResize="0"/>
          <p:nvPr/>
        </p:nvPicPr>
        <p:blipFill rotWithShape="1">
          <a:blip r:embed="rId3">
            <a:alphaModFix/>
          </a:blip>
          <a:srcRect b="0" l="0" r="0" t="0"/>
          <a:stretch/>
        </p:blipFill>
        <p:spPr>
          <a:xfrm>
            <a:off x="94891" y="638851"/>
            <a:ext cx="9051265" cy="45019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 void pointer is a general-purpose pointer that can hold the address of any data type, but it is not associated with any data type.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void *ptr; </a:t>
            </a:r>
            <a:r>
              <a:rPr b="1" i="0" lang="en-US" sz="1800" u="none" cap="none" strike="noStrike">
                <a:solidFill>
                  <a:srgbClr val="000000"/>
                </a:solidFill>
                <a:latin typeface="Arial"/>
                <a:ea typeface="Arial"/>
                <a:cs typeface="Arial"/>
                <a:sym typeface="Arial"/>
              </a:rPr>
              <a:t>  </a:t>
            </a:r>
            <a:br>
              <a:rPr b="0" i="0" lang="en-US" sz="1400" u="none" cap="none" strike="noStrike">
                <a:solidFill>
                  <a:srgbClr val="000000"/>
                </a:solidFill>
                <a:latin typeface="Arial"/>
                <a:ea typeface="Arial"/>
                <a:cs typeface="Arial"/>
                <a:sym typeface="Arial"/>
              </a:rPr>
            </a:br>
            <a:endParaRPr b="1"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10" name="Google Shape;110;p9"/>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Void Pointers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0"/>
          <p:cNvSpPr txBox="1"/>
          <p:nvPr/>
        </p:nvSpPr>
        <p:spPr>
          <a:xfrm>
            <a:off x="94468" y="811500"/>
            <a:ext cx="8952289" cy="412193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#include &lt;iostream&gt;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using namespace std;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int main()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void *ptr;   // void pointer declaration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int a=9;   // integer variable initialization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ptr=&amp;a;   // storing the address of 'a' variable in a void pointer variable.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std::cout &lt;&lt; &amp;a &lt;&lt; std::endl;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std::cout &lt;&lt; ptr &lt;&lt; std::endl;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  return 0;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800" u="none" cap="none" strike="noStrike">
                <a:solidFill>
                  <a:srgbClr val="000000"/>
                </a:solidFill>
                <a:latin typeface="Arial"/>
                <a:ea typeface="Arial"/>
                <a:cs typeface="Arial"/>
                <a:sym typeface="Arial"/>
              </a:rPr>
            </a:br>
            <a:br>
              <a:rPr b="0" i="0" lang="en-US" sz="1800" u="none" cap="none" strike="noStrike">
                <a:solidFill>
                  <a:srgbClr val="000000"/>
                </a:solidFill>
                <a:latin typeface="Arial"/>
                <a:ea typeface="Arial"/>
                <a:cs typeface="Arial"/>
                <a:sym typeface="Arial"/>
              </a:rPr>
            </a:b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a:p>
            <a:pPr indent="0" lvl="0" marL="0" marR="0" rtl="0" algn="l">
              <a:lnSpc>
                <a:spcPct val="150000"/>
              </a:lnSpc>
              <a:spcBef>
                <a:spcPts val="0"/>
              </a:spcBef>
              <a:spcAft>
                <a:spcPts val="0"/>
              </a:spcAft>
              <a:buNone/>
            </a:pPr>
            <a:br>
              <a:rPr b="0" i="0" lang="en-US" sz="1600" u="none" cap="none" strike="noStrike">
                <a:solidFill>
                  <a:srgbClr val="000000"/>
                </a:solidFill>
                <a:latin typeface="Calibri"/>
                <a:ea typeface="Calibri"/>
                <a:cs typeface="Calibri"/>
                <a:sym typeface="Calibri"/>
              </a:rPr>
            </a:br>
            <a:endParaRPr b="0" i="0" sz="1800" u="none" cap="none" strike="noStrike">
              <a:solidFill>
                <a:srgbClr val="000000"/>
              </a:solidFill>
              <a:latin typeface="Calibri"/>
              <a:ea typeface="Calibri"/>
              <a:cs typeface="Calibri"/>
              <a:sym typeface="Calibri"/>
            </a:endParaRPr>
          </a:p>
        </p:txBody>
      </p:sp>
      <p:sp>
        <p:nvSpPr>
          <p:cNvPr id="116" name="Google Shape;116;p10"/>
          <p:cNvSpPr txBox="1"/>
          <p:nvPr/>
        </p:nvSpPr>
        <p:spPr>
          <a:xfrm>
            <a:off x="389700" y="92375"/>
            <a:ext cx="6941700" cy="391200"/>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Clr>
                <a:schemeClr val="dk1"/>
              </a:buClr>
              <a:buSzPts val="2800"/>
              <a:buFont typeface="Arial"/>
              <a:buNone/>
            </a:pPr>
            <a:r>
              <a:rPr b="1" i="0" lang="en-US" sz="2400" u="none" cap="none" strike="noStrike">
                <a:solidFill>
                  <a:schemeClr val="lt1"/>
                </a:solidFill>
                <a:latin typeface="Calibri"/>
                <a:ea typeface="Calibri"/>
                <a:cs typeface="Calibri"/>
                <a:sym typeface="Calibri"/>
              </a:rPr>
              <a:t>Void Pointers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