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  <p:sldId id="268" r:id="rId9"/>
    <p:sldId id="269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10/11/2021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591945"/>
            <a:ext cx="5509334" cy="3998126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This module contains the </a:t>
            </a:r>
            <a:r>
              <a:rPr lang="en-US" sz="1600" dirty="0" err="1"/>
              <a:t>GuiStyle</a:t>
            </a:r>
            <a:r>
              <a:rPr lang="en-US" sz="1600" dirty="0"/>
              <a:t> class, which contains the configuration of the GUI widgets. </a:t>
            </a:r>
          </a:p>
          <a:p>
            <a:pPr lvl="1"/>
            <a:r>
              <a:rPr lang="en-US" sz="1400" dirty="0"/>
              <a:t>It can be referenced in other modules and a uniform custom style (e.g., fonts of labels, color of buttons, etc.) can be maintained easily. (Not done currently, mostly the default widget style is used.) </a:t>
            </a:r>
          </a:p>
          <a:p>
            <a:r>
              <a:rPr lang="en-US" sz="1600" dirty="0"/>
              <a:t>The module also stores variables which are used as global variables over the other modules of </a:t>
            </a:r>
            <a:r>
              <a:rPr lang="en-US" sz="1600" dirty="0" err="1"/>
              <a:t>eosim</a:t>
            </a:r>
            <a:r>
              <a:rPr lang="en-US" sz="1600" dirty="0"/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workspace_dir</a:t>
            </a:r>
            <a:r>
              <a:rPr lang="en-US" sz="1600" dirty="0">
                <a:cs typeface="Courier New" panose="02070309020205020404" pitchFamily="49" charset="0"/>
              </a:rPr>
              <a:t>: This variable stores the workspace directory.  It is written onto when the user selects the workspace directory (new or old) in the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mission_specs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cs typeface="Courier New" panose="02070309020205020404" pitchFamily="49" charset="0"/>
              </a:rPr>
              <a:t>This variable stores the mission specifications as and when they are updated in the Configure frame.</a:t>
            </a:r>
          </a:p>
          <a:p>
            <a:r>
              <a:rPr lang="en-US" sz="1600" dirty="0">
                <a:cs typeface="Courier New" panose="02070309020205020404" pitchFamily="49" charset="0"/>
              </a:rPr>
              <a:t>This method of using global variables is not safe. </a:t>
            </a:r>
            <a:r>
              <a:rPr lang="en-US" sz="1600" i="1" dirty="0">
                <a:cs typeface="Courier New" panose="02070309020205020404" pitchFamily="49" charset="0"/>
              </a:rPr>
              <a:t>Unless</a:t>
            </a:r>
            <a:r>
              <a:rPr lang="en-US" sz="1600" dirty="0">
                <a:cs typeface="Courier New" panose="02070309020205020404" pitchFamily="49" charset="0"/>
              </a:rPr>
              <a:t> the variables are manipulated (write, read) in the correct order, the application can fail.</a:t>
            </a:r>
          </a:p>
        </p:txBody>
      </p:sp>
    </p:spTree>
    <p:extLst>
      <p:ext uri="{BB962C8B-B14F-4D97-AF65-F5344CB8AC3E}">
        <p14:creationId xmlns:p14="http://schemas.microsoft.com/office/powerpoint/2010/main" val="2484587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44DAD-FDD1-4E6E-87C4-7068186AD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549F9C8-27FF-454B-A76D-C8DD80A6C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35165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‘frame’ widgets are used to define the different sections of the window. A “master” frame encompasses all the frames in the window is also usually defined. </a:t>
            </a:r>
          </a:p>
          <a:p>
            <a:r>
              <a:rPr lang="en-US" sz="2000" dirty="0"/>
              <a:t>E.g. in the alongside window (see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cfsatellite.py </a:t>
            </a:r>
            <a:r>
              <a:rPr lang="en-US" sz="2000" dirty="0"/>
              <a:t>module), there are three frames defined: (1)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(the master frame) (2)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(3)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Default values can be provided as illustrated in the following snippet: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alt_entry.insert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(0,500)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("&lt;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FocusIn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&gt;", lambda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alt_entry.delete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('0', 'end’))</a:t>
            </a:r>
          </a:p>
          <a:p>
            <a:pPr marL="0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‘500’ is the default value in the altitude </a:t>
            </a:r>
            <a:r>
              <a:rPr lang="en-US" sz="1800" i="1" dirty="0">
                <a:cs typeface="Courier New" panose="02070309020205020404" pitchFamily="49" charset="0"/>
              </a:rPr>
              <a:t>entry</a:t>
            </a:r>
            <a:r>
              <a:rPr lang="en-US" sz="1800" dirty="0">
                <a:cs typeface="Courier New" panose="02070309020205020404" pitchFamily="49" charset="0"/>
              </a:rPr>
              <a:t> widget. It gets cleared when one clicks inside the entry widget.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21A4E-CBF4-4DBD-A425-2A1FE90D4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0305" y="1581397"/>
            <a:ext cx="3000375" cy="32385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CE6D85-4BB2-4A70-9544-4FB8556AE06C}"/>
              </a:ext>
            </a:extLst>
          </p:cNvPr>
          <p:cNvCxnSpPr>
            <a:cxnSpLocks/>
          </p:cNvCxnSpPr>
          <p:nvPr/>
        </p:nvCxnSpPr>
        <p:spPr>
          <a:xfrm>
            <a:off x="9865360" y="1214596"/>
            <a:ext cx="264160" cy="8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8D55C6-A0B9-4C35-B36C-39D65F0A313E}"/>
              </a:ext>
            </a:extLst>
          </p:cNvPr>
          <p:cNvCxnSpPr>
            <a:cxnSpLocks/>
            <a:stCxn id="19" idx="2"/>
          </p:cNvCxnSpPr>
          <p:nvPr/>
        </p:nvCxnSpPr>
        <p:spPr>
          <a:xfrm flipV="1">
            <a:off x="8044814" y="3200648"/>
            <a:ext cx="1312546" cy="444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CE39BAA-4922-41B7-99CA-D19110F801C9}"/>
              </a:ext>
            </a:extLst>
          </p:cNvPr>
          <p:cNvCxnSpPr>
            <a:cxnSpLocks/>
          </p:cNvCxnSpPr>
          <p:nvPr/>
        </p:nvCxnSpPr>
        <p:spPr>
          <a:xfrm flipH="1" flipV="1">
            <a:off x="9489440" y="4593954"/>
            <a:ext cx="375920" cy="59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36544EA-8F69-4993-B5B9-7ED4D0C76CC3}"/>
              </a:ext>
            </a:extLst>
          </p:cNvPr>
          <p:cNvSpPr txBox="1"/>
          <p:nvPr/>
        </p:nvSpPr>
        <p:spPr>
          <a:xfrm>
            <a:off x="9166135" y="5107913"/>
            <a:ext cx="22487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okcancel_frame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1592D-041D-47A0-BC89-01A1BED74B14}"/>
              </a:ext>
            </a:extLst>
          </p:cNvPr>
          <p:cNvSpPr txBox="1"/>
          <p:nvPr/>
        </p:nvSpPr>
        <p:spPr>
          <a:xfrm rot="16888615">
            <a:off x="6238240" y="3423884"/>
            <a:ext cx="3251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A6B38-9A59-4F73-998A-351B6C0EAEFD}"/>
              </a:ext>
            </a:extLst>
          </p:cNvPr>
          <p:cNvSpPr txBox="1"/>
          <p:nvPr/>
        </p:nvSpPr>
        <p:spPr>
          <a:xfrm>
            <a:off x="8883332" y="843240"/>
            <a:ext cx="28143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sat_win_frame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099175" cy="4956916"/>
          </a:xfrm>
        </p:spPr>
        <p:txBody>
          <a:bodyPr>
            <a:normAutofit/>
          </a:bodyPr>
          <a:lstStyle/>
          <a:p>
            <a:r>
              <a:rPr lang="en-US" sz="1800" dirty="0"/>
              <a:t>Typically, the grid function is used to lay out widgets within a frame. The rows and columns are configured with weights and widgets are laid out in the cells.</a:t>
            </a:r>
          </a:p>
          <a:p>
            <a:r>
              <a:rPr lang="en-US" sz="1800" dirty="0"/>
              <a:t>Example: In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r>
              <a:rPr lang="en-US" sz="1800" dirty="0"/>
              <a:t> module, the below snippet corresponds to the rows and cols illustrated in the figure (on the right). The labels and entry widgets are placed within each cell.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2014498" y="3877988"/>
            <a:ext cx="521785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sat_kep_specs_frame.columnconfigure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(3,weight=1)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(4,weight=1)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(5,weight=1) 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(6,weight=1)</a:t>
            </a: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sat_kep_specs_frame.rowconfigure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(7,weight=1)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246220-75E6-40A7-9D85-AEE47D59A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8647" y="1667458"/>
            <a:ext cx="3000375" cy="32385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42D7F33-40DB-4769-BD44-9D26169DB64B}"/>
              </a:ext>
            </a:extLst>
          </p:cNvPr>
          <p:cNvSpPr/>
          <p:nvPr/>
        </p:nvSpPr>
        <p:spPr>
          <a:xfrm>
            <a:off x="8408648" y="2095130"/>
            <a:ext cx="3000375" cy="2441357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3BE505-9665-4D9F-8624-3B39F0025BE4}"/>
              </a:ext>
            </a:extLst>
          </p:cNvPr>
          <p:cNvCxnSpPr>
            <a:cxnSpLocks/>
            <a:endCxn id="13" idx="2"/>
          </p:cNvCxnSpPr>
          <p:nvPr/>
        </p:nvCxnSpPr>
        <p:spPr>
          <a:xfrm flipH="1">
            <a:off x="9908836" y="2095130"/>
            <a:ext cx="34154" cy="24413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731401-0F9E-417B-9DE0-DB08F4098357}"/>
              </a:ext>
            </a:extLst>
          </p:cNvPr>
          <p:cNvCxnSpPr>
            <a:cxnSpLocks/>
          </p:cNvCxnSpPr>
          <p:nvPr/>
        </p:nvCxnSpPr>
        <p:spPr>
          <a:xfrm>
            <a:off x="8408648" y="246799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623180-A8BD-4BDB-BE6F-61A065A74745}"/>
              </a:ext>
            </a:extLst>
          </p:cNvPr>
          <p:cNvCxnSpPr>
            <a:cxnSpLocks/>
          </p:cNvCxnSpPr>
          <p:nvPr/>
        </p:nvCxnSpPr>
        <p:spPr>
          <a:xfrm>
            <a:off x="8408648" y="2811854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8816B3-5DC8-4746-A25C-143B3DC4772E}"/>
              </a:ext>
            </a:extLst>
          </p:cNvPr>
          <p:cNvCxnSpPr>
            <a:cxnSpLocks/>
          </p:cNvCxnSpPr>
          <p:nvPr/>
        </p:nvCxnSpPr>
        <p:spPr>
          <a:xfrm>
            <a:off x="8442802" y="316932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3028A4-F2CE-47E9-85C9-2D83AB3B597F}"/>
              </a:ext>
            </a:extLst>
          </p:cNvPr>
          <p:cNvCxnSpPr>
            <a:cxnSpLocks/>
          </p:cNvCxnSpPr>
          <p:nvPr/>
        </p:nvCxnSpPr>
        <p:spPr>
          <a:xfrm>
            <a:off x="8442802" y="3429000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9C3098-9928-4E6F-B4AE-B9E5EE13030E}"/>
              </a:ext>
            </a:extLst>
          </p:cNvPr>
          <p:cNvCxnSpPr>
            <a:cxnSpLocks/>
          </p:cNvCxnSpPr>
          <p:nvPr/>
        </p:nvCxnSpPr>
        <p:spPr>
          <a:xfrm>
            <a:off x="8442802" y="3732567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FA9B90-7948-44F7-B846-FC10B48FA5C7}"/>
              </a:ext>
            </a:extLst>
          </p:cNvPr>
          <p:cNvCxnSpPr>
            <a:cxnSpLocks/>
          </p:cNvCxnSpPr>
          <p:nvPr/>
        </p:nvCxnSpPr>
        <p:spPr>
          <a:xfrm>
            <a:off x="8408648" y="4085158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4B6E20-9B7C-4914-8765-B7496DF621CC}"/>
              </a:ext>
            </a:extLst>
          </p:cNvPr>
          <p:cNvCxnSpPr>
            <a:cxnSpLocks/>
          </p:cNvCxnSpPr>
          <p:nvPr/>
        </p:nvCxnSpPr>
        <p:spPr>
          <a:xfrm>
            <a:off x="8408648" y="4333782"/>
            <a:ext cx="300037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870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219A9-ED48-4EB4-9E6E-5DC82134B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DA69C96-D191-484C-84EC-1DCA8235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 dirty="0"/>
              <a:t>In many cases stacks of frames (on top of each other, of the same size) are used. The frame at the top of the stack is visible to the user.</a:t>
            </a:r>
          </a:p>
          <a:p>
            <a:r>
              <a:rPr lang="en-US" sz="1800" dirty="0"/>
              <a:t>Example in the alongside snippet from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1800" dirty="0"/>
              <a:t> module,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/>
              <a:t>and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800" dirty="0"/>
              <a:t> are stacked on top of each other. 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(.) </a:t>
            </a:r>
            <a:r>
              <a:rPr lang="en-US" sz="1800" dirty="0"/>
              <a:t>function is used to push a required frame to the top of the stack.</a:t>
            </a:r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C48532-72B3-4A55-984A-F003E1CC3EE5}"/>
              </a:ext>
            </a:extLst>
          </p:cNvPr>
          <p:cNvSpPr txBox="1"/>
          <p:nvPr/>
        </p:nvSpPr>
        <p:spPr>
          <a:xfrm>
            <a:off x="6590346" y="1770283"/>
            <a:ext cx="5693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for F in 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F.__name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frame = F(parent=container, controller=self)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= frame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put all of the pages in the same location;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# the one on the top of the stacking order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# will be the one that is visible.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(row=0, column=0, sticky="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")  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show_frame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'''Show a frame for the given page name'''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frame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self.frames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page_name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frame.tkraise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04027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126B-80BE-4BB5-9D53-6570BBEAB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notes on coding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02985F4-C396-499F-94AD-B40C7CCEA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5461000" cy="3366136"/>
          </a:xfrm>
        </p:spPr>
        <p:txBody>
          <a:bodyPr>
            <a:normAutofit/>
          </a:bodyPr>
          <a:lstStyle/>
          <a:p>
            <a:r>
              <a:rPr lang="en-US" sz="1800"/>
              <a:t>Frames </a:t>
            </a:r>
            <a:r>
              <a:rPr lang="en-US" sz="1800" dirty="0"/>
              <a:t>may be defined as classes. They materialize at the point in the program when an object of that class is instantiated.</a:t>
            </a:r>
          </a:p>
          <a:p>
            <a:r>
              <a:rPr lang="en-US" sz="1800" dirty="0"/>
              <a:t>Example: </a:t>
            </a:r>
            <a:r>
              <a:rPr lang="en-US" sz="1800" dirty="0" err="1"/>
              <a:t>WelcomeFrame</a:t>
            </a:r>
            <a:r>
              <a:rPr lang="en-US" sz="1800" dirty="0"/>
              <a:t>, </a:t>
            </a:r>
            <a:r>
              <a:rPr lang="en-US" sz="1800" dirty="0" err="1"/>
              <a:t>ConfigureFrame</a:t>
            </a:r>
            <a:r>
              <a:rPr lang="en-US" sz="1800" dirty="0"/>
              <a:t>, </a:t>
            </a:r>
            <a:r>
              <a:rPr lang="en-US" sz="1800" dirty="0" err="1"/>
              <a:t>etc</a:t>
            </a:r>
            <a:endParaRPr lang="en-US" sz="1800" dirty="0"/>
          </a:p>
          <a:p>
            <a:pPr marL="0" indent="0">
              <a:buNone/>
            </a:pPr>
            <a:endParaRPr lang="en-US" sz="18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26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CCB76972-A7AB-4FA8-8CD7-CC83811B5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1" y="2270995"/>
            <a:ext cx="6229742" cy="3101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configure/cfframe.py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68322" cy="3918227"/>
          </a:xfrm>
        </p:spPr>
        <p:txBody>
          <a:bodyPr>
            <a:normAutofit/>
          </a:bodyPr>
          <a:lstStyle/>
          <a:p>
            <a:r>
              <a:rPr lang="en-US" sz="1800" dirty="0"/>
              <a:t>The configure folder contains the modules relating to the mission configuration.</a:t>
            </a:r>
          </a:p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cfframe</a:t>
            </a:r>
            <a:r>
              <a:rPr lang="en-US" sz="1800" dirty="0"/>
              <a:t> module 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r>
              <a:rPr lang="en-US" sz="1800" dirty="0"/>
              <a:t> class) lays out all the widgets required for configuring various aspects of the mission.</a:t>
            </a:r>
          </a:p>
          <a:p>
            <a:r>
              <a:rPr lang="en-US" sz="1800" dirty="0"/>
              <a:t>The widgets along with their associated modules is presented in the figure.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BE501FD-F848-4C1A-A833-1A25A2BB402D}"/>
              </a:ext>
            </a:extLst>
          </p:cNvPr>
          <p:cNvCxnSpPr>
            <a:cxnSpLocks/>
          </p:cNvCxnSpPr>
          <p:nvPr/>
        </p:nvCxnSpPr>
        <p:spPr>
          <a:xfrm>
            <a:off x="7048500" y="2903192"/>
            <a:ext cx="312420" cy="342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B1C5349-A40C-4D1C-96DC-C135954906F4}"/>
              </a:ext>
            </a:extLst>
          </p:cNvPr>
          <p:cNvSpPr txBox="1"/>
          <p:nvPr/>
        </p:nvSpPr>
        <p:spPr>
          <a:xfrm>
            <a:off x="6400170" y="2638601"/>
            <a:ext cx="10238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cfmission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A035A-497A-46DC-B539-A241054DFF9D}"/>
              </a:ext>
            </a:extLst>
          </p:cNvPr>
          <p:cNvSpPr txBox="1"/>
          <p:nvPr/>
        </p:nvSpPr>
        <p:spPr>
          <a:xfrm>
            <a:off x="8064891" y="3683040"/>
            <a:ext cx="127901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cfpropagate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7097C-4A9F-4084-BF98-24F5FF78875E}"/>
              </a:ext>
            </a:extLst>
          </p:cNvPr>
          <p:cNvSpPr txBox="1"/>
          <p:nvPr/>
        </p:nvSpPr>
        <p:spPr>
          <a:xfrm>
            <a:off x="8017353" y="2646197"/>
            <a:ext cx="12790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cfsatellite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B09E27-2FC6-45BD-9DC8-1FFA3CA7465C}"/>
              </a:ext>
            </a:extLst>
          </p:cNvPr>
          <p:cNvSpPr txBox="1"/>
          <p:nvPr/>
        </p:nvSpPr>
        <p:spPr>
          <a:xfrm>
            <a:off x="8108250" y="3360252"/>
            <a:ext cx="945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cfsensor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CF94B-7B1D-4910-8A6A-05C562F5ADEB}"/>
              </a:ext>
            </a:extLst>
          </p:cNvPr>
          <p:cNvSpPr txBox="1"/>
          <p:nvPr/>
        </p:nvSpPr>
        <p:spPr>
          <a:xfrm>
            <a:off x="9576264" y="2467149"/>
            <a:ext cx="1628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cfconstellation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B3E35B-92CA-44C7-B825-7DDE20770358}"/>
              </a:ext>
            </a:extLst>
          </p:cNvPr>
          <p:cNvSpPr txBox="1"/>
          <p:nvPr/>
        </p:nvSpPr>
        <p:spPr>
          <a:xfrm>
            <a:off x="7980009" y="4259747"/>
            <a:ext cx="11578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cfcoverage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595F1F-30F4-4F06-A2BA-A2C15D2CF480}"/>
              </a:ext>
            </a:extLst>
          </p:cNvPr>
          <p:cNvSpPr txBox="1"/>
          <p:nvPr/>
        </p:nvSpPr>
        <p:spPr>
          <a:xfrm>
            <a:off x="10336666" y="3550820"/>
            <a:ext cx="15937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cfgroundstation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5C92E9-0DFE-4D6D-A0F1-47B95431EB13}"/>
              </a:ext>
            </a:extLst>
          </p:cNvPr>
          <p:cNvCxnSpPr>
            <a:cxnSpLocks/>
          </p:cNvCxnSpPr>
          <p:nvPr/>
        </p:nvCxnSpPr>
        <p:spPr>
          <a:xfrm>
            <a:off x="9079267" y="2903192"/>
            <a:ext cx="155288" cy="164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FC3A05-3638-49B9-82EB-AB3080415908}"/>
              </a:ext>
            </a:extLst>
          </p:cNvPr>
          <p:cNvCxnSpPr>
            <a:cxnSpLocks/>
          </p:cNvCxnSpPr>
          <p:nvPr/>
        </p:nvCxnSpPr>
        <p:spPr>
          <a:xfrm flipH="1">
            <a:off x="10424160" y="2708121"/>
            <a:ext cx="106489" cy="34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CD56B1-F029-4FFC-968E-3756270FA806}"/>
              </a:ext>
            </a:extLst>
          </p:cNvPr>
          <p:cNvCxnSpPr>
            <a:cxnSpLocks/>
          </p:cNvCxnSpPr>
          <p:nvPr/>
        </p:nvCxnSpPr>
        <p:spPr>
          <a:xfrm flipV="1">
            <a:off x="9003792" y="4306476"/>
            <a:ext cx="293858" cy="172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91F250C-6C4A-4B01-975E-99D5323468CA}"/>
              </a:ext>
            </a:extLst>
          </p:cNvPr>
          <p:cNvCxnSpPr>
            <a:cxnSpLocks/>
          </p:cNvCxnSpPr>
          <p:nvPr/>
        </p:nvCxnSpPr>
        <p:spPr>
          <a:xfrm flipV="1">
            <a:off x="8942832" y="3375492"/>
            <a:ext cx="333432" cy="8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014279C-D337-4C30-99C5-DFF5F18B8B96}"/>
              </a:ext>
            </a:extLst>
          </p:cNvPr>
          <p:cNvCxnSpPr>
            <a:cxnSpLocks/>
          </p:cNvCxnSpPr>
          <p:nvPr/>
        </p:nvCxnSpPr>
        <p:spPr>
          <a:xfrm>
            <a:off x="8954233" y="3900208"/>
            <a:ext cx="280322" cy="134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5831A8-B08B-491D-8D0F-588655B2C5E2}"/>
              </a:ext>
            </a:extLst>
          </p:cNvPr>
          <p:cNvCxnSpPr>
            <a:cxnSpLocks/>
          </p:cNvCxnSpPr>
          <p:nvPr/>
        </p:nvCxnSpPr>
        <p:spPr>
          <a:xfrm flipH="1" flipV="1">
            <a:off x="10765536" y="3418595"/>
            <a:ext cx="1" cy="21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176000E-B545-4DDA-88B7-91F0358DA0ED}"/>
              </a:ext>
            </a:extLst>
          </p:cNvPr>
          <p:cNvSpPr txBox="1"/>
          <p:nvPr/>
        </p:nvSpPr>
        <p:spPr>
          <a:xfrm>
            <a:off x="9961017" y="4155834"/>
            <a:ext cx="206639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cfintersatellitecomm</a:t>
            </a:r>
            <a:endParaRPr lang="en-US" sz="12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1417656-02D0-4FA0-B0D0-CE826EEEFE32}"/>
              </a:ext>
            </a:extLst>
          </p:cNvPr>
          <p:cNvCxnSpPr>
            <a:cxnSpLocks/>
          </p:cNvCxnSpPr>
          <p:nvPr/>
        </p:nvCxnSpPr>
        <p:spPr>
          <a:xfrm flipH="1" flipV="1">
            <a:off x="10624333" y="4037825"/>
            <a:ext cx="141203" cy="2219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050C-798F-4307-A2F5-66D68D30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executeframe.py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376CA74-ABBC-4B48-910B-D37884FB3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49" y="1463675"/>
            <a:ext cx="4752976" cy="52514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r>
              <a:rPr lang="en-US" sz="1800" dirty="0"/>
              <a:t> module contains the widgets to initiate execution of the various functionalities.</a:t>
            </a:r>
          </a:p>
          <a:p>
            <a:pPr lvl="1"/>
            <a:r>
              <a:rPr lang="en-US" sz="1400" dirty="0"/>
              <a:t>Orbit propagation</a:t>
            </a:r>
          </a:p>
          <a:p>
            <a:pPr lvl="1"/>
            <a:r>
              <a:rPr lang="en-US" sz="1400" dirty="0"/>
              <a:t>Coverage calc</a:t>
            </a:r>
          </a:p>
          <a:p>
            <a:pPr lvl="1"/>
            <a:r>
              <a:rPr lang="en-US" sz="1400" dirty="0"/>
              <a:t>Ground-</a:t>
            </a:r>
            <a:r>
              <a:rPr lang="en-US" sz="1400" dirty="0" err="1"/>
              <a:t>stn</a:t>
            </a:r>
            <a:r>
              <a:rPr lang="en-US" sz="1400" dirty="0"/>
              <a:t> contact finder</a:t>
            </a:r>
          </a:p>
          <a:p>
            <a:pPr lvl="1"/>
            <a:r>
              <a:rPr lang="en-US" sz="1400" dirty="0"/>
              <a:t>Inter-sat contact finder</a:t>
            </a:r>
          </a:p>
          <a:p>
            <a:pPr lvl="1"/>
            <a:r>
              <a:rPr lang="en-US" sz="1400" dirty="0"/>
              <a:t>Eclipse finder</a:t>
            </a:r>
          </a:p>
          <a:p>
            <a:pPr lvl="1"/>
            <a:r>
              <a:rPr lang="en-US" sz="1400" dirty="0"/>
              <a:t>Data-metrics calc</a:t>
            </a:r>
          </a:p>
          <a:p>
            <a:r>
              <a:rPr lang="en-US" sz="1800" dirty="0"/>
              <a:t>Each function is run in a separate thread to not freeze the GUI while the execution is taking place. The “progress” bar indicates the status of the process.</a:t>
            </a:r>
          </a:p>
          <a:p>
            <a:r>
              <a:rPr lang="en-US" sz="1800" dirty="0"/>
              <a:t>The output-info (meta-data about the output files such as location of the files) is written onto the </a:t>
            </a:r>
            <a:r>
              <a:rPr lang="en-US" sz="1800" dirty="0" err="1"/>
              <a:t>MissionSpecs.json</a:t>
            </a:r>
            <a:r>
              <a:rPr lang="en-US" sz="1800" dirty="0"/>
              <a:t> file (when saved).</a:t>
            </a:r>
          </a:p>
          <a:p>
            <a:r>
              <a:rPr lang="en-US" sz="1800" dirty="0"/>
              <a:t>It is important that the orbit-propagation be run prior to any of the other functions. The coverage calculation must be run prior to the data-metrics calculation.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CA093-E7C7-4DD2-BBBF-97BF01A39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511" y="1463675"/>
            <a:ext cx="6440714" cy="31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07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E300D-58E2-4C43-896B-A7A2A3836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visualize/</a:t>
            </a:r>
            <a:r>
              <a:rPr lang="en-US" dirty="0"/>
              <a:t>visualizeframe.py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FC907-9913-4BDC-825A-56F711ED4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7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2666</TotalTime>
  <Words>1929</Words>
  <Application>Microsoft Office PowerPoint</Application>
  <PresentationFormat>Widescreen</PresentationFormat>
  <Paragraphs>202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configure/cfframe.py</vt:lpstr>
      <vt:lpstr>executeframe.py</vt:lpstr>
      <vt:lpstr>visualize/visualizeframe.py</vt:lpstr>
      <vt:lpstr>config.py</vt:lpstr>
      <vt:lpstr>General notes on coding style</vt:lpstr>
      <vt:lpstr>General notes on coding style</vt:lpstr>
      <vt:lpstr>General notes on coding style</vt:lpstr>
      <vt:lpstr>General notes on coding 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90</cp:revision>
  <dcterms:created xsi:type="dcterms:W3CDTF">2021-09-17T06:10:15Z</dcterms:created>
  <dcterms:modified xsi:type="dcterms:W3CDTF">2021-10-11T23:33:09Z</dcterms:modified>
</cp:coreProperties>
</file>