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BE3-FB40-47B4-8DF8-9E0F93FD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1605-D033-4871-9E85-44C678FA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50EF-0162-4656-830E-61F7040C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B3FB-586E-4D1F-BA1F-D8B17A7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013-58B1-4370-95CA-DFC82F6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235-39AB-4B56-B262-E9E9B2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7834-DA05-49D6-B7F0-9EF17B4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A704-1FAF-46C8-B6C8-741FDFC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B45-98FE-452A-86B9-481E512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078F-2013-42A0-B5A1-7DC358F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A5CC-CEBE-4328-95E2-209F05BC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31CF-0541-4576-AC47-50196931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B337-8BE8-4FD4-89C5-3C315DD0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CADB-1521-422F-8B05-42DB4079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BC9C-4026-4B86-BBB3-445E144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93E-C720-4ED6-9332-9769212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3676-DBDA-4FF2-8BCC-A07F5600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ECD-D5A7-4C5C-AAD5-B4134660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4F91-6AA1-4BD8-B0F4-7D2C675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288B-2A9B-463B-BD56-BA9DB7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5D7-C71F-409D-83F6-68CC70D7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F0CF-CFE3-4F2B-8875-4CA39F73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45DF-4319-4573-B52F-B62C2F3C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1B74-DB86-4CB5-A682-7CF1193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9FD3-7829-4AD1-B300-FFA797C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FAE6-CAB7-482D-A7F9-72D2217B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10E8-6D06-4D04-8FD6-57A38A28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EAFF-8CD3-4EEA-A596-3D94C2EA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D975-CFD7-4DA5-983B-A46D9E5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296C-D7C4-40AA-B460-CB35346E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866C-43E9-43C0-B65F-4658A7A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49B-105B-46FD-8BC4-8EA4B1D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1A0B-EF2A-464E-867D-D0E94468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2436-2E70-4F59-A93E-A30A3CC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808C-B677-4AB5-A58E-926834C0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22FA-12CC-43D4-BB4F-6FDFB59F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EC511-5C83-4E68-9199-B1CF6B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C376-42DB-4BF7-8C4C-42AAA0B2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FA80-5A70-4849-AF13-5A03065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5B54-2C57-48F0-B249-FA6E0F8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FFA9-5739-4727-93CB-08205DC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A8F7-AF83-49F5-B493-904EE25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45E6-FEE7-48A8-9D88-F9F99A8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D8EB7-1F8E-4B4B-93A0-4BEFE4E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0D8A4-3B30-461D-8569-6F8F8DBC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2A35-90C1-44C8-8E54-57B6303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771-16AE-4291-8F1A-B5EAA4D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4493-1494-44FA-B1B7-33D5CA12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7B6B-BF90-4096-90AB-039827A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2200-242C-437F-8036-EC8FE37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BA45-A901-485B-9B47-CE7D5A7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F69D-518F-4826-AC11-BEA81D1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3FB-5DB7-470D-B13B-F1F7747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BB09-C5C9-4D68-99CF-9373CF0B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8B76-2CCC-44E0-9C76-3186EC74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A53F-6981-4954-80D3-7366F498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F7A8-3C8F-4C09-BE4E-C07245B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3B9-8340-494D-9075-9F5520E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AF53-6655-463C-BC19-79A755F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BDBC-B92D-4DEE-BD98-973CFA67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D27B-DF40-4BB7-8FB4-CB5AC4F4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3256-7AD0-47FF-A6B6-60CF47A3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997B-AF93-43B9-AD03-915BF1DF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F34-38B0-4FA4-98C4-FC72C8D9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CA9B-AA7F-4076-A565-7D8290EF8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956916"/>
          </a:xfrm>
        </p:spPr>
        <p:txBody>
          <a:bodyPr>
            <a:normAutofit/>
          </a:bodyPr>
          <a:lstStyle/>
          <a:p>
            <a:r>
              <a:rPr lang="en-US" sz="1800" dirty="0"/>
              <a:t>Typically, the grid function is used to lay out widgets within a frame. The rows and columns are configured with weights and widgets are laid out in the cells.</a:t>
            </a:r>
          </a:p>
          <a:p>
            <a:r>
              <a:rPr lang="en-US" sz="1800" dirty="0"/>
              <a:t>Example: In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r>
              <a:rPr lang="en-US" sz="1800" dirty="0"/>
              <a:t> module, the below snippet corresponds to the rows and cols illustrated in the figure (on the right). The labels and entry widgets are placed within each cell.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2014498" y="3877988"/>
            <a:ext cx="52178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(5,weight=1)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(7,weight=1)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46220-75E6-40A7-9D85-AEE47D59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647" y="1667458"/>
            <a:ext cx="3000375" cy="3238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2D7F33-40DB-4769-BD44-9D26169DB64B}"/>
              </a:ext>
            </a:extLst>
          </p:cNvPr>
          <p:cNvSpPr/>
          <p:nvPr/>
        </p:nvSpPr>
        <p:spPr>
          <a:xfrm>
            <a:off x="8408648" y="2095130"/>
            <a:ext cx="3000375" cy="24413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BE505-9665-4D9F-8624-3B39F0025BE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9908836" y="2095130"/>
            <a:ext cx="34154" cy="2441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731401-0F9E-417B-9DE0-DB08F4098357}"/>
              </a:ext>
            </a:extLst>
          </p:cNvPr>
          <p:cNvCxnSpPr>
            <a:cxnSpLocks/>
          </p:cNvCxnSpPr>
          <p:nvPr/>
        </p:nvCxnSpPr>
        <p:spPr>
          <a:xfrm>
            <a:off x="8408648" y="246799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23180-A8BD-4BDB-BE6F-61A065A74745}"/>
              </a:ext>
            </a:extLst>
          </p:cNvPr>
          <p:cNvCxnSpPr>
            <a:cxnSpLocks/>
          </p:cNvCxnSpPr>
          <p:nvPr/>
        </p:nvCxnSpPr>
        <p:spPr>
          <a:xfrm>
            <a:off x="8408648" y="2811854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8816B3-5DC8-4746-A25C-143B3DC4772E}"/>
              </a:ext>
            </a:extLst>
          </p:cNvPr>
          <p:cNvCxnSpPr>
            <a:cxnSpLocks/>
          </p:cNvCxnSpPr>
          <p:nvPr/>
        </p:nvCxnSpPr>
        <p:spPr>
          <a:xfrm>
            <a:off x="8442802" y="316932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028A4-F2CE-47E9-85C9-2D83AB3B597F}"/>
              </a:ext>
            </a:extLst>
          </p:cNvPr>
          <p:cNvCxnSpPr>
            <a:cxnSpLocks/>
          </p:cNvCxnSpPr>
          <p:nvPr/>
        </p:nvCxnSpPr>
        <p:spPr>
          <a:xfrm>
            <a:off x="8442802" y="3429000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9C3098-9928-4E6F-B4AE-B9E5EE13030E}"/>
              </a:ext>
            </a:extLst>
          </p:cNvPr>
          <p:cNvCxnSpPr>
            <a:cxnSpLocks/>
          </p:cNvCxnSpPr>
          <p:nvPr/>
        </p:nvCxnSpPr>
        <p:spPr>
          <a:xfrm>
            <a:off x="8442802" y="3732567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A9B90-7948-44F7-B846-FC10B48FA5C7}"/>
              </a:ext>
            </a:extLst>
          </p:cNvPr>
          <p:cNvCxnSpPr>
            <a:cxnSpLocks/>
          </p:cNvCxnSpPr>
          <p:nvPr/>
        </p:nvCxnSpPr>
        <p:spPr>
          <a:xfrm>
            <a:off x="8408648" y="408515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4B6E20-9B7C-4914-8765-B7496DF621CC}"/>
              </a:ext>
            </a:extLst>
          </p:cNvPr>
          <p:cNvCxnSpPr>
            <a:cxnSpLocks/>
          </p:cNvCxnSpPr>
          <p:nvPr/>
        </p:nvCxnSpPr>
        <p:spPr>
          <a:xfrm>
            <a:off x="8408648" y="433378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 dirty="0"/>
              <a:t>In many cases stacks of frames (on top of each other, of the same size) are used. The frame at the top of the stack is visible to the user.</a:t>
            </a:r>
          </a:p>
          <a:p>
            <a:r>
              <a:rPr lang="en-US" sz="1800" dirty="0"/>
              <a:t>Example in the alongside snippet from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1800" dirty="0"/>
              <a:t> module,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800" dirty="0"/>
              <a:t> are stacked on top of each other.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(.) </a:t>
            </a:r>
            <a:r>
              <a:rPr lang="en-US" sz="1800" dirty="0"/>
              <a:t>function is used to push a required frame to the top of the stack.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6590346" y="1770283"/>
            <a:ext cx="5693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F in (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F.__name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frame = F(parent=container, controller=self)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frame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(row=0, column=0, sticky="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'''Show a frame for the given page name'''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frame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frame.tkraise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40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126B-80BE-4BB5-9D53-6570BBEA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985F4-C396-499F-94AD-B40C7CCE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/>
              <a:t>Frames </a:t>
            </a:r>
            <a:r>
              <a:rPr lang="en-US" sz="1800" dirty="0"/>
              <a:t>may be defined as classes. They materialize at the point in the program when an object of that class is instantiated.</a:t>
            </a:r>
          </a:p>
          <a:p>
            <a:r>
              <a:rPr lang="en-US" sz="1800" dirty="0"/>
              <a:t>Example: </a:t>
            </a:r>
            <a:r>
              <a:rPr lang="en-US" sz="1800" dirty="0" err="1"/>
              <a:t>WelcomeFrame</a:t>
            </a:r>
            <a:r>
              <a:rPr lang="en-US" sz="1800" dirty="0"/>
              <a:t>, </a:t>
            </a:r>
            <a:r>
              <a:rPr lang="en-US" sz="1800" dirty="0" err="1"/>
              <a:t>ConfigureFrame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6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2C310-D993-4360-B5AB-6DBB138C5ECA}"/>
              </a:ext>
            </a:extLst>
          </p:cNvPr>
          <p:cNvSpPr txBox="1"/>
          <p:nvPr/>
        </p:nvSpPr>
        <p:spPr>
          <a:xfrm>
            <a:off x="1169633" y="88776"/>
            <a:ext cx="5053614" cy="1003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├───</a:t>
            </a:r>
            <a:r>
              <a:rPr lang="en-US" sz="1400" dirty="0" err="1"/>
              <a:t>eosim</a:t>
            </a:r>
            <a:endParaRPr lang="en-US" sz="1400" dirty="0"/>
          </a:p>
          <a:p>
            <a:r>
              <a:rPr lang="en-US" sz="1400" dirty="0"/>
              <a:t>│   │   config.py</a:t>
            </a:r>
          </a:p>
          <a:p>
            <a:r>
              <a:rPr lang="en-US" sz="1400" dirty="0"/>
              <a:t>│   │   __init__.py</a:t>
            </a:r>
          </a:p>
          <a:p>
            <a:r>
              <a:rPr lang="en-US" sz="1400" dirty="0"/>
              <a:t>│   │</a:t>
            </a:r>
            <a:endParaRPr lang="en-US" sz="1100" dirty="0"/>
          </a:p>
          <a:p>
            <a:r>
              <a:rPr lang="en-US" sz="1400" dirty="0"/>
              <a:t>│   ├───</a:t>
            </a:r>
            <a:r>
              <a:rPr lang="en-US" sz="1400" dirty="0" err="1"/>
              <a:t>gui</a:t>
            </a:r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│   │   │   executeframe.py</a:t>
            </a:r>
          </a:p>
          <a:p>
            <a:r>
              <a:rPr lang="en-US" sz="1400" dirty="0"/>
              <a:t>│   │   │   helpwindow.py</a:t>
            </a:r>
          </a:p>
          <a:p>
            <a:r>
              <a:rPr lang="en-US" sz="1400" dirty="0">
                <a:highlight>
                  <a:srgbClr val="00FF00"/>
                </a:highlight>
              </a:rPr>
              <a:t>│   │   │   mainapplication.py</a:t>
            </a:r>
          </a:p>
          <a:p>
            <a:r>
              <a:rPr lang="en-US" sz="1400" dirty="0"/>
              <a:t>│   │   │   mapprojections.py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welcomeframe.py</a:t>
            </a:r>
          </a:p>
          <a:p>
            <a:r>
              <a:rPr lang="en-US" sz="1400" dirty="0"/>
              <a:t>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├───configure</a:t>
            </a:r>
          </a:p>
          <a:p>
            <a:r>
              <a:rPr lang="en-US" sz="1400" dirty="0"/>
              <a:t>│   │   │   │   cfconstellation.py</a:t>
            </a:r>
          </a:p>
          <a:p>
            <a:r>
              <a:rPr lang="en-US" sz="1400" dirty="0"/>
              <a:t>│   │   │   │   cfcoverage.py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cfframe.py</a:t>
            </a:r>
          </a:p>
          <a:p>
            <a:r>
              <a:rPr lang="en-US" sz="1400" dirty="0"/>
              <a:t>│   │   │   │   cfgroundstation.py</a:t>
            </a:r>
          </a:p>
          <a:p>
            <a:r>
              <a:rPr lang="en-US" sz="1400" dirty="0"/>
              <a:t>│   │   │   │   cfintersatellitecomm.py</a:t>
            </a:r>
          </a:p>
          <a:p>
            <a:r>
              <a:rPr lang="en-US" sz="1400" dirty="0"/>
              <a:t>│   │   │   │   cfmission.py</a:t>
            </a:r>
          </a:p>
          <a:p>
            <a:r>
              <a:rPr lang="en-US" sz="1400" dirty="0"/>
              <a:t>│   │   │   │   cfpropagate.py</a:t>
            </a:r>
          </a:p>
          <a:p>
            <a:r>
              <a:rPr lang="en-US" sz="1400" dirty="0"/>
              <a:t>│   │   │   │   cfsatellite.py</a:t>
            </a:r>
          </a:p>
          <a:p>
            <a:r>
              <a:rPr lang="en-US" sz="1400" dirty="0"/>
              <a:t>│   │   │   │   cfsensor.py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├───help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├───operations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operationsframe.py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</a:t>
            </a:r>
            <a:r>
              <a:rPr lang="en-US" sz="1400" dirty="0" err="1"/>
              <a:t>visualizeframe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clock_template.json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contacts_template.json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covgrid_pkt_template.json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ground_station_template.json</a:t>
            </a:r>
            <a:endParaRPr lang="en-US" sz="1400" dirty="0"/>
          </a:p>
          <a:p>
            <a:r>
              <a:rPr lang="en-US" sz="1400" dirty="0"/>
              <a:t>│   │   │   │   insightsframe.py</a:t>
            </a:r>
          </a:p>
          <a:p>
            <a:r>
              <a:rPr lang="en-US" sz="1400" dirty="0"/>
              <a:t>│   │   │   │   </a:t>
            </a:r>
            <a:r>
              <a:rPr lang="en-US" sz="1400" dirty="0" err="1"/>
              <a:t>observed_gp_template.json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satellite_template.json</a:t>
            </a:r>
            <a:endParaRPr lang="en-US" sz="1400" dirty="0"/>
          </a:p>
          <a:p>
            <a:r>
              <a:rPr lang="en-US" sz="1400" dirty="0"/>
              <a:t>│   │   │   │   vis2dframe.py</a:t>
            </a:r>
          </a:p>
          <a:p>
            <a:r>
              <a:rPr lang="en-US" sz="1400" dirty="0"/>
              <a:t>│   │   │   │   visglobeframe.py</a:t>
            </a:r>
          </a:p>
          <a:p>
            <a:r>
              <a:rPr lang="en-US" sz="1400" dirty="0"/>
              <a:t>│   │   │   │   vismapframe.py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visualizeframe.py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9CC38-FF88-4A55-B7FD-EF7F3D9C8735}"/>
              </a:ext>
            </a:extLst>
          </p:cNvPr>
          <p:cNvSpPr txBox="1"/>
          <p:nvPr/>
        </p:nvSpPr>
        <p:spPr>
          <a:xfrm>
            <a:off x="7299664" y="522276"/>
            <a:ext cx="30161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debug.log</a:t>
            </a:r>
          </a:p>
          <a:p>
            <a:r>
              <a:rPr lang="en-US" sz="1200" dirty="0"/>
              <a:t>│   LICENSE</a:t>
            </a:r>
          </a:p>
          <a:p>
            <a:r>
              <a:rPr lang="en-US" sz="1200" dirty="0"/>
              <a:t>│   </a:t>
            </a:r>
            <a:r>
              <a:rPr lang="en-US" sz="1200" dirty="0" err="1"/>
              <a:t>Makefile</a:t>
            </a:r>
            <a:endParaRPr lang="en-US" sz="1200" dirty="0"/>
          </a:p>
          <a:p>
            <a:r>
              <a:rPr lang="en-US" sz="1200" dirty="0"/>
              <a:t>│   README.md</a:t>
            </a:r>
          </a:p>
          <a:p>
            <a:r>
              <a:rPr lang="en-US" sz="1200" dirty="0"/>
              <a:t>│   setup.py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├───bin</a:t>
            </a:r>
          </a:p>
          <a:p>
            <a:r>
              <a:rPr lang="en-US" sz="1200" dirty="0"/>
              <a:t>│       eosimapp.py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</a:t>
            </a:r>
            <a:r>
              <a:rPr lang="en-US" sz="1200" dirty="0" err="1"/>
              <a:t>cesium_app</a:t>
            </a:r>
            <a:endParaRPr lang="en-US" sz="1200" dirty="0"/>
          </a:p>
          <a:p>
            <a:r>
              <a:rPr lang="en-US" sz="1200" dirty="0"/>
              <a:t>│   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│   index.css</a:t>
            </a:r>
          </a:p>
          <a:p>
            <a:r>
              <a:rPr lang="en-US" sz="1200" dirty="0"/>
              <a:t>│   │   index.html</a:t>
            </a:r>
          </a:p>
          <a:p>
            <a:r>
              <a:rPr lang="en-US" sz="1200" dirty="0"/>
              <a:t>│   │   LICENSE.md</a:t>
            </a:r>
          </a:p>
          <a:p>
            <a:r>
              <a:rPr lang="en-US" sz="1200" dirty="0"/>
              <a:t>│   │   package-</a:t>
            </a:r>
            <a:r>
              <a:rPr lang="en-US" sz="1200" dirty="0" err="1"/>
              <a:t>lock.json</a:t>
            </a:r>
            <a:endParaRPr lang="en-US" sz="1200" dirty="0"/>
          </a:p>
          <a:p>
            <a:r>
              <a:rPr lang="en-US" sz="1200" dirty="0"/>
              <a:t>│   │   </a:t>
            </a:r>
            <a:r>
              <a:rPr lang="en-US" sz="1200" dirty="0" err="1"/>
              <a:t>package.json</a:t>
            </a:r>
            <a:endParaRPr lang="en-US" sz="1200" dirty="0"/>
          </a:p>
          <a:p>
            <a:r>
              <a:rPr lang="en-US" sz="1200" dirty="0"/>
              <a:t>│   │   README.md</a:t>
            </a:r>
          </a:p>
          <a:p>
            <a:r>
              <a:rPr lang="en-US" sz="1200" dirty="0"/>
              <a:t>│   │   server.js</a:t>
            </a:r>
          </a:p>
          <a:p>
            <a:r>
              <a:rPr lang="en-US" sz="1200" dirty="0"/>
              <a:t>│   │   workshop_index.html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└───Source</a:t>
            </a:r>
          </a:p>
          <a:p>
            <a:r>
              <a:rPr lang="en-US" sz="1200" dirty="0"/>
              <a:t>│       │   App.js</a:t>
            </a:r>
          </a:p>
          <a:p>
            <a:r>
              <a:rPr lang="en-US" sz="1200" dirty="0"/>
              <a:t>│       │   AppSkeleton.js</a:t>
            </a:r>
          </a:p>
          <a:p>
            <a:r>
              <a:rPr lang="en-US" sz="1200" dirty="0"/>
              <a:t>│       │   eosimApp.js</a:t>
            </a:r>
          </a:p>
          <a:p>
            <a:r>
              <a:rPr lang="en-US" sz="1200" dirty="0"/>
              <a:t>│       │</a:t>
            </a:r>
          </a:p>
          <a:p>
            <a:r>
              <a:rPr lang="en-US" sz="1200" dirty="0"/>
              <a:t>│       └───</a:t>
            </a:r>
            <a:r>
              <a:rPr lang="en-US" sz="1200" dirty="0" err="1"/>
              <a:t>SampleData</a:t>
            </a:r>
            <a:endParaRPr lang="en-US" sz="1200" dirty="0"/>
          </a:p>
          <a:p>
            <a:r>
              <a:rPr lang="en-US" sz="1200" dirty="0"/>
              <a:t>│           │</a:t>
            </a:r>
          </a:p>
          <a:p>
            <a:r>
              <a:rPr lang="en-US" sz="1200" dirty="0"/>
              <a:t>│           └───Models</a:t>
            </a:r>
          </a:p>
          <a:p>
            <a:r>
              <a:rPr lang="en-US" sz="1200" dirty="0"/>
              <a:t>│                   </a:t>
            </a:r>
            <a:r>
              <a:rPr lang="en-US" sz="1200" dirty="0" err="1"/>
              <a:t>CesiumDrone.gltf</a:t>
            </a:r>
            <a:endParaRPr lang="en-US" sz="1200" dirty="0"/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├───docs</a:t>
            </a:r>
          </a:p>
        </p:txBody>
      </p:sp>
    </p:spTree>
    <p:extLst>
      <p:ext uri="{BB962C8B-B14F-4D97-AF65-F5344CB8AC3E}">
        <p14:creationId xmlns:p14="http://schemas.microsoft.com/office/powerpoint/2010/main" val="37564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590-B903-4036-BB14-0A91676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eosimapp.py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C39-3B33-4D12-92B4-70C64ACB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3083726"/>
          </a:xfrm>
        </p:spPr>
        <p:txBody>
          <a:bodyPr>
            <a:normAutofit/>
          </a:bodyPr>
          <a:lstStyle/>
          <a:p>
            <a:r>
              <a:rPr lang="en-US" sz="2000" dirty="0"/>
              <a:t>This is a script which when invoked starts the EO-Sim application.</a:t>
            </a:r>
          </a:p>
          <a:p>
            <a:r>
              <a:rPr lang="en-US" sz="2000" dirty="0"/>
              <a:t>It can be called with an argument specifying the level of </a:t>
            </a:r>
            <a:r>
              <a:rPr lang="en-US" sz="2000" i="1" dirty="0"/>
              <a:t>logging</a:t>
            </a:r>
            <a:r>
              <a:rPr lang="en-US" sz="2000" dirty="0"/>
              <a:t> required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2000" dirty="0"/>
              <a:t>).</a:t>
            </a:r>
          </a:p>
          <a:p>
            <a:r>
              <a:rPr lang="en-US" sz="2000" dirty="0"/>
              <a:t>It instantiates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2000" dirty="0"/>
              <a:t> object, which accepts as argument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0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0D3FD8-0495-477B-ABA0-214E5E9C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45" y="1854870"/>
            <a:ext cx="6323613" cy="3095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CE97E-F420-4299-9AEA-B60AA207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mainapplication.py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C0B-8F44-48E9-9861-1B95234A9959}"/>
              </a:ext>
            </a:extLst>
          </p:cNvPr>
          <p:cNvSpPr txBox="1"/>
          <p:nvPr/>
        </p:nvSpPr>
        <p:spPr>
          <a:xfrm>
            <a:off x="509727" y="1166842"/>
            <a:ext cx="49589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</a:t>
            </a:r>
            <a:r>
              <a:rPr lang="en-US" sz="1600" i="1" dirty="0"/>
              <a:t>main python file </a:t>
            </a:r>
            <a:r>
              <a:rPr lang="en-US" sz="1600" dirty="0"/>
              <a:t>inside which the widgets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dirty="0"/>
              <a:t> window are configured. It configures the overall GUI window and the frames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encompasses all frames inside the main-window.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we have the following items defined: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600" dirty="0"/>
              <a:t> (</a:t>
            </a:r>
            <a:r>
              <a:rPr lang="en-US" sz="1600" dirty="0" err="1"/>
              <a:t>Menubar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r>
              <a:rPr lang="en-US" sz="1600" dirty="0"/>
              <a:t> (left-sidebar)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r>
              <a:rPr lang="en-US" sz="1600" dirty="0"/>
              <a:t>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dirty="0"/>
              <a:t> (Frame)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below frames are stacked on top of each other inside the container frame.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DABF4A-CEB3-4B44-B4A0-E5E53F5BEDE0}"/>
              </a:ext>
            </a:extLst>
          </p:cNvPr>
          <p:cNvCxnSpPr/>
          <p:nvPr/>
        </p:nvCxnSpPr>
        <p:spPr>
          <a:xfrm flipH="1">
            <a:off x="6338656" y="1278384"/>
            <a:ext cx="772358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00A188-F2DA-4667-8A1B-629AF9B7C76E}"/>
              </a:ext>
            </a:extLst>
          </p:cNvPr>
          <p:cNvSpPr txBox="1"/>
          <p:nvPr/>
        </p:nvSpPr>
        <p:spPr>
          <a:xfrm>
            <a:off x="7111014" y="10699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E0E9E-5687-4C21-BD69-E3E5572A2604}"/>
              </a:ext>
            </a:extLst>
          </p:cNvPr>
          <p:cNvCxnSpPr>
            <a:cxnSpLocks/>
          </p:cNvCxnSpPr>
          <p:nvPr/>
        </p:nvCxnSpPr>
        <p:spPr>
          <a:xfrm flipH="1" flipV="1">
            <a:off x="6189215" y="4221267"/>
            <a:ext cx="229340" cy="103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5BB43B-0C21-4B00-BF38-F3A77167CF55}"/>
              </a:ext>
            </a:extLst>
          </p:cNvPr>
          <p:cNvCxnSpPr>
            <a:cxnSpLocks/>
          </p:cNvCxnSpPr>
          <p:nvPr/>
        </p:nvCxnSpPr>
        <p:spPr>
          <a:xfrm>
            <a:off x="10191566" y="1110819"/>
            <a:ext cx="719090" cy="16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85424-740A-4B87-9F27-5143860FF1E3}"/>
              </a:ext>
            </a:extLst>
          </p:cNvPr>
          <p:cNvCxnSpPr>
            <a:cxnSpLocks/>
          </p:cNvCxnSpPr>
          <p:nvPr/>
        </p:nvCxnSpPr>
        <p:spPr>
          <a:xfrm flipH="1" flipV="1">
            <a:off x="8630451" y="4618515"/>
            <a:ext cx="344749" cy="4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C8A8D-5D16-45A0-9C77-D443717B6970}"/>
              </a:ext>
            </a:extLst>
          </p:cNvPr>
          <p:cNvSpPr txBox="1"/>
          <p:nvPr/>
        </p:nvSpPr>
        <p:spPr>
          <a:xfrm>
            <a:off x="5790091" y="5171467"/>
            <a:ext cx="24835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“Control-panel” Clicking a button will bring the respective Frame to the top in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</a:t>
            </a:r>
            <a:r>
              <a:rPr lang="en-US" sz="1400" dirty="0">
                <a:cs typeface="Courier New" panose="02070309020205020404" pitchFamily="49" charset="0"/>
              </a:rPr>
              <a:t>Frame.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3229C-6493-4BE7-97A1-EBF9E821B5E4}"/>
              </a:ext>
            </a:extLst>
          </p:cNvPr>
          <p:cNvSpPr txBox="1"/>
          <p:nvPr/>
        </p:nvSpPr>
        <p:spPr>
          <a:xfrm>
            <a:off x="8595065" y="4986801"/>
            <a:ext cx="2022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Displays messages from the application to the user.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365E4-23BE-4228-A14A-35E0044410E2}"/>
              </a:ext>
            </a:extLst>
          </p:cNvPr>
          <p:cNvSpPr txBox="1"/>
          <p:nvPr/>
        </p:nvSpPr>
        <p:spPr>
          <a:xfrm>
            <a:off x="9309123" y="289516"/>
            <a:ext cx="2138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Stack of frames. In figure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400" dirty="0">
                <a:cs typeface="Courier New" panose="02070309020205020404" pitchFamily="49" charset="0"/>
              </a:rPr>
              <a:t> is on the top.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9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helpwindow.py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474215" y="1468683"/>
            <a:ext cx="88739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module contains set of functions which are used to display the help-window (contextual help).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help-window must first be opened by clicking on: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-&gt;Help-&gt; Help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mouse-pointer hovers over an widget-of-interest, if there is any associated help-item, it is displayed in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no longer desired, the help-window should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help-database is mainly the json file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help_database.json</a:t>
            </a:r>
            <a:r>
              <a:rPr lang="en-US" sz="1600" dirty="0"/>
              <a:t>) inside the folder </a:t>
            </a:r>
            <a:r>
              <a:rPr lang="en-US" sz="1600" dirty="0">
                <a:cs typeface="Courier New" panose="02070309020205020404" pitchFamily="49" charset="0"/>
              </a:rPr>
              <a:t>./</a:t>
            </a:r>
            <a:r>
              <a:rPr lang="en-US" sz="1600" dirty="0" err="1">
                <a:cs typeface="Courier New" panose="02070309020205020404" pitchFamily="49" charset="0"/>
              </a:rPr>
              <a:t>eosim</a:t>
            </a:r>
            <a:r>
              <a:rPr lang="en-US" sz="1600" dirty="0">
                <a:cs typeface="Courier New" panose="02070309020205020404" pitchFamily="49" charset="0"/>
              </a:rPr>
              <a:t>/</a:t>
            </a:r>
            <a:r>
              <a:rPr lang="en-US" sz="1600" dirty="0" err="1">
                <a:cs typeface="Courier New" panose="02070309020205020404" pitchFamily="49" charset="0"/>
              </a:rPr>
              <a:t>gui</a:t>
            </a:r>
            <a:r>
              <a:rPr lang="en-US" sz="1600" dirty="0">
                <a:cs typeface="Courier New" panose="02070309020205020404" pitchFamily="49" charset="0"/>
              </a:rPr>
              <a:t>/help/ </a:t>
            </a:r>
            <a:r>
              <a:rPr lang="en-US" sz="1600" dirty="0"/>
              <a:t>The folder also has images which are to be displayed inside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provide contextual help to a widget following steps must be undertaken: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 the help-info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json file. The database entry must be associated with a widget-id.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Bind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 </a:t>
            </a:r>
            <a:r>
              <a:rPr lang="en-US" sz="1600" dirty="0"/>
              <a:t>event to an widget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update_help_window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(event,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function.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"heading": "Basic Sensor",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["Model parameters of a basic-sensor."],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"images": false,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morehelp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other_specs_frame.bind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('&lt;Enter&gt;',lambda 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helpwindow.update_help_window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65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welcomeframe.py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562993" y="1539704"/>
            <a:ext cx="763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topmost frame (when the application is first started) in the stack of frames defined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displayed by clicking on the “WELCOME” button on the left-sidebar.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frame simply contains textual information on how to use the </a:t>
            </a:r>
            <a:r>
              <a:rPr lang="en-US" sz="1600" dirty="0" err="1"/>
              <a:t>EOSim</a:t>
            </a:r>
            <a:r>
              <a:rPr lang="en-US" sz="1600" dirty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4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CB76972-A7AB-4FA8-8CD7-CC83811B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1" y="2270995"/>
            <a:ext cx="6229742" cy="3101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configure/cfframe.py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68322" cy="3918227"/>
          </a:xfrm>
        </p:spPr>
        <p:txBody>
          <a:bodyPr>
            <a:normAutofit/>
          </a:bodyPr>
          <a:lstStyle/>
          <a:p>
            <a:r>
              <a:rPr lang="en-US" sz="1800" dirty="0"/>
              <a:t>The configure folder contains the modules relating to the mission configuration.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cfframe</a:t>
            </a:r>
            <a:r>
              <a:rPr lang="en-US" sz="1800" dirty="0"/>
              <a:t> module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/>
              <a:t> class) lays out all the widgets required for configuring various aspects of the mission.</a:t>
            </a:r>
          </a:p>
          <a:p>
            <a:r>
              <a:rPr lang="en-US" sz="1800" dirty="0"/>
              <a:t>The widgets along with their associated modules is presented in the figure.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501FD-F848-4C1A-A833-1A25A2BB402D}"/>
              </a:ext>
            </a:extLst>
          </p:cNvPr>
          <p:cNvCxnSpPr>
            <a:cxnSpLocks/>
          </p:cNvCxnSpPr>
          <p:nvPr/>
        </p:nvCxnSpPr>
        <p:spPr>
          <a:xfrm>
            <a:off x="7048500" y="2903192"/>
            <a:ext cx="312420" cy="3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1C5349-A40C-4D1C-96DC-C135954906F4}"/>
              </a:ext>
            </a:extLst>
          </p:cNvPr>
          <p:cNvSpPr txBox="1"/>
          <p:nvPr/>
        </p:nvSpPr>
        <p:spPr>
          <a:xfrm>
            <a:off x="6400170" y="2638601"/>
            <a:ext cx="1023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cfmission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A035A-497A-46DC-B539-A241054DFF9D}"/>
              </a:ext>
            </a:extLst>
          </p:cNvPr>
          <p:cNvSpPr txBox="1"/>
          <p:nvPr/>
        </p:nvSpPr>
        <p:spPr>
          <a:xfrm>
            <a:off x="8064891" y="3683040"/>
            <a:ext cx="1279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cfpropagate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7097C-4A9F-4084-BF98-24F5FF78875E}"/>
              </a:ext>
            </a:extLst>
          </p:cNvPr>
          <p:cNvSpPr txBox="1"/>
          <p:nvPr/>
        </p:nvSpPr>
        <p:spPr>
          <a:xfrm>
            <a:off x="8017353" y="2646197"/>
            <a:ext cx="1279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09E27-2FC6-45BD-9DC8-1FFA3CA7465C}"/>
              </a:ext>
            </a:extLst>
          </p:cNvPr>
          <p:cNvSpPr txBox="1"/>
          <p:nvPr/>
        </p:nvSpPr>
        <p:spPr>
          <a:xfrm>
            <a:off x="8108250" y="3360252"/>
            <a:ext cx="945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cfsensor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CF94B-7B1D-4910-8A6A-05C562F5ADEB}"/>
              </a:ext>
            </a:extLst>
          </p:cNvPr>
          <p:cNvSpPr txBox="1"/>
          <p:nvPr/>
        </p:nvSpPr>
        <p:spPr>
          <a:xfrm>
            <a:off x="9576264" y="2467149"/>
            <a:ext cx="1628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cfconstellation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3E35B-92CA-44C7-B825-7DDE20770358}"/>
              </a:ext>
            </a:extLst>
          </p:cNvPr>
          <p:cNvSpPr txBox="1"/>
          <p:nvPr/>
        </p:nvSpPr>
        <p:spPr>
          <a:xfrm>
            <a:off x="7980009" y="4259747"/>
            <a:ext cx="115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cfcoverage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95F1F-30F4-4F06-A2BA-A2C15D2CF480}"/>
              </a:ext>
            </a:extLst>
          </p:cNvPr>
          <p:cNvSpPr txBox="1"/>
          <p:nvPr/>
        </p:nvSpPr>
        <p:spPr>
          <a:xfrm>
            <a:off x="10336666" y="3550820"/>
            <a:ext cx="1593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cfgroundstation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5C92E9-0DFE-4D6D-A0F1-47B95431EB13}"/>
              </a:ext>
            </a:extLst>
          </p:cNvPr>
          <p:cNvCxnSpPr>
            <a:cxnSpLocks/>
          </p:cNvCxnSpPr>
          <p:nvPr/>
        </p:nvCxnSpPr>
        <p:spPr>
          <a:xfrm>
            <a:off x="9079267" y="2903192"/>
            <a:ext cx="155288" cy="1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C3A05-3638-49B9-82EB-AB3080415908}"/>
              </a:ext>
            </a:extLst>
          </p:cNvPr>
          <p:cNvCxnSpPr>
            <a:cxnSpLocks/>
          </p:cNvCxnSpPr>
          <p:nvPr/>
        </p:nvCxnSpPr>
        <p:spPr>
          <a:xfrm flipH="1">
            <a:off x="10424160" y="2708121"/>
            <a:ext cx="106489" cy="3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D56B1-F029-4FFC-968E-3756270FA806}"/>
              </a:ext>
            </a:extLst>
          </p:cNvPr>
          <p:cNvCxnSpPr>
            <a:cxnSpLocks/>
          </p:cNvCxnSpPr>
          <p:nvPr/>
        </p:nvCxnSpPr>
        <p:spPr>
          <a:xfrm flipV="1">
            <a:off x="9003792" y="4306476"/>
            <a:ext cx="293858" cy="17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F250C-6C4A-4B01-975E-99D5323468CA}"/>
              </a:ext>
            </a:extLst>
          </p:cNvPr>
          <p:cNvCxnSpPr>
            <a:cxnSpLocks/>
          </p:cNvCxnSpPr>
          <p:nvPr/>
        </p:nvCxnSpPr>
        <p:spPr>
          <a:xfrm flipV="1">
            <a:off x="8942832" y="3375492"/>
            <a:ext cx="333432" cy="8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14279C-D337-4C30-99C5-DFF5F18B8B96}"/>
              </a:ext>
            </a:extLst>
          </p:cNvPr>
          <p:cNvCxnSpPr>
            <a:cxnSpLocks/>
          </p:cNvCxnSpPr>
          <p:nvPr/>
        </p:nvCxnSpPr>
        <p:spPr>
          <a:xfrm>
            <a:off x="8954233" y="3900208"/>
            <a:ext cx="280322" cy="1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5831A8-B08B-491D-8D0F-588655B2C5E2}"/>
              </a:ext>
            </a:extLst>
          </p:cNvPr>
          <p:cNvCxnSpPr>
            <a:cxnSpLocks/>
          </p:cNvCxnSpPr>
          <p:nvPr/>
        </p:nvCxnSpPr>
        <p:spPr>
          <a:xfrm flipH="1" flipV="1">
            <a:off x="10765536" y="3418595"/>
            <a:ext cx="1" cy="21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76000E-B545-4DDA-88B7-91F0358DA0ED}"/>
              </a:ext>
            </a:extLst>
          </p:cNvPr>
          <p:cNvSpPr txBox="1"/>
          <p:nvPr/>
        </p:nvSpPr>
        <p:spPr>
          <a:xfrm>
            <a:off x="9961017" y="4155834"/>
            <a:ext cx="2066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cfintersatellitecomm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417656-02D0-4FA0-B0D0-CE826EEEFE32}"/>
              </a:ext>
            </a:extLst>
          </p:cNvPr>
          <p:cNvCxnSpPr>
            <a:cxnSpLocks/>
          </p:cNvCxnSpPr>
          <p:nvPr/>
        </p:nvCxnSpPr>
        <p:spPr>
          <a:xfrm flipH="1" flipV="1">
            <a:off x="10624333" y="4037825"/>
            <a:ext cx="141203" cy="2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91945"/>
            <a:ext cx="5509334" cy="399812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This module contains the </a:t>
            </a:r>
            <a:r>
              <a:rPr lang="en-US" sz="1600" dirty="0" err="1"/>
              <a:t>GuiStyle</a:t>
            </a:r>
            <a:r>
              <a:rPr lang="en-US" sz="1600" dirty="0"/>
              <a:t> class, which contains the configuration of the GUI widgets. </a:t>
            </a:r>
          </a:p>
          <a:p>
            <a:pPr lvl="1"/>
            <a:r>
              <a:rPr lang="en-US" sz="1400" dirty="0"/>
              <a:t>It can be referenced in other modules and a uniform custom style (e.g., fonts of labels, color of buttons, etc.) can be maintained easily. (Not done currently, mostly the default widget style is used.) </a:t>
            </a:r>
          </a:p>
          <a:p>
            <a:r>
              <a:rPr lang="en-US" sz="1600" dirty="0"/>
              <a:t>The module also stores variables which are used as global variables over the other modules of </a:t>
            </a:r>
            <a:r>
              <a:rPr lang="en-US" sz="1600" dirty="0" err="1"/>
              <a:t>eosim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workspace_dir</a:t>
            </a:r>
            <a:r>
              <a:rPr lang="en-US" sz="1600" dirty="0">
                <a:cs typeface="Courier New" panose="02070309020205020404" pitchFamily="49" charset="0"/>
              </a:rPr>
              <a:t>: This variable stores the workspace directory.  It is written onto when the user selects the workspace directory (new or old) in the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mission_specs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cs typeface="Courier New" panose="02070309020205020404" pitchFamily="49" charset="0"/>
              </a:rPr>
              <a:t>This variable stores the mission specifications as and when they are updated in the Configure frame.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method of using global variables is not safe. </a:t>
            </a:r>
            <a:r>
              <a:rPr lang="en-US" sz="1600" i="1" dirty="0">
                <a:cs typeface="Courier New" panose="02070309020205020404" pitchFamily="49" charset="0"/>
              </a:rPr>
              <a:t>Unless</a:t>
            </a:r>
            <a:r>
              <a:rPr lang="en-US" sz="1600" dirty="0">
                <a:cs typeface="Courier New" panose="02070309020205020404" pitchFamily="49" charset="0"/>
              </a:rPr>
              <a:t> the variables are manipulated (write, read) in the correct order, the application can fail.</a:t>
            </a:r>
          </a:p>
        </p:txBody>
      </p:sp>
    </p:spTree>
    <p:extLst>
      <p:ext uri="{BB962C8B-B14F-4D97-AF65-F5344CB8AC3E}">
        <p14:creationId xmlns:p14="http://schemas.microsoft.com/office/powerpoint/2010/main" val="248458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DAD-FDD1-4E6E-87C4-7068186A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F9C8-27FF-454B-A76D-C8DD80A6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3516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‘frame’ widgets are used to define the different sections of the window. A “master” frame encompasses all the frames in the window is also usually defined. </a:t>
            </a:r>
          </a:p>
          <a:p>
            <a:r>
              <a:rPr lang="en-US" sz="2000" dirty="0"/>
              <a:t>E.g. in the alongside window (see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cfsatellite.py </a:t>
            </a:r>
            <a:r>
              <a:rPr lang="en-US" sz="2000" dirty="0"/>
              <a:t>module), there are three frames defined: (1)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(the master frame) (2)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(3)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Default values can be provided as illustrated in the following snippet: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alt_entry.insert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(0,500)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lambda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alt_entry.delete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('0', 'end’))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‘500’ is the default value in the altitude </a:t>
            </a:r>
            <a:r>
              <a:rPr lang="en-US" sz="1800" i="1" dirty="0">
                <a:cs typeface="Courier New" panose="02070309020205020404" pitchFamily="49" charset="0"/>
              </a:rPr>
              <a:t>entry</a:t>
            </a:r>
            <a:r>
              <a:rPr lang="en-US" sz="1800" dirty="0">
                <a:cs typeface="Courier New" panose="02070309020205020404" pitchFamily="49" charset="0"/>
              </a:rPr>
              <a:t> widget. It gets cleared when one clicks inside the entry widget.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21A4E-CBF4-4DBD-A425-2A1FE90D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305" y="1581397"/>
            <a:ext cx="3000375" cy="3238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E6D85-4BB2-4A70-9544-4FB8556AE06C}"/>
              </a:ext>
            </a:extLst>
          </p:cNvPr>
          <p:cNvCxnSpPr>
            <a:cxnSpLocks/>
          </p:cNvCxnSpPr>
          <p:nvPr/>
        </p:nvCxnSpPr>
        <p:spPr>
          <a:xfrm>
            <a:off x="9865360" y="1214596"/>
            <a:ext cx="264160" cy="86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8D55C6-A0B9-4C35-B36C-39D65F0A313E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8044814" y="3200648"/>
            <a:ext cx="1312546" cy="4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39BAA-4922-41B7-99CA-D19110F801C9}"/>
              </a:ext>
            </a:extLst>
          </p:cNvPr>
          <p:cNvCxnSpPr>
            <a:cxnSpLocks/>
          </p:cNvCxnSpPr>
          <p:nvPr/>
        </p:nvCxnSpPr>
        <p:spPr>
          <a:xfrm flipH="1" flipV="1">
            <a:off x="9489440" y="4593954"/>
            <a:ext cx="375920" cy="59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544EA-8F69-4993-B5B9-7ED4D0C76CC3}"/>
              </a:ext>
            </a:extLst>
          </p:cNvPr>
          <p:cNvSpPr txBox="1"/>
          <p:nvPr/>
        </p:nvSpPr>
        <p:spPr>
          <a:xfrm>
            <a:off x="9166135" y="5107913"/>
            <a:ext cx="2248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1592D-041D-47A0-BC89-01A1BED74B14}"/>
              </a:ext>
            </a:extLst>
          </p:cNvPr>
          <p:cNvSpPr txBox="1"/>
          <p:nvPr/>
        </p:nvSpPr>
        <p:spPr>
          <a:xfrm rot="16888615">
            <a:off x="6238240" y="3423884"/>
            <a:ext cx="32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A6B38-9A59-4F73-998A-351B6C0EAEFD}"/>
              </a:ext>
            </a:extLst>
          </p:cNvPr>
          <p:cNvSpPr txBox="1"/>
          <p:nvPr/>
        </p:nvSpPr>
        <p:spPr>
          <a:xfrm>
            <a:off x="8883332" y="843240"/>
            <a:ext cx="281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1806</Words>
  <Application>Microsoft Office PowerPoint</Application>
  <PresentationFormat>Widescreen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eosimapp.py</vt:lpstr>
      <vt:lpstr>mainapplication.py </vt:lpstr>
      <vt:lpstr>helpwindow.py</vt:lpstr>
      <vt:lpstr>welcomeframe.py</vt:lpstr>
      <vt:lpstr>configure/cfframe.py</vt:lpstr>
      <vt:lpstr>config.py</vt:lpstr>
      <vt:lpstr>General notes on coding style</vt:lpstr>
      <vt:lpstr>General notes on coding style</vt:lpstr>
      <vt:lpstr>General notes on coding style</vt:lpstr>
      <vt:lpstr>General notes on coding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Ravindra, Vinay (ARC-SG)[Bay Area Environmental Research Institute]</dc:creator>
  <cp:lastModifiedBy>Ravindra, Vinay (ARC-SG)[Bay Area Environmental Research Institute]</cp:lastModifiedBy>
  <cp:revision>81</cp:revision>
  <dcterms:created xsi:type="dcterms:W3CDTF">2021-09-17T06:10:15Z</dcterms:created>
  <dcterms:modified xsi:type="dcterms:W3CDTF">2021-09-21T06:28:13Z</dcterms:modified>
</cp:coreProperties>
</file>