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8" roundtripDataSignature="AMtx7mhRdnWu4HB2gc/eQqlagS89mD/A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6" name="Google Shape;28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1" Type="http://schemas.openxmlformats.org/officeDocument/2006/relationships/hyperlink" Target="https://help.agi.com/AGIComponents/html/Cesium.htm" TargetMode="External"/><Relationship Id="rId10" Type="http://schemas.openxmlformats.org/officeDocument/2006/relationships/hyperlink" Target="https://github.com/CesiumGS/cesium/tree/main/Apps/SampleData" TargetMode="External"/><Relationship Id="rId13" Type="http://schemas.openxmlformats.org/officeDocument/2006/relationships/hyperlink" Target="https://stackoverflow.com/questions/59035298/realtime-interaction-with-cesiumjs" TargetMode="External"/><Relationship Id="rId12" Type="http://schemas.openxmlformats.org/officeDocument/2006/relationships/hyperlink" Target="https://github.com/AnalyticalGraphicsInc/czml-writer"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CesiumGS" TargetMode="External"/><Relationship Id="rId4" Type="http://schemas.openxmlformats.org/officeDocument/2006/relationships/hyperlink" Target="https://github.com/CesiumGS/cesium/wiki" TargetMode="External"/><Relationship Id="rId9" Type="http://schemas.openxmlformats.org/officeDocument/2006/relationships/hyperlink" Target="https://github.com/AnalyticalGraphicsInc/czml-writer/wiki/Packet" TargetMode="External"/><Relationship Id="rId5" Type="http://schemas.openxmlformats.org/officeDocument/2006/relationships/hyperlink" Target="https://github.com/CesiumGS/cesium-workshop" TargetMode="External"/><Relationship Id="rId6" Type="http://schemas.openxmlformats.org/officeDocument/2006/relationships/hyperlink" Target="https://sandcastle.cesium.com/" TargetMode="External"/><Relationship Id="rId7" Type="http://schemas.openxmlformats.org/officeDocument/2006/relationships/hyperlink" Target="https://sandcastle.cesium.com/?src=CZML.html" TargetMode="External"/><Relationship Id="rId8" Type="http://schemas.openxmlformats.org/officeDocument/2006/relationships/hyperlink" Target="https://github.com/AnalyticalGraphicsInc/czml-writer/wiki/CZML-Structur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EO-SIM CODEBASE</a:t>
            </a:r>
            <a:br>
              <a:rPr lang="en-US"/>
            </a:br>
            <a:r>
              <a:rPr lang="en-US"/>
              <a:t>DESCRIPTION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Vinay Ravindra</a:t>
            </a:r>
            <a:endParaRPr/>
          </a:p>
          <a:p>
            <a:pPr indent="0" lvl="0" marL="0" rtl="0" algn="ctr">
              <a:lnSpc>
                <a:spcPct val="90000"/>
              </a:lnSpc>
              <a:spcBef>
                <a:spcPts val="1000"/>
              </a:spcBef>
              <a:spcAft>
                <a:spcPts val="0"/>
              </a:spcAft>
              <a:buClr>
                <a:schemeClr val="dk1"/>
              </a:buClr>
              <a:buSzPts val="2400"/>
              <a:buNone/>
            </a:pPr>
            <a:r>
              <a:rPr lang="en-US"/>
              <a:t>Updated: 22 March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visualize/vis2dframe.py</a:t>
            </a:r>
            <a:endParaRPr/>
          </a:p>
        </p:txBody>
      </p:sp>
      <p:sp>
        <p:nvSpPr>
          <p:cNvPr id="167" name="Google Shape;167;p10"/>
          <p:cNvSpPr txBox="1"/>
          <p:nvPr>
            <p:ph idx="1" type="body"/>
          </p:nvPr>
        </p:nvSpPr>
        <p:spPr>
          <a:xfrm>
            <a:off x="704848" y="1463674"/>
            <a:ext cx="5047882" cy="446660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1600"/>
              <a:buChar char="•"/>
            </a:pPr>
            <a:r>
              <a:rPr lang="en-US" sz="1600"/>
              <a:t>Module to handle visualization with X-Y plots.</a:t>
            </a:r>
            <a:endParaRPr/>
          </a:p>
          <a:p>
            <a:pPr indent="-228600" lvl="0" marL="228600" rtl="0" algn="l">
              <a:lnSpc>
                <a:spcPct val="90000"/>
              </a:lnSpc>
              <a:spcBef>
                <a:spcPts val="1000"/>
              </a:spcBef>
              <a:spcAft>
                <a:spcPts val="0"/>
              </a:spcAft>
              <a:buClr>
                <a:schemeClr val="dk1"/>
              </a:buClr>
              <a:buSzPts val="1600"/>
              <a:buChar char="•"/>
            </a:pPr>
            <a:r>
              <a:rPr lang="en-US" sz="1600"/>
              <a:t>The module contains the class </a:t>
            </a:r>
            <a:r>
              <a:rPr lang="en-US" sz="1600">
                <a:latin typeface="Courier New"/>
                <a:ea typeface="Courier New"/>
                <a:cs typeface="Courier New"/>
                <a:sym typeface="Courier New"/>
              </a:rPr>
              <a:t>Vis2DFrame</a:t>
            </a:r>
            <a:r>
              <a:rPr lang="en-US" sz="1600"/>
              <a:t> to build the frame in which the user enters the plotting parameters. A time-interval of interest is to be specified, and the X, Y data corresponding to this time-interval shall be plotted. A single x-variable (belonging to a satellite) is selected (see the class ``Plot2DVisVars`` for list of possible variables). Multiple y-variables may be selected to be plotted on the same figure. </a:t>
            </a:r>
            <a:endParaRPr/>
          </a:p>
          <a:p>
            <a:pPr indent="-228600" lvl="0" marL="228600" rtl="0" algn="l">
              <a:lnSpc>
                <a:spcPct val="90000"/>
              </a:lnSpc>
              <a:spcBef>
                <a:spcPts val="1000"/>
              </a:spcBef>
              <a:spcAft>
                <a:spcPts val="0"/>
              </a:spcAft>
              <a:buClr>
                <a:schemeClr val="dk1"/>
              </a:buClr>
              <a:buSzPts val="1600"/>
              <a:buChar char="•"/>
            </a:pPr>
            <a:r>
              <a:rPr lang="en-US" sz="1600"/>
              <a:t>The </a:t>
            </a:r>
            <a:r>
              <a:rPr lang="en-US" sz="1600">
                <a:highlight>
                  <a:srgbClr val="FFFF00"/>
                </a:highlight>
              </a:rPr>
              <a:t>module currently only allows plotting of satellite orbit-propagation </a:t>
            </a:r>
            <a:r>
              <a:rPr lang="en-US" sz="1600"/>
              <a:t>parameters (and hence association of only the satellite (no need of sensor) with the variable is sufficient).</a:t>
            </a:r>
            <a:endParaRPr/>
          </a:p>
          <a:p>
            <a:pPr indent="-228600" lvl="0" marL="228600" rtl="0" algn="l">
              <a:lnSpc>
                <a:spcPct val="90000"/>
              </a:lnSpc>
              <a:spcBef>
                <a:spcPts val="1000"/>
              </a:spcBef>
              <a:spcAft>
                <a:spcPts val="0"/>
              </a:spcAft>
              <a:buClr>
                <a:schemeClr val="dk1"/>
              </a:buClr>
              <a:buSzPts val="1600"/>
              <a:buChar char="•"/>
            </a:pPr>
            <a:r>
              <a:rPr lang="en-US" sz="1600"/>
              <a:t>Data can also be exported to a csv-formatted file.</a:t>
            </a:r>
            <a:endParaRPr/>
          </a:p>
        </p:txBody>
      </p:sp>
      <p:pic>
        <p:nvPicPr>
          <p:cNvPr id="168" name="Google Shape;168;p10"/>
          <p:cNvPicPr preferRelativeResize="0"/>
          <p:nvPr/>
        </p:nvPicPr>
        <p:blipFill rotWithShape="1">
          <a:blip r:embed="rId3">
            <a:alphaModFix/>
          </a:blip>
          <a:srcRect b="0" l="0" r="0" t="0"/>
          <a:stretch/>
        </p:blipFill>
        <p:spPr>
          <a:xfrm>
            <a:off x="6172200" y="1690688"/>
            <a:ext cx="5483487" cy="4003721"/>
          </a:xfrm>
          <a:prstGeom prst="rect">
            <a:avLst/>
          </a:prstGeom>
          <a:noFill/>
          <a:ln>
            <a:noFill/>
          </a:ln>
        </p:spPr>
      </p:pic>
      <p:cxnSp>
        <p:nvCxnSpPr>
          <p:cNvPr id="169" name="Google Shape;169;p10"/>
          <p:cNvCxnSpPr/>
          <p:nvPr/>
        </p:nvCxnSpPr>
        <p:spPr>
          <a:xfrm flipH="1">
            <a:off x="8034291" y="1227800"/>
            <a:ext cx="275208" cy="1391113"/>
          </a:xfrm>
          <a:prstGeom prst="straightConnector1">
            <a:avLst/>
          </a:prstGeom>
          <a:noFill/>
          <a:ln cap="flat" cmpd="sng" w="9525">
            <a:solidFill>
              <a:schemeClr val="accent1"/>
            </a:solidFill>
            <a:prstDash val="solid"/>
            <a:miter lim="800000"/>
            <a:headEnd len="sm" w="sm" type="none"/>
            <a:tailEnd len="med" w="med" type="triangle"/>
          </a:ln>
        </p:spPr>
      </p:cxnSp>
      <p:sp>
        <p:nvSpPr>
          <p:cNvPr id="170" name="Google Shape;170;p10"/>
          <p:cNvSpPr txBox="1"/>
          <p:nvPr/>
        </p:nvSpPr>
        <p:spPr>
          <a:xfrm>
            <a:off x="7506783" y="825638"/>
            <a:ext cx="2498351"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Time-interval of the data to be plotted</a:t>
            </a:r>
            <a:endParaRPr b="0" i="0" sz="1400" u="none" cap="none" strike="noStrike">
              <a:solidFill>
                <a:schemeClr val="dk1"/>
              </a:solidFill>
              <a:latin typeface="Calibri"/>
              <a:ea typeface="Calibri"/>
              <a:cs typeface="Calibri"/>
              <a:sym typeface="Calibri"/>
            </a:endParaRPr>
          </a:p>
        </p:txBody>
      </p:sp>
      <p:sp>
        <p:nvSpPr>
          <p:cNvPr id="171" name="Google Shape;171;p10"/>
          <p:cNvSpPr txBox="1"/>
          <p:nvPr/>
        </p:nvSpPr>
        <p:spPr>
          <a:xfrm>
            <a:off x="6257607" y="6032362"/>
            <a:ext cx="335691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X-variable selection window: Choosing the Satellite and parameter to be plotted.</a:t>
            </a:r>
            <a:endParaRPr b="0" i="0" sz="1400" u="none" cap="none" strike="noStrike">
              <a:solidFill>
                <a:schemeClr val="dk1"/>
              </a:solidFill>
              <a:latin typeface="Calibri"/>
              <a:ea typeface="Calibri"/>
              <a:cs typeface="Calibri"/>
              <a:sym typeface="Calibri"/>
            </a:endParaRPr>
          </a:p>
        </p:txBody>
      </p:sp>
      <p:cxnSp>
        <p:nvCxnSpPr>
          <p:cNvPr id="172" name="Google Shape;172;p10"/>
          <p:cNvCxnSpPr>
            <a:stCxn id="171" idx="0"/>
          </p:cNvCxnSpPr>
          <p:nvPr/>
        </p:nvCxnSpPr>
        <p:spPr>
          <a:xfrm rot="10800000">
            <a:off x="7093362" y="5468662"/>
            <a:ext cx="842700" cy="563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173" name="Google Shape;173;p10"/>
          <p:cNvCxnSpPr>
            <a:stCxn id="174" idx="2"/>
          </p:cNvCxnSpPr>
          <p:nvPr/>
        </p:nvCxnSpPr>
        <p:spPr>
          <a:xfrm flipH="1">
            <a:off x="10910293" y="1519773"/>
            <a:ext cx="189000" cy="1006500"/>
          </a:xfrm>
          <a:prstGeom prst="straightConnector1">
            <a:avLst/>
          </a:prstGeom>
          <a:noFill/>
          <a:ln cap="flat" cmpd="sng" w="9525">
            <a:solidFill>
              <a:schemeClr val="accent1"/>
            </a:solidFill>
            <a:prstDash val="solid"/>
            <a:miter lim="800000"/>
            <a:headEnd len="sm" w="sm" type="none"/>
            <a:tailEnd len="med" w="med" type="triangle"/>
          </a:ln>
        </p:spPr>
      </p:cxnSp>
      <p:sp>
        <p:nvSpPr>
          <p:cNvPr id="174" name="Google Shape;174;p10"/>
          <p:cNvSpPr txBox="1"/>
          <p:nvPr/>
        </p:nvSpPr>
        <p:spPr>
          <a:xfrm>
            <a:off x="10331361" y="350222"/>
            <a:ext cx="1535864"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X-variable is time (of a satellite),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Y-variable is the altitude of the same satellite.</a:t>
            </a:r>
            <a:endParaRPr b="0" i="0" sz="1400" u="none" cap="none" strike="noStrike">
              <a:solidFill>
                <a:schemeClr val="dk1"/>
              </a:solidFill>
              <a:latin typeface="Calibri"/>
              <a:ea typeface="Calibri"/>
              <a:cs typeface="Calibri"/>
              <a:sym typeface="Calibri"/>
            </a:endParaRPr>
          </a:p>
        </p:txBody>
      </p:sp>
      <p:cxnSp>
        <p:nvCxnSpPr>
          <p:cNvPr id="175" name="Google Shape;175;p10"/>
          <p:cNvCxnSpPr>
            <a:stCxn id="174" idx="2"/>
          </p:cNvCxnSpPr>
          <p:nvPr/>
        </p:nvCxnSpPr>
        <p:spPr>
          <a:xfrm>
            <a:off x="11099293" y="1519773"/>
            <a:ext cx="24000" cy="16095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visualize/vismapframe.py</a:t>
            </a:r>
            <a:endParaRPr/>
          </a:p>
        </p:txBody>
      </p:sp>
      <p:sp>
        <p:nvSpPr>
          <p:cNvPr id="181" name="Google Shape;181;p11"/>
          <p:cNvSpPr txBox="1"/>
          <p:nvPr/>
        </p:nvSpPr>
        <p:spPr>
          <a:xfrm>
            <a:off x="704848" y="1463674"/>
            <a:ext cx="5047882" cy="446660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Module to handle visualization with plots on a map background.</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CartoPy is used to create the background maps. Different projections can be specified.</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A time-interval of interest is to be specified and one or many variables (corresponding to the different satellites in the mission) can be plotted on the map.</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codebase is similar to the </a:t>
            </a:r>
            <a:r>
              <a:rPr b="0" i="0" lang="en-US" sz="1600" u="none" cap="none" strike="noStrike">
                <a:solidFill>
                  <a:schemeClr val="dk1"/>
                </a:solidFill>
                <a:latin typeface="Courier New"/>
                <a:ea typeface="Courier New"/>
                <a:cs typeface="Courier New"/>
                <a:sym typeface="Courier New"/>
              </a:rPr>
              <a:t>visualize/vis2dframe.py </a:t>
            </a:r>
            <a:r>
              <a:rPr b="0" i="0" lang="en-US" sz="1600" u="none" cap="none" strike="noStrike">
                <a:solidFill>
                  <a:schemeClr val="dk1"/>
                </a:solidFill>
                <a:latin typeface="Calibri"/>
                <a:ea typeface="Calibri"/>
                <a:cs typeface="Calibri"/>
                <a:sym typeface="Calibri"/>
              </a:rPr>
              <a:t>module.</a:t>
            </a:r>
            <a:endParaRPr b="0" i="0" sz="1400" u="none" cap="none" strike="noStrike">
              <a:solidFill>
                <a:srgbClr val="000000"/>
              </a:solidFill>
              <a:latin typeface="Arial"/>
              <a:ea typeface="Arial"/>
              <a:cs typeface="Arial"/>
              <a:sym typeface="Arial"/>
            </a:endParaRPr>
          </a:p>
        </p:txBody>
      </p:sp>
      <p:pic>
        <p:nvPicPr>
          <p:cNvPr id="182" name="Google Shape;182;p11"/>
          <p:cNvPicPr preferRelativeResize="0"/>
          <p:nvPr/>
        </p:nvPicPr>
        <p:blipFill rotWithShape="1">
          <a:blip r:embed="rId3">
            <a:alphaModFix/>
          </a:blip>
          <a:srcRect b="0" l="0" r="0" t="0"/>
          <a:stretch/>
        </p:blipFill>
        <p:spPr>
          <a:xfrm>
            <a:off x="6096000" y="1392854"/>
            <a:ext cx="5660997" cy="5105168"/>
          </a:xfrm>
          <a:prstGeom prst="rect">
            <a:avLst/>
          </a:prstGeom>
          <a:noFill/>
          <a:ln>
            <a:noFill/>
          </a:ln>
        </p:spPr>
      </p:pic>
      <p:sp>
        <p:nvSpPr>
          <p:cNvPr id="183" name="Google Shape;183;p11"/>
          <p:cNvSpPr txBox="1"/>
          <p:nvPr/>
        </p:nvSpPr>
        <p:spPr>
          <a:xfrm>
            <a:off x="8228449" y="874017"/>
            <a:ext cx="249835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Choose the map projection</a:t>
            </a:r>
            <a:endParaRPr b="0" i="0" sz="1400" u="none" cap="none" strike="noStrike">
              <a:solidFill>
                <a:schemeClr val="dk1"/>
              </a:solidFill>
              <a:latin typeface="Calibri"/>
              <a:ea typeface="Calibri"/>
              <a:cs typeface="Calibri"/>
              <a:sym typeface="Calibri"/>
            </a:endParaRPr>
          </a:p>
        </p:txBody>
      </p:sp>
      <p:cxnSp>
        <p:nvCxnSpPr>
          <p:cNvPr id="184" name="Google Shape;184;p11"/>
          <p:cNvCxnSpPr/>
          <p:nvPr/>
        </p:nvCxnSpPr>
        <p:spPr>
          <a:xfrm flipH="1">
            <a:off x="8767411" y="1195963"/>
            <a:ext cx="159088" cy="987944"/>
          </a:xfrm>
          <a:prstGeom prst="straightConnector1">
            <a:avLst/>
          </a:prstGeom>
          <a:noFill/>
          <a:ln cap="flat" cmpd="sng" w="9525">
            <a:solidFill>
              <a:schemeClr val="accent1"/>
            </a:solidFill>
            <a:prstDash val="solid"/>
            <a:miter lim="800000"/>
            <a:headEnd len="sm" w="sm" type="none"/>
            <a:tailEnd len="med" w="med" type="triangle"/>
          </a:ln>
        </p:spPr>
      </p:cxnSp>
      <p:sp>
        <p:nvSpPr>
          <p:cNvPr id="185" name="Google Shape;185;p11"/>
          <p:cNvSpPr txBox="1"/>
          <p:nvPr/>
        </p:nvSpPr>
        <p:spPr>
          <a:xfrm>
            <a:off x="6707736" y="566240"/>
            <a:ext cx="1708296"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Set the time-interval</a:t>
            </a:r>
            <a:endParaRPr b="0" i="0" sz="1400" u="none" cap="none" strike="noStrike">
              <a:solidFill>
                <a:schemeClr val="dk1"/>
              </a:solidFill>
              <a:latin typeface="Calibri"/>
              <a:ea typeface="Calibri"/>
              <a:cs typeface="Calibri"/>
              <a:sym typeface="Calibri"/>
            </a:endParaRPr>
          </a:p>
        </p:txBody>
      </p:sp>
      <p:cxnSp>
        <p:nvCxnSpPr>
          <p:cNvPr id="186" name="Google Shape;186;p11"/>
          <p:cNvCxnSpPr/>
          <p:nvPr/>
        </p:nvCxnSpPr>
        <p:spPr>
          <a:xfrm>
            <a:off x="7405785" y="888186"/>
            <a:ext cx="195664" cy="1321339"/>
          </a:xfrm>
          <a:prstGeom prst="straightConnector1">
            <a:avLst/>
          </a:prstGeom>
          <a:noFill/>
          <a:ln cap="flat" cmpd="sng" w="9525">
            <a:solidFill>
              <a:schemeClr val="accent1"/>
            </a:solidFill>
            <a:prstDash val="solid"/>
            <a:miter lim="800000"/>
            <a:headEnd len="sm" w="sm" type="none"/>
            <a:tailEnd len="med" w="med" type="triangle"/>
          </a:ln>
        </p:spPr>
      </p:cxnSp>
      <p:cxnSp>
        <p:nvCxnSpPr>
          <p:cNvPr id="187" name="Google Shape;187;p11"/>
          <p:cNvCxnSpPr>
            <a:stCxn id="183" idx="3"/>
          </p:cNvCxnSpPr>
          <p:nvPr/>
        </p:nvCxnSpPr>
        <p:spPr>
          <a:xfrm>
            <a:off x="10726800" y="1027906"/>
            <a:ext cx="0" cy="1333500"/>
          </a:xfrm>
          <a:prstGeom prst="straightConnector1">
            <a:avLst/>
          </a:prstGeom>
          <a:noFill/>
          <a:ln cap="flat" cmpd="sng" w="9525">
            <a:solidFill>
              <a:schemeClr val="accent1"/>
            </a:solidFill>
            <a:prstDash val="solid"/>
            <a:miter lim="800000"/>
            <a:headEnd len="sm" w="sm" type="none"/>
            <a:tailEnd len="med" w="med" type="triangle"/>
          </a:ln>
        </p:spPr>
      </p:cxnSp>
      <p:sp>
        <p:nvSpPr>
          <p:cNvPr id="188" name="Google Shape;188;p11"/>
          <p:cNvSpPr txBox="1"/>
          <p:nvPr/>
        </p:nvSpPr>
        <p:spPr>
          <a:xfrm>
            <a:off x="10372108" y="65573"/>
            <a:ext cx="1815838"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Select the variables. Here two satellites with the ‘time’ variable is selected.</a:t>
            </a:r>
            <a:endParaRPr b="0" i="0" sz="1400" u="none" cap="none" strike="noStrike">
              <a:solidFill>
                <a:schemeClr val="dk1"/>
              </a:solidFill>
              <a:latin typeface="Calibri"/>
              <a:ea typeface="Calibri"/>
              <a:cs typeface="Calibri"/>
              <a:sym typeface="Calibri"/>
            </a:endParaRPr>
          </a:p>
        </p:txBody>
      </p:sp>
      <p:cxnSp>
        <p:nvCxnSpPr>
          <p:cNvPr id="189" name="Google Shape;189;p11"/>
          <p:cNvCxnSpPr/>
          <p:nvPr/>
        </p:nvCxnSpPr>
        <p:spPr>
          <a:xfrm>
            <a:off x="5370990" y="5193902"/>
            <a:ext cx="997943" cy="0"/>
          </a:xfrm>
          <a:prstGeom prst="straightConnector1">
            <a:avLst/>
          </a:prstGeom>
          <a:noFill/>
          <a:ln cap="flat" cmpd="sng" w="9525">
            <a:solidFill>
              <a:schemeClr val="accent1"/>
            </a:solidFill>
            <a:prstDash val="solid"/>
            <a:miter lim="800000"/>
            <a:headEnd len="sm" w="sm" type="none"/>
            <a:tailEnd len="med" w="med" type="triangle"/>
          </a:ln>
        </p:spPr>
      </p:cxnSp>
      <p:sp>
        <p:nvSpPr>
          <p:cNvPr id="190" name="Google Shape;190;p11"/>
          <p:cNvSpPr txBox="1"/>
          <p:nvPr/>
        </p:nvSpPr>
        <p:spPr>
          <a:xfrm>
            <a:off x="3383389" y="4545288"/>
            <a:ext cx="2433306"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Map Plot. This is essentially the ground-track of the two satellites, color-coded to reflect the time, i.e., the time at which the satellites are the respective ground-locations.</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Cesium App</a:t>
            </a:r>
            <a:endParaRPr/>
          </a:p>
        </p:txBody>
      </p:sp>
      <p:sp>
        <p:nvSpPr>
          <p:cNvPr id="196" name="Google Shape;196;p12"/>
          <p:cNvSpPr txBox="1"/>
          <p:nvPr/>
        </p:nvSpPr>
        <p:spPr>
          <a:xfrm>
            <a:off x="685800" y="1465529"/>
            <a:ext cx="11370076" cy="4770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Cesium JavaScript app is based on the showcased example of Cesium features in the </a:t>
            </a:r>
            <a:r>
              <a:rPr b="1" i="0" lang="en-US" sz="1600" u="none" cap="none" strike="noStrike">
                <a:solidFill>
                  <a:schemeClr val="dk1"/>
                </a:solidFill>
                <a:latin typeface="Calibri"/>
                <a:ea typeface="Calibri"/>
                <a:cs typeface="Calibri"/>
                <a:sym typeface="Calibri"/>
              </a:rPr>
              <a:t>cesium-workshop</a:t>
            </a:r>
            <a:r>
              <a:rPr b="0" i="0" lang="en-US" sz="1600" u="none" cap="none" strike="noStrike">
                <a:solidFill>
                  <a:schemeClr val="dk1"/>
                </a:solidFill>
                <a:latin typeface="Calibri"/>
                <a:ea typeface="Calibri"/>
                <a:cs typeface="Calibri"/>
                <a:sym typeface="Calibri"/>
              </a:rPr>
              <a:t> repository. It is contained in the </a:t>
            </a:r>
            <a:r>
              <a:rPr b="0" i="0" lang="en-US" sz="1600" u="none" cap="none" strike="noStrike">
                <a:solidFill>
                  <a:schemeClr val="dk1"/>
                </a:solidFill>
                <a:latin typeface="Courier New"/>
                <a:ea typeface="Courier New"/>
                <a:cs typeface="Courier New"/>
                <a:sym typeface="Courier New"/>
              </a:rPr>
              <a:t>.\cesium_app\ </a:t>
            </a:r>
            <a:r>
              <a:rPr b="0" i="0" lang="en-US" sz="1600" u="none" cap="none" strike="noStrike">
                <a:solidFill>
                  <a:schemeClr val="dk1"/>
                </a:solidFill>
                <a:latin typeface="Calibri"/>
                <a:ea typeface="Calibri"/>
                <a:cs typeface="Calibri"/>
                <a:sym typeface="Calibri"/>
              </a:rPr>
              <a:t>folder.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original </a:t>
            </a:r>
            <a:r>
              <a:rPr b="0" i="0" lang="en-US" sz="1600" u="none" cap="none" strike="noStrike">
                <a:solidFill>
                  <a:schemeClr val="dk1"/>
                </a:solidFill>
                <a:latin typeface="Courier New"/>
                <a:ea typeface="Courier New"/>
                <a:cs typeface="Courier New"/>
                <a:sym typeface="Courier New"/>
              </a:rPr>
              <a:t>index.html</a:t>
            </a:r>
            <a:r>
              <a:rPr b="0" i="0" lang="en-US" sz="1600" u="none" cap="none" strike="noStrike">
                <a:solidFill>
                  <a:schemeClr val="dk1"/>
                </a:solidFill>
                <a:latin typeface="Calibri"/>
                <a:ea typeface="Calibri"/>
                <a:cs typeface="Calibri"/>
                <a:sym typeface="Calibri"/>
              </a:rPr>
              <a:t> file has been modified, while the original cesium-workshop </a:t>
            </a:r>
            <a:r>
              <a:rPr b="0" i="0" lang="en-US" sz="1600" u="none" cap="none" strike="noStrike">
                <a:solidFill>
                  <a:schemeClr val="dk1"/>
                </a:solidFill>
                <a:latin typeface="Courier New"/>
                <a:ea typeface="Courier New"/>
                <a:cs typeface="Courier New"/>
                <a:sym typeface="Courier New"/>
              </a:rPr>
              <a:t>index.html</a:t>
            </a:r>
            <a:r>
              <a:rPr b="0" i="0" lang="en-US" sz="1600" u="none" cap="none" strike="noStrike">
                <a:solidFill>
                  <a:schemeClr val="dk1"/>
                </a:solidFill>
                <a:latin typeface="Calibri"/>
                <a:ea typeface="Calibri"/>
                <a:cs typeface="Calibri"/>
                <a:sym typeface="Calibri"/>
              </a:rPr>
              <a:t> file has been retained under the name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urier New"/>
                <a:ea typeface="Courier New"/>
                <a:cs typeface="Courier New"/>
                <a:sym typeface="Courier New"/>
              </a:rPr>
              <a:t>workshop_index.html</a:t>
            </a:r>
            <a:r>
              <a:rPr b="0" i="0" lang="en-US" sz="16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A new javascript source file by the name </a:t>
            </a:r>
            <a:r>
              <a:rPr b="0" i="0" lang="en-US" sz="1600" u="none" cap="none" strike="noStrike">
                <a:solidFill>
                  <a:schemeClr val="dk1"/>
                </a:solidFill>
                <a:latin typeface="Courier New"/>
                <a:ea typeface="Courier New"/>
                <a:cs typeface="Courier New"/>
                <a:sym typeface="Courier New"/>
              </a:rPr>
              <a:t>eosimApp.js</a:t>
            </a:r>
            <a:r>
              <a:rPr b="0" i="0" lang="en-US" sz="1600" u="none" cap="none" strike="noStrike">
                <a:solidFill>
                  <a:schemeClr val="dk1"/>
                </a:solidFill>
                <a:latin typeface="Calibri"/>
                <a:ea typeface="Calibri"/>
                <a:cs typeface="Calibri"/>
                <a:sym typeface="Calibri"/>
              </a:rPr>
              <a:t> has been added (based on the available </a:t>
            </a:r>
            <a:r>
              <a:rPr b="0" i="0" lang="en-US" sz="1600" u="none" cap="none" strike="noStrike">
                <a:solidFill>
                  <a:schemeClr val="dk1"/>
                </a:solidFill>
                <a:latin typeface="Courier New"/>
                <a:ea typeface="Courier New"/>
                <a:cs typeface="Courier New"/>
                <a:sym typeface="Courier New"/>
              </a:rPr>
              <a:t>App.js</a:t>
            </a:r>
            <a:r>
              <a:rPr b="0" i="0" lang="en-US" sz="1600" u="none" cap="none" strike="noStrike">
                <a:solidFill>
                  <a:schemeClr val="dk1"/>
                </a:solidFill>
                <a:latin typeface="Calibri"/>
                <a:ea typeface="Calibri"/>
                <a:cs typeface="Calibri"/>
                <a:sym typeface="Calibri"/>
              </a:rPr>
              <a:t> source file). This source file is the one being executed. (Refer to </a:t>
            </a:r>
            <a:r>
              <a:rPr b="0" i="0" lang="en-US" sz="1600" u="none" cap="none" strike="noStrike">
                <a:solidFill>
                  <a:schemeClr val="dk1"/>
                </a:solidFill>
                <a:latin typeface="Courier New"/>
                <a:ea typeface="Courier New"/>
                <a:cs typeface="Courier New"/>
                <a:sym typeface="Courier New"/>
              </a:rPr>
              <a:t>&lt;script src="Source/eosimApp.js"&gt;&lt;/script&gt; </a:t>
            </a:r>
            <a:r>
              <a:rPr b="0" i="0" lang="en-US" sz="1600" u="none" cap="none" strike="noStrike">
                <a:solidFill>
                  <a:schemeClr val="dk1"/>
                </a:solidFill>
                <a:latin typeface="Calibri"/>
                <a:ea typeface="Calibri"/>
                <a:cs typeface="Calibri"/>
                <a:sym typeface="Calibri"/>
              </a:rPr>
              <a:t>in the </a:t>
            </a:r>
            <a:r>
              <a:rPr b="0" i="0" lang="en-US" sz="1600" u="none" cap="none" strike="noStrike">
                <a:solidFill>
                  <a:schemeClr val="dk1"/>
                </a:solidFill>
                <a:latin typeface="Courier New"/>
                <a:ea typeface="Courier New"/>
                <a:cs typeface="Courier New"/>
                <a:sym typeface="Courier New"/>
              </a:rPr>
              <a:t>index.html</a:t>
            </a:r>
            <a:r>
              <a:rPr b="0" i="0" lang="en-US" sz="1600" u="none" cap="none" strike="noStrike">
                <a:solidFill>
                  <a:schemeClr val="dk1"/>
                </a:solidFill>
                <a:latin typeface="Calibri"/>
                <a:ea typeface="Calibri"/>
                <a:cs typeface="Calibri"/>
                <a:sym typeface="Calibri"/>
              </a:rPr>
              <a:t> file.)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interface with this app is through CZML files. A new CZML file is produced based on the mission processed in EOSim. This file is saved in the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location </a:t>
            </a:r>
            <a:r>
              <a:rPr b="0" i="0" lang="en-US" sz="1600" u="none" cap="none" strike="noStrike">
                <a:solidFill>
                  <a:schemeClr val="dk1"/>
                </a:solidFill>
                <a:latin typeface="Courier New"/>
                <a:ea typeface="Courier New"/>
                <a:cs typeface="Courier New"/>
                <a:sym typeface="Courier New"/>
              </a:rPr>
              <a:t>/cesium_app/Source/SampleData/.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The </a:t>
            </a:r>
            <a:r>
              <a:rPr b="0" i="0" lang="en-US" sz="1600" u="none" cap="none" strike="noStrike">
                <a:solidFill>
                  <a:schemeClr val="dk1"/>
                </a:solidFill>
                <a:latin typeface="Courier New"/>
                <a:ea typeface="Courier New"/>
                <a:cs typeface="Courier New"/>
                <a:sym typeface="Courier New"/>
              </a:rPr>
              <a:t>simple.czml</a:t>
            </a:r>
            <a:r>
              <a:rPr b="0" i="0" lang="en-US" sz="1600" u="none" cap="none" strike="noStrike">
                <a:solidFill>
                  <a:schemeClr val="dk1"/>
                </a:solidFill>
                <a:latin typeface="Calibri"/>
                <a:ea typeface="Calibri"/>
                <a:cs typeface="Calibri"/>
                <a:sym typeface="Calibri"/>
              </a:rPr>
              <a:t> file in </a:t>
            </a:r>
            <a:r>
              <a:rPr b="0" i="0" lang="en-US" sz="1600" u="none" cap="none" strike="noStrike">
                <a:solidFill>
                  <a:schemeClr val="dk1"/>
                </a:solidFill>
                <a:latin typeface="Courier New"/>
                <a:ea typeface="Courier New"/>
                <a:cs typeface="Courier New"/>
                <a:sym typeface="Courier New"/>
              </a:rPr>
              <a:t>cesium_app/Source/SampleData/ </a:t>
            </a:r>
            <a:r>
              <a:rPr b="0" i="0" lang="en-US" sz="1600" u="none" cap="none" strike="noStrike">
                <a:solidFill>
                  <a:schemeClr val="dk1"/>
                </a:solidFill>
                <a:latin typeface="Calibri"/>
                <a:ea typeface="Calibri"/>
                <a:cs typeface="Calibri"/>
                <a:sym typeface="Calibri"/>
              </a:rPr>
              <a:t>is a new addition which was not there in the cesium-workshop repo.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Calibri"/>
                <a:ea typeface="Calibri"/>
                <a:cs typeface="Calibri"/>
                <a:sym typeface="Calibri"/>
              </a:rPr>
              <a:t>Note: </a:t>
            </a:r>
            <a:r>
              <a:rPr b="0" i="0" lang="en-US" sz="1600" u="none" cap="none" strike="noStrike">
                <a:solidFill>
                  <a:schemeClr val="dk1"/>
                </a:solidFill>
                <a:latin typeface="Calibri"/>
                <a:ea typeface="Calibri"/>
                <a:cs typeface="Calibri"/>
                <a:sym typeface="Calibri"/>
              </a:rPr>
              <a:t>The cesium-app needs to be updated each time a new version is released by updating the </a:t>
            </a:r>
            <a:r>
              <a:rPr b="0" i="0" lang="en-US" sz="1600" u="none" cap="none" strike="noStrike">
                <a:solidFill>
                  <a:schemeClr val="dk1"/>
                </a:solidFill>
                <a:latin typeface="Courier New"/>
                <a:ea typeface="Courier New"/>
                <a:cs typeface="Courier New"/>
                <a:sym typeface="Courier New"/>
              </a:rPr>
              <a:t>&lt;script src=&gt;</a:t>
            </a:r>
            <a:r>
              <a:rPr b="0" i="0" lang="en-US" sz="1600" u="none" cap="none" strike="noStrike">
                <a:solidFill>
                  <a:schemeClr val="dk1"/>
                </a:solidFill>
                <a:latin typeface="Calibri"/>
                <a:ea typeface="Calibri"/>
                <a:cs typeface="Calibri"/>
                <a:sym typeface="Calibri"/>
              </a:rPr>
              <a:t> and the </a:t>
            </a:r>
            <a:r>
              <a:rPr b="0" i="0" lang="en-US" sz="1600" u="none" cap="none" strike="noStrike">
                <a:solidFill>
                  <a:schemeClr val="dk1"/>
                </a:solidFill>
                <a:latin typeface="Courier New"/>
                <a:ea typeface="Courier New"/>
                <a:cs typeface="Courier New"/>
                <a:sym typeface="Courier New"/>
              </a:rPr>
              <a:t>&lt;link href=&gt;</a:t>
            </a:r>
            <a:r>
              <a:rPr b="0" i="0" lang="en-US" sz="1600" u="none" cap="none" strike="noStrike">
                <a:solidFill>
                  <a:schemeClr val="dk1"/>
                </a:solidFill>
                <a:latin typeface="Calibri"/>
                <a:ea typeface="Calibri"/>
                <a:cs typeface="Calibri"/>
                <a:sym typeface="Calibri"/>
              </a:rPr>
              <a:t> tags in the </a:t>
            </a:r>
            <a:r>
              <a:rPr b="0" i="0" lang="en-US" sz="1600" u="none" cap="none" strike="noStrike">
                <a:solidFill>
                  <a:schemeClr val="dk1"/>
                </a:solidFill>
                <a:latin typeface="Courier New"/>
                <a:ea typeface="Courier New"/>
                <a:cs typeface="Courier New"/>
                <a:sym typeface="Courier New"/>
              </a:rPr>
              <a:t>cesium_app/index.html</a:t>
            </a:r>
            <a:r>
              <a:rPr b="0" i="0" lang="en-US" sz="1600" u="none" cap="none" strike="noStrike">
                <a:solidFill>
                  <a:schemeClr val="dk1"/>
                </a:solidFill>
                <a:latin typeface="Calibri"/>
                <a:ea typeface="Calibri"/>
                <a:cs typeface="Calibri"/>
                <a:sym typeface="Calibri"/>
              </a:rPr>
              <a:t> file.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Cesium App</a:t>
            </a:r>
            <a:endParaRPr/>
          </a:p>
        </p:txBody>
      </p:sp>
      <p:pic>
        <p:nvPicPr>
          <p:cNvPr id="202" name="Google Shape;202;p13"/>
          <p:cNvPicPr preferRelativeResize="0"/>
          <p:nvPr/>
        </p:nvPicPr>
        <p:blipFill rotWithShape="1">
          <a:blip r:embed="rId3">
            <a:alphaModFix/>
          </a:blip>
          <a:srcRect b="0" l="0" r="0" t="0"/>
          <a:stretch/>
        </p:blipFill>
        <p:spPr>
          <a:xfrm>
            <a:off x="3934922" y="1615508"/>
            <a:ext cx="8072497" cy="3440274"/>
          </a:xfrm>
          <a:prstGeom prst="rect">
            <a:avLst/>
          </a:prstGeom>
          <a:noFill/>
          <a:ln>
            <a:noFill/>
          </a:ln>
        </p:spPr>
      </p:pic>
      <p:sp>
        <p:nvSpPr>
          <p:cNvPr id="203" name="Google Shape;203;p13"/>
          <p:cNvSpPr txBox="1"/>
          <p:nvPr/>
        </p:nvSpPr>
        <p:spPr>
          <a:xfrm>
            <a:off x="763480" y="1690688"/>
            <a:ext cx="331248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TODO</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Add enter widget for user to enter their token key. Current setup uses the default key.</a:t>
            </a:r>
            <a:endParaRPr b="0" i="0" sz="1400" u="none" cap="none" strike="noStrike">
              <a:solidFill>
                <a:srgbClr val="000000"/>
              </a:solidFill>
              <a:latin typeface="Arial"/>
              <a:ea typeface="Arial"/>
              <a:cs typeface="Arial"/>
              <a:sym typeface="Arial"/>
            </a:endParaRPr>
          </a:p>
        </p:txBody>
      </p:sp>
      <p:cxnSp>
        <p:nvCxnSpPr>
          <p:cNvPr id="204" name="Google Shape;204;p13"/>
          <p:cNvCxnSpPr/>
          <p:nvPr/>
        </p:nvCxnSpPr>
        <p:spPr>
          <a:xfrm flipH="1" rot="10800000">
            <a:off x="8726749" y="4838330"/>
            <a:ext cx="754602" cy="1052776"/>
          </a:xfrm>
          <a:prstGeom prst="straightConnector1">
            <a:avLst/>
          </a:prstGeom>
          <a:noFill/>
          <a:ln cap="flat" cmpd="sng" w="9525">
            <a:solidFill>
              <a:schemeClr val="accent1"/>
            </a:solidFill>
            <a:prstDash val="solid"/>
            <a:miter lim="800000"/>
            <a:headEnd len="sm" w="sm" type="none"/>
            <a:tailEnd len="med" w="med" type="triangle"/>
          </a:ln>
        </p:spPr>
      </p:cxnSp>
      <p:sp>
        <p:nvSpPr>
          <p:cNvPr id="205" name="Google Shape;205;p13"/>
          <p:cNvSpPr txBox="1"/>
          <p:nvPr/>
        </p:nvSpPr>
        <p:spPr>
          <a:xfrm>
            <a:off x="7888307" y="5810663"/>
            <a:ext cx="1676883"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Cesium plot</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Cesium App</a:t>
            </a:r>
            <a:endParaRPr/>
          </a:p>
        </p:txBody>
      </p:sp>
      <p:sp>
        <p:nvSpPr>
          <p:cNvPr id="211" name="Google Shape;211;p14"/>
          <p:cNvSpPr txBox="1"/>
          <p:nvPr/>
        </p:nvSpPr>
        <p:spPr>
          <a:xfrm>
            <a:off x="518604" y="1535989"/>
            <a:ext cx="10083263"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Following resources are useful in working with the CesiumJS platform.</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https://github.com/CesiumGS</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https://github.com/CesiumGS/cesium/wiki</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https://github.com/CesiumGS/cesium-workshop</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https://sandcastle.cesium.com/</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7">
                  <a:extLst>
                    <a:ext uri="{A12FA001-AC4F-418D-AE19-62706E023703}">
                      <ahyp:hlinkClr val="tx"/>
                    </a:ext>
                  </a:extLst>
                </a:hlinkClick>
              </a:rPr>
              <a:t>https://sandcastle.cesium.com/?src=CZML.html</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8">
                  <a:extLst>
                    <a:ext uri="{A12FA001-AC4F-418D-AE19-62706E023703}">
                      <ahyp:hlinkClr val="tx"/>
                    </a:ext>
                  </a:extLst>
                </a:hlinkClick>
              </a:rPr>
              <a:t>https://github.com/AnalyticalGraphicsInc/czml-writer/wiki/CZML-Structure</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9">
                  <a:extLst>
                    <a:ext uri="{A12FA001-AC4F-418D-AE19-62706E023703}">
                      <ahyp:hlinkClr val="tx"/>
                    </a:ext>
                  </a:extLst>
                </a:hlinkClick>
              </a:rPr>
              <a:t>https://github.com/AnalyticalGraphicsInc/czml-writer/wiki/Packet</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10">
                  <a:extLst>
                    <a:ext uri="{A12FA001-AC4F-418D-AE19-62706E023703}">
                      <ahyp:hlinkClr val="tx"/>
                    </a:ext>
                  </a:extLst>
                </a:hlinkClick>
              </a:rPr>
              <a:t>https://github.com/CesiumGS/cesium/tree/main/Apps/SampleData</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11">
                  <a:extLst>
                    <a:ext uri="{A12FA001-AC4F-418D-AE19-62706E023703}">
                      <ahyp:hlinkClr val="tx"/>
                    </a:ext>
                  </a:extLst>
                </a:hlinkClick>
              </a:rPr>
              <a:t>https://help.agi.com/AGIComponents/html/Cesium.htm</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12">
                  <a:extLst>
                    <a:ext uri="{A12FA001-AC4F-418D-AE19-62706E023703}">
                      <ahyp:hlinkClr val="tx"/>
                    </a:ext>
                  </a:extLst>
                </a:hlinkClick>
              </a:rPr>
              <a:t>https://github.com/AnalyticalGraphicsInc/czml-writer</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sng" cap="none" strike="noStrike">
                <a:solidFill>
                  <a:schemeClr val="dk1"/>
                </a:solidFill>
                <a:latin typeface="Calibri"/>
                <a:ea typeface="Calibri"/>
                <a:cs typeface="Calibri"/>
                <a:sym typeface="Calibri"/>
                <a:hlinkClick r:id="rId13">
                  <a:extLst>
                    <a:ext uri="{A12FA001-AC4F-418D-AE19-62706E023703}">
                      <ahyp:hlinkClr val="tx"/>
                    </a:ext>
                  </a:extLst>
                </a:hlinkClick>
              </a:rPr>
              <a:t>https://stackoverflow.com/questions/59035298/realtime-interaction-with-cesiumjs</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Cesium App, visglobeframe.py</a:t>
            </a:r>
            <a:endParaRPr/>
          </a:p>
        </p:txBody>
      </p:sp>
      <p:sp>
        <p:nvSpPr>
          <p:cNvPr id="217" name="Google Shape;217;p15"/>
          <p:cNvSpPr txBox="1"/>
          <p:nvPr/>
        </p:nvSpPr>
        <p:spPr>
          <a:xfrm>
            <a:off x="518604" y="1535989"/>
            <a:ext cx="10083263"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alibri"/>
                <a:ea typeface="Calibri"/>
                <a:cs typeface="Calibri"/>
                <a:sym typeface="Calibri"/>
              </a:rPr>
              <a:t>Code structure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interaction to the app is through CZML files. CZML files corresponding to the simulated mission is prepared by the </a:t>
            </a:r>
            <a:r>
              <a:rPr b="0" i="0" lang="en-US" sz="1800" u="none" cap="none" strike="noStrike">
                <a:solidFill>
                  <a:schemeClr val="dk1"/>
                </a:solidFill>
                <a:latin typeface="Courier New"/>
                <a:ea typeface="Courier New"/>
                <a:cs typeface="Courier New"/>
                <a:sym typeface="Courier New"/>
              </a:rPr>
              <a:t>visglobeframe</a:t>
            </a:r>
            <a:r>
              <a:rPr b="0" i="0" lang="en-US" sz="1800" u="none" cap="none" strike="noStrike">
                <a:solidFill>
                  <a:schemeClr val="dk1"/>
                </a:solidFill>
                <a:latin typeface="Calibri"/>
                <a:ea typeface="Calibri"/>
                <a:cs typeface="Calibri"/>
                <a:sym typeface="Calibri"/>
              </a:rPr>
              <a:t> module.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CZML packet templates corresponding to different plotting functions are available in the directory </a:t>
            </a:r>
            <a:r>
              <a:rPr b="0" i="0" lang="en-US" sz="1800" u="none" cap="none" strike="noStrike">
                <a:solidFill>
                  <a:schemeClr val="dk1"/>
                </a:solidFill>
                <a:latin typeface="Courier New"/>
                <a:ea typeface="Courier New"/>
                <a:cs typeface="Courier New"/>
                <a:sym typeface="Courier New"/>
              </a:rPr>
              <a:t>eosim/gui/visualize/czml_templates/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A copy of the template is made and filled with the actual plot-values. For example, to configure the mission clock, the </a:t>
            </a:r>
            <a:r>
              <a:rPr b="0" i="0" lang="en-US" sz="1800" u="none" cap="none" strike="noStrike">
                <a:solidFill>
                  <a:schemeClr val="dk1"/>
                </a:solidFill>
                <a:latin typeface="Courier New"/>
                <a:ea typeface="Courier New"/>
                <a:cs typeface="Courier New"/>
                <a:sym typeface="Courier New"/>
              </a:rPr>
              <a:t>clock_template.json </a:t>
            </a:r>
            <a:r>
              <a:rPr b="0" i="0" lang="en-US" sz="1800" u="none" cap="none" strike="noStrike">
                <a:solidFill>
                  <a:schemeClr val="dk1"/>
                </a:solidFill>
                <a:latin typeface="Calibri"/>
                <a:ea typeface="Calibri"/>
                <a:cs typeface="Calibri"/>
                <a:sym typeface="Calibri"/>
              </a:rPr>
              <a:t>is copied to a python-dict and the </a:t>
            </a:r>
            <a:r>
              <a:rPr b="0" i="0" lang="en-US" sz="1800" u="none" cap="none" strike="noStrike">
                <a:solidFill>
                  <a:schemeClr val="dk1"/>
                </a:solidFill>
                <a:latin typeface="Courier New"/>
                <a:ea typeface="Courier New"/>
                <a:cs typeface="Courier New"/>
                <a:sym typeface="Courier New"/>
              </a:rPr>
              <a:t>currentTime</a:t>
            </a:r>
            <a:r>
              <a:rPr b="0"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ourier New"/>
                <a:ea typeface="Courier New"/>
                <a:cs typeface="Courier New"/>
                <a:sym typeface="Courier New"/>
              </a:rPr>
              <a:t>interval</a:t>
            </a:r>
            <a:r>
              <a:rPr b="0" i="0" lang="en-US" sz="1800" u="none" cap="none" strike="noStrike">
                <a:solidFill>
                  <a:schemeClr val="dk1"/>
                </a:solidFill>
                <a:latin typeface="Calibri"/>
                <a:ea typeface="Calibri"/>
                <a:cs typeface="Calibri"/>
                <a:sym typeface="Calibri"/>
              </a:rPr>
              <a:t> key-values are replaced with the mission specific values.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t>
            </a:r>
            <a:r>
              <a:rPr b="0" i="0" lang="en-US" sz="1800" u="none" cap="none" strike="noStrike">
                <a:solidFill>
                  <a:schemeClr val="dk1"/>
                </a:solidFill>
                <a:latin typeface="Courier New"/>
                <a:ea typeface="Courier New"/>
                <a:cs typeface="Courier New"/>
                <a:sym typeface="Courier New"/>
              </a:rPr>
              <a:t>VisGlobeFrame.build_czmlpkts_for_mission_background </a:t>
            </a:r>
            <a:r>
              <a:rPr b="0" i="0" lang="en-US" sz="1800" u="none" cap="none" strike="noStrike">
                <a:solidFill>
                  <a:schemeClr val="dk1"/>
                </a:solidFill>
                <a:latin typeface="Calibri"/>
                <a:ea typeface="Calibri"/>
                <a:cs typeface="Calibri"/>
                <a:sym typeface="Calibri"/>
              </a:rPr>
              <a:t>function builds the CZML packets corresponding to the mission epoch, duration, satellite-orbits, ground-station and coverage-grid information.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t>
            </a:r>
            <a:r>
              <a:rPr b="0" i="0" lang="en-US" sz="1800" u="none" cap="none" strike="noStrike">
                <a:solidFill>
                  <a:schemeClr val="dk1"/>
                </a:solidFill>
                <a:latin typeface="Courier New"/>
                <a:ea typeface="Courier New"/>
                <a:cs typeface="Courier New"/>
                <a:sym typeface="Courier New"/>
              </a:rPr>
              <a:t>VisGlobeFrame.build_czmlpkts_for_ground_stn_contact_opportunities </a:t>
            </a:r>
            <a:r>
              <a:rPr b="0" i="0" lang="en-US" sz="1800" u="none" cap="none" strike="noStrike">
                <a:solidFill>
                  <a:schemeClr val="dk1"/>
                </a:solidFill>
                <a:latin typeface="Calibri"/>
                <a:ea typeface="Calibri"/>
                <a:cs typeface="Calibri"/>
                <a:sym typeface="Calibri"/>
              </a:rPr>
              <a:t>and the </a:t>
            </a:r>
            <a:r>
              <a:rPr b="0" i="0" lang="en-US" sz="1800" u="none" cap="none" strike="noStrike">
                <a:solidFill>
                  <a:schemeClr val="dk1"/>
                </a:solidFill>
                <a:latin typeface="Courier New"/>
                <a:ea typeface="Courier New"/>
                <a:cs typeface="Courier New"/>
                <a:sym typeface="Courier New"/>
              </a:rPr>
              <a:t>VisGlobeFrame.build_czmlpkts_for_intersat_contact_opportunities </a:t>
            </a:r>
            <a:r>
              <a:rPr b="0" i="0" lang="en-US" sz="1800" u="none" cap="none" strike="noStrike">
                <a:solidFill>
                  <a:schemeClr val="dk1"/>
                </a:solidFill>
                <a:latin typeface="Calibri"/>
                <a:ea typeface="Calibri"/>
                <a:cs typeface="Calibri"/>
                <a:sym typeface="Calibri"/>
              </a:rPr>
              <a:t>functions build the CZML packets corresponding to ground-station contact opportunities and intersatellite contact opportunities.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operations/operations.py</a:t>
            </a:r>
            <a:endParaRPr/>
          </a:p>
        </p:txBody>
      </p:sp>
      <p:sp>
        <p:nvSpPr>
          <p:cNvPr id="223" name="Google Shape;223;p16"/>
          <p:cNvSpPr txBox="1"/>
          <p:nvPr/>
        </p:nvSpPr>
        <p:spPr>
          <a:xfrm>
            <a:off x="518604" y="1308574"/>
            <a:ext cx="10835100" cy="20319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module is named as </a:t>
            </a:r>
            <a:r>
              <a:rPr b="0" i="0" lang="en-US" sz="1400" u="none" cap="none" strike="noStrike">
                <a:solidFill>
                  <a:schemeClr val="dk1"/>
                </a:solidFill>
                <a:latin typeface="Courier New"/>
                <a:ea typeface="Courier New"/>
                <a:cs typeface="Courier New"/>
                <a:sym typeface="Courier New"/>
              </a:rPr>
              <a:t>'operationsframe'</a:t>
            </a:r>
            <a:r>
              <a:rPr b="0" i="0" lang="en-US" sz="1400" u="none" cap="none" strike="noStrike">
                <a:solidFill>
                  <a:schemeClr val="dk1"/>
                </a:solidFill>
                <a:latin typeface="Calibri"/>
                <a:ea typeface="Calibri"/>
                <a:cs typeface="Calibri"/>
                <a:sym typeface="Calibri"/>
              </a:rPr>
              <a:t> since it is used to initiate computation and visualization of 'operations' of a satellite during the mission. Is consists of mainly two parts: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Initiating synthesization of satellite imagery, corresponding to times during the mission at which the observations are made.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Illustrating the operations on the CesiumJS globe. Operations visualized on the CesiumJS  globe are:</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ourier New"/>
                <a:ea typeface="Courier New"/>
                <a:cs typeface="Courier New"/>
                <a:sym typeface="Courier New"/>
              </a:rPr>
              <a:t>TakeImage</a:t>
            </a:r>
            <a:r>
              <a:rPr b="0" i="0" lang="en-US" sz="1400" u="none" cap="none" strike="noStrike">
                <a:solidFill>
                  <a:schemeClr val="dk1"/>
                </a:solidFill>
                <a:latin typeface="Calibri"/>
                <a:ea typeface="Calibri"/>
                <a:cs typeface="Calibri"/>
                <a:sym typeface="Calibri"/>
              </a:rPr>
              <a:t>: Lights up the ground-location (a point) with a user-supplied color.</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ourier New"/>
                <a:ea typeface="Courier New"/>
                <a:cs typeface="Courier New"/>
                <a:sym typeface="Courier New"/>
              </a:rPr>
              <a:t>TransmitData</a:t>
            </a:r>
            <a:r>
              <a:rPr b="0" i="0" lang="en-US" sz="1400" u="none" cap="none" strike="noStrike">
                <a:solidFill>
                  <a:schemeClr val="dk1"/>
                </a:solidFill>
                <a:latin typeface="Calibri"/>
                <a:ea typeface="Calibri"/>
                <a:cs typeface="Calibri"/>
                <a:sym typeface="Calibri"/>
              </a:rPr>
              <a:t>: Draws line b/w the communicating entities (sat/ground-station or sat/sat) during the time of communication.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module differentiates between ‘commands’ and ‘operations’, in that commands are supplied by user, while operations are the ones actually executed by the spacecraft after seeing the validity of the commands. Currently though there are no validity checks performed and hence commands = operations. A </a:t>
            </a:r>
            <a:r>
              <a:rPr b="0" i="0" lang="en-US" sz="1400" u="none" cap="none" strike="noStrike">
                <a:solidFill>
                  <a:schemeClr val="dk1"/>
                </a:solidFill>
                <a:latin typeface="Courier New"/>
                <a:ea typeface="Courier New"/>
                <a:cs typeface="Courier New"/>
                <a:sym typeface="Courier New"/>
              </a:rPr>
              <a:t>operations.json </a:t>
            </a:r>
            <a:r>
              <a:rPr b="0" i="0" lang="en-US" sz="1400" u="none" cap="none" strike="noStrike">
                <a:solidFill>
                  <a:schemeClr val="dk1"/>
                </a:solidFill>
                <a:latin typeface="Calibri"/>
                <a:ea typeface="Calibri"/>
                <a:cs typeface="Calibri"/>
                <a:sym typeface="Calibri"/>
              </a:rPr>
              <a:t>file is automatically saved when the command-file is uploaded in the user-directory.</a:t>
            </a:r>
            <a:endParaRPr b="0" i="0" sz="1400" u="none" cap="none" strike="noStrike">
              <a:solidFill>
                <a:srgbClr val="000000"/>
              </a:solidFill>
              <a:latin typeface="Arial"/>
              <a:ea typeface="Arial"/>
              <a:cs typeface="Arial"/>
              <a:sym typeface="Arial"/>
            </a:endParaRPr>
          </a:p>
        </p:txBody>
      </p:sp>
      <p:pic>
        <p:nvPicPr>
          <p:cNvPr id="224" name="Google Shape;224;p16"/>
          <p:cNvPicPr preferRelativeResize="0"/>
          <p:nvPr/>
        </p:nvPicPr>
        <p:blipFill rotWithShape="1">
          <a:blip r:embed="rId3">
            <a:alphaModFix/>
          </a:blip>
          <a:srcRect b="0" l="0" r="0" t="0"/>
          <a:stretch/>
        </p:blipFill>
        <p:spPr>
          <a:xfrm>
            <a:off x="2381879" y="3678493"/>
            <a:ext cx="6057299" cy="3031981"/>
          </a:xfrm>
          <a:prstGeom prst="rect">
            <a:avLst/>
          </a:prstGeom>
          <a:noFill/>
          <a:ln>
            <a:noFill/>
          </a:ln>
        </p:spPr>
      </p:pic>
      <p:cxnSp>
        <p:nvCxnSpPr>
          <p:cNvPr id="225" name="Google Shape;225;p16"/>
          <p:cNvCxnSpPr/>
          <p:nvPr/>
        </p:nvCxnSpPr>
        <p:spPr>
          <a:xfrm>
            <a:off x="1884729" y="4042734"/>
            <a:ext cx="2130641" cy="603682"/>
          </a:xfrm>
          <a:prstGeom prst="straightConnector1">
            <a:avLst/>
          </a:prstGeom>
          <a:noFill/>
          <a:ln cap="flat" cmpd="sng" w="9525">
            <a:solidFill>
              <a:schemeClr val="accent1"/>
            </a:solidFill>
            <a:prstDash val="solid"/>
            <a:miter lim="800000"/>
            <a:headEnd len="sm" w="sm" type="none"/>
            <a:tailEnd len="med" w="med" type="triangle"/>
          </a:ln>
        </p:spPr>
      </p:cxnSp>
      <p:sp>
        <p:nvSpPr>
          <p:cNvPr id="226" name="Google Shape;226;p16"/>
          <p:cNvSpPr txBox="1"/>
          <p:nvPr/>
        </p:nvSpPr>
        <p:spPr>
          <a:xfrm>
            <a:off x="207846" y="3795133"/>
            <a:ext cx="1818900" cy="203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Calibri"/>
                <a:ea typeface="Calibri"/>
                <a:cs typeface="Calibri"/>
                <a:sym typeface="Calibri"/>
              </a:rPr>
              <a:t>Command Panel: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Calibri"/>
                <a:ea typeface="Calibri"/>
                <a:cs typeface="Calibri"/>
                <a:sym typeface="Calibri"/>
              </a:rPr>
              <a:t>Upload list of s/c commands to be executed during mission.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400"/>
              <a:buFont typeface="Calibri"/>
              <a:buAutoNum type="arabicPeriod"/>
            </a:pPr>
            <a:r>
              <a:rPr b="0" i="0" lang="en-US" sz="1400" u="none" cap="none" strike="noStrike">
                <a:solidFill>
                  <a:schemeClr val="dk1"/>
                </a:solidFill>
                <a:latin typeface="Calibri"/>
                <a:ea typeface="Calibri"/>
                <a:cs typeface="Calibri"/>
                <a:sym typeface="Calibri"/>
              </a:rPr>
              <a:t>Synthesize observations for </a:t>
            </a:r>
            <a:r>
              <a:rPr b="0" i="0" lang="en-US" sz="1400" u="none" cap="none" strike="noStrike">
                <a:solidFill>
                  <a:schemeClr val="dk1"/>
                </a:solidFill>
                <a:latin typeface="Courier New"/>
                <a:ea typeface="Courier New"/>
                <a:cs typeface="Courier New"/>
                <a:sym typeface="Courier New"/>
              </a:rPr>
              <a:t>TAKEIMAGE</a:t>
            </a:r>
            <a:r>
              <a:rPr b="0" i="0" lang="en-US" sz="1400" u="none" cap="none" strike="noStrike">
                <a:solidFill>
                  <a:schemeClr val="dk1"/>
                </a:solidFill>
                <a:latin typeface="Calibri"/>
                <a:ea typeface="Calibri"/>
                <a:cs typeface="Calibri"/>
                <a:sym typeface="Calibri"/>
              </a:rPr>
              <a:t> operations.</a:t>
            </a:r>
            <a:endParaRPr b="0" i="0" sz="1400" u="none" cap="none" strike="noStrike">
              <a:solidFill>
                <a:schemeClr val="dk1"/>
              </a:solidFill>
              <a:latin typeface="Calibri"/>
              <a:ea typeface="Calibri"/>
              <a:cs typeface="Calibri"/>
              <a:sym typeface="Calibri"/>
            </a:endParaRPr>
          </a:p>
        </p:txBody>
      </p:sp>
      <p:sp>
        <p:nvSpPr>
          <p:cNvPr id="227" name="Google Shape;227;p16"/>
          <p:cNvSpPr txBox="1"/>
          <p:nvPr/>
        </p:nvSpPr>
        <p:spPr>
          <a:xfrm>
            <a:off x="10491265" y="3439557"/>
            <a:ext cx="1818926"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Visualize the synthetic observations on a chosen projection by selecting the image-id and projection-parameters.</a:t>
            </a:r>
            <a:endParaRPr b="0" i="0" sz="1400" u="none" cap="none" strike="noStrike">
              <a:solidFill>
                <a:srgbClr val="000000"/>
              </a:solidFill>
              <a:latin typeface="Arial"/>
              <a:ea typeface="Arial"/>
              <a:cs typeface="Arial"/>
              <a:sym typeface="Arial"/>
            </a:endParaRPr>
          </a:p>
        </p:txBody>
      </p:sp>
      <p:pic>
        <p:nvPicPr>
          <p:cNvPr id="228" name="Google Shape;228;p16"/>
          <p:cNvPicPr preferRelativeResize="0"/>
          <p:nvPr/>
        </p:nvPicPr>
        <p:blipFill rotWithShape="1">
          <a:blip r:embed="rId4">
            <a:alphaModFix/>
          </a:blip>
          <a:srcRect b="0" l="0" r="0" t="0"/>
          <a:stretch/>
        </p:blipFill>
        <p:spPr>
          <a:xfrm>
            <a:off x="9326059" y="4893918"/>
            <a:ext cx="2040918" cy="1707926"/>
          </a:xfrm>
          <a:prstGeom prst="rect">
            <a:avLst/>
          </a:prstGeom>
          <a:noFill/>
          <a:ln>
            <a:noFill/>
          </a:ln>
        </p:spPr>
      </p:pic>
      <p:cxnSp>
        <p:nvCxnSpPr>
          <p:cNvPr id="229" name="Google Shape;229;p16"/>
          <p:cNvCxnSpPr/>
          <p:nvPr/>
        </p:nvCxnSpPr>
        <p:spPr>
          <a:xfrm flipH="1">
            <a:off x="10820400" y="4715601"/>
            <a:ext cx="426720" cy="650166"/>
          </a:xfrm>
          <a:prstGeom prst="straightConnector1">
            <a:avLst/>
          </a:prstGeom>
          <a:noFill/>
          <a:ln cap="flat" cmpd="sng" w="9525">
            <a:solidFill>
              <a:schemeClr val="accent1"/>
            </a:solidFill>
            <a:prstDash val="solid"/>
            <a:miter lim="800000"/>
            <a:headEnd len="sm" w="sm" type="none"/>
            <a:tailEnd len="med" w="med" type="triangle"/>
          </a:ln>
        </p:spPr>
      </p:cxnSp>
      <p:cxnSp>
        <p:nvCxnSpPr>
          <p:cNvPr id="230" name="Google Shape;230;p16"/>
          <p:cNvCxnSpPr/>
          <p:nvPr/>
        </p:nvCxnSpPr>
        <p:spPr>
          <a:xfrm flipH="1">
            <a:off x="7769710" y="4236720"/>
            <a:ext cx="1160930" cy="957763"/>
          </a:xfrm>
          <a:prstGeom prst="straightConnector1">
            <a:avLst/>
          </a:prstGeom>
          <a:noFill/>
          <a:ln cap="flat" cmpd="sng" w="9525">
            <a:solidFill>
              <a:schemeClr val="accent1"/>
            </a:solidFill>
            <a:prstDash val="solid"/>
            <a:miter lim="800000"/>
            <a:headEnd len="sm" w="sm" type="none"/>
            <a:tailEnd len="med" w="med" type="triangle"/>
          </a:ln>
        </p:spPr>
      </p:cxnSp>
      <p:sp>
        <p:nvSpPr>
          <p:cNvPr id="231" name="Google Shape;231;p16"/>
          <p:cNvSpPr txBox="1"/>
          <p:nvPr/>
        </p:nvSpPr>
        <p:spPr>
          <a:xfrm>
            <a:off x="8874307" y="3757868"/>
            <a:ext cx="1472211" cy="7483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View animation of the mission operations.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operations/operations.py</a:t>
            </a:r>
            <a:endParaRPr/>
          </a:p>
        </p:txBody>
      </p:sp>
      <p:sp>
        <p:nvSpPr>
          <p:cNvPr id="237" name="Google Shape;237;p17"/>
          <p:cNvSpPr txBox="1"/>
          <p:nvPr/>
        </p:nvSpPr>
        <p:spPr>
          <a:xfrm>
            <a:off x="518600" y="1308575"/>
            <a:ext cx="6094500" cy="116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See the doc ‘Commands File Schema.docx’ for detailed description of the schema.</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 </a:t>
            </a:r>
            <a:br>
              <a:rPr b="0" i="0" lang="en-US" sz="1400" u="none" cap="none" strike="noStrike">
                <a:solidFill>
                  <a:schemeClr val="dk1"/>
                </a:solidFill>
                <a:latin typeface="Calibri"/>
                <a:ea typeface="Calibri"/>
                <a:cs typeface="Calibri"/>
                <a:sym typeface="Calibri"/>
              </a:rPr>
            </a:br>
            <a:r>
              <a:rPr b="0" i="0" lang="en-US" sz="1400" u="none" cap="none" strike="noStrike">
                <a:solidFill>
                  <a:schemeClr val="dk1"/>
                </a:solidFill>
                <a:latin typeface="Calibri"/>
                <a:ea typeface="Calibri"/>
                <a:cs typeface="Calibri"/>
                <a:sym typeface="Calibri"/>
              </a:rPr>
              <a:t>Brief description of the JSON packets::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1. </a:t>
            </a:r>
            <a:r>
              <a:rPr b="0" i="0" lang="en-US" sz="1400" u="none" cap="none" strike="noStrike">
                <a:solidFill>
                  <a:schemeClr val="dk1"/>
                </a:solidFill>
                <a:latin typeface="Courier New"/>
                <a:ea typeface="Courier New"/>
                <a:cs typeface="Courier New"/>
                <a:sym typeface="Courier New"/>
              </a:rPr>
              <a:t>TakeImage </a:t>
            </a:r>
            <a:r>
              <a:rPr b="0" i="0" lang="en-US" sz="1400" u="none" cap="none" strike="noStrike">
                <a:solidFill>
                  <a:schemeClr val="dk1"/>
                </a:solidFill>
                <a:latin typeface="Calibri"/>
                <a:ea typeface="Calibri"/>
                <a:cs typeface="Calibri"/>
                <a:sym typeface="Calibri"/>
              </a:rPr>
              <a:t>command</a:t>
            </a:r>
            <a:endParaRPr b="0" i="0" sz="1400" u="none" cap="none" strike="noStrike">
              <a:solidFill>
                <a:srgbClr val="000000"/>
              </a:solidFill>
              <a:latin typeface="Arial"/>
              <a:ea typeface="Arial"/>
              <a:cs typeface="Arial"/>
              <a:sym typeface="Arial"/>
            </a:endParaRPr>
          </a:p>
        </p:txBody>
      </p:sp>
      <p:sp>
        <p:nvSpPr>
          <p:cNvPr id="238" name="Google Shape;238;p17"/>
          <p:cNvSpPr txBox="1"/>
          <p:nvPr/>
        </p:nvSpPr>
        <p:spPr>
          <a:xfrm>
            <a:off x="708800" y="2461500"/>
            <a:ext cx="5415600" cy="217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"@id": “ANI-10000231”,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"@type": "</a:t>
            </a:r>
            <a:r>
              <a:rPr b="0" i="0" lang="en-US" sz="1400" u="none" cap="none" strike="noStrike">
                <a:solidFill>
                  <a:schemeClr val="dk1"/>
                </a:solidFill>
                <a:latin typeface="Courier New"/>
                <a:ea typeface="Courier New"/>
                <a:cs typeface="Courier New"/>
                <a:sym typeface="Courier New"/>
              </a:rPr>
              <a:t>TakeImage</a:t>
            </a:r>
            <a:r>
              <a:rPr b="0" i="0" lang="en-US" sz="11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"spacecraftId": "557",</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"startTime": “2018-07-17T15:08:36Z”,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"endTime": "2018-07-17T15:08:40Z",</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"observedPosition": {"@type": "cartographicDegrees",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"cartographicDegrees": [[30, 30, 0],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[-30, -30,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"color": {"rgba": [255,0,0,255]}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p:txBody>
      </p:sp>
      <p:sp>
        <p:nvSpPr>
          <p:cNvPr id="239" name="Google Shape;239;p17"/>
          <p:cNvSpPr txBox="1"/>
          <p:nvPr/>
        </p:nvSpPr>
        <p:spPr>
          <a:xfrm>
            <a:off x="5880721" y="1828825"/>
            <a:ext cx="3330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2. </a:t>
            </a:r>
            <a:r>
              <a:rPr b="0" i="0" lang="en-US" sz="1800" u="none" cap="none" strike="noStrike">
                <a:solidFill>
                  <a:schemeClr val="dk1"/>
                </a:solidFill>
                <a:latin typeface="Courier New"/>
                <a:ea typeface="Courier New"/>
                <a:cs typeface="Courier New"/>
                <a:sym typeface="Courier New"/>
              </a:rPr>
              <a:t>TransmitData </a:t>
            </a:r>
            <a:r>
              <a:rPr b="0" i="0" lang="en-US" sz="1800" u="none" cap="none" strike="noStrike">
                <a:solidFill>
                  <a:schemeClr val="dk1"/>
                </a:solidFill>
                <a:latin typeface="Calibri"/>
                <a:ea typeface="Calibri"/>
                <a:cs typeface="Calibri"/>
                <a:sym typeface="Calibri"/>
              </a:rPr>
              <a:t>command</a:t>
            </a:r>
            <a:endParaRPr b="0" i="0" sz="1400" u="none" cap="none" strike="noStrike">
              <a:solidFill>
                <a:srgbClr val="000000"/>
              </a:solidFill>
              <a:latin typeface="Arial"/>
              <a:ea typeface="Arial"/>
              <a:cs typeface="Arial"/>
              <a:sym typeface="Arial"/>
            </a:endParaRPr>
          </a:p>
        </p:txBody>
      </p:sp>
      <p:sp>
        <p:nvSpPr>
          <p:cNvPr id="240" name="Google Shape;240;p17"/>
          <p:cNvSpPr txBox="1"/>
          <p:nvPr/>
        </p:nvSpPr>
        <p:spPr>
          <a:xfrm>
            <a:off x="6485150" y="2336300"/>
            <a:ext cx="3408900" cy="178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"@id": "ANI-10000271",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"@type": "TransmitData",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"txEntityId": "557",</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"txxEntityType": "Spacecraft",</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"rxEntityId": "41",</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"rxEntityType": "GroundStation",</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"startTime": “2018-07-17T15:08:36Z”,</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   "endTime": "2018-07-17T15:08:40Z"</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241" name="Google Shape;241;p17"/>
          <p:cNvSpPr txBox="1"/>
          <p:nvPr/>
        </p:nvSpPr>
        <p:spPr>
          <a:xfrm>
            <a:off x="518600" y="4895025"/>
            <a:ext cx="10878900" cy="17547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Give unique ids to the packets (‘@id’) in the format ‘ANI-xxxxxxxx’, where ‘x’ is a digit (0-9).</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t>
            </a:r>
            <a:r>
              <a:rPr b="0" i="0" lang="en-US" sz="1800" u="none" cap="none" strike="noStrike">
                <a:solidFill>
                  <a:schemeClr val="dk1"/>
                </a:solidFill>
                <a:latin typeface="Courier New"/>
                <a:ea typeface="Courier New"/>
                <a:cs typeface="Courier New"/>
                <a:sym typeface="Courier New"/>
              </a:rPr>
              <a:t>startTime, endTime </a:t>
            </a:r>
            <a:r>
              <a:rPr b="0" i="0" lang="en-US" sz="1800" u="none" cap="none" strike="noStrike">
                <a:solidFill>
                  <a:schemeClr val="dk1"/>
                </a:solidFill>
                <a:latin typeface="Calibri"/>
                <a:ea typeface="Calibri"/>
                <a:cs typeface="Calibri"/>
                <a:sym typeface="Calibri"/>
              </a:rPr>
              <a:t>are in UTC.</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t>
            </a:r>
            <a:r>
              <a:rPr b="0" i="0" lang="en-US" sz="1800" u="none" cap="none" strike="noStrike">
                <a:solidFill>
                  <a:schemeClr val="dk1"/>
                </a:solidFill>
                <a:latin typeface="Courier New"/>
                <a:ea typeface="Courier New"/>
                <a:cs typeface="Courier New"/>
                <a:sym typeface="Courier New"/>
              </a:rPr>
              <a:t>cartographicDegrees</a:t>
            </a:r>
            <a:r>
              <a:rPr b="0" i="0" lang="en-US" sz="1800" u="none" cap="none" strike="noStrike">
                <a:solidFill>
                  <a:schemeClr val="dk1"/>
                </a:solidFill>
                <a:latin typeface="Calibri"/>
                <a:ea typeface="Calibri"/>
                <a:cs typeface="Calibri"/>
                <a:sym typeface="Calibri"/>
              </a:rPr>
              <a:t> field is a list of ground-points in the format [longitude[deg], latitude[deg], height[m]]. (Note that first the longitude is defined.)</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In </a:t>
            </a:r>
            <a:r>
              <a:rPr b="0" i="0" lang="en-US" sz="1800" u="none" cap="none" strike="noStrike">
                <a:solidFill>
                  <a:schemeClr val="dk1"/>
                </a:solidFill>
                <a:latin typeface="Courier New"/>
                <a:ea typeface="Courier New"/>
                <a:cs typeface="Courier New"/>
                <a:sym typeface="Courier New"/>
              </a:rPr>
              <a:t>TransmitData </a:t>
            </a:r>
            <a:r>
              <a:rPr b="0" i="0" lang="en-US" sz="1800" u="none" cap="none" strike="noStrike">
                <a:solidFill>
                  <a:schemeClr val="dk1"/>
                </a:solidFill>
                <a:latin typeface="Calibri"/>
                <a:ea typeface="Calibri"/>
                <a:cs typeface="Calibri"/>
                <a:sym typeface="Calibri"/>
              </a:rPr>
              <a:t>command, the tx, rx entity types can be either </a:t>
            </a:r>
            <a:r>
              <a:rPr b="0" i="0" lang="en-US" sz="1800" u="none" cap="none" strike="noStrike">
                <a:solidFill>
                  <a:schemeClr val="dk1"/>
                </a:solidFill>
                <a:latin typeface="Courier New"/>
                <a:ea typeface="Courier New"/>
                <a:cs typeface="Courier New"/>
                <a:sym typeface="Courier New"/>
              </a:rPr>
              <a:t>Spacecraft </a:t>
            </a:r>
            <a:r>
              <a:rPr b="0" i="0" lang="en-US" sz="1800" u="none" cap="none" strike="noStrike">
                <a:solidFill>
                  <a:schemeClr val="dk1"/>
                </a:solidFill>
                <a:latin typeface="Calibri"/>
                <a:ea typeface="Calibri"/>
                <a:cs typeface="Calibri"/>
                <a:sym typeface="Calibri"/>
              </a:rPr>
              <a:t>or </a:t>
            </a:r>
            <a:r>
              <a:rPr b="0" i="0" lang="en-US" sz="1800" u="none" cap="none" strike="noStrike">
                <a:solidFill>
                  <a:schemeClr val="dk1"/>
                </a:solidFill>
                <a:latin typeface="Courier New"/>
                <a:ea typeface="Courier New"/>
                <a:cs typeface="Courier New"/>
                <a:sym typeface="Courier New"/>
              </a:rPr>
              <a:t>GroundStation</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Calibri"/>
              <a:buChar char="•"/>
            </a:pPr>
            <a:r>
              <a:rPr b="0" i="0" lang="en-US" sz="1800" u="none" cap="none" strike="noStrike">
                <a:solidFill>
                  <a:schemeClr val="dk1"/>
                </a:solidFill>
                <a:latin typeface="Calibri"/>
                <a:ea typeface="Calibri"/>
                <a:cs typeface="Calibri"/>
                <a:sym typeface="Calibri"/>
              </a:rPr>
              <a:t>An example command-file is present in the </a:t>
            </a:r>
            <a:r>
              <a:rPr b="0" i="0" lang="en-US" sz="1800" u="none" cap="none" strike="noStrike">
                <a:solidFill>
                  <a:schemeClr val="dk1"/>
                </a:solidFill>
                <a:latin typeface="Courier New"/>
                <a:ea typeface="Courier New"/>
                <a:cs typeface="Courier New"/>
                <a:sym typeface="Courier New"/>
              </a:rPr>
              <a:t>examples/mission2/</a:t>
            </a:r>
            <a:r>
              <a:rPr b="0" i="0" lang="en-US" sz="1800" u="none" cap="none" strike="noStrike">
                <a:solidFill>
                  <a:schemeClr val="dk1"/>
                </a:solidFill>
                <a:latin typeface="Calibri"/>
                <a:ea typeface="Calibri"/>
                <a:cs typeface="Calibri"/>
                <a:sym typeface="Calibri"/>
              </a:rPr>
              <a:t> folder.</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operations/operations.py</a:t>
            </a:r>
            <a:endParaRPr/>
          </a:p>
        </p:txBody>
      </p:sp>
      <p:sp>
        <p:nvSpPr>
          <p:cNvPr id="247" name="Google Shape;247;p18"/>
          <p:cNvSpPr txBox="1"/>
          <p:nvPr/>
        </p:nvSpPr>
        <p:spPr>
          <a:xfrm>
            <a:off x="480504" y="1377154"/>
            <a:ext cx="10149396"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chemeClr val="dk1"/>
                </a:solidFill>
                <a:latin typeface="Calibri"/>
                <a:ea typeface="Calibri"/>
                <a:cs typeface="Calibri"/>
                <a:sym typeface="Calibri"/>
              </a:rPr>
              <a:t>Code structure: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Synthetize observations: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alibri"/>
                <a:ea typeface="Calibri"/>
                <a:cs typeface="Calibri"/>
                <a:sym typeface="Calibri"/>
              </a:rPr>
              <a:t>CesiumJS globe visualization: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CesiumJS globe visualization relies upon the </a:t>
            </a:r>
            <a:r>
              <a:rPr b="0" i="0" lang="en-US" sz="1400" u="none" cap="none" strike="noStrike">
                <a:solidFill>
                  <a:schemeClr val="dk1"/>
                </a:solidFill>
                <a:latin typeface="Courier New"/>
                <a:ea typeface="Courier New"/>
                <a:cs typeface="Courier New"/>
                <a:sym typeface="Courier New"/>
              </a:rPr>
              <a:t>VisGlobeFrame.build_czmlpkts_for_mission_background</a:t>
            </a:r>
            <a:r>
              <a:rPr b="0" i="0" lang="en-US" sz="1400" u="none" cap="none" strike="noStrike">
                <a:solidFill>
                  <a:schemeClr val="dk1"/>
                </a:solidFill>
                <a:latin typeface="Calibri"/>
                <a:ea typeface="Calibri"/>
                <a:cs typeface="Calibri"/>
                <a:sym typeface="Calibri"/>
              </a:rPr>
              <a:t> static-functions available in the </a:t>
            </a:r>
            <a:r>
              <a:rPr b="0" i="0" lang="en-US" sz="1400" u="none" cap="none" strike="noStrike">
                <a:solidFill>
                  <a:schemeClr val="dk1"/>
                </a:solidFill>
                <a:latin typeface="Courier New"/>
                <a:ea typeface="Courier New"/>
                <a:cs typeface="Courier New"/>
                <a:sym typeface="Courier New"/>
              </a:rPr>
              <a:t>visualize/visglobeframe.py </a:t>
            </a:r>
            <a:r>
              <a:rPr b="0" i="0" lang="en-US" sz="1400" u="none" cap="none" strike="noStrike">
                <a:solidFill>
                  <a:schemeClr val="dk1"/>
                </a:solidFill>
                <a:latin typeface="Calibri"/>
                <a:ea typeface="Calibri"/>
                <a:cs typeface="Calibri"/>
                <a:sym typeface="Calibri"/>
              </a:rPr>
              <a:t>module. This function builds the mission-background and sets the stage for adding in the operations for visualization.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a:t>
            </a:r>
            <a:r>
              <a:rPr b="0" i="0" lang="en-US" sz="1400" u="none" cap="none" strike="noStrike">
                <a:solidFill>
                  <a:schemeClr val="dk1"/>
                </a:solidFill>
                <a:latin typeface="Courier New"/>
                <a:ea typeface="Courier New"/>
                <a:cs typeface="Courier New"/>
                <a:sym typeface="Courier New"/>
              </a:rPr>
              <a:t>CesiumGlobeOperationsVisualizationFrame.build_czmlpkts_for_operational_contacts </a:t>
            </a:r>
            <a:r>
              <a:rPr b="0" i="0" lang="en-US" sz="1400" u="none" cap="none" strike="noStrike">
                <a:solidFill>
                  <a:schemeClr val="dk1"/>
                </a:solidFill>
                <a:latin typeface="Calibri"/>
                <a:ea typeface="Calibri"/>
                <a:cs typeface="Calibri"/>
                <a:sym typeface="Calibri"/>
              </a:rPr>
              <a:t>function builds the czml packets corresponding to the operations. The way in which the packets are built is similar to the technique used for building the czml packets for the mission-background (i.e. copying and modifying templates).</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CZML file to be input to the CesiumJS engine is saved in the </a:t>
            </a:r>
            <a:r>
              <a:rPr b="0" i="0" lang="en-US" sz="1400" u="none" cap="none" strike="noStrike">
                <a:solidFill>
                  <a:schemeClr val="dk1"/>
                </a:solidFill>
                <a:latin typeface="Courier New"/>
                <a:ea typeface="Courier New"/>
                <a:cs typeface="Courier New"/>
                <a:sym typeface="Courier New"/>
              </a:rPr>
              <a:t>/cesium_app/Source/SampleData/ </a:t>
            </a:r>
            <a:r>
              <a:rPr b="0" i="0" lang="en-US" sz="1400" u="none" cap="none" strike="noStrike">
                <a:solidFill>
                  <a:schemeClr val="dk1"/>
                </a:solidFill>
                <a:latin typeface="Calibri"/>
                <a:ea typeface="Calibri"/>
                <a:cs typeface="Calibri"/>
                <a:sym typeface="Calibri"/>
              </a:rPr>
              <a:t>location.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400"/>
              <a:buFont typeface="Arial"/>
              <a:buChar char="•"/>
            </a:pPr>
            <a:r>
              <a:rPr b="0" i="0" lang="en-US" sz="1400" u="none" cap="none" strike="noStrike">
                <a:solidFill>
                  <a:schemeClr val="dk1"/>
                </a:solidFill>
                <a:latin typeface="Calibri"/>
                <a:ea typeface="Calibri"/>
                <a:cs typeface="Calibri"/>
                <a:sym typeface="Calibri"/>
              </a:rPr>
              <a:t>The contact czml packets are built differently form the ones in the </a:t>
            </a:r>
            <a:r>
              <a:rPr b="0" i="0" lang="en-US" sz="1400" u="none" cap="none" strike="noStrike">
                <a:solidFill>
                  <a:schemeClr val="dk1"/>
                </a:solidFill>
                <a:latin typeface="Courier New"/>
                <a:ea typeface="Courier New"/>
                <a:cs typeface="Courier New"/>
                <a:sym typeface="Courier New"/>
              </a:rPr>
              <a:t>visglobeframe</a:t>
            </a:r>
            <a:r>
              <a:rPr b="0" i="0" lang="en-US" sz="1400" u="none" cap="none" strike="noStrike">
                <a:solidFill>
                  <a:schemeClr val="dk1"/>
                </a:solidFill>
                <a:latin typeface="Calibri"/>
                <a:ea typeface="Calibri"/>
                <a:cs typeface="Calibri"/>
                <a:sym typeface="Calibri"/>
              </a:rPr>
              <a:t> module. In the </a:t>
            </a:r>
            <a:r>
              <a:rPr b="0" i="0" lang="en-US" sz="1400" u="none" cap="none" strike="noStrike">
                <a:solidFill>
                  <a:schemeClr val="dk1"/>
                </a:solidFill>
                <a:latin typeface="Courier New"/>
                <a:ea typeface="Courier New"/>
                <a:cs typeface="Courier New"/>
                <a:sym typeface="Courier New"/>
              </a:rPr>
              <a:t>visglobeframe</a:t>
            </a:r>
            <a:r>
              <a:rPr b="0" i="0" lang="en-US" sz="1400" u="none" cap="none" strike="noStrike">
                <a:solidFill>
                  <a:schemeClr val="dk1"/>
                </a:solidFill>
                <a:latin typeface="Calibri"/>
                <a:ea typeface="Calibri"/>
                <a:cs typeface="Calibri"/>
                <a:sym typeface="Calibri"/>
              </a:rPr>
              <a:t> module intervals of no-contacts and intervals of contacts is specified. In the </a:t>
            </a:r>
            <a:r>
              <a:rPr b="0" i="0" lang="en-US" sz="1400" u="none" cap="none" strike="noStrike">
                <a:solidFill>
                  <a:schemeClr val="dk1"/>
                </a:solidFill>
                <a:latin typeface="Courier New"/>
                <a:ea typeface="Courier New"/>
                <a:cs typeface="Courier New"/>
                <a:sym typeface="Courier New"/>
              </a:rPr>
              <a:t>operations</a:t>
            </a:r>
            <a:r>
              <a:rPr b="0" i="0" lang="en-US" sz="1400" u="none" cap="none" strike="noStrike">
                <a:solidFill>
                  <a:schemeClr val="dk1"/>
                </a:solidFill>
                <a:latin typeface="Calibri"/>
                <a:ea typeface="Calibri"/>
                <a:cs typeface="Calibri"/>
                <a:sym typeface="Calibri"/>
              </a:rPr>
              <a:t> module first the entire mission-interval is declared to be of no-contact. Then the intervals of contact are appended.</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config.py</a:t>
            </a:r>
            <a:endParaRPr/>
          </a:p>
        </p:txBody>
      </p:sp>
      <p:sp>
        <p:nvSpPr>
          <p:cNvPr id="253" name="Google Shape;253;p19"/>
          <p:cNvSpPr txBox="1"/>
          <p:nvPr>
            <p:ph idx="1" type="body"/>
          </p:nvPr>
        </p:nvSpPr>
        <p:spPr>
          <a:xfrm>
            <a:off x="756920" y="1591945"/>
            <a:ext cx="5509334" cy="399812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1600"/>
              <a:buChar char="•"/>
            </a:pPr>
            <a:r>
              <a:rPr lang="en-US" sz="1600"/>
              <a:t>This module contains the GuiStyle class, which contains the configuration of the GUI widgets. </a:t>
            </a:r>
            <a:endParaRPr/>
          </a:p>
          <a:p>
            <a:pPr indent="-228600" lvl="1" marL="685800" rtl="0" algn="l">
              <a:lnSpc>
                <a:spcPct val="90000"/>
              </a:lnSpc>
              <a:spcBef>
                <a:spcPts val="500"/>
              </a:spcBef>
              <a:spcAft>
                <a:spcPts val="0"/>
              </a:spcAft>
              <a:buClr>
                <a:schemeClr val="dk1"/>
              </a:buClr>
              <a:buSzPts val="1400"/>
              <a:buChar char="•"/>
            </a:pPr>
            <a:r>
              <a:rPr lang="en-US" sz="1400"/>
              <a:t>It can be referenced in other modules and a uniform custom style (e.g., fonts of labels, color of buttons, etc.) can be maintained easily. (Not done currently, mostly the default widget style is used.) </a:t>
            </a:r>
            <a:endParaRPr/>
          </a:p>
          <a:p>
            <a:pPr indent="-228600" lvl="0" marL="228600" rtl="0" algn="l">
              <a:lnSpc>
                <a:spcPct val="90000"/>
              </a:lnSpc>
              <a:spcBef>
                <a:spcPts val="1000"/>
              </a:spcBef>
              <a:spcAft>
                <a:spcPts val="0"/>
              </a:spcAft>
              <a:buClr>
                <a:schemeClr val="dk1"/>
              </a:buClr>
              <a:buSzPts val="1600"/>
              <a:buChar char="•"/>
            </a:pPr>
            <a:r>
              <a:rPr lang="en-US" sz="1600"/>
              <a:t>The module also stores variables which are used as global variables over the other modules of eosim.</a:t>
            </a:r>
            <a:endParaRPr/>
          </a:p>
          <a:p>
            <a:pPr indent="-228600" lvl="1" marL="685800" rtl="0" algn="l">
              <a:lnSpc>
                <a:spcPct val="90000"/>
              </a:lnSpc>
              <a:spcBef>
                <a:spcPts val="500"/>
              </a:spcBef>
              <a:spcAft>
                <a:spcPts val="0"/>
              </a:spcAft>
              <a:buClr>
                <a:schemeClr val="dk1"/>
              </a:buClr>
              <a:buSzPts val="1600"/>
              <a:buChar char="•"/>
            </a:pPr>
            <a:r>
              <a:rPr lang="en-US" sz="1600">
                <a:latin typeface="Courier New"/>
                <a:ea typeface="Courier New"/>
                <a:cs typeface="Courier New"/>
                <a:sym typeface="Courier New"/>
              </a:rPr>
              <a:t>workspace_dir</a:t>
            </a:r>
            <a:r>
              <a:rPr lang="en-US" sz="1600"/>
              <a:t>: This variable stores the workspace directory.  It is written onto when the user selects the workspace directory (new or old) in the menubar.</a:t>
            </a:r>
            <a:endParaRPr/>
          </a:p>
          <a:p>
            <a:pPr indent="-228600" lvl="1" marL="685800" rtl="0" algn="l">
              <a:lnSpc>
                <a:spcPct val="90000"/>
              </a:lnSpc>
              <a:spcBef>
                <a:spcPts val="500"/>
              </a:spcBef>
              <a:spcAft>
                <a:spcPts val="0"/>
              </a:spcAft>
              <a:buClr>
                <a:schemeClr val="dk1"/>
              </a:buClr>
              <a:buSzPts val="1600"/>
              <a:buChar char="•"/>
            </a:pPr>
            <a:r>
              <a:rPr lang="en-US" sz="1600">
                <a:latin typeface="Courier New"/>
                <a:ea typeface="Courier New"/>
                <a:cs typeface="Courier New"/>
                <a:sym typeface="Courier New"/>
              </a:rPr>
              <a:t>mission_specs: </a:t>
            </a:r>
            <a:r>
              <a:rPr lang="en-US" sz="1600"/>
              <a:t>This variable stores the mission specifications as and when they are updated in the Configure frame.</a:t>
            </a:r>
            <a:endParaRPr/>
          </a:p>
          <a:p>
            <a:pPr indent="-228600" lvl="0" marL="228600" rtl="0" algn="l">
              <a:lnSpc>
                <a:spcPct val="90000"/>
              </a:lnSpc>
              <a:spcBef>
                <a:spcPts val="1000"/>
              </a:spcBef>
              <a:spcAft>
                <a:spcPts val="0"/>
              </a:spcAft>
              <a:buClr>
                <a:schemeClr val="dk1"/>
              </a:buClr>
              <a:buSzPts val="1600"/>
              <a:buChar char="•"/>
            </a:pPr>
            <a:r>
              <a:rPr lang="en-US" sz="1600"/>
              <a:t>This method of using global variables is not safe. </a:t>
            </a:r>
            <a:r>
              <a:rPr i="1" lang="en-US" sz="1600"/>
              <a:t>Unless</a:t>
            </a:r>
            <a:r>
              <a:rPr lang="en-US" sz="1600"/>
              <a:t> the variables are manipulated (write, read) in the correct order, the application can fail.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nvSpPr>
        <p:spPr>
          <a:xfrm>
            <a:off x="5782323" y="365125"/>
            <a:ext cx="2322990" cy="632480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├───eosim</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config.py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__init__.py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a:t>
            </a:r>
            <a:endParaRPr b="0" i="0" sz="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├───gui</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highlight>
                  <a:srgbClr val="FFFF00"/>
                </a:highlight>
                <a:latin typeface="Calibri"/>
                <a:ea typeface="Calibri"/>
                <a:cs typeface="Calibri"/>
                <a:sym typeface="Calibri"/>
              </a:rPr>
              <a:t>│   │   │   executeframe.py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helpwindow.py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highlight>
                  <a:srgbClr val="00FF00"/>
                </a:highlight>
                <a:latin typeface="Calibri"/>
                <a:ea typeface="Calibri"/>
                <a:cs typeface="Calibri"/>
                <a:sym typeface="Calibri"/>
              </a:rPr>
              <a:t>│   │   │   mainapplication.py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mapprojections.py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highlight>
                  <a:srgbClr val="FFFF00"/>
                </a:highlight>
                <a:latin typeface="Calibri"/>
                <a:ea typeface="Calibri"/>
                <a:cs typeface="Calibri"/>
                <a:sym typeface="Calibri"/>
              </a:rPr>
              <a:t>│   │   │   welcomeframe.py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__init__.py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├───configure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cfconstellation.py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cfcoverage.py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highlight>
                  <a:srgbClr val="FFFF00"/>
                </a:highlight>
                <a:latin typeface="Calibri"/>
                <a:ea typeface="Calibri"/>
                <a:cs typeface="Calibri"/>
                <a:sym typeface="Calibri"/>
              </a:rPr>
              <a:t>│   │   │   │   cfframe.py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cfgroundstation.py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cfintersatellitecomm.py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cfmission.py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cfpropagate.py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cfsatellite.py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cfsensor.py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__init__.py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├───help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├───operations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highlight>
                  <a:srgbClr val="FFFF00"/>
                </a:highlight>
                <a:latin typeface="Calibri"/>
                <a:ea typeface="Calibri"/>
                <a:cs typeface="Calibri"/>
                <a:sym typeface="Calibri"/>
              </a:rPr>
              <a:t>│   │   │   │   operationsframe.py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__init__.py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├───visualizeframe</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clock_template.json</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contacts_template.json</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covgrid_pkt_template.json</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ground_station_template.json</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insightsframe.py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observed_gp_template.json</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satellite_template.json</a:t>
            </a:r>
            <a:endParaRPr b="0" i="0" sz="9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vis2dframe.py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visglobeframe.py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vismapframe.py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highlight>
                  <a:srgbClr val="FFFF00"/>
                </a:highlight>
                <a:latin typeface="Calibri"/>
                <a:ea typeface="Calibri"/>
                <a:cs typeface="Calibri"/>
                <a:sym typeface="Calibri"/>
              </a:rPr>
              <a:t>│   │   │   │   visualizeframe.py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   __init__.py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US" sz="900" u="none" cap="none" strike="noStrike">
                <a:solidFill>
                  <a:schemeClr val="dk1"/>
                </a:solidFill>
                <a:latin typeface="Calibri"/>
                <a:ea typeface="Calibri"/>
                <a:cs typeface="Calibri"/>
                <a:sym typeface="Calibri"/>
              </a:rPr>
              <a:t>│   │   │   │</a:t>
            </a:r>
            <a:endParaRPr b="0" i="0" sz="1800" u="none" cap="none" strike="noStrike">
              <a:solidFill>
                <a:schemeClr val="dk1"/>
              </a:solidFill>
              <a:latin typeface="Calibri"/>
              <a:ea typeface="Calibri"/>
              <a:cs typeface="Calibri"/>
              <a:sym typeface="Calibri"/>
            </a:endParaRPr>
          </a:p>
        </p:txBody>
      </p:sp>
      <p:sp>
        <p:nvSpPr>
          <p:cNvPr id="91" name="Google Shape;91;p2"/>
          <p:cNvSpPr txBox="1"/>
          <p:nvPr/>
        </p:nvSpPr>
        <p:spPr>
          <a:xfrm>
            <a:off x="8359436" y="959093"/>
            <a:ext cx="3016188" cy="547842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.gitignore</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debug.log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LICENSE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Makefile</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README.md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setup.py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├───bin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eosimapp.py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├───cesium_app</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.gitignore</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index.css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index.html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LICENSE.md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package-lock.json</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package.json</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README.md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server.js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workshop_index.html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└───Source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App.js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AppSkeleton.js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   eosimApp.js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└───SampleData</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└───Models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                   CesiumDrone.gltf</a:t>
            </a:r>
            <a:endParaRPr b="0" i="0" sz="1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├───docs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onsolas"/>
                <a:ea typeface="Consolas"/>
                <a:cs typeface="Consolas"/>
                <a:sym typeface="Consolas"/>
              </a:rPr>
              <a:t>│      codebase_description.pptx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dk1"/>
              </a:solidFill>
              <a:latin typeface="Calibri"/>
              <a:ea typeface="Calibri"/>
              <a:cs typeface="Calibri"/>
              <a:sym typeface="Calibri"/>
            </a:endParaRPr>
          </a:p>
        </p:txBody>
      </p:sp>
      <p:sp>
        <p:nvSpPr>
          <p:cNvPr id="92" name="Google Shape;9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File-tree structure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 notes on coding style</a:t>
            </a:r>
            <a:endParaRPr/>
          </a:p>
        </p:txBody>
      </p:sp>
      <p:sp>
        <p:nvSpPr>
          <p:cNvPr id="259" name="Google Shape;259;p20"/>
          <p:cNvSpPr txBox="1"/>
          <p:nvPr>
            <p:ph idx="1" type="body"/>
          </p:nvPr>
        </p:nvSpPr>
        <p:spPr>
          <a:xfrm>
            <a:off x="838200" y="1825624"/>
            <a:ext cx="6099175" cy="4351656"/>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000"/>
              <a:buChar char="•"/>
            </a:pPr>
            <a:r>
              <a:rPr lang="en-US" sz="2000"/>
              <a:t>‘frame’ widgets are used to define the different sections of the window. A “master” frame encompasses all the frames in the window is also usually defined. </a:t>
            </a:r>
            <a:endParaRPr/>
          </a:p>
          <a:p>
            <a:pPr indent="-228600" lvl="0" marL="228600" rtl="0" algn="l">
              <a:lnSpc>
                <a:spcPct val="90000"/>
              </a:lnSpc>
              <a:spcBef>
                <a:spcPts val="1000"/>
              </a:spcBef>
              <a:spcAft>
                <a:spcPts val="0"/>
              </a:spcAft>
              <a:buClr>
                <a:schemeClr val="dk1"/>
              </a:buClr>
              <a:buSzPts val="2000"/>
              <a:buChar char="•"/>
            </a:pPr>
            <a:r>
              <a:rPr lang="en-US" sz="2000"/>
              <a:t>E.g. in the alongside window (see </a:t>
            </a:r>
            <a:r>
              <a:rPr lang="en-US" sz="2000">
                <a:latin typeface="Courier New"/>
                <a:ea typeface="Courier New"/>
                <a:cs typeface="Courier New"/>
                <a:sym typeface="Courier New"/>
              </a:rPr>
              <a:t>cfsatellite.py </a:t>
            </a:r>
            <a:r>
              <a:rPr lang="en-US" sz="2000"/>
              <a:t>module), there are three frames defined: (1) </a:t>
            </a:r>
            <a:r>
              <a:rPr lang="en-US" sz="2000">
                <a:latin typeface="Courier New"/>
                <a:ea typeface="Courier New"/>
                <a:cs typeface="Courier New"/>
                <a:sym typeface="Courier New"/>
              </a:rPr>
              <a:t>sat_win_frame </a:t>
            </a:r>
            <a:r>
              <a:rPr lang="en-US" sz="2000"/>
              <a:t>(the master frame) (2) </a:t>
            </a:r>
            <a:r>
              <a:rPr lang="en-US" sz="2000">
                <a:latin typeface="Courier New"/>
                <a:ea typeface="Courier New"/>
                <a:cs typeface="Courier New"/>
                <a:sym typeface="Courier New"/>
              </a:rPr>
              <a:t>sat_kep_specs_frame </a:t>
            </a:r>
            <a:r>
              <a:rPr lang="en-US" sz="2000"/>
              <a:t>(3) </a:t>
            </a:r>
            <a:r>
              <a:rPr lang="en-US" sz="2000">
                <a:latin typeface="Courier New"/>
                <a:ea typeface="Courier New"/>
                <a:cs typeface="Courier New"/>
                <a:sym typeface="Courier New"/>
              </a:rPr>
              <a:t>okcancel_frame.</a:t>
            </a:r>
            <a:endParaRPr/>
          </a:p>
          <a:p>
            <a:pPr indent="-228600" lvl="0" marL="228600" rtl="0" algn="l">
              <a:lnSpc>
                <a:spcPct val="90000"/>
              </a:lnSpc>
              <a:spcBef>
                <a:spcPts val="1000"/>
              </a:spcBef>
              <a:spcAft>
                <a:spcPts val="0"/>
              </a:spcAft>
              <a:buClr>
                <a:schemeClr val="dk1"/>
              </a:buClr>
              <a:buSzPts val="2000"/>
              <a:buChar char="•"/>
            </a:pPr>
            <a:r>
              <a:rPr lang="en-US" sz="2000"/>
              <a:t>Default values can be provided as illustrated in the following snippet:</a:t>
            </a:r>
            <a:endParaRPr/>
          </a:p>
          <a:p>
            <a:pPr indent="0" lvl="0" marL="0" rtl="0" algn="l">
              <a:lnSpc>
                <a:spcPct val="90000"/>
              </a:lnSpc>
              <a:spcBef>
                <a:spcPts val="1000"/>
              </a:spcBef>
              <a:spcAft>
                <a:spcPts val="0"/>
              </a:spcAft>
              <a:buClr>
                <a:schemeClr val="dk1"/>
              </a:buClr>
              <a:buSzPts val="1200"/>
              <a:buNone/>
            </a:pPr>
            <a:r>
              <a:rPr lang="en-US" sz="1200">
                <a:latin typeface="Courier New"/>
                <a:ea typeface="Courier New"/>
                <a:cs typeface="Courier New"/>
                <a:sym typeface="Courier New"/>
              </a:rPr>
              <a:t>alt_entry.insert(0,500)</a:t>
            </a:r>
            <a:endParaRPr/>
          </a:p>
          <a:p>
            <a:pPr indent="0" lvl="0" marL="0" rtl="0" algn="l">
              <a:lnSpc>
                <a:spcPct val="90000"/>
              </a:lnSpc>
              <a:spcBef>
                <a:spcPts val="1000"/>
              </a:spcBef>
              <a:spcAft>
                <a:spcPts val="0"/>
              </a:spcAft>
              <a:buClr>
                <a:schemeClr val="dk1"/>
              </a:buClr>
              <a:buSzPts val="1200"/>
              <a:buNone/>
            </a:pPr>
            <a:r>
              <a:rPr lang="en-US" sz="1200">
                <a:latin typeface="Courier New"/>
                <a:ea typeface="Courier New"/>
                <a:cs typeface="Courier New"/>
                <a:sym typeface="Courier New"/>
              </a:rPr>
              <a:t>alt_entry.bind("&lt;FocusIn&gt;", lambda args: alt_entry.delete('0', 'end’))</a:t>
            </a:r>
            <a:endParaRPr/>
          </a:p>
          <a:p>
            <a:pPr indent="0" lvl="0" marL="0" rtl="0" algn="l">
              <a:lnSpc>
                <a:spcPct val="90000"/>
              </a:lnSpc>
              <a:spcBef>
                <a:spcPts val="1000"/>
              </a:spcBef>
              <a:spcAft>
                <a:spcPts val="0"/>
              </a:spcAft>
              <a:buClr>
                <a:schemeClr val="dk1"/>
              </a:buClr>
              <a:buSzPts val="1800"/>
              <a:buNone/>
            </a:pPr>
            <a:r>
              <a:rPr lang="en-US" sz="1800"/>
              <a:t>‘500’ is the default value in the altitude </a:t>
            </a:r>
            <a:r>
              <a:rPr i="1" lang="en-US" sz="1800"/>
              <a:t>entry</a:t>
            </a:r>
            <a:r>
              <a:rPr lang="en-US" sz="1800"/>
              <a:t> widget. It gets cleared when one clicks inside the entry widget.</a:t>
            </a:r>
            <a:endParaRPr/>
          </a:p>
        </p:txBody>
      </p:sp>
      <p:pic>
        <p:nvPicPr>
          <p:cNvPr id="260" name="Google Shape;260;p20"/>
          <p:cNvPicPr preferRelativeResize="0"/>
          <p:nvPr/>
        </p:nvPicPr>
        <p:blipFill rotWithShape="1">
          <a:blip r:embed="rId3">
            <a:alphaModFix/>
          </a:blip>
          <a:srcRect b="0" l="0" r="0" t="0"/>
          <a:stretch/>
        </p:blipFill>
        <p:spPr>
          <a:xfrm>
            <a:off x="8790305" y="1581397"/>
            <a:ext cx="3000375" cy="3238500"/>
          </a:xfrm>
          <a:prstGeom prst="rect">
            <a:avLst/>
          </a:prstGeom>
          <a:noFill/>
          <a:ln>
            <a:noFill/>
          </a:ln>
        </p:spPr>
      </p:pic>
      <p:cxnSp>
        <p:nvCxnSpPr>
          <p:cNvPr id="261" name="Google Shape;261;p20"/>
          <p:cNvCxnSpPr/>
          <p:nvPr/>
        </p:nvCxnSpPr>
        <p:spPr>
          <a:xfrm>
            <a:off x="9865360" y="1214596"/>
            <a:ext cx="264160" cy="868204"/>
          </a:xfrm>
          <a:prstGeom prst="straightConnector1">
            <a:avLst/>
          </a:prstGeom>
          <a:noFill/>
          <a:ln cap="flat" cmpd="sng" w="9525">
            <a:solidFill>
              <a:schemeClr val="accent1"/>
            </a:solidFill>
            <a:prstDash val="solid"/>
            <a:miter lim="800000"/>
            <a:headEnd len="sm" w="sm" type="none"/>
            <a:tailEnd len="med" w="med" type="triangle"/>
          </a:ln>
        </p:spPr>
      </p:cxnSp>
      <p:cxnSp>
        <p:nvCxnSpPr>
          <p:cNvPr id="262" name="Google Shape;262;p20"/>
          <p:cNvCxnSpPr>
            <a:stCxn id="263" idx="2"/>
          </p:cNvCxnSpPr>
          <p:nvPr/>
        </p:nvCxnSpPr>
        <p:spPr>
          <a:xfrm flipH="1" rot="10800000">
            <a:off x="8044814" y="3200694"/>
            <a:ext cx="1312500" cy="4446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4" name="Google Shape;264;p20"/>
          <p:cNvCxnSpPr/>
          <p:nvPr/>
        </p:nvCxnSpPr>
        <p:spPr>
          <a:xfrm rot="10800000">
            <a:off x="9489440" y="4593954"/>
            <a:ext cx="375920" cy="592744"/>
          </a:xfrm>
          <a:prstGeom prst="straightConnector1">
            <a:avLst/>
          </a:prstGeom>
          <a:noFill/>
          <a:ln cap="flat" cmpd="sng" w="9525">
            <a:solidFill>
              <a:schemeClr val="accent1"/>
            </a:solidFill>
            <a:prstDash val="solid"/>
            <a:miter lim="800000"/>
            <a:headEnd len="sm" w="sm" type="none"/>
            <a:tailEnd len="med" w="med" type="triangle"/>
          </a:ln>
        </p:spPr>
      </p:cxnSp>
      <p:sp>
        <p:nvSpPr>
          <p:cNvPr id="265" name="Google Shape;265;p20"/>
          <p:cNvSpPr txBox="1"/>
          <p:nvPr/>
        </p:nvSpPr>
        <p:spPr>
          <a:xfrm>
            <a:off x="9166135" y="5107913"/>
            <a:ext cx="224871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okcancel_frame</a:t>
            </a:r>
            <a:endParaRPr b="0" i="0" sz="1800" u="none" cap="none" strike="noStrike">
              <a:solidFill>
                <a:schemeClr val="dk1"/>
              </a:solidFill>
              <a:latin typeface="Calibri"/>
              <a:ea typeface="Calibri"/>
              <a:cs typeface="Calibri"/>
              <a:sym typeface="Calibri"/>
            </a:endParaRPr>
          </a:p>
        </p:txBody>
      </p:sp>
      <p:sp>
        <p:nvSpPr>
          <p:cNvPr id="263" name="Google Shape;263;p20"/>
          <p:cNvSpPr txBox="1"/>
          <p:nvPr/>
        </p:nvSpPr>
        <p:spPr>
          <a:xfrm rot="-4711385">
            <a:off x="6238240" y="3423884"/>
            <a:ext cx="32512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sat_kep_specs_frame </a:t>
            </a:r>
            <a:endParaRPr b="0" i="0" sz="1800" u="none" cap="none" strike="noStrike">
              <a:solidFill>
                <a:schemeClr val="dk1"/>
              </a:solidFill>
              <a:latin typeface="Calibri"/>
              <a:ea typeface="Calibri"/>
              <a:cs typeface="Calibri"/>
              <a:sym typeface="Calibri"/>
            </a:endParaRPr>
          </a:p>
        </p:txBody>
      </p:sp>
      <p:sp>
        <p:nvSpPr>
          <p:cNvPr id="266" name="Google Shape;266;p20"/>
          <p:cNvSpPr txBox="1"/>
          <p:nvPr/>
        </p:nvSpPr>
        <p:spPr>
          <a:xfrm>
            <a:off x="8883332" y="843240"/>
            <a:ext cx="281432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sat_win_frame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 notes on coding style</a:t>
            </a:r>
            <a:endParaRPr/>
          </a:p>
        </p:txBody>
      </p:sp>
      <p:sp>
        <p:nvSpPr>
          <p:cNvPr id="272" name="Google Shape;272;p21"/>
          <p:cNvSpPr txBox="1"/>
          <p:nvPr>
            <p:ph idx="1" type="body"/>
          </p:nvPr>
        </p:nvSpPr>
        <p:spPr>
          <a:xfrm>
            <a:off x="838200" y="1825624"/>
            <a:ext cx="6099175" cy="495691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Typically, the grid function is used to lay out widgets within a frame. The rows and columns are configured with weights and widgets are laid out in the cells.</a:t>
            </a:r>
            <a:endParaRPr/>
          </a:p>
          <a:p>
            <a:pPr indent="-228600" lvl="0" marL="228600" rtl="0" algn="l">
              <a:lnSpc>
                <a:spcPct val="90000"/>
              </a:lnSpc>
              <a:spcBef>
                <a:spcPts val="1000"/>
              </a:spcBef>
              <a:spcAft>
                <a:spcPts val="0"/>
              </a:spcAft>
              <a:buClr>
                <a:schemeClr val="dk1"/>
              </a:buClr>
              <a:buSzPts val="1800"/>
              <a:buChar char="•"/>
            </a:pPr>
            <a:r>
              <a:rPr lang="en-US" sz="1800"/>
              <a:t>Example: In the </a:t>
            </a:r>
            <a:r>
              <a:rPr lang="en-US" sz="1800">
                <a:latin typeface="Courier New"/>
                <a:ea typeface="Courier New"/>
                <a:cs typeface="Courier New"/>
                <a:sym typeface="Courier New"/>
              </a:rPr>
              <a:t>cfsatellite</a:t>
            </a:r>
            <a:r>
              <a:rPr lang="en-US" sz="1800"/>
              <a:t> module, the below snippet corresponds to the rows and cols illustrated in the figure (on the right). The labels and entry widgets are placed within each cell.</a:t>
            </a:r>
            <a:endParaRPr/>
          </a:p>
          <a:p>
            <a:pPr indent="0" lvl="0" marL="0" rtl="0" algn="l">
              <a:lnSpc>
                <a:spcPct val="90000"/>
              </a:lnSpc>
              <a:spcBef>
                <a:spcPts val="1000"/>
              </a:spcBef>
              <a:spcAft>
                <a:spcPts val="0"/>
              </a:spcAft>
              <a:buClr>
                <a:schemeClr val="dk1"/>
              </a:buClr>
              <a:buSzPts val="1800"/>
              <a:buNone/>
            </a:pPr>
            <a:r>
              <a:t/>
            </a:r>
            <a:endParaRPr sz="1800"/>
          </a:p>
        </p:txBody>
      </p:sp>
      <p:sp>
        <p:nvSpPr>
          <p:cNvPr id="273" name="Google Shape;273;p21"/>
          <p:cNvSpPr txBox="1"/>
          <p:nvPr/>
        </p:nvSpPr>
        <p:spPr>
          <a:xfrm>
            <a:off x="2014498" y="3877988"/>
            <a:ext cx="5217852"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sat_kep_specs_frame.columnconfigure(0,weight=1)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sat_kep_specs_frame.columnconfigure(1,weight=1)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sat_kep_specs_frame.rowconfigure(0,weight=1)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sat_kep_specs_frame.rowconfigure(1,weight=1)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sat_kep_specs_frame.rowconfigure(2,weight=1)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sat_kep_specs_frame.rowconfigure(3,weight=1)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sat_kep_specs_frame.rowconfigure(4,weight=1)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sat_kep_specs_frame.rowconfigure(5,weight=1)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sat_kep_specs_frame.rowconfigure(6,weight=1)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sat_kep_specs_frame.rowconfigure(7,weight=1)</a:t>
            </a:r>
            <a:endParaRPr b="0" i="0" sz="1400" u="none" cap="none" strike="noStrike">
              <a:solidFill>
                <a:srgbClr val="000000"/>
              </a:solidFill>
              <a:latin typeface="Arial"/>
              <a:ea typeface="Arial"/>
              <a:cs typeface="Arial"/>
              <a:sym typeface="Arial"/>
            </a:endParaRPr>
          </a:p>
        </p:txBody>
      </p:sp>
      <p:pic>
        <p:nvPicPr>
          <p:cNvPr id="274" name="Google Shape;274;p21"/>
          <p:cNvPicPr preferRelativeResize="0"/>
          <p:nvPr/>
        </p:nvPicPr>
        <p:blipFill rotWithShape="1">
          <a:blip r:embed="rId3">
            <a:alphaModFix/>
          </a:blip>
          <a:srcRect b="0" l="0" r="0" t="0"/>
          <a:stretch/>
        </p:blipFill>
        <p:spPr>
          <a:xfrm>
            <a:off x="8408647" y="1667458"/>
            <a:ext cx="3000375" cy="3238500"/>
          </a:xfrm>
          <a:prstGeom prst="rect">
            <a:avLst/>
          </a:prstGeom>
          <a:noFill/>
          <a:ln>
            <a:noFill/>
          </a:ln>
        </p:spPr>
      </p:pic>
      <p:sp>
        <p:nvSpPr>
          <p:cNvPr id="275" name="Google Shape;275;p21"/>
          <p:cNvSpPr/>
          <p:nvPr/>
        </p:nvSpPr>
        <p:spPr>
          <a:xfrm>
            <a:off x="8408648" y="2095130"/>
            <a:ext cx="3000375" cy="2441357"/>
          </a:xfrm>
          <a:prstGeom prst="rect">
            <a:avLst/>
          </a:prstGeom>
          <a:noFill/>
          <a:ln cap="flat" cmpd="sng" w="38100">
            <a:solidFill>
              <a:srgbClr val="2E75B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76" name="Google Shape;276;p21"/>
          <p:cNvCxnSpPr>
            <a:endCxn id="275" idx="2"/>
          </p:cNvCxnSpPr>
          <p:nvPr/>
        </p:nvCxnSpPr>
        <p:spPr>
          <a:xfrm flipH="1">
            <a:off x="9908836" y="2095087"/>
            <a:ext cx="34200" cy="2441400"/>
          </a:xfrm>
          <a:prstGeom prst="straightConnector1">
            <a:avLst/>
          </a:prstGeom>
          <a:noFill/>
          <a:ln cap="flat" cmpd="sng" w="28575">
            <a:solidFill>
              <a:schemeClr val="accent1"/>
            </a:solidFill>
            <a:prstDash val="solid"/>
            <a:miter lim="800000"/>
            <a:headEnd len="sm" w="sm" type="none"/>
            <a:tailEnd len="sm" w="sm" type="none"/>
          </a:ln>
        </p:spPr>
      </p:cxnSp>
      <p:cxnSp>
        <p:nvCxnSpPr>
          <p:cNvPr id="277" name="Google Shape;277;p21"/>
          <p:cNvCxnSpPr/>
          <p:nvPr/>
        </p:nvCxnSpPr>
        <p:spPr>
          <a:xfrm>
            <a:off x="8408648" y="2467992"/>
            <a:ext cx="3000375" cy="0"/>
          </a:xfrm>
          <a:prstGeom prst="straightConnector1">
            <a:avLst/>
          </a:prstGeom>
          <a:noFill/>
          <a:ln cap="flat" cmpd="sng" w="28575">
            <a:solidFill>
              <a:schemeClr val="accent1"/>
            </a:solidFill>
            <a:prstDash val="solid"/>
            <a:miter lim="800000"/>
            <a:headEnd len="sm" w="sm" type="none"/>
            <a:tailEnd len="sm" w="sm" type="none"/>
          </a:ln>
        </p:spPr>
      </p:cxnSp>
      <p:cxnSp>
        <p:nvCxnSpPr>
          <p:cNvPr id="278" name="Google Shape;278;p21"/>
          <p:cNvCxnSpPr/>
          <p:nvPr/>
        </p:nvCxnSpPr>
        <p:spPr>
          <a:xfrm>
            <a:off x="8408648" y="2811854"/>
            <a:ext cx="3000375" cy="0"/>
          </a:xfrm>
          <a:prstGeom prst="straightConnector1">
            <a:avLst/>
          </a:prstGeom>
          <a:noFill/>
          <a:ln cap="flat" cmpd="sng" w="28575">
            <a:solidFill>
              <a:schemeClr val="accent1"/>
            </a:solidFill>
            <a:prstDash val="solid"/>
            <a:miter lim="800000"/>
            <a:headEnd len="sm" w="sm" type="none"/>
            <a:tailEnd len="sm" w="sm" type="none"/>
          </a:ln>
        </p:spPr>
      </p:cxnSp>
      <p:cxnSp>
        <p:nvCxnSpPr>
          <p:cNvPr id="279" name="Google Shape;279;p21"/>
          <p:cNvCxnSpPr/>
          <p:nvPr/>
        </p:nvCxnSpPr>
        <p:spPr>
          <a:xfrm>
            <a:off x="8442802" y="3169328"/>
            <a:ext cx="3000375" cy="0"/>
          </a:xfrm>
          <a:prstGeom prst="straightConnector1">
            <a:avLst/>
          </a:prstGeom>
          <a:noFill/>
          <a:ln cap="flat" cmpd="sng" w="28575">
            <a:solidFill>
              <a:schemeClr val="accent1"/>
            </a:solidFill>
            <a:prstDash val="solid"/>
            <a:miter lim="800000"/>
            <a:headEnd len="sm" w="sm" type="none"/>
            <a:tailEnd len="sm" w="sm" type="none"/>
          </a:ln>
        </p:spPr>
      </p:cxnSp>
      <p:cxnSp>
        <p:nvCxnSpPr>
          <p:cNvPr id="280" name="Google Shape;280;p21"/>
          <p:cNvCxnSpPr/>
          <p:nvPr/>
        </p:nvCxnSpPr>
        <p:spPr>
          <a:xfrm>
            <a:off x="8442802" y="3429000"/>
            <a:ext cx="3000375" cy="0"/>
          </a:xfrm>
          <a:prstGeom prst="straightConnector1">
            <a:avLst/>
          </a:prstGeom>
          <a:noFill/>
          <a:ln cap="flat" cmpd="sng" w="28575">
            <a:solidFill>
              <a:schemeClr val="accent1"/>
            </a:solidFill>
            <a:prstDash val="solid"/>
            <a:miter lim="800000"/>
            <a:headEnd len="sm" w="sm" type="none"/>
            <a:tailEnd len="sm" w="sm" type="none"/>
          </a:ln>
        </p:spPr>
      </p:cxnSp>
      <p:cxnSp>
        <p:nvCxnSpPr>
          <p:cNvPr id="281" name="Google Shape;281;p21"/>
          <p:cNvCxnSpPr/>
          <p:nvPr/>
        </p:nvCxnSpPr>
        <p:spPr>
          <a:xfrm>
            <a:off x="8442802" y="3732567"/>
            <a:ext cx="3000375" cy="0"/>
          </a:xfrm>
          <a:prstGeom prst="straightConnector1">
            <a:avLst/>
          </a:prstGeom>
          <a:noFill/>
          <a:ln cap="flat" cmpd="sng" w="28575">
            <a:solidFill>
              <a:schemeClr val="accent1"/>
            </a:solidFill>
            <a:prstDash val="solid"/>
            <a:miter lim="800000"/>
            <a:headEnd len="sm" w="sm" type="none"/>
            <a:tailEnd len="sm" w="sm" type="none"/>
          </a:ln>
        </p:spPr>
      </p:cxnSp>
      <p:cxnSp>
        <p:nvCxnSpPr>
          <p:cNvPr id="282" name="Google Shape;282;p21"/>
          <p:cNvCxnSpPr/>
          <p:nvPr/>
        </p:nvCxnSpPr>
        <p:spPr>
          <a:xfrm>
            <a:off x="8408648" y="4085158"/>
            <a:ext cx="3000375" cy="0"/>
          </a:xfrm>
          <a:prstGeom prst="straightConnector1">
            <a:avLst/>
          </a:prstGeom>
          <a:noFill/>
          <a:ln cap="flat" cmpd="sng" w="28575">
            <a:solidFill>
              <a:schemeClr val="accent1"/>
            </a:solidFill>
            <a:prstDash val="solid"/>
            <a:miter lim="800000"/>
            <a:headEnd len="sm" w="sm" type="none"/>
            <a:tailEnd len="sm" w="sm" type="none"/>
          </a:ln>
        </p:spPr>
      </p:cxnSp>
      <p:cxnSp>
        <p:nvCxnSpPr>
          <p:cNvPr id="283" name="Google Shape;283;p21"/>
          <p:cNvCxnSpPr/>
          <p:nvPr/>
        </p:nvCxnSpPr>
        <p:spPr>
          <a:xfrm>
            <a:off x="8408648" y="4333782"/>
            <a:ext cx="3000375" cy="0"/>
          </a:xfrm>
          <a:prstGeom prst="straightConnector1">
            <a:avLst/>
          </a:prstGeom>
          <a:noFill/>
          <a:ln cap="flat" cmpd="sng" w="28575">
            <a:solidFill>
              <a:schemeClr val="accent1"/>
            </a:solidFill>
            <a:prstDash val="solid"/>
            <a:miter lim="800000"/>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 notes on coding style</a:t>
            </a:r>
            <a:endParaRPr/>
          </a:p>
        </p:txBody>
      </p:sp>
      <p:sp>
        <p:nvSpPr>
          <p:cNvPr id="289" name="Google Shape;289;p22"/>
          <p:cNvSpPr txBox="1"/>
          <p:nvPr>
            <p:ph idx="1" type="body"/>
          </p:nvPr>
        </p:nvSpPr>
        <p:spPr>
          <a:xfrm>
            <a:off x="838201" y="1825624"/>
            <a:ext cx="5461000" cy="33661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In many cases stacks of frames (on top of each other, of the same size) are used. The frame at the top of the stack is visible to the user.</a:t>
            </a:r>
            <a:endParaRPr/>
          </a:p>
          <a:p>
            <a:pPr indent="-228600" lvl="0" marL="228600" rtl="0" algn="l">
              <a:lnSpc>
                <a:spcPct val="90000"/>
              </a:lnSpc>
              <a:spcBef>
                <a:spcPts val="1000"/>
              </a:spcBef>
              <a:spcAft>
                <a:spcPts val="0"/>
              </a:spcAft>
              <a:buClr>
                <a:schemeClr val="dk1"/>
              </a:buClr>
              <a:buSzPts val="1800"/>
              <a:buChar char="•"/>
            </a:pPr>
            <a:r>
              <a:rPr lang="en-US" sz="1800"/>
              <a:t>Example in the alongside snippet from the </a:t>
            </a:r>
            <a:r>
              <a:rPr lang="en-US" sz="1800">
                <a:latin typeface="Courier New"/>
                <a:ea typeface="Courier New"/>
                <a:cs typeface="Courier New"/>
                <a:sym typeface="Courier New"/>
              </a:rPr>
              <a:t>mainapplication</a:t>
            </a:r>
            <a:r>
              <a:rPr lang="en-US" sz="1800"/>
              <a:t> module, the </a:t>
            </a:r>
            <a:r>
              <a:rPr lang="en-US" sz="1800">
                <a:latin typeface="Courier New"/>
                <a:ea typeface="Courier New"/>
                <a:cs typeface="Courier New"/>
                <a:sym typeface="Courier New"/>
              </a:rPr>
              <a:t>WelcomeFrame, ConfigureFrame, ExecuteFrame, VisualizeFrame </a:t>
            </a:r>
            <a:r>
              <a:rPr lang="en-US" sz="1800"/>
              <a:t>and </a:t>
            </a:r>
            <a:r>
              <a:rPr lang="en-US" sz="1800">
                <a:latin typeface="Courier New"/>
                <a:ea typeface="Courier New"/>
                <a:cs typeface="Courier New"/>
                <a:sym typeface="Courier New"/>
              </a:rPr>
              <a:t>OperationsFrame</a:t>
            </a:r>
            <a:r>
              <a:rPr lang="en-US" sz="1800"/>
              <a:t> are stacked on top of each other. The </a:t>
            </a:r>
            <a:r>
              <a:rPr lang="en-US" sz="1800">
                <a:latin typeface="Courier New"/>
                <a:ea typeface="Courier New"/>
                <a:cs typeface="Courier New"/>
                <a:sym typeface="Courier New"/>
              </a:rPr>
              <a:t>show_frame(.) </a:t>
            </a:r>
            <a:r>
              <a:rPr lang="en-US" sz="1800"/>
              <a:t>function is used to push a required frame to the top of the stack.</a:t>
            </a:r>
            <a:endParaRPr/>
          </a:p>
          <a:p>
            <a:pPr indent="0" lvl="0" marL="0" rtl="0" algn="l">
              <a:lnSpc>
                <a:spcPct val="90000"/>
              </a:lnSpc>
              <a:spcBef>
                <a:spcPts val="1000"/>
              </a:spcBef>
              <a:spcAft>
                <a:spcPts val="0"/>
              </a:spcAft>
              <a:buClr>
                <a:schemeClr val="dk1"/>
              </a:buClr>
              <a:buSzPts val="1800"/>
              <a:buNone/>
            </a:pPr>
            <a:r>
              <a:t/>
            </a:r>
            <a:endParaRPr sz="1800"/>
          </a:p>
        </p:txBody>
      </p:sp>
      <p:sp>
        <p:nvSpPr>
          <p:cNvPr id="290" name="Google Shape;290;p22"/>
          <p:cNvSpPr txBox="1"/>
          <p:nvPr/>
        </p:nvSpPr>
        <p:spPr>
          <a:xfrm>
            <a:off x="6590346" y="1770283"/>
            <a:ext cx="5693094"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self.frames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put all of the pages in the same location;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the one on the top of the stacking 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will be the one that is visible.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for F in (</a:t>
            </a:r>
            <a:r>
              <a:rPr b="0" i="0" lang="en-US" sz="1200" u="none" cap="none" strike="noStrike">
                <a:solidFill>
                  <a:schemeClr val="dk1"/>
                </a:solidFill>
                <a:highlight>
                  <a:srgbClr val="FFFF00"/>
                </a:highlight>
                <a:latin typeface="Courier New"/>
                <a:ea typeface="Courier New"/>
                <a:cs typeface="Courier New"/>
                <a:sym typeface="Courier New"/>
              </a:rPr>
              <a:t>WelcomeFrame, ConfigureFrame, ExecuteFrame, VisualizeFrame, OperationsFrame</a:t>
            </a:r>
            <a:r>
              <a:rPr b="0" i="0" lang="en-US" sz="12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page_name = F.__name__</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frame = F(parent=container, controller=self)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self.frames[page_name] = frame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 put all of the pages in the same location;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 the one on the top of the stacking order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 will be the one that is visible.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frame.grid(row=0, column=0, sticky="nsew")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self.show_frame("WelcomeFrame")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alibri"/>
              <a:buNone/>
            </a:pPr>
            <a:r>
              <a:t/>
            </a:r>
            <a:endParaRPr b="0" i="0" sz="12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def </a:t>
            </a:r>
            <a:r>
              <a:rPr b="0" i="0" lang="en-US" sz="1200" u="none" cap="none" strike="noStrike">
                <a:solidFill>
                  <a:schemeClr val="dk1"/>
                </a:solidFill>
                <a:highlight>
                  <a:srgbClr val="FFFF00"/>
                </a:highlight>
                <a:latin typeface="Courier New"/>
                <a:ea typeface="Courier New"/>
                <a:cs typeface="Courier New"/>
                <a:sym typeface="Courier New"/>
              </a:rPr>
              <a:t>show_frame</a:t>
            </a:r>
            <a:r>
              <a:rPr b="0" i="0" lang="en-US" sz="1200" u="none" cap="none" strike="noStrike">
                <a:solidFill>
                  <a:schemeClr val="dk1"/>
                </a:solidFill>
                <a:latin typeface="Courier New"/>
                <a:ea typeface="Courier New"/>
                <a:cs typeface="Courier New"/>
                <a:sym typeface="Courier New"/>
              </a:rPr>
              <a:t>(self, page_name):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'''Show a frame for the given page 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frame = self.frames[page_name]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Courier New"/>
              <a:buNone/>
            </a:pPr>
            <a:r>
              <a:rPr b="0" i="0" lang="en-US" sz="1200" u="none" cap="none" strike="noStrike">
                <a:solidFill>
                  <a:schemeClr val="dk1"/>
                </a:solidFill>
                <a:latin typeface="Courier New"/>
                <a:ea typeface="Courier New"/>
                <a:cs typeface="Courier New"/>
                <a:sym typeface="Courier New"/>
              </a:rPr>
              <a:t>        frame.tkraise()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General notes on coding style</a:t>
            </a:r>
            <a:endParaRPr/>
          </a:p>
        </p:txBody>
      </p:sp>
      <p:sp>
        <p:nvSpPr>
          <p:cNvPr id="296" name="Google Shape;296;p23"/>
          <p:cNvSpPr txBox="1"/>
          <p:nvPr>
            <p:ph idx="1" type="body"/>
          </p:nvPr>
        </p:nvSpPr>
        <p:spPr>
          <a:xfrm>
            <a:off x="838201" y="1825624"/>
            <a:ext cx="5461000" cy="33661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Frames may be defined as classes. They materialize at the point in the program when an object of that class is instantiated.</a:t>
            </a:r>
            <a:endParaRPr/>
          </a:p>
          <a:p>
            <a:pPr indent="-228600" lvl="0" marL="228600" rtl="0" algn="l">
              <a:lnSpc>
                <a:spcPct val="90000"/>
              </a:lnSpc>
              <a:spcBef>
                <a:spcPts val="1000"/>
              </a:spcBef>
              <a:spcAft>
                <a:spcPts val="0"/>
              </a:spcAft>
              <a:buClr>
                <a:schemeClr val="dk1"/>
              </a:buClr>
              <a:buSzPts val="1800"/>
              <a:buChar char="•"/>
            </a:pPr>
            <a:r>
              <a:rPr lang="en-US" sz="1800"/>
              <a:t>Example: WelcomeFrame, ConfigureFrame, etc</a:t>
            </a:r>
            <a:endParaRPr sz="1800"/>
          </a:p>
          <a:p>
            <a:pPr indent="0" lvl="0" marL="0" rtl="0" algn="l">
              <a:lnSpc>
                <a:spcPct val="90000"/>
              </a:lnSpc>
              <a:spcBef>
                <a:spcPts val="1000"/>
              </a:spcBef>
              <a:spcAft>
                <a:spcPts val="0"/>
              </a:spcAft>
              <a:buClr>
                <a:schemeClr val="dk1"/>
              </a:buClr>
              <a:buSzPts val="1800"/>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eosimapp.py</a:t>
            </a:r>
            <a:endParaRPr/>
          </a:p>
        </p:txBody>
      </p:sp>
      <p:sp>
        <p:nvSpPr>
          <p:cNvPr id="98" name="Google Shape;98;p3"/>
          <p:cNvSpPr txBox="1"/>
          <p:nvPr>
            <p:ph idx="1" type="body"/>
          </p:nvPr>
        </p:nvSpPr>
        <p:spPr>
          <a:xfrm>
            <a:off x="838200" y="1825625"/>
            <a:ext cx="9761738" cy="308372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This is the script which when invoked starts the EO-Sim application.</a:t>
            </a:r>
            <a:endParaRPr/>
          </a:p>
          <a:p>
            <a:pPr indent="-228600" lvl="0" marL="228600" rtl="0" algn="l">
              <a:lnSpc>
                <a:spcPct val="90000"/>
              </a:lnSpc>
              <a:spcBef>
                <a:spcPts val="1000"/>
              </a:spcBef>
              <a:spcAft>
                <a:spcPts val="0"/>
              </a:spcAft>
              <a:buClr>
                <a:schemeClr val="dk1"/>
              </a:buClr>
              <a:buSzPts val="2000"/>
              <a:buChar char="•"/>
            </a:pPr>
            <a:r>
              <a:rPr lang="en-US" sz="2000"/>
              <a:t>It can be called with an argument specifying the level of </a:t>
            </a:r>
            <a:r>
              <a:rPr i="1" lang="en-US" sz="2000"/>
              <a:t>logging</a:t>
            </a:r>
            <a:r>
              <a:rPr lang="en-US" sz="2000"/>
              <a:t> required (</a:t>
            </a:r>
            <a:r>
              <a:rPr lang="en-US" sz="2000">
                <a:latin typeface="Courier New"/>
                <a:ea typeface="Courier New"/>
                <a:cs typeface="Courier New"/>
                <a:sym typeface="Courier New"/>
              </a:rPr>
              <a:t>CRITICAL</a:t>
            </a:r>
            <a:r>
              <a:rPr lang="en-US" sz="2000"/>
              <a:t> or </a:t>
            </a:r>
            <a:r>
              <a:rPr lang="en-US" sz="2000">
                <a:latin typeface="Courier New"/>
                <a:ea typeface="Courier New"/>
                <a:cs typeface="Courier New"/>
                <a:sym typeface="Courier New"/>
              </a:rPr>
              <a:t>ERROR</a:t>
            </a:r>
            <a:r>
              <a:rPr lang="en-US" sz="2000"/>
              <a:t> or </a:t>
            </a:r>
            <a:r>
              <a:rPr lang="en-US" sz="2000">
                <a:latin typeface="Courier New"/>
                <a:ea typeface="Courier New"/>
                <a:cs typeface="Courier New"/>
                <a:sym typeface="Courier New"/>
              </a:rPr>
              <a:t>WARNING</a:t>
            </a:r>
            <a:r>
              <a:rPr lang="en-US" sz="2000"/>
              <a:t> or </a:t>
            </a:r>
            <a:r>
              <a:rPr lang="en-US" sz="2000">
                <a:latin typeface="Courier New"/>
                <a:ea typeface="Courier New"/>
                <a:cs typeface="Courier New"/>
                <a:sym typeface="Courier New"/>
              </a:rPr>
              <a:t>INFO</a:t>
            </a:r>
            <a:r>
              <a:rPr lang="en-US" sz="2000"/>
              <a:t> or </a:t>
            </a:r>
            <a:r>
              <a:rPr lang="en-US" sz="2000">
                <a:latin typeface="Courier New"/>
                <a:ea typeface="Courier New"/>
                <a:cs typeface="Courier New"/>
                <a:sym typeface="Courier New"/>
              </a:rPr>
              <a:t>DEBUG</a:t>
            </a:r>
            <a:r>
              <a:rPr lang="en-US" sz="2000"/>
              <a:t>).</a:t>
            </a:r>
            <a:endParaRPr/>
          </a:p>
          <a:p>
            <a:pPr indent="-228600" lvl="0" marL="228600" rtl="0" algn="l">
              <a:lnSpc>
                <a:spcPct val="90000"/>
              </a:lnSpc>
              <a:spcBef>
                <a:spcPts val="1000"/>
              </a:spcBef>
              <a:spcAft>
                <a:spcPts val="0"/>
              </a:spcAft>
              <a:buClr>
                <a:schemeClr val="dk1"/>
              </a:buClr>
              <a:buSzPts val="2000"/>
              <a:buChar char="•"/>
            </a:pPr>
            <a:r>
              <a:rPr lang="en-US" sz="2000"/>
              <a:t>It instantiates the </a:t>
            </a:r>
            <a:r>
              <a:rPr lang="en-US" sz="2000">
                <a:latin typeface="Courier New"/>
                <a:ea typeface="Courier New"/>
                <a:cs typeface="Courier New"/>
                <a:sym typeface="Courier New"/>
              </a:rPr>
              <a:t>MainApplication</a:t>
            </a:r>
            <a:r>
              <a:rPr lang="en-US" sz="2000"/>
              <a:t> object, which accepts as argument the </a:t>
            </a:r>
            <a:r>
              <a:rPr lang="en-US" sz="2000">
                <a:latin typeface="Courier New"/>
                <a:ea typeface="Courier New"/>
                <a:cs typeface="Courier New"/>
                <a:sym typeface="Courier New"/>
              </a:rPr>
              <a:t>root</a:t>
            </a:r>
            <a:r>
              <a:rPr lang="en-US" sz="2000"/>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4"/>
          <p:cNvPicPr preferRelativeResize="0"/>
          <p:nvPr/>
        </p:nvPicPr>
        <p:blipFill rotWithShape="1">
          <a:blip r:embed="rId3">
            <a:alphaModFix/>
          </a:blip>
          <a:srcRect b="0" l="0" r="0" t="0"/>
          <a:stretch/>
        </p:blipFill>
        <p:spPr>
          <a:xfrm>
            <a:off x="5468645" y="1854870"/>
            <a:ext cx="6323613" cy="3095131"/>
          </a:xfrm>
          <a:prstGeom prst="rect">
            <a:avLst/>
          </a:prstGeom>
          <a:noFill/>
          <a:ln>
            <a:noFill/>
          </a:ln>
        </p:spPr>
      </p:pic>
      <p:sp>
        <p:nvSpPr>
          <p:cNvPr id="104" name="Google Shape;1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mainapplication.py</a:t>
            </a:r>
            <a:br>
              <a:rPr lang="en-US"/>
            </a:br>
            <a:endParaRPr/>
          </a:p>
        </p:txBody>
      </p:sp>
      <p:sp>
        <p:nvSpPr>
          <p:cNvPr id="105" name="Google Shape;105;p4"/>
          <p:cNvSpPr txBox="1"/>
          <p:nvPr/>
        </p:nvSpPr>
        <p:spPr>
          <a:xfrm>
            <a:off x="509727" y="1166842"/>
            <a:ext cx="4958918" cy="477053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This is the </a:t>
            </a:r>
            <a:r>
              <a:rPr b="0" i="1" lang="en-US" sz="1600" u="none" cap="none" strike="noStrike">
                <a:solidFill>
                  <a:schemeClr val="dk1"/>
                </a:solidFill>
                <a:latin typeface="Calibri"/>
                <a:ea typeface="Calibri"/>
                <a:cs typeface="Calibri"/>
                <a:sym typeface="Calibri"/>
              </a:rPr>
              <a:t>main python file </a:t>
            </a:r>
            <a:r>
              <a:rPr b="0" i="0" lang="en-US" sz="1600" u="none" cap="none" strike="noStrike">
                <a:solidFill>
                  <a:schemeClr val="dk1"/>
                </a:solidFill>
                <a:latin typeface="Calibri"/>
                <a:ea typeface="Calibri"/>
                <a:cs typeface="Calibri"/>
                <a:sym typeface="Calibri"/>
              </a:rPr>
              <a:t>inside which the widgets inside the </a:t>
            </a:r>
            <a:r>
              <a:rPr b="0" i="0" lang="en-US" sz="1600" u="none" cap="none" strike="noStrike">
                <a:solidFill>
                  <a:schemeClr val="dk1"/>
                </a:solidFill>
                <a:latin typeface="Courier New"/>
                <a:ea typeface="Courier New"/>
                <a:cs typeface="Courier New"/>
                <a:sym typeface="Courier New"/>
              </a:rPr>
              <a:t>root</a:t>
            </a:r>
            <a:r>
              <a:rPr b="0" i="0" lang="en-US" sz="1600" u="none" cap="none" strike="noStrike">
                <a:solidFill>
                  <a:schemeClr val="dk1"/>
                </a:solidFill>
                <a:latin typeface="Calibri"/>
                <a:ea typeface="Calibri"/>
                <a:cs typeface="Calibri"/>
                <a:sym typeface="Calibri"/>
              </a:rPr>
              <a:t> window are configured. It configures the overall GUI window and the frames inside it.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a:t>
            </a:r>
            <a:r>
              <a:rPr b="0" i="0" lang="en-US" sz="1600" u="none" cap="none" strike="noStrike">
                <a:solidFill>
                  <a:schemeClr val="dk1"/>
                </a:solidFill>
                <a:latin typeface="Courier New"/>
                <a:ea typeface="Courier New"/>
                <a:cs typeface="Courier New"/>
                <a:sym typeface="Courier New"/>
              </a:rPr>
              <a:t>parent_frame </a:t>
            </a:r>
            <a:r>
              <a:rPr b="0" i="0" lang="en-US" sz="1600" u="none" cap="none" strike="noStrike">
                <a:solidFill>
                  <a:schemeClr val="dk1"/>
                </a:solidFill>
                <a:latin typeface="Calibri"/>
                <a:ea typeface="Calibri"/>
                <a:cs typeface="Calibri"/>
                <a:sym typeface="Calibri"/>
              </a:rPr>
              <a:t>encompasses all frames inside the main-window. Inside the </a:t>
            </a:r>
            <a:r>
              <a:rPr b="0" i="0" lang="en-US" sz="1600" u="none" cap="none" strike="noStrike">
                <a:solidFill>
                  <a:schemeClr val="dk1"/>
                </a:solidFill>
                <a:latin typeface="Courier New"/>
                <a:ea typeface="Courier New"/>
                <a:cs typeface="Courier New"/>
                <a:sym typeface="Courier New"/>
              </a:rPr>
              <a:t>parent_frame </a:t>
            </a:r>
            <a:r>
              <a:rPr b="0" i="0" lang="en-US" sz="1600" u="none" cap="none" strike="noStrike">
                <a:solidFill>
                  <a:schemeClr val="dk1"/>
                </a:solidFill>
                <a:latin typeface="Calibri"/>
                <a:ea typeface="Calibri"/>
                <a:cs typeface="Calibri"/>
                <a:sym typeface="Calibri"/>
              </a:rPr>
              <a:t>we have the following items defined: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ourier New"/>
                <a:ea typeface="Courier New"/>
                <a:cs typeface="Courier New"/>
                <a:sym typeface="Courier New"/>
              </a:rPr>
              <a:t>menubar</a:t>
            </a:r>
            <a:r>
              <a:rPr b="0" i="0" lang="en-US" sz="1600" u="none" cap="none" strike="noStrike">
                <a:solidFill>
                  <a:schemeClr val="dk1"/>
                </a:solidFill>
                <a:latin typeface="Calibri"/>
                <a:ea typeface="Calibri"/>
                <a:cs typeface="Calibri"/>
                <a:sym typeface="Calibri"/>
              </a:rPr>
              <a:t> (Menubar)</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ourier New"/>
                <a:ea typeface="Courier New"/>
                <a:cs typeface="Courier New"/>
                <a:sym typeface="Courier New"/>
              </a:rPr>
              <a:t>lsidebar</a:t>
            </a:r>
            <a:r>
              <a:rPr b="0" i="0" lang="en-US" sz="1600" u="none" cap="none" strike="noStrike">
                <a:solidFill>
                  <a:schemeClr val="dk1"/>
                </a:solidFill>
                <a:latin typeface="Calibri"/>
                <a:ea typeface="Calibri"/>
                <a:cs typeface="Calibri"/>
                <a:sym typeface="Calibri"/>
              </a:rPr>
              <a:t> (left-sidebar) (Frame)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ourier New"/>
                <a:ea typeface="Courier New"/>
                <a:cs typeface="Courier New"/>
                <a:sym typeface="Courier New"/>
              </a:rPr>
              <a:t>messagearea</a:t>
            </a:r>
            <a:r>
              <a:rPr b="0" i="0" lang="en-US" sz="1600" u="none" cap="none" strike="noStrike">
                <a:solidFill>
                  <a:schemeClr val="dk1"/>
                </a:solidFill>
                <a:latin typeface="Calibri"/>
                <a:ea typeface="Calibri"/>
                <a:cs typeface="Calibri"/>
                <a:sym typeface="Calibri"/>
              </a:rPr>
              <a:t> (Frame)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ourier New"/>
                <a:ea typeface="Courier New"/>
                <a:cs typeface="Courier New"/>
                <a:sym typeface="Courier New"/>
              </a:rPr>
              <a:t>container</a:t>
            </a:r>
            <a:r>
              <a:rPr b="0" i="0" lang="en-US" sz="1600" u="none" cap="none" strike="noStrike">
                <a:solidFill>
                  <a:schemeClr val="dk1"/>
                </a:solidFill>
                <a:latin typeface="Calibri"/>
                <a:ea typeface="Calibri"/>
                <a:cs typeface="Calibri"/>
                <a:sym typeface="Calibri"/>
              </a:rPr>
              <a:t> (Frame)</a:t>
            </a:r>
            <a:endParaRPr b="0" i="0" sz="1400" u="none" cap="none" strike="noStrike">
              <a:solidFill>
                <a:srgbClr val="000000"/>
              </a:solidFill>
              <a:latin typeface="Arial"/>
              <a:ea typeface="Arial"/>
              <a:cs typeface="Arial"/>
              <a:sym typeface="Arial"/>
            </a:endParaRPr>
          </a:p>
          <a:p>
            <a:pPr indent="-285750" lvl="2" marL="12001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below frames are stacked on top of each other inside the container frame.</a:t>
            </a:r>
            <a:endParaRPr b="0" i="0" sz="1400" u="none" cap="none" strike="noStrike">
              <a:solidFill>
                <a:srgbClr val="000000"/>
              </a:solidFill>
              <a:latin typeface="Arial"/>
              <a:ea typeface="Arial"/>
              <a:cs typeface="Arial"/>
              <a:sym typeface="Arial"/>
            </a:endParaRPr>
          </a:p>
          <a:p>
            <a:pPr indent="-285750" lvl="3" marL="16573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ourier New"/>
                <a:ea typeface="Courier New"/>
                <a:cs typeface="Courier New"/>
                <a:sym typeface="Courier New"/>
              </a:rPr>
              <a:t>WelcomeFrame</a:t>
            </a:r>
            <a:endParaRPr b="0" i="0" sz="1600" u="none" cap="none" strike="noStrike">
              <a:solidFill>
                <a:schemeClr val="dk1"/>
              </a:solidFill>
              <a:latin typeface="Courier New"/>
              <a:ea typeface="Courier New"/>
              <a:cs typeface="Courier New"/>
              <a:sym typeface="Courier New"/>
            </a:endParaRPr>
          </a:p>
          <a:p>
            <a:pPr indent="-285750" lvl="3" marL="16573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ourier New"/>
                <a:ea typeface="Courier New"/>
                <a:cs typeface="Courier New"/>
                <a:sym typeface="Courier New"/>
              </a:rPr>
              <a:t>ConfigureFrame</a:t>
            </a:r>
            <a:endParaRPr b="0" i="0" sz="1600" u="none" cap="none" strike="noStrike">
              <a:solidFill>
                <a:schemeClr val="dk1"/>
              </a:solidFill>
              <a:latin typeface="Courier New"/>
              <a:ea typeface="Courier New"/>
              <a:cs typeface="Courier New"/>
              <a:sym typeface="Courier New"/>
            </a:endParaRPr>
          </a:p>
          <a:p>
            <a:pPr indent="-285750" lvl="3" marL="16573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ourier New"/>
                <a:ea typeface="Courier New"/>
                <a:cs typeface="Courier New"/>
                <a:sym typeface="Courier New"/>
              </a:rPr>
              <a:t>ExecuteFrame</a:t>
            </a:r>
            <a:endParaRPr b="0" i="0" sz="1600" u="none" cap="none" strike="noStrike">
              <a:solidFill>
                <a:schemeClr val="dk1"/>
              </a:solidFill>
              <a:latin typeface="Courier New"/>
              <a:ea typeface="Courier New"/>
              <a:cs typeface="Courier New"/>
              <a:sym typeface="Courier New"/>
            </a:endParaRPr>
          </a:p>
          <a:p>
            <a:pPr indent="-285750" lvl="3" marL="16573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ourier New"/>
                <a:ea typeface="Courier New"/>
                <a:cs typeface="Courier New"/>
                <a:sym typeface="Courier New"/>
              </a:rPr>
              <a:t>VisualizeFrame</a:t>
            </a:r>
            <a:endParaRPr b="0" i="0" sz="1600" u="none" cap="none" strike="noStrike">
              <a:solidFill>
                <a:schemeClr val="dk1"/>
              </a:solidFill>
              <a:latin typeface="Courier New"/>
              <a:ea typeface="Courier New"/>
              <a:cs typeface="Courier New"/>
              <a:sym typeface="Courier New"/>
            </a:endParaRPr>
          </a:p>
          <a:p>
            <a:pPr indent="-285750" lvl="3" marL="16573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ourier New"/>
                <a:ea typeface="Courier New"/>
                <a:cs typeface="Courier New"/>
                <a:sym typeface="Courier New"/>
              </a:rPr>
              <a:t>OperationsFrame</a:t>
            </a:r>
            <a:endParaRPr b="0" i="0" sz="1600" u="none" cap="none" strike="noStrike">
              <a:solidFill>
                <a:schemeClr val="dk1"/>
              </a:solidFill>
              <a:latin typeface="Courier New"/>
              <a:ea typeface="Courier New"/>
              <a:cs typeface="Courier New"/>
              <a:sym typeface="Courier New"/>
            </a:endParaRPr>
          </a:p>
          <a:p>
            <a:pPr indent="0" lvl="3" marL="13716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184150" lvl="1" marL="7429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cxnSp>
        <p:nvCxnSpPr>
          <p:cNvPr id="106" name="Google Shape;106;p4"/>
          <p:cNvCxnSpPr/>
          <p:nvPr/>
        </p:nvCxnSpPr>
        <p:spPr>
          <a:xfrm flipH="1">
            <a:off x="6189215" y="1278384"/>
            <a:ext cx="921799" cy="843379"/>
          </a:xfrm>
          <a:prstGeom prst="straightConnector1">
            <a:avLst/>
          </a:prstGeom>
          <a:noFill/>
          <a:ln cap="flat" cmpd="sng" w="9525">
            <a:solidFill>
              <a:schemeClr val="accent1"/>
            </a:solidFill>
            <a:prstDash val="solid"/>
            <a:miter lim="800000"/>
            <a:headEnd len="sm" w="sm" type="none"/>
            <a:tailEnd len="med" w="med" type="triangle"/>
          </a:ln>
        </p:spPr>
      </p:cxnSp>
      <p:sp>
        <p:nvSpPr>
          <p:cNvPr id="107" name="Google Shape;107;p4"/>
          <p:cNvSpPr txBox="1"/>
          <p:nvPr/>
        </p:nvSpPr>
        <p:spPr>
          <a:xfrm>
            <a:off x="7111014" y="1069961"/>
            <a:ext cx="11496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menubar</a:t>
            </a:r>
            <a:endParaRPr b="0" i="0" sz="1800" u="none" cap="none" strike="noStrike">
              <a:solidFill>
                <a:schemeClr val="dk1"/>
              </a:solidFill>
              <a:latin typeface="Calibri"/>
              <a:ea typeface="Calibri"/>
              <a:cs typeface="Calibri"/>
              <a:sym typeface="Calibri"/>
            </a:endParaRPr>
          </a:p>
        </p:txBody>
      </p:sp>
      <p:cxnSp>
        <p:nvCxnSpPr>
          <p:cNvPr id="108" name="Google Shape;108;p4"/>
          <p:cNvCxnSpPr/>
          <p:nvPr/>
        </p:nvCxnSpPr>
        <p:spPr>
          <a:xfrm rot="10800000">
            <a:off x="6189215" y="4221267"/>
            <a:ext cx="229340" cy="1036532"/>
          </a:xfrm>
          <a:prstGeom prst="straightConnector1">
            <a:avLst/>
          </a:prstGeom>
          <a:noFill/>
          <a:ln cap="flat" cmpd="sng" w="9525">
            <a:solidFill>
              <a:schemeClr val="accent1"/>
            </a:solidFill>
            <a:prstDash val="solid"/>
            <a:miter lim="800000"/>
            <a:headEnd len="sm" w="sm" type="none"/>
            <a:tailEnd len="med" w="med" type="triangle"/>
          </a:ln>
        </p:spPr>
      </p:cxnSp>
      <p:cxnSp>
        <p:nvCxnSpPr>
          <p:cNvPr id="109" name="Google Shape;109;p4"/>
          <p:cNvCxnSpPr/>
          <p:nvPr/>
        </p:nvCxnSpPr>
        <p:spPr>
          <a:xfrm>
            <a:off x="10191566" y="1110819"/>
            <a:ext cx="719090" cy="1650136"/>
          </a:xfrm>
          <a:prstGeom prst="straightConnector1">
            <a:avLst/>
          </a:prstGeom>
          <a:noFill/>
          <a:ln cap="flat" cmpd="sng" w="9525">
            <a:solidFill>
              <a:schemeClr val="accent1"/>
            </a:solidFill>
            <a:prstDash val="solid"/>
            <a:miter lim="800000"/>
            <a:headEnd len="sm" w="sm" type="none"/>
            <a:tailEnd len="med" w="med" type="triangle"/>
          </a:ln>
        </p:spPr>
      </p:cxnSp>
      <p:cxnSp>
        <p:nvCxnSpPr>
          <p:cNvPr id="110" name="Google Shape;110;p4"/>
          <p:cNvCxnSpPr/>
          <p:nvPr/>
        </p:nvCxnSpPr>
        <p:spPr>
          <a:xfrm rot="10800000">
            <a:off x="8630451" y="4618515"/>
            <a:ext cx="344749" cy="495668"/>
          </a:xfrm>
          <a:prstGeom prst="straightConnector1">
            <a:avLst/>
          </a:prstGeom>
          <a:noFill/>
          <a:ln cap="flat" cmpd="sng" w="9525">
            <a:solidFill>
              <a:schemeClr val="accent1"/>
            </a:solidFill>
            <a:prstDash val="solid"/>
            <a:miter lim="800000"/>
            <a:headEnd len="sm" w="sm" type="none"/>
            <a:tailEnd len="med" w="med" type="triangle"/>
          </a:ln>
        </p:spPr>
      </p:cxnSp>
      <p:sp>
        <p:nvSpPr>
          <p:cNvPr id="111" name="Google Shape;111;p4"/>
          <p:cNvSpPr txBox="1"/>
          <p:nvPr/>
        </p:nvSpPr>
        <p:spPr>
          <a:xfrm>
            <a:off x="5790091" y="5171467"/>
            <a:ext cx="2483528" cy="123110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lsidebar</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“Control-panel” Clicking a button will bring the respective Frame to the top in the </a:t>
            </a:r>
            <a:r>
              <a:rPr b="0" i="0" lang="en-US" sz="1400" u="none" cap="none" strike="noStrike">
                <a:solidFill>
                  <a:schemeClr val="dk1"/>
                </a:solidFill>
                <a:latin typeface="Courier New"/>
                <a:ea typeface="Courier New"/>
                <a:cs typeface="Courier New"/>
                <a:sym typeface="Courier New"/>
              </a:rPr>
              <a:t>container </a:t>
            </a:r>
            <a:r>
              <a:rPr b="0" i="0" lang="en-US" sz="1400" u="none" cap="none" strike="noStrike">
                <a:solidFill>
                  <a:schemeClr val="dk1"/>
                </a:solidFill>
                <a:latin typeface="Calibri"/>
                <a:ea typeface="Calibri"/>
                <a:cs typeface="Calibri"/>
                <a:sym typeface="Calibri"/>
              </a:rPr>
              <a:t>Frame.</a:t>
            </a:r>
            <a:endParaRPr b="0" i="0" sz="1400" u="none" cap="none" strike="noStrike">
              <a:solidFill>
                <a:schemeClr val="dk1"/>
              </a:solidFill>
              <a:latin typeface="Calibri"/>
              <a:ea typeface="Calibri"/>
              <a:cs typeface="Calibri"/>
              <a:sym typeface="Calibri"/>
            </a:endParaRPr>
          </a:p>
        </p:txBody>
      </p:sp>
      <p:sp>
        <p:nvSpPr>
          <p:cNvPr id="112" name="Google Shape;112;p4"/>
          <p:cNvSpPr txBox="1"/>
          <p:nvPr/>
        </p:nvSpPr>
        <p:spPr>
          <a:xfrm>
            <a:off x="8595065" y="4986801"/>
            <a:ext cx="202262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messagearea</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Displays messages from the application to the user.</a:t>
            </a:r>
            <a:endParaRPr b="0" i="0" sz="1400" u="none" cap="none" strike="noStrike">
              <a:solidFill>
                <a:schemeClr val="dk1"/>
              </a:solidFill>
              <a:latin typeface="Calibri"/>
              <a:ea typeface="Calibri"/>
              <a:cs typeface="Calibri"/>
              <a:sym typeface="Calibri"/>
            </a:endParaRPr>
          </a:p>
        </p:txBody>
      </p:sp>
      <p:sp>
        <p:nvSpPr>
          <p:cNvPr id="113" name="Google Shape;113;p4"/>
          <p:cNvSpPr txBox="1"/>
          <p:nvPr/>
        </p:nvSpPr>
        <p:spPr>
          <a:xfrm>
            <a:off x="9309123" y="289516"/>
            <a:ext cx="2138888"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urier New"/>
                <a:ea typeface="Courier New"/>
                <a:cs typeface="Courier New"/>
                <a:sym typeface="Courier New"/>
              </a:rPr>
              <a:t>container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Stack of frames. In figure the </a:t>
            </a:r>
            <a:r>
              <a:rPr b="0" i="0" lang="en-US" sz="1400" u="none" cap="none" strike="noStrike">
                <a:solidFill>
                  <a:schemeClr val="dk1"/>
                </a:solidFill>
                <a:latin typeface="Courier New"/>
                <a:ea typeface="Courier New"/>
                <a:cs typeface="Courier New"/>
                <a:sym typeface="Courier New"/>
              </a:rPr>
              <a:t>WelcomeFrame</a:t>
            </a:r>
            <a:r>
              <a:rPr b="0" i="0" lang="en-US" sz="1400" u="none" cap="none" strike="noStrike">
                <a:solidFill>
                  <a:schemeClr val="dk1"/>
                </a:solidFill>
                <a:latin typeface="Calibri"/>
                <a:ea typeface="Calibri"/>
                <a:cs typeface="Calibri"/>
                <a:sym typeface="Calibri"/>
              </a:rPr>
              <a:t> is on the top.</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helpwindow.py</a:t>
            </a:r>
            <a:endParaRPr/>
          </a:p>
        </p:txBody>
      </p:sp>
      <p:sp>
        <p:nvSpPr>
          <p:cNvPr id="119" name="Google Shape;119;p5"/>
          <p:cNvSpPr txBox="1"/>
          <p:nvPr/>
        </p:nvSpPr>
        <p:spPr>
          <a:xfrm>
            <a:off x="474215" y="1468683"/>
            <a:ext cx="8873971" cy="477053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This module contains set of functions which are used to display the help-window (contextual help).</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help-window must first be opened by clicking on: Menubar-&gt;Help-&gt; Help Window</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When the mouse-pointer hovers over an widget-of-interest, if there is any associated help-item, it is displayed in the help window.</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When no longer desired, the help-window should be closed.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The help-database is mainly the json file (</a:t>
            </a:r>
            <a:r>
              <a:rPr b="0" i="0" lang="en-US" sz="1600" u="none" cap="none" strike="noStrike">
                <a:solidFill>
                  <a:schemeClr val="dk1"/>
                </a:solidFill>
                <a:latin typeface="Courier New"/>
                <a:ea typeface="Courier New"/>
                <a:cs typeface="Courier New"/>
                <a:sym typeface="Courier New"/>
              </a:rPr>
              <a:t>help_database.json</a:t>
            </a:r>
            <a:r>
              <a:rPr b="0" i="0" lang="en-US" sz="1600" u="none" cap="none" strike="noStrike">
                <a:solidFill>
                  <a:schemeClr val="dk1"/>
                </a:solidFill>
                <a:latin typeface="Calibri"/>
                <a:ea typeface="Calibri"/>
                <a:cs typeface="Calibri"/>
                <a:sym typeface="Calibri"/>
              </a:rPr>
              <a:t>) inside the folder ./eosim/gui/help/ The folder also has images which are to be displayed inside the help window.</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To provide contextual help to a widget following steps must be undertaken: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Enter the help-info inside the </a:t>
            </a:r>
            <a:r>
              <a:rPr b="0" i="0" lang="en-US" sz="1600" u="none" cap="none" strike="noStrike">
                <a:solidFill>
                  <a:schemeClr val="dk1"/>
                </a:solidFill>
                <a:latin typeface="Courier New"/>
                <a:ea typeface="Courier New"/>
                <a:cs typeface="Courier New"/>
                <a:sym typeface="Courier New"/>
              </a:rPr>
              <a:t>help_database </a:t>
            </a:r>
            <a:r>
              <a:rPr b="0" i="0" lang="en-US" sz="1600" u="none" cap="none" strike="noStrike">
                <a:solidFill>
                  <a:schemeClr val="dk1"/>
                </a:solidFill>
                <a:latin typeface="Calibri"/>
                <a:ea typeface="Calibri"/>
                <a:cs typeface="Calibri"/>
                <a:sym typeface="Calibri"/>
              </a:rPr>
              <a:t>json file. The database entry must be associated with a widget-id.</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Bind the </a:t>
            </a:r>
            <a:r>
              <a:rPr b="0" i="0" lang="en-US" sz="1600" u="none" cap="none" strike="noStrike">
                <a:solidFill>
                  <a:schemeClr val="dk1"/>
                </a:solidFill>
                <a:latin typeface="Courier New"/>
                <a:ea typeface="Courier New"/>
                <a:cs typeface="Courier New"/>
                <a:sym typeface="Courier New"/>
              </a:rPr>
              <a:t>&lt;Enter&gt; </a:t>
            </a:r>
            <a:r>
              <a:rPr b="0" i="0" lang="en-US" sz="1600" u="none" cap="none" strike="noStrike">
                <a:solidFill>
                  <a:schemeClr val="dk1"/>
                </a:solidFill>
                <a:latin typeface="Calibri"/>
                <a:ea typeface="Calibri"/>
                <a:cs typeface="Calibri"/>
                <a:sym typeface="Calibri"/>
              </a:rPr>
              <a:t>event to an widget with the </a:t>
            </a:r>
            <a:r>
              <a:rPr b="0" i="0" lang="en-US" sz="1600" u="none" cap="none" strike="noStrike">
                <a:solidFill>
                  <a:schemeClr val="dk1"/>
                </a:solidFill>
                <a:latin typeface="Courier New"/>
                <a:ea typeface="Courier New"/>
                <a:cs typeface="Courier New"/>
                <a:sym typeface="Courier New"/>
              </a:rPr>
              <a:t>update_help_window (event, widget_id)</a:t>
            </a:r>
            <a:r>
              <a:rPr b="0" i="0" lang="en-US" sz="1600" u="none" cap="none" strike="noStrike">
                <a:solidFill>
                  <a:schemeClr val="dk1"/>
                </a:solidFill>
                <a:latin typeface="Calibri"/>
                <a:ea typeface="Calibri"/>
                <a:cs typeface="Calibri"/>
                <a:sym typeface="Calibri"/>
              </a:rPr>
              <a:t>function.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Example: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"basicsensor":{</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        "heading": "Basic Sensor",</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        "description": ["Model parameters of a basic-sensor."],</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        "images": false,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        "morehelp": false</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    }</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ourier New"/>
                <a:ea typeface="Courier New"/>
                <a:cs typeface="Courier New"/>
                <a:sym typeface="Courier New"/>
              </a:rPr>
              <a:t>other_specs_frame.bind('&lt;Enter&gt;',lambda event, widget_id="basicsensor": helpwindow.update_help_window(event, widget_id))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welcomeframe.py</a:t>
            </a:r>
            <a:endParaRPr/>
          </a:p>
        </p:txBody>
      </p:sp>
      <p:sp>
        <p:nvSpPr>
          <p:cNvPr id="125" name="Google Shape;125;p6"/>
          <p:cNvSpPr txBox="1"/>
          <p:nvPr/>
        </p:nvSpPr>
        <p:spPr>
          <a:xfrm>
            <a:off x="562993" y="1539704"/>
            <a:ext cx="7639974" cy="1323439"/>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This is the topmost frame (when the application is first started) in the stack of frames defined inside the </a:t>
            </a:r>
            <a:r>
              <a:rPr b="0" i="0" lang="en-US" sz="1600" u="none" cap="none" strike="noStrike">
                <a:solidFill>
                  <a:schemeClr val="dk1"/>
                </a:solidFill>
                <a:latin typeface="Courier New"/>
                <a:ea typeface="Courier New"/>
                <a:cs typeface="Courier New"/>
                <a:sym typeface="Courier New"/>
              </a:rPr>
              <a:t>container.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It is also displayed by clicking on the “WELCOME” button on the left-sidebar.</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This frame simply contains textual information on how to use the EOSim app.</a:t>
            </a:r>
            <a:endParaRPr b="0" i="0" sz="1400" u="none" cap="none" strike="noStrike">
              <a:solidFill>
                <a:srgbClr val="000000"/>
              </a:solidFill>
              <a:latin typeface="Arial"/>
              <a:ea typeface="Arial"/>
              <a:cs typeface="Arial"/>
              <a:sym typeface="Arial"/>
            </a:endParaRPr>
          </a:p>
          <a:p>
            <a:pPr indent="-184150" lvl="1" marL="7429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7"/>
          <p:cNvPicPr preferRelativeResize="0"/>
          <p:nvPr/>
        </p:nvPicPr>
        <p:blipFill rotWithShape="1">
          <a:blip r:embed="rId3">
            <a:alphaModFix/>
          </a:blip>
          <a:srcRect b="0" l="0" r="0" t="0"/>
          <a:stretch/>
        </p:blipFill>
        <p:spPr>
          <a:xfrm>
            <a:off x="5311321" y="2270995"/>
            <a:ext cx="6229742" cy="3101088"/>
          </a:xfrm>
          <a:prstGeom prst="rect">
            <a:avLst/>
          </a:prstGeom>
          <a:noFill/>
          <a:ln>
            <a:noFill/>
          </a:ln>
        </p:spPr>
      </p:pic>
      <p:sp>
        <p:nvSpPr>
          <p:cNvPr id="131" name="Google Shape;131;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configure/cfframe.py</a:t>
            </a:r>
            <a:endParaRPr/>
          </a:p>
        </p:txBody>
      </p:sp>
      <p:sp>
        <p:nvSpPr>
          <p:cNvPr id="132" name="Google Shape;132;p7"/>
          <p:cNvSpPr txBox="1"/>
          <p:nvPr>
            <p:ph idx="1" type="body"/>
          </p:nvPr>
        </p:nvSpPr>
        <p:spPr>
          <a:xfrm>
            <a:off x="838199" y="1825625"/>
            <a:ext cx="4168322" cy="391822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The configure folder contains the modules relating to the mission configuration.</a:t>
            </a:r>
            <a:endParaRPr/>
          </a:p>
          <a:p>
            <a:pPr indent="-228600" lvl="0" marL="228600" rtl="0" algn="l">
              <a:lnSpc>
                <a:spcPct val="90000"/>
              </a:lnSpc>
              <a:spcBef>
                <a:spcPts val="1000"/>
              </a:spcBef>
              <a:spcAft>
                <a:spcPts val="0"/>
              </a:spcAft>
              <a:buClr>
                <a:schemeClr val="dk1"/>
              </a:buClr>
              <a:buSzPts val="1800"/>
              <a:buChar char="•"/>
            </a:pPr>
            <a:r>
              <a:rPr lang="en-US" sz="1800">
                <a:latin typeface="Courier New"/>
                <a:ea typeface="Courier New"/>
                <a:cs typeface="Courier New"/>
                <a:sym typeface="Courier New"/>
              </a:rPr>
              <a:t>cfframe</a:t>
            </a:r>
            <a:r>
              <a:rPr lang="en-US" sz="1800"/>
              <a:t> module (</a:t>
            </a:r>
            <a:r>
              <a:rPr lang="en-US" sz="1800">
                <a:latin typeface="Courier New"/>
                <a:ea typeface="Courier New"/>
                <a:cs typeface="Courier New"/>
                <a:sym typeface="Courier New"/>
              </a:rPr>
              <a:t>ConfigureFrame</a:t>
            </a:r>
            <a:r>
              <a:rPr lang="en-US" sz="1800"/>
              <a:t> class) lays out all the widgets required for configuring various aspects of the mission.</a:t>
            </a:r>
            <a:endParaRPr/>
          </a:p>
          <a:p>
            <a:pPr indent="-228600" lvl="0" marL="228600" rtl="0" algn="l">
              <a:lnSpc>
                <a:spcPct val="90000"/>
              </a:lnSpc>
              <a:spcBef>
                <a:spcPts val="1000"/>
              </a:spcBef>
              <a:spcAft>
                <a:spcPts val="0"/>
              </a:spcAft>
              <a:buClr>
                <a:schemeClr val="dk1"/>
              </a:buClr>
              <a:buSzPts val="1800"/>
              <a:buChar char="•"/>
            </a:pPr>
            <a:r>
              <a:rPr lang="en-US" sz="1800"/>
              <a:t>The widgets along with their associated modules is presented in the figure.</a:t>
            </a:r>
            <a:endParaRPr/>
          </a:p>
        </p:txBody>
      </p:sp>
      <p:cxnSp>
        <p:nvCxnSpPr>
          <p:cNvPr id="133" name="Google Shape;133;p7"/>
          <p:cNvCxnSpPr/>
          <p:nvPr/>
        </p:nvCxnSpPr>
        <p:spPr>
          <a:xfrm>
            <a:off x="7048500" y="2903192"/>
            <a:ext cx="312420" cy="342928"/>
          </a:xfrm>
          <a:prstGeom prst="straightConnector1">
            <a:avLst/>
          </a:prstGeom>
          <a:noFill/>
          <a:ln cap="flat" cmpd="sng" w="9525">
            <a:solidFill>
              <a:schemeClr val="accent1"/>
            </a:solidFill>
            <a:prstDash val="solid"/>
            <a:miter lim="800000"/>
            <a:headEnd len="sm" w="sm" type="none"/>
            <a:tailEnd len="med" w="med" type="triangle"/>
          </a:ln>
        </p:spPr>
      </p:cxnSp>
      <p:sp>
        <p:nvSpPr>
          <p:cNvPr id="134" name="Google Shape;134;p7"/>
          <p:cNvSpPr txBox="1"/>
          <p:nvPr/>
        </p:nvSpPr>
        <p:spPr>
          <a:xfrm>
            <a:off x="6400170" y="2638601"/>
            <a:ext cx="102383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00"/>
                </a:highlight>
                <a:latin typeface="Courier New"/>
                <a:ea typeface="Courier New"/>
                <a:cs typeface="Courier New"/>
                <a:sym typeface="Courier New"/>
              </a:rPr>
              <a:t>cfmission</a:t>
            </a:r>
            <a:endParaRPr b="0" i="0" sz="1200" u="none" cap="none" strike="noStrike">
              <a:solidFill>
                <a:schemeClr val="dk1"/>
              </a:solidFill>
              <a:highlight>
                <a:srgbClr val="FFFF00"/>
              </a:highlight>
              <a:latin typeface="Courier New"/>
              <a:ea typeface="Courier New"/>
              <a:cs typeface="Courier New"/>
              <a:sym typeface="Courier New"/>
            </a:endParaRPr>
          </a:p>
        </p:txBody>
      </p:sp>
      <p:sp>
        <p:nvSpPr>
          <p:cNvPr id="135" name="Google Shape;135;p7"/>
          <p:cNvSpPr txBox="1"/>
          <p:nvPr/>
        </p:nvSpPr>
        <p:spPr>
          <a:xfrm>
            <a:off x="8064891" y="3683040"/>
            <a:ext cx="127901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00"/>
                </a:highlight>
                <a:latin typeface="Courier New"/>
                <a:ea typeface="Courier New"/>
                <a:cs typeface="Courier New"/>
                <a:sym typeface="Courier New"/>
              </a:rPr>
              <a:t>cfpropagate</a:t>
            </a:r>
            <a:endParaRPr b="0" i="0" sz="1200" u="none" cap="none" strike="noStrike">
              <a:solidFill>
                <a:schemeClr val="dk1"/>
              </a:solidFill>
              <a:highlight>
                <a:srgbClr val="FFFF00"/>
              </a:highlight>
              <a:latin typeface="Courier New"/>
              <a:ea typeface="Courier New"/>
              <a:cs typeface="Courier New"/>
              <a:sym typeface="Courier New"/>
            </a:endParaRPr>
          </a:p>
        </p:txBody>
      </p:sp>
      <p:sp>
        <p:nvSpPr>
          <p:cNvPr id="136" name="Google Shape;136;p7"/>
          <p:cNvSpPr txBox="1"/>
          <p:nvPr/>
        </p:nvSpPr>
        <p:spPr>
          <a:xfrm>
            <a:off x="8017353" y="2646197"/>
            <a:ext cx="127902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00"/>
                </a:highlight>
                <a:latin typeface="Courier New"/>
                <a:ea typeface="Courier New"/>
                <a:cs typeface="Courier New"/>
                <a:sym typeface="Courier New"/>
              </a:rPr>
              <a:t>cfsatellite</a:t>
            </a:r>
            <a:endParaRPr b="0" i="0" sz="1200" u="none" cap="none" strike="noStrike">
              <a:solidFill>
                <a:schemeClr val="dk1"/>
              </a:solidFill>
              <a:highlight>
                <a:srgbClr val="FFFF00"/>
              </a:highlight>
              <a:latin typeface="Courier New"/>
              <a:ea typeface="Courier New"/>
              <a:cs typeface="Courier New"/>
              <a:sym typeface="Courier New"/>
            </a:endParaRPr>
          </a:p>
        </p:txBody>
      </p:sp>
      <p:sp>
        <p:nvSpPr>
          <p:cNvPr id="137" name="Google Shape;137;p7"/>
          <p:cNvSpPr txBox="1"/>
          <p:nvPr/>
        </p:nvSpPr>
        <p:spPr>
          <a:xfrm>
            <a:off x="8108250" y="3360252"/>
            <a:ext cx="94558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00"/>
                </a:highlight>
                <a:latin typeface="Courier New"/>
                <a:ea typeface="Courier New"/>
                <a:cs typeface="Courier New"/>
                <a:sym typeface="Courier New"/>
              </a:rPr>
              <a:t>cfsensor</a:t>
            </a:r>
            <a:endParaRPr b="0" i="0" sz="1200" u="none" cap="none" strike="noStrike">
              <a:solidFill>
                <a:schemeClr val="dk1"/>
              </a:solidFill>
              <a:highlight>
                <a:srgbClr val="FFFF00"/>
              </a:highlight>
              <a:latin typeface="Courier New"/>
              <a:ea typeface="Courier New"/>
              <a:cs typeface="Courier New"/>
              <a:sym typeface="Courier New"/>
            </a:endParaRPr>
          </a:p>
        </p:txBody>
      </p:sp>
      <p:sp>
        <p:nvSpPr>
          <p:cNvPr id="138" name="Google Shape;138;p7"/>
          <p:cNvSpPr txBox="1"/>
          <p:nvPr/>
        </p:nvSpPr>
        <p:spPr>
          <a:xfrm>
            <a:off x="9576264" y="2467149"/>
            <a:ext cx="1628184"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00"/>
                </a:highlight>
                <a:latin typeface="Courier New"/>
                <a:ea typeface="Courier New"/>
                <a:cs typeface="Courier New"/>
                <a:sym typeface="Courier New"/>
              </a:rPr>
              <a:t>cfconstellation</a:t>
            </a:r>
            <a:endParaRPr b="0" i="0" sz="1200" u="none" cap="none" strike="noStrike">
              <a:solidFill>
                <a:schemeClr val="dk1"/>
              </a:solidFill>
              <a:highlight>
                <a:srgbClr val="FFFF00"/>
              </a:highlight>
              <a:latin typeface="Courier New"/>
              <a:ea typeface="Courier New"/>
              <a:cs typeface="Courier New"/>
              <a:sym typeface="Courier New"/>
            </a:endParaRPr>
          </a:p>
        </p:txBody>
      </p:sp>
      <p:sp>
        <p:nvSpPr>
          <p:cNvPr id="139" name="Google Shape;139;p7"/>
          <p:cNvSpPr txBox="1"/>
          <p:nvPr/>
        </p:nvSpPr>
        <p:spPr>
          <a:xfrm>
            <a:off x="7980009" y="4259747"/>
            <a:ext cx="115789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00"/>
                </a:highlight>
                <a:latin typeface="Courier New"/>
                <a:ea typeface="Courier New"/>
                <a:cs typeface="Courier New"/>
                <a:sym typeface="Courier New"/>
              </a:rPr>
              <a:t>cfcoverage</a:t>
            </a:r>
            <a:endParaRPr b="0" i="0" sz="1200" u="none" cap="none" strike="noStrike">
              <a:solidFill>
                <a:schemeClr val="dk1"/>
              </a:solidFill>
              <a:highlight>
                <a:srgbClr val="FFFF00"/>
              </a:highlight>
              <a:latin typeface="Courier New"/>
              <a:ea typeface="Courier New"/>
              <a:cs typeface="Courier New"/>
              <a:sym typeface="Courier New"/>
            </a:endParaRPr>
          </a:p>
        </p:txBody>
      </p:sp>
      <p:sp>
        <p:nvSpPr>
          <p:cNvPr id="140" name="Google Shape;140;p7"/>
          <p:cNvSpPr txBox="1"/>
          <p:nvPr/>
        </p:nvSpPr>
        <p:spPr>
          <a:xfrm>
            <a:off x="10336666" y="3550820"/>
            <a:ext cx="159372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00"/>
                </a:highlight>
                <a:latin typeface="Courier New"/>
                <a:ea typeface="Courier New"/>
                <a:cs typeface="Courier New"/>
                <a:sym typeface="Courier New"/>
              </a:rPr>
              <a:t>cfgroundstation</a:t>
            </a:r>
            <a:endParaRPr b="0" i="0" sz="1200" u="none" cap="none" strike="noStrike">
              <a:solidFill>
                <a:schemeClr val="dk1"/>
              </a:solidFill>
              <a:highlight>
                <a:srgbClr val="FFFF00"/>
              </a:highlight>
              <a:latin typeface="Courier New"/>
              <a:ea typeface="Courier New"/>
              <a:cs typeface="Courier New"/>
              <a:sym typeface="Courier New"/>
            </a:endParaRPr>
          </a:p>
        </p:txBody>
      </p:sp>
      <p:cxnSp>
        <p:nvCxnSpPr>
          <p:cNvPr id="141" name="Google Shape;141;p7"/>
          <p:cNvCxnSpPr/>
          <p:nvPr/>
        </p:nvCxnSpPr>
        <p:spPr>
          <a:xfrm>
            <a:off x="9079267" y="2903192"/>
            <a:ext cx="155288" cy="16411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2" name="Google Shape;142;p7"/>
          <p:cNvCxnSpPr/>
          <p:nvPr/>
        </p:nvCxnSpPr>
        <p:spPr>
          <a:xfrm flipH="1">
            <a:off x="10424160" y="2708121"/>
            <a:ext cx="106489" cy="342544"/>
          </a:xfrm>
          <a:prstGeom prst="straightConnector1">
            <a:avLst/>
          </a:prstGeom>
          <a:noFill/>
          <a:ln cap="flat" cmpd="sng" w="9525">
            <a:solidFill>
              <a:schemeClr val="accent1"/>
            </a:solidFill>
            <a:prstDash val="solid"/>
            <a:miter lim="800000"/>
            <a:headEnd len="sm" w="sm" type="none"/>
            <a:tailEnd len="med" w="med" type="triangle"/>
          </a:ln>
        </p:spPr>
      </p:cxnSp>
      <p:cxnSp>
        <p:nvCxnSpPr>
          <p:cNvPr id="143" name="Google Shape;143;p7"/>
          <p:cNvCxnSpPr/>
          <p:nvPr/>
        </p:nvCxnSpPr>
        <p:spPr>
          <a:xfrm flipH="1" rot="10800000">
            <a:off x="9003792" y="4306476"/>
            <a:ext cx="293858" cy="172774"/>
          </a:xfrm>
          <a:prstGeom prst="straightConnector1">
            <a:avLst/>
          </a:prstGeom>
          <a:noFill/>
          <a:ln cap="flat" cmpd="sng" w="9525">
            <a:solidFill>
              <a:schemeClr val="accent1"/>
            </a:solidFill>
            <a:prstDash val="solid"/>
            <a:miter lim="800000"/>
            <a:headEnd len="sm" w="sm" type="none"/>
            <a:tailEnd len="med" w="med" type="triangle"/>
          </a:ln>
        </p:spPr>
      </p:cxnSp>
      <p:cxnSp>
        <p:nvCxnSpPr>
          <p:cNvPr id="144" name="Google Shape;144;p7"/>
          <p:cNvCxnSpPr/>
          <p:nvPr/>
        </p:nvCxnSpPr>
        <p:spPr>
          <a:xfrm flipH="1" rot="10800000">
            <a:off x="8942832" y="3375492"/>
            <a:ext cx="333432" cy="86206"/>
          </a:xfrm>
          <a:prstGeom prst="straightConnector1">
            <a:avLst/>
          </a:prstGeom>
          <a:noFill/>
          <a:ln cap="flat" cmpd="sng" w="9525">
            <a:solidFill>
              <a:schemeClr val="accent1"/>
            </a:solidFill>
            <a:prstDash val="solid"/>
            <a:miter lim="800000"/>
            <a:headEnd len="sm" w="sm" type="none"/>
            <a:tailEnd len="med" w="med" type="triangle"/>
          </a:ln>
        </p:spPr>
      </p:cxnSp>
      <p:cxnSp>
        <p:nvCxnSpPr>
          <p:cNvPr id="145" name="Google Shape;145;p7"/>
          <p:cNvCxnSpPr/>
          <p:nvPr/>
        </p:nvCxnSpPr>
        <p:spPr>
          <a:xfrm>
            <a:off x="8954233" y="3900208"/>
            <a:ext cx="280322" cy="134870"/>
          </a:xfrm>
          <a:prstGeom prst="straightConnector1">
            <a:avLst/>
          </a:prstGeom>
          <a:noFill/>
          <a:ln cap="flat" cmpd="sng" w="9525">
            <a:solidFill>
              <a:schemeClr val="accent1"/>
            </a:solidFill>
            <a:prstDash val="solid"/>
            <a:miter lim="800000"/>
            <a:headEnd len="sm" w="sm" type="none"/>
            <a:tailEnd len="med" w="med" type="triangle"/>
          </a:ln>
        </p:spPr>
      </p:cxnSp>
      <p:cxnSp>
        <p:nvCxnSpPr>
          <p:cNvPr id="146" name="Google Shape;146;p7"/>
          <p:cNvCxnSpPr/>
          <p:nvPr/>
        </p:nvCxnSpPr>
        <p:spPr>
          <a:xfrm rot="10800000">
            <a:off x="10765536" y="3418595"/>
            <a:ext cx="1" cy="218656"/>
          </a:xfrm>
          <a:prstGeom prst="straightConnector1">
            <a:avLst/>
          </a:prstGeom>
          <a:noFill/>
          <a:ln cap="flat" cmpd="sng" w="9525">
            <a:solidFill>
              <a:schemeClr val="accent1"/>
            </a:solidFill>
            <a:prstDash val="solid"/>
            <a:miter lim="800000"/>
            <a:headEnd len="sm" w="sm" type="none"/>
            <a:tailEnd len="med" w="med" type="triangle"/>
          </a:ln>
        </p:spPr>
      </p:cxnSp>
      <p:sp>
        <p:nvSpPr>
          <p:cNvPr id="147" name="Google Shape;147;p7"/>
          <p:cNvSpPr txBox="1"/>
          <p:nvPr/>
        </p:nvSpPr>
        <p:spPr>
          <a:xfrm>
            <a:off x="9961017" y="4155834"/>
            <a:ext cx="206639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highlight>
                  <a:srgbClr val="FFFF00"/>
                </a:highlight>
                <a:latin typeface="Courier New"/>
                <a:ea typeface="Courier New"/>
                <a:cs typeface="Courier New"/>
                <a:sym typeface="Courier New"/>
              </a:rPr>
              <a:t>cfintersatellitecomm</a:t>
            </a:r>
            <a:endParaRPr b="0" i="0" sz="1200" u="none" cap="none" strike="noStrike">
              <a:solidFill>
                <a:schemeClr val="dk1"/>
              </a:solidFill>
              <a:highlight>
                <a:srgbClr val="FFFF00"/>
              </a:highlight>
              <a:latin typeface="Courier New"/>
              <a:ea typeface="Courier New"/>
              <a:cs typeface="Courier New"/>
              <a:sym typeface="Courier New"/>
            </a:endParaRPr>
          </a:p>
        </p:txBody>
      </p:sp>
      <p:cxnSp>
        <p:nvCxnSpPr>
          <p:cNvPr id="148" name="Google Shape;148;p7"/>
          <p:cNvCxnSpPr/>
          <p:nvPr/>
        </p:nvCxnSpPr>
        <p:spPr>
          <a:xfrm rot="10800000">
            <a:off x="10624333" y="4037825"/>
            <a:ext cx="141203" cy="221922"/>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executeframe.py</a:t>
            </a:r>
            <a:endParaRPr/>
          </a:p>
        </p:txBody>
      </p:sp>
      <p:sp>
        <p:nvSpPr>
          <p:cNvPr id="154" name="Google Shape;154;p8"/>
          <p:cNvSpPr txBox="1"/>
          <p:nvPr>
            <p:ph idx="1" type="body"/>
          </p:nvPr>
        </p:nvSpPr>
        <p:spPr>
          <a:xfrm>
            <a:off x="704849" y="1463675"/>
            <a:ext cx="4752976" cy="52514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1800"/>
              <a:buChar char="•"/>
            </a:pPr>
            <a:r>
              <a:rPr lang="en-US" sz="1800"/>
              <a:t>The </a:t>
            </a:r>
            <a:r>
              <a:rPr lang="en-US" sz="1800">
                <a:latin typeface="Courier New"/>
                <a:ea typeface="Courier New"/>
                <a:cs typeface="Courier New"/>
                <a:sym typeface="Courier New"/>
              </a:rPr>
              <a:t>executeframe</a:t>
            </a:r>
            <a:r>
              <a:rPr lang="en-US" sz="1800"/>
              <a:t> module contains the widgets to initiate execution of the various functionalities.</a:t>
            </a:r>
            <a:endParaRPr/>
          </a:p>
          <a:p>
            <a:pPr indent="-228600" lvl="1" marL="685800" rtl="0" algn="l">
              <a:lnSpc>
                <a:spcPct val="90000"/>
              </a:lnSpc>
              <a:spcBef>
                <a:spcPts val="500"/>
              </a:spcBef>
              <a:spcAft>
                <a:spcPts val="0"/>
              </a:spcAft>
              <a:buClr>
                <a:schemeClr val="dk1"/>
              </a:buClr>
              <a:buSzPts val="1400"/>
              <a:buChar char="•"/>
            </a:pPr>
            <a:r>
              <a:rPr lang="en-US" sz="1400"/>
              <a:t>Orbit propagation</a:t>
            </a:r>
            <a:endParaRPr/>
          </a:p>
          <a:p>
            <a:pPr indent="-228600" lvl="1" marL="685800" rtl="0" algn="l">
              <a:lnSpc>
                <a:spcPct val="90000"/>
              </a:lnSpc>
              <a:spcBef>
                <a:spcPts val="500"/>
              </a:spcBef>
              <a:spcAft>
                <a:spcPts val="0"/>
              </a:spcAft>
              <a:buClr>
                <a:schemeClr val="dk1"/>
              </a:buClr>
              <a:buSzPts val="1400"/>
              <a:buChar char="•"/>
            </a:pPr>
            <a:r>
              <a:rPr lang="en-US" sz="1400"/>
              <a:t>Coverage calc</a:t>
            </a:r>
            <a:endParaRPr/>
          </a:p>
          <a:p>
            <a:pPr indent="-228600" lvl="1" marL="685800" rtl="0" algn="l">
              <a:lnSpc>
                <a:spcPct val="90000"/>
              </a:lnSpc>
              <a:spcBef>
                <a:spcPts val="500"/>
              </a:spcBef>
              <a:spcAft>
                <a:spcPts val="0"/>
              </a:spcAft>
              <a:buClr>
                <a:schemeClr val="dk1"/>
              </a:buClr>
              <a:buSzPts val="1400"/>
              <a:buChar char="•"/>
            </a:pPr>
            <a:r>
              <a:rPr lang="en-US" sz="1400"/>
              <a:t>Ground-stn contact finder</a:t>
            </a:r>
            <a:endParaRPr/>
          </a:p>
          <a:p>
            <a:pPr indent="-228600" lvl="1" marL="685800" rtl="0" algn="l">
              <a:lnSpc>
                <a:spcPct val="90000"/>
              </a:lnSpc>
              <a:spcBef>
                <a:spcPts val="500"/>
              </a:spcBef>
              <a:spcAft>
                <a:spcPts val="0"/>
              </a:spcAft>
              <a:buClr>
                <a:schemeClr val="dk1"/>
              </a:buClr>
              <a:buSzPts val="1400"/>
              <a:buChar char="•"/>
            </a:pPr>
            <a:r>
              <a:rPr lang="en-US" sz="1400"/>
              <a:t>Inter-sat contact finder</a:t>
            </a:r>
            <a:endParaRPr/>
          </a:p>
          <a:p>
            <a:pPr indent="-228600" lvl="1" marL="685800" rtl="0" algn="l">
              <a:lnSpc>
                <a:spcPct val="90000"/>
              </a:lnSpc>
              <a:spcBef>
                <a:spcPts val="500"/>
              </a:spcBef>
              <a:spcAft>
                <a:spcPts val="0"/>
              </a:spcAft>
              <a:buClr>
                <a:schemeClr val="dk1"/>
              </a:buClr>
              <a:buSzPts val="1400"/>
              <a:buChar char="•"/>
            </a:pPr>
            <a:r>
              <a:rPr lang="en-US" sz="1400"/>
              <a:t>Eclipse finder</a:t>
            </a:r>
            <a:endParaRPr/>
          </a:p>
          <a:p>
            <a:pPr indent="-228600" lvl="1" marL="685800" rtl="0" algn="l">
              <a:lnSpc>
                <a:spcPct val="90000"/>
              </a:lnSpc>
              <a:spcBef>
                <a:spcPts val="500"/>
              </a:spcBef>
              <a:spcAft>
                <a:spcPts val="0"/>
              </a:spcAft>
              <a:buClr>
                <a:schemeClr val="dk1"/>
              </a:buClr>
              <a:buSzPts val="1400"/>
              <a:buChar char="•"/>
            </a:pPr>
            <a:r>
              <a:rPr lang="en-US" sz="1400"/>
              <a:t>Data-metrics calc</a:t>
            </a:r>
            <a:endParaRPr/>
          </a:p>
          <a:p>
            <a:pPr indent="-228600" lvl="0" marL="228600" rtl="0" algn="l">
              <a:lnSpc>
                <a:spcPct val="90000"/>
              </a:lnSpc>
              <a:spcBef>
                <a:spcPts val="1000"/>
              </a:spcBef>
              <a:spcAft>
                <a:spcPts val="0"/>
              </a:spcAft>
              <a:buClr>
                <a:schemeClr val="dk1"/>
              </a:buClr>
              <a:buSzPts val="1800"/>
              <a:buChar char="•"/>
            </a:pPr>
            <a:r>
              <a:rPr lang="en-US" sz="1800"/>
              <a:t>Each function is run in a separate thread to not freeze the GUI while the execution is taking place. The “progress” bar indicates the status of the process.</a:t>
            </a:r>
            <a:endParaRPr/>
          </a:p>
          <a:p>
            <a:pPr indent="-228600" lvl="0" marL="228600" rtl="0" algn="l">
              <a:lnSpc>
                <a:spcPct val="90000"/>
              </a:lnSpc>
              <a:spcBef>
                <a:spcPts val="1000"/>
              </a:spcBef>
              <a:spcAft>
                <a:spcPts val="0"/>
              </a:spcAft>
              <a:buClr>
                <a:schemeClr val="dk1"/>
              </a:buClr>
              <a:buSzPts val="1800"/>
              <a:buChar char="•"/>
            </a:pPr>
            <a:r>
              <a:rPr lang="en-US" sz="1800"/>
              <a:t>The output-info (meta-data about the output files such as location of the files) is written onto the MissionSpecs.json file (when saved).</a:t>
            </a:r>
            <a:endParaRPr/>
          </a:p>
          <a:p>
            <a:pPr indent="-228600" lvl="0" marL="228600" rtl="0" algn="l">
              <a:lnSpc>
                <a:spcPct val="90000"/>
              </a:lnSpc>
              <a:spcBef>
                <a:spcPts val="1000"/>
              </a:spcBef>
              <a:spcAft>
                <a:spcPts val="0"/>
              </a:spcAft>
              <a:buClr>
                <a:schemeClr val="dk1"/>
              </a:buClr>
              <a:buSzPts val="1800"/>
              <a:buChar char="•"/>
            </a:pPr>
            <a:r>
              <a:rPr lang="en-US" sz="1800"/>
              <a:t>It is important that the orbit-propagation be run prior to any of the other functions. The coverage calculation must be run prior to the data-metrics calculation.</a:t>
            </a:r>
            <a:endParaRPr sz="1400"/>
          </a:p>
        </p:txBody>
      </p:sp>
      <p:pic>
        <p:nvPicPr>
          <p:cNvPr id="155" name="Google Shape;155;p8"/>
          <p:cNvPicPr preferRelativeResize="0"/>
          <p:nvPr/>
        </p:nvPicPr>
        <p:blipFill rotWithShape="1">
          <a:blip r:embed="rId3">
            <a:alphaModFix/>
          </a:blip>
          <a:srcRect b="0" l="0" r="0" t="0"/>
          <a:stretch/>
        </p:blipFill>
        <p:spPr>
          <a:xfrm>
            <a:off x="5646511" y="1463675"/>
            <a:ext cx="6440714" cy="3155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visualize/visualizeframe.py</a:t>
            </a:r>
            <a:endParaRPr/>
          </a:p>
        </p:txBody>
      </p:sp>
      <p:sp>
        <p:nvSpPr>
          <p:cNvPr id="161" name="Google Shape;161;p9"/>
          <p:cNvSpPr txBox="1"/>
          <p:nvPr/>
        </p:nvSpPr>
        <p:spPr>
          <a:xfrm>
            <a:off x="704848" y="1463674"/>
            <a:ext cx="5047882" cy="4466609"/>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1600"/>
              <a:buFont typeface="Arial"/>
              <a:buChar char="•"/>
            </a:pPr>
            <a:r>
              <a:rPr b="0" i="0" lang="en-US" sz="1600" u="none" cap="none" strike="noStrike">
                <a:solidFill>
                  <a:schemeClr val="dk1"/>
                </a:solidFill>
                <a:latin typeface="Calibri"/>
                <a:ea typeface="Calibri"/>
                <a:cs typeface="Calibri"/>
                <a:sym typeface="Calibri"/>
              </a:rPr>
              <a:t>This module creates tabs for the following visualization modules:</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500"/>
              </a:spcBef>
              <a:spcAft>
                <a:spcPts val="0"/>
              </a:spcAft>
              <a:buClr>
                <a:schemeClr val="dk1"/>
              </a:buClr>
              <a:buSzPts val="1200"/>
              <a:buFont typeface="Arial"/>
              <a:buChar char="•"/>
            </a:pPr>
            <a:r>
              <a:rPr b="0" i="0" lang="en-US" sz="1200" u="none" cap="none" strike="noStrike">
                <a:solidFill>
                  <a:schemeClr val="dk1"/>
                </a:solidFill>
                <a:latin typeface="Courier New"/>
                <a:ea typeface="Courier New"/>
                <a:cs typeface="Courier New"/>
                <a:sym typeface="Courier New"/>
              </a:rPr>
              <a:t>Vis2DFrame</a:t>
            </a:r>
            <a:r>
              <a:rPr b="0" i="0" lang="en-US" sz="1200" u="none" cap="none" strike="noStrike">
                <a:solidFill>
                  <a:schemeClr val="dk1"/>
                </a:solidFill>
                <a:latin typeface="Calibri"/>
                <a:ea typeface="Calibri"/>
                <a:cs typeface="Calibri"/>
                <a:sym typeface="Calibri"/>
              </a:rPr>
              <a:t> (X-Y plots)</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500"/>
              </a:spcBef>
              <a:spcAft>
                <a:spcPts val="0"/>
              </a:spcAft>
              <a:buClr>
                <a:schemeClr val="dk1"/>
              </a:buClr>
              <a:buSzPts val="1200"/>
              <a:buFont typeface="Arial"/>
              <a:buChar char="•"/>
            </a:pPr>
            <a:r>
              <a:rPr b="0" i="0" lang="en-US" sz="1200" u="none" cap="none" strike="noStrike">
                <a:solidFill>
                  <a:schemeClr val="dk1"/>
                </a:solidFill>
                <a:latin typeface="Courier New"/>
                <a:ea typeface="Courier New"/>
                <a:cs typeface="Courier New"/>
                <a:sym typeface="Courier New"/>
              </a:rPr>
              <a:t>VisMapFrame</a:t>
            </a:r>
            <a:r>
              <a:rPr b="0" i="0" lang="en-US" sz="1200" u="none" cap="none" strike="noStrike">
                <a:solidFill>
                  <a:schemeClr val="dk1"/>
                </a:solidFill>
                <a:latin typeface="Calibri"/>
                <a:ea typeface="Calibri"/>
                <a:cs typeface="Calibri"/>
                <a:sym typeface="Calibri"/>
              </a:rPr>
              <a:t> (Plots on a map with configurable projections)</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500"/>
              </a:spcBef>
              <a:spcAft>
                <a:spcPts val="0"/>
              </a:spcAft>
              <a:buClr>
                <a:schemeClr val="dk1"/>
              </a:buClr>
              <a:buSzPts val="1200"/>
              <a:buFont typeface="Arial"/>
              <a:buChar char="•"/>
            </a:pPr>
            <a:r>
              <a:rPr b="0" i="0" lang="en-US" sz="1200" u="none" cap="none" strike="noStrike">
                <a:solidFill>
                  <a:schemeClr val="dk1"/>
                </a:solidFill>
                <a:latin typeface="Courier New"/>
                <a:ea typeface="Courier New"/>
                <a:cs typeface="Courier New"/>
                <a:sym typeface="Courier New"/>
              </a:rPr>
              <a:t>VisGlobeFrame</a:t>
            </a:r>
            <a:r>
              <a:rPr b="0" i="0" lang="en-US" sz="1200" u="none" cap="none" strike="noStrike">
                <a:solidFill>
                  <a:schemeClr val="dk1"/>
                </a:solidFill>
                <a:latin typeface="Calibri"/>
                <a:ea typeface="Calibri"/>
                <a:cs typeface="Calibri"/>
                <a:sym typeface="Calibri"/>
              </a:rPr>
              <a:t> (CesiumJS powered animated view)</a:t>
            </a:r>
            <a:endParaRPr b="0" i="0" sz="1400" u="none" cap="none" strike="noStrike">
              <a:solidFill>
                <a:srgbClr val="000000"/>
              </a:solidFill>
              <a:latin typeface="Arial"/>
              <a:ea typeface="Arial"/>
              <a:cs typeface="Arial"/>
              <a:sym typeface="Arial"/>
            </a:endParaRPr>
          </a:p>
          <a:p>
            <a:pPr indent="-228600" lvl="1" marL="685800" marR="0" rtl="0" algn="l">
              <a:lnSpc>
                <a:spcPct val="90000"/>
              </a:lnSpc>
              <a:spcBef>
                <a:spcPts val="500"/>
              </a:spcBef>
              <a:spcAft>
                <a:spcPts val="0"/>
              </a:spcAft>
              <a:buClr>
                <a:schemeClr val="dk1"/>
              </a:buClr>
              <a:buSzPts val="1200"/>
              <a:buFont typeface="Arial"/>
              <a:buChar char="•"/>
            </a:pPr>
            <a:r>
              <a:rPr b="0" i="0" lang="en-US" sz="1200" u="none" cap="none" strike="noStrike">
                <a:solidFill>
                  <a:schemeClr val="dk1"/>
                </a:solidFill>
                <a:latin typeface="Courier New"/>
                <a:ea typeface="Courier New"/>
                <a:cs typeface="Courier New"/>
                <a:sym typeface="Courier New"/>
              </a:rPr>
              <a:t>InsightsFrame</a:t>
            </a:r>
            <a:r>
              <a:rPr b="0" i="0" lang="en-US" sz="1200" u="none" cap="none" strike="noStrike">
                <a:solidFill>
                  <a:schemeClr val="dk1"/>
                </a:solidFill>
                <a:latin typeface="Calibri"/>
                <a:ea typeface="Calibri"/>
                <a:cs typeface="Calibri"/>
                <a:sym typeface="Calibri"/>
              </a:rPr>
              <a:t> (textual information, under construction)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2021-09-17T06:10:15Z</dcterms:created>
  <dc:creator>Ravindra, Vinay (ARC-SG)[Bay Area Environmental Research Institute]</dc:creator>
</cp:coreProperties>
</file>