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10/21/2021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AnalyticalGraphicsInc/czml-writer/wiki/Packet" TargetMode="External"/><Relationship Id="rId3" Type="http://schemas.openxmlformats.org/officeDocument/2006/relationships/hyperlink" Target="https://github.com/CesiumGS/cesium/wiki" TargetMode="External"/><Relationship Id="rId7" Type="http://schemas.openxmlformats.org/officeDocument/2006/relationships/hyperlink" Target="https://github.com/AnalyticalGraphicsInc/czml-writer/wiki/CZML-Structure" TargetMode="External"/><Relationship Id="rId12" Type="http://schemas.openxmlformats.org/officeDocument/2006/relationships/hyperlink" Target="https://stackoverflow.com/questions/59035298/realtime-interaction-with-cesiumjs" TargetMode="External"/><Relationship Id="rId2" Type="http://schemas.openxmlformats.org/officeDocument/2006/relationships/hyperlink" Target="https://github.com/Cesium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andcastle.cesium.com/?src=CZML.html" TargetMode="External"/><Relationship Id="rId11" Type="http://schemas.openxmlformats.org/officeDocument/2006/relationships/hyperlink" Target="https://github.com/AnalyticalGraphicsInc/czml-writer" TargetMode="External"/><Relationship Id="rId5" Type="http://schemas.openxmlformats.org/officeDocument/2006/relationships/hyperlink" Target="https://sandcastle.cesium.com/" TargetMode="External"/><Relationship Id="rId10" Type="http://schemas.openxmlformats.org/officeDocument/2006/relationships/hyperlink" Target="https://help.agi.com/AGIComponents/html/Cesium.htm" TargetMode="External"/><Relationship Id="rId4" Type="http://schemas.openxmlformats.org/officeDocument/2006/relationships/hyperlink" Target="https://github.com/CesiumGS/cesium-workshop" TargetMode="External"/><Relationship Id="rId9" Type="http://schemas.openxmlformats.org/officeDocument/2006/relationships/hyperlink" Target="https://github.com/CesiumGS/cesium/tree/main/Apps/SampleDat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visualize/vis2dframe.py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B9CBA-A8D0-42BA-9687-7B40AF4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8" y="1463674"/>
            <a:ext cx="5047882" cy="4466609"/>
          </a:xfrm>
        </p:spPr>
        <p:txBody>
          <a:bodyPr>
            <a:noAutofit/>
          </a:bodyPr>
          <a:lstStyle/>
          <a:p>
            <a:r>
              <a:rPr lang="en-US" sz="1600" dirty="0"/>
              <a:t>Module to handle visualization with X-Y plots.</a:t>
            </a:r>
          </a:p>
          <a:p>
            <a:r>
              <a:rPr lang="en-US" sz="1600" dirty="0"/>
              <a:t>The module contains the 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Vis2DFrame</a:t>
            </a:r>
            <a:r>
              <a:rPr lang="en-US" sz="1600" dirty="0"/>
              <a:t> to build the frame in which the user enters the plotting parameters. A time-interval of interest is to be specified, and the X, Y data corresponding to this time-interval shall be plotted. A single x-variable (belonging to a satellite) is selected (see the class ``Plot2DVisVars`` for list of possible variables). Multiple y-variables may be selected to be plotted on the same figure. </a:t>
            </a:r>
          </a:p>
          <a:p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module currently only allows plotting of satellite orbit-propagation </a:t>
            </a:r>
            <a:r>
              <a:rPr lang="en-US" sz="1600" dirty="0"/>
              <a:t>parameters (and hence association of only the satellite (no need of sensor) with the variable is sufficient).</a:t>
            </a:r>
          </a:p>
          <a:p>
            <a:r>
              <a:rPr lang="en-US" sz="1600" dirty="0"/>
              <a:t>Data can also be exported to a csv-formatted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E2C81-FDCE-4B68-804F-3690321E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483487" cy="40037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EDC97-FBC7-4B59-B024-57B7D3334F1E}"/>
              </a:ext>
            </a:extLst>
          </p:cNvPr>
          <p:cNvCxnSpPr/>
          <p:nvPr/>
        </p:nvCxnSpPr>
        <p:spPr>
          <a:xfrm flipH="1">
            <a:off x="8034291" y="1227800"/>
            <a:ext cx="275208" cy="13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9CE7BA-2907-4085-A26D-978EACD98162}"/>
              </a:ext>
            </a:extLst>
          </p:cNvPr>
          <p:cNvSpPr txBox="1"/>
          <p:nvPr/>
        </p:nvSpPr>
        <p:spPr>
          <a:xfrm>
            <a:off x="7506783" y="825638"/>
            <a:ext cx="2498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Time-interval of the data to be plotted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A9B9B-31EC-4AE3-B0C1-23E868E45259}"/>
              </a:ext>
            </a:extLst>
          </p:cNvPr>
          <p:cNvSpPr txBox="1"/>
          <p:nvPr/>
        </p:nvSpPr>
        <p:spPr>
          <a:xfrm>
            <a:off x="6257607" y="6032362"/>
            <a:ext cx="3356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X-variable selection window: Choosing the Satellite and parameter to be plotted.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8B644-1E45-42A6-B89C-8E59B159318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093260" y="5468646"/>
            <a:ext cx="842802" cy="56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6C7E7-41F3-4EB2-AAA9-C5D7B5F1377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910287" y="1519773"/>
            <a:ext cx="189006" cy="100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820897-75CE-46E6-BE81-4C9EDF600510}"/>
              </a:ext>
            </a:extLst>
          </p:cNvPr>
          <p:cNvSpPr txBox="1"/>
          <p:nvPr/>
        </p:nvSpPr>
        <p:spPr>
          <a:xfrm>
            <a:off x="10331361" y="350222"/>
            <a:ext cx="15358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X-variable is time (of a satellite),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Y-variable is the altitude of the same satellite.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4B67F-0527-496B-95F5-17101CDFC32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1099293" y="1519773"/>
            <a:ext cx="24057" cy="160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visualize/vismapframe.py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9ADCE1-0715-4E91-865E-AAB06DA0C93D}"/>
              </a:ext>
            </a:extLst>
          </p:cNvPr>
          <p:cNvSpPr txBox="1">
            <a:spLocks/>
          </p:cNvSpPr>
          <p:nvPr/>
        </p:nvSpPr>
        <p:spPr>
          <a:xfrm>
            <a:off x="704848" y="1463674"/>
            <a:ext cx="5047882" cy="4466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Module to handle visualization with plots on a map background.</a:t>
            </a:r>
          </a:p>
          <a:p>
            <a:r>
              <a:rPr lang="en-US" sz="1600" dirty="0"/>
              <a:t>CartoPy is used to create the background maps. Different projections can be specified.</a:t>
            </a:r>
          </a:p>
          <a:p>
            <a:r>
              <a:rPr lang="en-US" sz="1600" dirty="0"/>
              <a:t>A time-interval of interest is to be specified and one or many variables (corresponding to the different satellites in the mission) can be plotted on the map.</a:t>
            </a:r>
          </a:p>
          <a:p>
            <a:r>
              <a:rPr lang="en-US" sz="1600" dirty="0"/>
              <a:t>The codebase is similar to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visualize/vis2dframe.py </a:t>
            </a:r>
            <a:r>
              <a:rPr lang="en-US" sz="1600" dirty="0"/>
              <a:t>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7002D-06D3-4956-A8AC-2203DD49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2854"/>
            <a:ext cx="5660997" cy="5105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26083-93D0-4D4F-AD69-2EE21784F504}"/>
              </a:ext>
            </a:extLst>
          </p:cNvPr>
          <p:cNvSpPr txBox="1"/>
          <p:nvPr/>
        </p:nvSpPr>
        <p:spPr>
          <a:xfrm>
            <a:off x="8228449" y="874017"/>
            <a:ext cx="2498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Choose the map projection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AE3CA-9F1D-48F5-9440-6DE8D3D5502E}"/>
              </a:ext>
            </a:extLst>
          </p:cNvPr>
          <p:cNvCxnSpPr>
            <a:cxnSpLocks/>
          </p:cNvCxnSpPr>
          <p:nvPr/>
        </p:nvCxnSpPr>
        <p:spPr>
          <a:xfrm flipH="1">
            <a:off x="8767411" y="1195963"/>
            <a:ext cx="159088" cy="98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693FB8-27F1-4C29-9AC6-99FD2B8A7FE6}"/>
              </a:ext>
            </a:extLst>
          </p:cNvPr>
          <p:cNvSpPr txBox="1"/>
          <p:nvPr/>
        </p:nvSpPr>
        <p:spPr>
          <a:xfrm>
            <a:off x="6707736" y="566240"/>
            <a:ext cx="1708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Set the time-interval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F7921-A737-42D6-82E9-DFC5D104CFE9}"/>
              </a:ext>
            </a:extLst>
          </p:cNvPr>
          <p:cNvCxnSpPr>
            <a:cxnSpLocks/>
          </p:cNvCxnSpPr>
          <p:nvPr/>
        </p:nvCxnSpPr>
        <p:spPr>
          <a:xfrm>
            <a:off x="7405785" y="888186"/>
            <a:ext cx="195664" cy="132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7DDDAF-7BA1-43A3-9AA4-B182BF876F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726800" y="1027906"/>
            <a:ext cx="0" cy="13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91F145-7AF3-453C-A460-1D8ACBD2BD3C}"/>
              </a:ext>
            </a:extLst>
          </p:cNvPr>
          <p:cNvSpPr txBox="1"/>
          <p:nvPr/>
        </p:nvSpPr>
        <p:spPr>
          <a:xfrm>
            <a:off x="10372108" y="65573"/>
            <a:ext cx="1815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Select the variables. Here two satellites with the ‘time’ variable is selected.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F86BE0-F8F5-47ED-995F-2CA62542336D}"/>
              </a:ext>
            </a:extLst>
          </p:cNvPr>
          <p:cNvCxnSpPr>
            <a:cxnSpLocks/>
          </p:cNvCxnSpPr>
          <p:nvPr/>
        </p:nvCxnSpPr>
        <p:spPr>
          <a:xfrm>
            <a:off x="5370990" y="5193902"/>
            <a:ext cx="99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C4E63C-4490-400E-9DF8-830D5E2DF7DA}"/>
              </a:ext>
            </a:extLst>
          </p:cNvPr>
          <p:cNvSpPr txBox="1"/>
          <p:nvPr/>
        </p:nvSpPr>
        <p:spPr>
          <a:xfrm>
            <a:off x="3383389" y="4545288"/>
            <a:ext cx="24333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cs typeface="Courier New" panose="02070309020205020404" pitchFamily="49" charset="0"/>
              </a:rPr>
              <a:t>Map Plot</a:t>
            </a:r>
            <a:r>
              <a:rPr lang="en-US" sz="1400" dirty="0">
                <a:cs typeface="Courier New" panose="02070309020205020404" pitchFamily="49" charset="0"/>
              </a:rPr>
              <a:t>. This is essentially the ground-track of the two satellites, color-coded to reflect the time, i.e., the time at which the satellites are the respective ground-locations.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251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371C-A156-46E9-9AD1-57448737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Cesium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C0CD8-1F14-493E-8315-E1D7BA825152}"/>
              </a:ext>
            </a:extLst>
          </p:cNvPr>
          <p:cNvSpPr txBox="1"/>
          <p:nvPr/>
        </p:nvSpPr>
        <p:spPr>
          <a:xfrm>
            <a:off x="685800" y="1465529"/>
            <a:ext cx="113700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Cesium JavaScript app is based on the showcased example of Cesium features in the </a:t>
            </a:r>
            <a:r>
              <a:rPr lang="en-US" sz="1600" b="1" dirty="0"/>
              <a:t>cesium-workshop</a:t>
            </a:r>
            <a:r>
              <a:rPr lang="en-US" sz="1600" dirty="0"/>
              <a:t> repository. It is contained in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cesium_app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 </a:t>
            </a:r>
            <a:r>
              <a:rPr lang="en-US" sz="1600" dirty="0"/>
              <a:t>folder. </a:t>
            </a:r>
          </a:p>
          <a:p>
            <a:endParaRPr lang="en-US" sz="1600" dirty="0"/>
          </a:p>
          <a:p>
            <a:r>
              <a:rPr lang="en-US" sz="1600" dirty="0"/>
              <a:t>The original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600" dirty="0"/>
              <a:t> file has been modified, while the original cesium-workshop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600" dirty="0"/>
              <a:t> file has been retained under the name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workshop_index.html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A new </a:t>
            </a:r>
            <a:r>
              <a:rPr lang="en-US" sz="1600" dirty="0" err="1"/>
              <a:t>javascript</a:t>
            </a:r>
            <a:r>
              <a:rPr lang="en-US" sz="1600" dirty="0"/>
              <a:t> source file by the name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eosimApp.js</a:t>
            </a:r>
            <a:r>
              <a:rPr lang="en-US" sz="1600" dirty="0"/>
              <a:t> has been added (based on the available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r>
              <a:rPr lang="en-US" sz="1600" dirty="0"/>
              <a:t> source file). This source file is the one being executed. (Refer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="Source/eosimApp.js"&gt;&lt;/script&gt; </a:t>
            </a:r>
            <a:r>
              <a:rPr lang="en-US" sz="1600" dirty="0"/>
              <a:t>in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sz="1600" dirty="0"/>
              <a:t> file.)</a:t>
            </a:r>
          </a:p>
          <a:p>
            <a:endParaRPr lang="en-US" sz="1600" dirty="0"/>
          </a:p>
          <a:p>
            <a:r>
              <a:rPr lang="en-US" sz="1600" dirty="0"/>
              <a:t>The interface with this app is through CZML files. A new CZML file is produced based on the mission processed in </a:t>
            </a:r>
            <a:r>
              <a:rPr lang="en-US" sz="1600" dirty="0" err="1"/>
              <a:t>EOSim</a:t>
            </a:r>
            <a:r>
              <a:rPr lang="en-US" sz="1600" dirty="0"/>
              <a:t>. This file is saved in the</a:t>
            </a:r>
          </a:p>
          <a:p>
            <a:r>
              <a:rPr lang="en-US" sz="1600" dirty="0"/>
              <a:t>location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cesium_app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/. 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simple.czml</a:t>
            </a:r>
            <a:r>
              <a:rPr lang="en-US" sz="1600" dirty="0"/>
              <a:t> file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cesium_app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/Source/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sz="1600" dirty="0"/>
              <a:t>is a new addition which was not there in the cesium-workshop repo. </a:t>
            </a:r>
          </a:p>
          <a:p>
            <a:endParaRPr lang="en-US" sz="1600" dirty="0"/>
          </a:p>
          <a:p>
            <a:r>
              <a:rPr lang="en-US" sz="1600" b="1" i="1" dirty="0"/>
              <a:t>Note: </a:t>
            </a:r>
            <a:r>
              <a:rPr lang="en-US" sz="1600" dirty="0"/>
              <a:t>The cesium-app needs to be updated each time a new version is released by updating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/>
              <a:t> and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/>
              <a:t> tags in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cesium_app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/index.html</a:t>
            </a:r>
            <a:r>
              <a:rPr lang="en-US" sz="1600" dirty="0"/>
              <a:t> file. </a:t>
            </a:r>
          </a:p>
        </p:txBody>
      </p:sp>
    </p:spTree>
    <p:extLst>
      <p:ext uri="{BB962C8B-B14F-4D97-AF65-F5344CB8AC3E}">
        <p14:creationId xmlns:p14="http://schemas.microsoft.com/office/powerpoint/2010/main" val="1589873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DF50-8653-497F-9CAB-9DB134A5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Cesium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A9BCE-FF78-43C6-AFEE-8FF7856A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22" y="1615508"/>
            <a:ext cx="8072497" cy="3440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AEBB7C-63CB-4D0E-BA44-86AD308F8641}"/>
              </a:ext>
            </a:extLst>
          </p:cNvPr>
          <p:cNvSpPr txBox="1"/>
          <p:nvPr/>
        </p:nvSpPr>
        <p:spPr>
          <a:xfrm>
            <a:off x="763480" y="1690688"/>
            <a:ext cx="3312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enter widget for user to enter their token key. Current setup uses the default key.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1E57CD-B606-4F5E-8C2D-DA41BBB3FE7B}"/>
              </a:ext>
            </a:extLst>
          </p:cNvPr>
          <p:cNvCxnSpPr>
            <a:cxnSpLocks/>
          </p:cNvCxnSpPr>
          <p:nvPr/>
        </p:nvCxnSpPr>
        <p:spPr>
          <a:xfrm flipV="1">
            <a:off x="8726749" y="4838330"/>
            <a:ext cx="754602" cy="1052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56E143-2DF0-4817-BECA-AD1C7F0FB44C}"/>
              </a:ext>
            </a:extLst>
          </p:cNvPr>
          <p:cNvSpPr txBox="1"/>
          <p:nvPr/>
        </p:nvSpPr>
        <p:spPr>
          <a:xfrm>
            <a:off x="7888307" y="5810663"/>
            <a:ext cx="1676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Cesium plot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87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761F-E118-4A36-93CE-BB04458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Cesium App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EE10F-0680-4D26-961C-48530D4C4543}"/>
              </a:ext>
            </a:extLst>
          </p:cNvPr>
          <p:cNvSpPr txBox="1"/>
          <p:nvPr/>
        </p:nvSpPr>
        <p:spPr>
          <a:xfrm>
            <a:off x="518604" y="1535989"/>
            <a:ext cx="100832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Following resources are useful in working with the </a:t>
            </a:r>
            <a:r>
              <a:rPr lang="en-US" dirty="0" err="1"/>
              <a:t>CesiumJS</a:t>
            </a:r>
            <a:r>
              <a:rPr lang="en-US" dirty="0"/>
              <a:t>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https://github.com/CesiumGS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hlinkClick r:id="rId3"/>
              </a:rPr>
              <a:t>https://github.com/CesiumGS/cesium/wiki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https://github.com/CesiumGS/cesium-workshop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https://sandcastle.cesium.com/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https://sandcastle.cesium.com/?src=CZML.html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https://github.com/AnalyticalGraphicsInc/czml-writer/wiki/CZML-Structure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https://github.com/AnalyticalGraphicsInc/czml-writer/wiki/Packet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https://github.com/CesiumGS/cesium/tree/main/Apps/SampleData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https://help.agi.com/AGIComponents/html/Cesium.htm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1"/>
              </a:rPr>
              <a:t>https://github.com/AnalyticalGraphicsInc/czml-writer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2"/>
              </a:rPr>
              <a:t>https://stackoverflow.com/questions/59035298/realtime-interaction-with-cesiumjs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98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761F-E118-4A36-93CE-BB044586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Cesium App, visglobeframe.py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EE10F-0680-4D26-961C-48530D4C4543}"/>
              </a:ext>
            </a:extLst>
          </p:cNvPr>
          <p:cNvSpPr txBox="1"/>
          <p:nvPr/>
        </p:nvSpPr>
        <p:spPr>
          <a:xfrm>
            <a:off x="518604" y="1535989"/>
            <a:ext cx="100832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Code structure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interaction to the app is through CZML files. CZML files corresponding to the simulated mission is prepared by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visglobeframe</a:t>
            </a:r>
            <a:r>
              <a:rPr lang="en-US" dirty="0"/>
              <a:t>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CZML packet templates corresponding to different plotting functions are available in the directory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eosim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/visualize/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czml_templates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copy of the template is made and filled with the actual plot-values. For example, to configure the mission clock,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clock_template.json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copied to a python-</a:t>
            </a:r>
            <a:r>
              <a:rPr lang="en-US" dirty="0" err="1"/>
              <a:t>dict</a:t>
            </a:r>
            <a:r>
              <a:rPr lang="en-US" dirty="0"/>
              <a:t> and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en-US" dirty="0"/>
              <a:t> key-values are replaced with the mission specific values.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VisGlobeFrame.build_czmlpkts_for_mission_background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 builds the CZML packets corresponding to the mission epoch, duration, satellite-orbits, ground-station and coverage-grid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VisGlobeFrame.build_czmlpkts_for_ground_stn_contact_opportunities </a:t>
            </a:r>
            <a:r>
              <a:rPr lang="en-US" dirty="0"/>
              <a:t>and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VisGlobeFrame.build_czmlpkts_for_intersat_contact_opportunities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functions build the CZML packets corresponding to ground-station contact opportunities and intersatellite contact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68750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26B-80BE-4BB5-9D53-6570BBEA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985F4-C396-499F-94AD-B40C7CCE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/>
              <a:t>Frames </a:t>
            </a:r>
            <a:r>
              <a:rPr lang="en-US" sz="1800" dirty="0"/>
              <a:t>may be defined as classes. They materialize at the point in the program when an object of that class is instantiated.</a:t>
            </a:r>
          </a:p>
          <a:p>
            <a:r>
              <a:rPr lang="en-US" sz="1800" dirty="0"/>
              <a:t>Example: </a:t>
            </a:r>
            <a:r>
              <a:rPr lang="en-US" sz="1800" dirty="0" err="1"/>
              <a:t>WelcomeFrame</a:t>
            </a:r>
            <a:r>
              <a:rPr lang="en-US" sz="1800" dirty="0"/>
              <a:t>, </a:t>
            </a:r>
            <a:r>
              <a:rPr lang="en-US" sz="1800" dirty="0" err="1"/>
              <a:t>ConfigureFrame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050C-798F-4307-A2F5-66D68D3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76CA74-ABBC-4B48-910B-D37884FB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3675"/>
            <a:ext cx="4752976" cy="525145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/>
              <a:t> module contains the widgets to initiate execution of the various functionalities.</a:t>
            </a:r>
          </a:p>
          <a:p>
            <a:pPr lvl="1"/>
            <a:r>
              <a:rPr lang="en-US" sz="1400" dirty="0"/>
              <a:t>Orbit propagation</a:t>
            </a:r>
          </a:p>
          <a:p>
            <a:pPr lvl="1"/>
            <a:r>
              <a:rPr lang="en-US" sz="1400" dirty="0"/>
              <a:t>Coverage calc</a:t>
            </a:r>
          </a:p>
          <a:p>
            <a:pPr lvl="1"/>
            <a:r>
              <a:rPr lang="en-US" sz="1400" dirty="0"/>
              <a:t>Ground-</a:t>
            </a:r>
            <a:r>
              <a:rPr lang="en-US" sz="1400" dirty="0" err="1"/>
              <a:t>stn</a:t>
            </a:r>
            <a:r>
              <a:rPr lang="en-US" sz="1400" dirty="0"/>
              <a:t> contact finder</a:t>
            </a:r>
          </a:p>
          <a:p>
            <a:pPr lvl="1"/>
            <a:r>
              <a:rPr lang="en-US" sz="1400" dirty="0"/>
              <a:t>Inter-sat contact finder</a:t>
            </a:r>
          </a:p>
          <a:p>
            <a:pPr lvl="1"/>
            <a:r>
              <a:rPr lang="en-US" sz="1400" dirty="0"/>
              <a:t>Eclipse finder</a:t>
            </a:r>
          </a:p>
          <a:p>
            <a:pPr lvl="1"/>
            <a:r>
              <a:rPr lang="en-US" sz="1400" dirty="0"/>
              <a:t>Data-metrics calc</a:t>
            </a:r>
          </a:p>
          <a:p>
            <a:r>
              <a:rPr lang="en-US" sz="1800" dirty="0"/>
              <a:t>Each function is run in a separate thread to not freeze the GUI while the execution is taking place. The “progress” bar indicates the status of the process.</a:t>
            </a:r>
          </a:p>
          <a:p>
            <a:r>
              <a:rPr lang="en-US" sz="1800" dirty="0"/>
              <a:t>The output-info (meta-data about the output files such as location of the files) is written onto the </a:t>
            </a:r>
            <a:r>
              <a:rPr lang="en-US" sz="1800" dirty="0" err="1"/>
              <a:t>MissionSpecs.json</a:t>
            </a:r>
            <a:r>
              <a:rPr lang="en-US" sz="1800" dirty="0"/>
              <a:t> file (when saved).</a:t>
            </a:r>
          </a:p>
          <a:p>
            <a:r>
              <a:rPr lang="en-US" sz="1800" dirty="0"/>
              <a:t>It is important that the orbit-propagation be run prior to any of the other functions. The coverage calculation must be run prior to the data-metrics calculation.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CA093-E7C7-4DD2-BBBF-97BF01A3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11" y="1463675"/>
            <a:ext cx="6440714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visualize/</a:t>
            </a:r>
            <a:r>
              <a:rPr lang="en-US" dirty="0"/>
              <a:t>visualizeframe.py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9ADCE1-0715-4E91-865E-AAB06DA0C93D}"/>
              </a:ext>
            </a:extLst>
          </p:cNvPr>
          <p:cNvSpPr txBox="1">
            <a:spLocks/>
          </p:cNvSpPr>
          <p:nvPr/>
        </p:nvSpPr>
        <p:spPr>
          <a:xfrm>
            <a:off x="704848" y="1463674"/>
            <a:ext cx="5047882" cy="4466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module creates tabs for the following visualization modules: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Vis2DFrame</a:t>
            </a:r>
            <a:r>
              <a:rPr lang="en-US" sz="1200" dirty="0"/>
              <a:t> (X-Y plots)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VisMapFrame</a:t>
            </a:r>
            <a:r>
              <a:rPr lang="en-US" sz="1200" dirty="0"/>
              <a:t> (Plots on a map with configurable projections)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VisGlobeFrame</a:t>
            </a:r>
            <a:r>
              <a:rPr lang="en-US" sz="1200" dirty="0"/>
              <a:t> (</a:t>
            </a:r>
            <a:r>
              <a:rPr lang="en-US" sz="1200" dirty="0" err="1"/>
              <a:t>CesiumJS</a:t>
            </a:r>
            <a:r>
              <a:rPr lang="en-US" sz="1200" dirty="0"/>
              <a:t> powered animated view)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InsightsFrame</a:t>
            </a:r>
            <a:r>
              <a:rPr lang="en-US" sz="1200" dirty="0"/>
              <a:t> (textual information, 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12075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3281</TotalTime>
  <Words>2837</Words>
  <Application>Microsoft Office PowerPoint</Application>
  <PresentationFormat>Widescreen</PresentationFormat>
  <Paragraphs>264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executeframe.py</vt:lpstr>
      <vt:lpstr>visualize/visualizeframe.py</vt:lpstr>
      <vt:lpstr>visualize/vis2dframe.py</vt:lpstr>
      <vt:lpstr>visualize/vismapframe.py</vt:lpstr>
      <vt:lpstr>Cesium App</vt:lpstr>
      <vt:lpstr>Cesium App</vt:lpstr>
      <vt:lpstr>Cesium App</vt:lpstr>
      <vt:lpstr>Cesium App, visglobeframe.py</vt:lpstr>
      <vt:lpstr>config.py</vt:lpstr>
      <vt:lpstr>General notes on coding style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132</cp:revision>
  <dcterms:created xsi:type="dcterms:W3CDTF">2021-09-17T06:10:15Z</dcterms:created>
  <dcterms:modified xsi:type="dcterms:W3CDTF">2021-10-22T00:47:21Z</dcterms:modified>
</cp:coreProperties>
</file>