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62" r:id="rId6"/>
    <p:sldId id="259" r:id="rId7"/>
    <p:sldId id="260" r:id="rId8"/>
    <p:sldId id="268" r:id="rId9"/>
    <p:sldId id="269" r:id="rId10"/>
    <p:sldId id="270" r:id="rId11"/>
    <p:sldId id="271" r:id="rId12"/>
    <p:sldId id="272" r:id="rId13"/>
    <p:sldId id="274" r:id="rId14"/>
    <p:sldId id="273" r:id="rId15"/>
    <p:sldId id="275" r:id="rId16"/>
    <p:sldId id="276" r:id="rId17"/>
    <p:sldId id="277" r:id="rId18"/>
    <p:sldId id="278" r:id="rId19"/>
    <p:sldId id="263" r:id="rId20"/>
    <p:sldId id="264" r:id="rId21"/>
    <p:sldId id="265" r:id="rId22"/>
    <p:sldId id="266" r:id="rId23"/>
    <p:sldId id="26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29"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CEBE3-FB40-47B4-8DF8-9E0F93FD13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841605-D033-4871-9E85-44C678FA3E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3550EF-0162-4656-830E-61F7040C682D}"/>
              </a:ext>
            </a:extLst>
          </p:cNvPr>
          <p:cNvSpPr>
            <a:spLocks noGrp="1"/>
          </p:cNvSpPr>
          <p:nvPr>
            <p:ph type="dt" sz="half" idx="10"/>
          </p:nvPr>
        </p:nvSpPr>
        <p:spPr/>
        <p:txBody>
          <a:bodyPr/>
          <a:lstStyle/>
          <a:p>
            <a:fld id="{F6612307-B608-4FD9-90D8-D494C0A10B27}" type="datetimeFigureOut">
              <a:rPr lang="en-US" smtClean="0"/>
              <a:t>2/19/2022</a:t>
            </a:fld>
            <a:endParaRPr lang="en-US"/>
          </a:p>
        </p:txBody>
      </p:sp>
      <p:sp>
        <p:nvSpPr>
          <p:cNvPr id="5" name="Footer Placeholder 4">
            <a:extLst>
              <a:ext uri="{FF2B5EF4-FFF2-40B4-BE49-F238E27FC236}">
                <a16:creationId xmlns:a16="http://schemas.microsoft.com/office/drawing/2014/main" id="{C02AB3FB-586E-4D1F-BA1F-D8B17A742F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271013-58B1-4370-95CA-DFC82F6ACDB0}"/>
              </a:ext>
            </a:extLst>
          </p:cNvPr>
          <p:cNvSpPr>
            <a:spLocks noGrp="1"/>
          </p:cNvSpPr>
          <p:nvPr>
            <p:ph type="sldNum" sz="quarter" idx="12"/>
          </p:nvPr>
        </p:nvSpPr>
        <p:spPr/>
        <p:txBody>
          <a:bodyPr/>
          <a:lstStyle/>
          <a:p>
            <a:fld id="{552E4102-17DE-4D7F-A04B-965C34700864}" type="slidenum">
              <a:rPr lang="en-US" smtClean="0"/>
              <a:t>‹#›</a:t>
            </a:fld>
            <a:endParaRPr lang="en-US"/>
          </a:p>
        </p:txBody>
      </p:sp>
    </p:spTree>
    <p:extLst>
      <p:ext uri="{BB962C8B-B14F-4D97-AF65-F5344CB8AC3E}">
        <p14:creationId xmlns:p14="http://schemas.microsoft.com/office/powerpoint/2010/main" val="285182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C8235-39AB-4B56-B262-E9E9B28649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697834-DA05-49D6-B7F0-9EF17B4E81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9AA704-1FAF-46C8-B6C8-741FDFC44705}"/>
              </a:ext>
            </a:extLst>
          </p:cNvPr>
          <p:cNvSpPr>
            <a:spLocks noGrp="1"/>
          </p:cNvSpPr>
          <p:nvPr>
            <p:ph type="dt" sz="half" idx="10"/>
          </p:nvPr>
        </p:nvSpPr>
        <p:spPr/>
        <p:txBody>
          <a:bodyPr/>
          <a:lstStyle/>
          <a:p>
            <a:fld id="{F6612307-B608-4FD9-90D8-D494C0A10B27}" type="datetimeFigureOut">
              <a:rPr lang="en-US" smtClean="0"/>
              <a:t>2/19/2022</a:t>
            </a:fld>
            <a:endParaRPr lang="en-US"/>
          </a:p>
        </p:txBody>
      </p:sp>
      <p:sp>
        <p:nvSpPr>
          <p:cNvPr id="5" name="Footer Placeholder 4">
            <a:extLst>
              <a:ext uri="{FF2B5EF4-FFF2-40B4-BE49-F238E27FC236}">
                <a16:creationId xmlns:a16="http://schemas.microsoft.com/office/drawing/2014/main" id="{E54D0B45-98FE-452A-86B9-481E512976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5078F-2013-42A0-B5A1-7DC358FF9A73}"/>
              </a:ext>
            </a:extLst>
          </p:cNvPr>
          <p:cNvSpPr>
            <a:spLocks noGrp="1"/>
          </p:cNvSpPr>
          <p:nvPr>
            <p:ph type="sldNum" sz="quarter" idx="12"/>
          </p:nvPr>
        </p:nvSpPr>
        <p:spPr/>
        <p:txBody>
          <a:bodyPr/>
          <a:lstStyle/>
          <a:p>
            <a:fld id="{552E4102-17DE-4D7F-A04B-965C34700864}" type="slidenum">
              <a:rPr lang="en-US" smtClean="0"/>
              <a:t>‹#›</a:t>
            </a:fld>
            <a:endParaRPr lang="en-US"/>
          </a:p>
        </p:txBody>
      </p:sp>
    </p:spTree>
    <p:extLst>
      <p:ext uri="{BB962C8B-B14F-4D97-AF65-F5344CB8AC3E}">
        <p14:creationId xmlns:p14="http://schemas.microsoft.com/office/powerpoint/2010/main" val="2585504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1DA5CC-CEBE-4328-95E2-209F05BC1A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2431CF-0541-4576-AC47-5019693118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EDB337-8BE8-4FD4-89C5-3C315DD0BE37}"/>
              </a:ext>
            </a:extLst>
          </p:cNvPr>
          <p:cNvSpPr>
            <a:spLocks noGrp="1"/>
          </p:cNvSpPr>
          <p:nvPr>
            <p:ph type="dt" sz="half" idx="10"/>
          </p:nvPr>
        </p:nvSpPr>
        <p:spPr/>
        <p:txBody>
          <a:bodyPr/>
          <a:lstStyle/>
          <a:p>
            <a:fld id="{F6612307-B608-4FD9-90D8-D494C0A10B27}" type="datetimeFigureOut">
              <a:rPr lang="en-US" smtClean="0"/>
              <a:t>2/19/2022</a:t>
            </a:fld>
            <a:endParaRPr lang="en-US"/>
          </a:p>
        </p:txBody>
      </p:sp>
      <p:sp>
        <p:nvSpPr>
          <p:cNvPr id="5" name="Footer Placeholder 4">
            <a:extLst>
              <a:ext uri="{FF2B5EF4-FFF2-40B4-BE49-F238E27FC236}">
                <a16:creationId xmlns:a16="http://schemas.microsoft.com/office/drawing/2014/main" id="{F392CADB-1521-422F-8B05-42DB4079E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49BC9C-4026-4B86-BBB3-445E1446290F}"/>
              </a:ext>
            </a:extLst>
          </p:cNvPr>
          <p:cNvSpPr>
            <a:spLocks noGrp="1"/>
          </p:cNvSpPr>
          <p:nvPr>
            <p:ph type="sldNum" sz="quarter" idx="12"/>
          </p:nvPr>
        </p:nvSpPr>
        <p:spPr/>
        <p:txBody>
          <a:bodyPr/>
          <a:lstStyle/>
          <a:p>
            <a:fld id="{552E4102-17DE-4D7F-A04B-965C34700864}" type="slidenum">
              <a:rPr lang="en-US" smtClean="0"/>
              <a:t>‹#›</a:t>
            </a:fld>
            <a:endParaRPr lang="en-US"/>
          </a:p>
        </p:txBody>
      </p:sp>
    </p:spTree>
    <p:extLst>
      <p:ext uri="{BB962C8B-B14F-4D97-AF65-F5344CB8AC3E}">
        <p14:creationId xmlns:p14="http://schemas.microsoft.com/office/powerpoint/2010/main" val="2248973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AF93E-C720-4ED6-9332-9769212166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C23676-DBDA-4FF2-8BCC-A07F560062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E03ECD-D5A7-4C5C-AAD5-B41346603B2B}"/>
              </a:ext>
            </a:extLst>
          </p:cNvPr>
          <p:cNvSpPr>
            <a:spLocks noGrp="1"/>
          </p:cNvSpPr>
          <p:nvPr>
            <p:ph type="dt" sz="half" idx="10"/>
          </p:nvPr>
        </p:nvSpPr>
        <p:spPr/>
        <p:txBody>
          <a:bodyPr/>
          <a:lstStyle/>
          <a:p>
            <a:fld id="{F6612307-B608-4FD9-90D8-D494C0A10B27}" type="datetimeFigureOut">
              <a:rPr lang="en-US" smtClean="0"/>
              <a:t>2/19/2022</a:t>
            </a:fld>
            <a:endParaRPr lang="en-US"/>
          </a:p>
        </p:txBody>
      </p:sp>
      <p:sp>
        <p:nvSpPr>
          <p:cNvPr id="5" name="Footer Placeholder 4">
            <a:extLst>
              <a:ext uri="{FF2B5EF4-FFF2-40B4-BE49-F238E27FC236}">
                <a16:creationId xmlns:a16="http://schemas.microsoft.com/office/drawing/2014/main" id="{9D874F91-6AA1-4BD8-B0F4-7D2C675C02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4D288B-2A9B-463B-BD56-BA9DB79FE148}"/>
              </a:ext>
            </a:extLst>
          </p:cNvPr>
          <p:cNvSpPr>
            <a:spLocks noGrp="1"/>
          </p:cNvSpPr>
          <p:nvPr>
            <p:ph type="sldNum" sz="quarter" idx="12"/>
          </p:nvPr>
        </p:nvSpPr>
        <p:spPr/>
        <p:txBody>
          <a:bodyPr/>
          <a:lstStyle/>
          <a:p>
            <a:fld id="{552E4102-17DE-4D7F-A04B-965C34700864}" type="slidenum">
              <a:rPr lang="en-US" smtClean="0"/>
              <a:t>‹#›</a:t>
            </a:fld>
            <a:endParaRPr lang="en-US"/>
          </a:p>
        </p:txBody>
      </p:sp>
    </p:spTree>
    <p:extLst>
      <p:ext uri="{BB962C8B-B14F-4D97-AF65-F5344CB8AC3E}">
        <p14:creationId xmlns:p14="http://schemas.microsoft.com/office/powerpoint/2010/main" val="2377653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8C5D7-C71F-409D-83F6-68CC70D727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B5F0CF-CFE3-4F2B-8875-4CA39F73CB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C445DF-4319-4573-B52F-B62C2F3C2ECE}"/>
              </a:ext>
            </a:extLst>
          </p:cNvPr>
          <p:cNvSpPr>
            <a:spLocks noGrp="1"/>
          </p:cNvSpPr>
          <p:nvPr>
            <p:ph type="dt" sz="half" idx="10"/>
          </p:nvPr>
        </p:nvSpPr>
        <p:spPr/>
        <p:txBody>
          <a:bodyPr/>
          <a:lstStyle/>
          <a:p>
            <a:fld id="{F6612307-B608-4FD9-90D8-D494C0A10B27}" type="datetimeFigureOut">
              <a:rPr lang="en-US" smtClean="0"/>
              <a:t>2/19/2022</a:t>
            </a:fld>
            <a:endParaRPr lang="en-US"/>
          </a:p>
        </p:txBody>
      </p:sp>
      <p:sp>
        <p:nvSpPr>
          <p:cNvPr id="5" name="Footer Placeholder 4">
            <a:extLst>
              <a:ext uri="{FF2B5EF4-FFF2-40B4-BE49-F238E27FC236}">
                <a16:creationId xmlns:a16="http://schemas.microsoft.com/office/drawing/2014/main" id="{11051B74-DB86-4CB5-A682-7CF11933C0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0C9FD3-7829-4AD1-B300-FFA797C6E2F1}"/>
              </a:ext>
            </a:extLst>
          </p:cNvPr>
          <p:cNvSpPr>
            <a:spLocks noGrp="1"/>
          </p:cNvSpPr>
          <p:nvPr>
            <p:ph type="sldNum" sz="quarter" idx="12"/>
          </p:nvPr>
        </p:nvSpPr>
        <p:spPr/>
        <p:txBody>
          <a:bodyPr/>
          <a:lstStyle/>
          <a:p>
            <a:fld id="{552E4102-17DE-4D7F-A04B-965C34700864}" type="slidenum">
              <a:rPr lang="en-US" smtClean="0"/>
              <a:t>‹#›</a:t>
            </a:fld>
            <a:endParaRPr lang="en-US"/>
          </a:p>
        </p:txBody>
      </p:sp>
    </p:spTree>
    <p:extLst>
      <p:ext uri="{BB962C8B-B14F-4D97-AF65-F5344CB8AC3E}">
        <p14:creationId xmlns:p14="http://schemas.microsoft.com/office/powerpoint/2010/main" val="3424702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5FAE6-CAB7-482D-A7F9-72D2217B19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A510E8-6D06-4D04-8FD6-57A38A2821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CFEAFF-8CD3-4EEA-A596-3D94C2EA16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40D975-CFD7-4DA5-983B-A46D9E50E88D}"/>
              </a:ext>
            </a:extLst>
          </p:cNvPr>
          <p:cNvSpPr>
            <a:spLocks noGrp="1"/>
          </p:cNvSpPr>
          <p:nvPr>
            <p:ph type="dt" sz="half" idx="10"/>
          </p:nvPr>
        </p:nvSpPr>
        <p:spPr/>
        <p:txBody>
          <a:bodyPr/>
          <a:lstStyle/>
          <a:p>
            <a:fld id="{F6612307-B608-4FD9-90D8-D494C0A10B27}" type="datetimeFigureOut">
              <a:rPr lang="en-US" smtClean="0"/>
              <a:t>2/19/2022</a:t>
            </a:fld>
            <a:endParaRPr lang="en-US"/>
          </a:p>
        </p:txBody>
      </p:sp>
      <p:sp>
        <p:nvSpPr>
          <p:cNvPr id="6" name="Footer Placeholder 5">
            <a:extLst>
              <a:ext uri="{FF2B5EF4-FFF2-40B4-BE49-F238E27FC236}">
                <a16:creationId xmlns:a16="http://schemas.microsoft.com/office/drawing/2014/main" id="{B0CC296C-D7C4-40AA-B460-CB35346EEB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6D866C-43E9-43C0-B65F-4658A7A84874}"/>
              </a:ext>
            </a:extLst>
          </p:cNvPr>
          <p:cNvSpPr>
            <a:spLocks noGrp="1"/>
          </p:cNvSpPr>
          <p:nvPr>
            <p:ph type="sldNum" sz="quarter" idx="12"/>
          </p:nvPr>
        </p:nvSpPr>
        <p:spPr/>
        <p:txBody>
          <a:bodyPr/>
          <a:lstStyle/>
          <a:p>
            <a:fld id="{552E4102-17DE-4D7F-A04B-965C34700864}" type="slidenum">
              <a:rPr lang="en-US" smtClean="0"/>
              <a:t>‹#›</a:t>
            </a:fld>
            <a:endParaRPr lang="en-US"/>
          </a:p>
        </p:txBody>
      </p:sp>
    </p:spTree>
    <p:extLst>
      <p:ext uri="{BB962C8B-B14F-4D97-AF65-F5344CB8AC3E}">
        <p14:creationId xmlns:p14="http://schemas.microsoft.com/office/powerpoint/2010/main" val="1221888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5A49B-105B-46FD-8BC4-8EA4B1DE8C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B61A0B-EF2A-464E-867D-D0E9446877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9A2436-2E70-4F59-A93E-A30A3CC659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B2808C-B677-4AB5-A58E-926834C01E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4322FA-12CC-43D4-BB4F-6FDFB59F1B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EEC511-5C83-4E68-9199-B1CF6BBA6FEA}"/>
              </a:ext>
            </a:extLst>
          </p:cNvPr>
          <p:cNvSpPr>
            <a:spLocks noGrp="1"/>
          </p:cNvSpPr>
          <p:nvPr>
            <p:ph type="dt" sz="half" idx="10"/>
          </p:nvPr>
        </p:nvSpPr>
        <p:spPr/>
        <p:txBody>
          <a:bodyPr/>
          <a:lstStyle/>
          <a:p>
            <a:fld id="{F6612307-B608-4FD9-90D8-D494C0A10B27}" type="datetimeFigureOut">
              <a:rPr lang="en-US" smtClean="0"/>
              <a:t>2/19/2022</a:t>
            </a:fld>
            <a:endParaRPr lang="en-US"/>
          </a:p>
        </p:txBody>
      </p:sp>
      <p:sp>
        <p:nvSpPr>
          <p:cNvPr id="8" name="Footer Placeholder 7">
            <a:extLst>
              <a:ext uri="{FF2B5EF4-FFF2-40B4-BE49-F238E27FC236}">
                <a16:creationId xmlns:a16="http://schemas.microsoft.com/office/drawing/2014/main" id="{D0E0C376-42DB-4BF7-8C4C-42AAA0B2CB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25FA80-5A70-4849-AF13-5A030655C6AB}"/>
              </a:ext>
            </a:extLst>
          </p:cNvPr>
          <p:cNvSpPr>
            <a:spLocks noGrp="1"/>
          </p:cNvSpPr>
          <p:nvPr>
            <p:ph type="sldNum" sz="quarter" idx="12"/>
          </p:nvPr>
        </p:nvSpPr>
        <p:spPr/>
        <p:txBody>
          <a:bodyPr/>
          <a:lstStyle/>
          <a:p>
            <a:fld id="{552E4102-17DE-4D7F-A04B-965C34700864}" type="slidenum">
              <a:rPr lang="en-US" smtClean="0"/>
              <a:t>‹#›</a:t>
            </a:fld>
            <a:endParaRPr lang="en-US"/>
          </a:p>
        </p:txBody>
      </p:sp>
    </p:spTree>
    <p:extLst>
      <p:ext uri="{BB962C8B-B14F-4D97-AF65-F5344CB8AC3E}">
        <p14:creationId xmlns:p14="http://schemas.microsoft.com/office/powerpoint/2010/main" val="1835601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15B54-2C57-48F0-B249-FA6E0F8B58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E0FFA9-5739-4727-93CB-08205DC318FA}"/>
              </a:ext>
            </a:extLst>
          </p:cNvPr>
          <p:cNvSpPr>
            <a:spLocks noGrp="1"/>
          </p:cNvSpPr>
          <p:nvPr>
            <p:ph type="dt" sz="half" idx="10"/>
          </p:nvPr>
        </p:nvSpPr>
        <p:spPr/>
        <p:txBody>
          <a:bodyPr/>
          <a:lstStyle/>
          <a:p>
            <a:fld id="{F6612307-B608-4FD9-90D8-D494C0A10B27}" type="datetimeFigureOut">
              <a:rPr lang="en-US" smtClean="0"/>
              <a:t>2/19/2022</a:t>
            </a:fld>
            <a:endParaRPr lang="en-US"/>
          </a:p>
        </p:txBody>
      </p:sp>
      <p:sp>
        <p:nvSpPr>
          <p:cNvPr id="4" name="Footer Placeholder 3">
            <a:extLst>
              <a:ext uri="{FF2B5EF4-FFF2-40B4-BE49-F238E27FC236}">
                <a16:creationId xmlns:a16="http://schemas.microsoft.com/office/drawing/2014/main" id="{E723A8F7-AF83-49F5-B493-904EE25308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8845E6-FEE7-48A8-9D88-F9F99A8C5A9A}"/>
              </a:ext>
            </a:extLst>
          </p:cNvPr>
          <p:cNvSpPr>
            <a:spLocks noGrp="1"/>
          </p:cNvSpPr>
          <p:nvPr>
            <p:ph type="sldNum" sz="quarter" idx="12"/>
          </p:nvPr>
        </p:nvSpPr>
        <p:spPr/>
        <p:txBody>
          <a:bodyPr/>
          <a:lstStyle/>
          <a:p>
            <a:fld id="{552E4102-17DE-4D7F-A04B-965C34700864}" type="slidenum">
              <a:rPr lang="en-US" smtClean="0"/>
              <a:t>‹#›</a:t>
            </a:fld>
            <a:endParaRPr lang="en-US"/>
          </a:p>
        </p:txBody>
      </p:sp>
    </p:spTree>
    <p:extLst>
      <p:ext uri="{BB962C8B-B14F-4D97-AF65-F5344CB8AC3E}">
        <p14:creationId xmlns:p14="http://schemas.microsoft.com/office/powerpoint/2010/main" val="3842665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2D8EB7-1F8E-4B4B-93A0-4BEFE4E280C0}"/>
              </a:ext>
            </a:extLst>
          </p:cNvPr>
          <p:cNvSpPr>
            <a:spLocks noGrp="1"/>
          </p:cNvSpPr>
          <p:nvPr>
            <p:ph type="dt" sz="half" idx="10"/>
          </p:nvPr>
        </p:nvSpPr>
        <p:spPr/>
        <p:txBody>
          <a:bodyPr/>
          <a:lstStyle/>
          <a:p>
            <a:fld id="{F6612307-B608-4FD9-90D8-D494C0A10B27}" type="datetimeFigureOut">
              <a:rPr lang="en-US" smtClean="0"/>
              <a:t>2/19/2022</a:t>
            </a:fld>
            <a:endParaRPr lang="en-US"/>
          </a:p>
        </p:txBody>
      </p:sp>
      <p:sp>
        <p:nvSpPr>
          <p:cNvPr id="3" name="Footer Placeholder 2">
            <a:extLst>
              <a:ext uri="{FF2B5EF4-FFF2-40B4-BE49-F238E27FC236}">
                <a16:creationId xmlns:a16="http://schemas.microsoft.com/office/drawing/2014/main" id="{26C0D8A4-3B30-461D-8569-6F8F8DBC11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602A35-90C1-44C8-8E54-57B6303D5476}"/>
              </a:ext>
            </a:extLst>
          </p:cNvPr>
          <p:cNvSpPr>
            <a:spLocks noGrp="1"/>
          </p:cNvSpPr>
          <p:nvPr>
            <p:ph type="sldNum" sz="quarter" idx="12"/>
          </p:nvPr>
        </p:nvSpPr>
        <p:spPr/>
        <p:txBody>
          <a:bodyPr/>
          <a:lstStyle/>
          <a:p>
            <a:fld id="{552E4102-17DE-4D7F-A04B-965C34700864}" type="slidenum">
              <a:rPr lang="en-US" smtClean="0"/>
              <a:t>‹#›</a:t>
            </a:fld>
            <a:endParaRPr lang="en-US"/>
          </a:p>
        </p:txBody>
      </p:sp>
    </p:spTree>
    <p:extLst>
      <p:ext uri="{BB962C8B-B14F-4D97-AF65-F5344CB8AC3E}">
        <p14:creationId xmlns:p14="http://schemas.microsoft.com/office/powerpoint/2010/main" val="459718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36771-16AE-4291-8F1A-B5EAA4DD5E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374493-1494-44FA-B1B7-33D5CA12D2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737B6B-BF90-4096-90AB-039827A3B5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6C2200-242C-437F-8036-EC8FE37033F2}"/>
              </a:ext>
            </a:extLst>
          </p:cNvPr>
          <p:cNvSpPr>
            <a:spLocks noGrp="1"/>
          </p:cNvSpPr>
          <p:nvPr>
            <p:ph type="dt" sz="half" idx="10"/>
          </p:nvPr>
        </p:nvSpPr>
        <p:spPr/>
        <p:txBody>
          <a:bodyPr/>
          <a:lstStyle/>
          <a:p>
            <a:fld id="{F6612307-B608-4FD9-90D8-D494C0A10B27}" type="datetimeFigureOut">
              <a:rPr lang="en-US" smtClean="0"/>
              <a:t>2/19/2022</a:t>
            </a:fld>
            <a:endParaRPr lang="en-US"/>
          </a:p>
        </p:txBody>
      </p:sp>
      <p:sp>
        <p:nvSpPr>
          <p:cNvPr id="6" name="Footer Placeholder 5">
            <a:extLst>
              <a:ext uri="{FF2B5EF4-FFF2-40B4-BE49-F238E27FC236}">
                <a16:creationId xmlns:a16="http://schemas.microsoft.com/office/drawing/2014/main" id="{36AABA45-A901-485B-9B47-CE7D5A760B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CCF69D-518F-4826-AC11-BEA81D19253B}"/>
              </a:ext>
            </a:extLst>
          </p:cNvPr>
          <p:cNvSpPr>
            <a:spLocks noGrp="1"/>
          </p:cNvSpPr>
          <p:nvPr>
            <p:ph type="sldNum" sz="quarter" idx="12"/>
          </p:nvPr>
        </p:nvSpPr>
        <p:spPr/>
        <p:txBody>
          <a:bodyPr/>
          <a:lstStyle/>
          <a:p>
            <a:fld id="{552E4102-17DE-4D7F-A04B-965C34700864}" type="slidenum">
              <a:rPr lang="en-US" smtClean="0"/>
              <a:t>‹#›</a:t>
            </a:fld>
            <a:endParaRPr lang="en-US"/>
          </a:p>
        </p:txBody>
      </p:sp>
    </p:spTree>
    <p:extLst>
      <p:ext uri="{BB962C8B-B14F-4D97-AF65-F5344CB8AC3E}">
        <p14:creationId xmlns:p14="http://schemas.microsoft.com/office/powerpoint/2010/main" val="40869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B93FB-5DB7-470D-B13B-F1F77472B9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6EBB09-C5C9-4D68-99CF-9373CF0BE3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D88B76-2CCC-44E0-9C76-3186EC748A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DFA53F-6981-4954-80D3-7366F4981054}"/>
              </a:ext>
            </a:extLst>
          </p:cNvPr>
          <p:cNvSpPr>
            <a:spLocks noGrp="1"/>
          </p:cNvSpPr>
          <p:nvPr>
            <p:ph type="dt" sz="half" idx="10"/>
          </p:nvPr>
        </p:nvSpPr>
        <p:spPr/>
        <p:txBody>
          <a:bodyPr/>
          <a:lstStyle/>
          <a:p>
            <a:fld id="{F6612307-B608-4FD9-90D8-D494C0A10B27}" type="datetimeFigureOut">
              <a:rPr lang="en-US" smtClean="0"/>
              <a:t>2/19/2022</a:t>
            </a:fld>
            <a:endParaRPr lang="en-US"/>
          </a:p>
        </p:txBody>
      </p:sp>
      <p:sp>
        <p:nvSpPr>
          <p:cNvPr id="6" name="Footer Placeholder 5">
            <a:extLst>
              <a:ext uri="{FF2B5EF4-FFF2-40B4-BE49-F238E27FC236}">
                <a16:creationId xmlns:a16="http://schemas.microsoft.com/office/drawing/2014/main" id="{232EF7A8-3C8F-4C09-BE4E-C07245B140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EEF3B9-8340-494D-9075-9F5520E78BAB}"/>
              </a:ext>
            </a:extLst>
          </p:cNvPr>
          <p:cNvSpPr>
            <a:spLocks noGrp="1"/>
          </p:cNvSpPr>
          <p:nvPr>
            <p:ph type="sldNum" sz="quarter" idx="12"/>
          </p:nvPr>
        </p:nvSpPr>
        <p:spPr/>
        <p:txBody>
          <a:bodyPr/>
          <a:lstStyle/>
          <a:p>
            <a:fld id="{552E4102-17DE-4D7F-A04B-965C34700864}" type="slidenum">
              <a:rPr lang="en-US" smtClean="0"/>
              <a:t>‹#›</a:t>
            </a:fld>
            <a:endParaRPr lang="en-US"/>
          </a:p>
        </p:txBody>
      </p:sp>
    </p:spTree>
    <p:extLst>
      <p:ext uri="{BB962C8B-B14F-4D97-AF65-F5344CB8AC3E}">
        <p14:creationId xmlns:p14="http://schemas.microsoft.com/office/powerpoint/2010/main" val="2064631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F4AF53-6655-463C-BC19-79A755F10E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4FBDBC-B92D-4DEE-BD98-973CFA67F2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25D27B-DF40-4BB7-8FB4-CB5AC4F4AB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612307-B608-4FD9-90D8-D494C0A10B27}" type="datetimeFigureOut">
              <a:rPr lang="en-US" smtClean="0"/>
              <a:t>2/19/2022</a:t>
            </a:fld>
            <a:endParaRPr lang="en-US"/>
          </a:p>
        </p:txBody>
      </p:sp>
      <p:sp>
        <p:nvSpPr>
          <p:cNvPr id="5" name="Footer Placeholder 4">
            <a:extLst>
              <a:ext uri="{FF2B5EF4-FFF2-40B4-BE49-F238E27FC236}">
                <a16:creationId xmlns:a16="http://schemas.microsoft.com/office/drawing/2014/main" id="{913F3256-7AD0-47FF-A6B6-60CF47A3C0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E9997B-AF93-43B9-AD03-915BF1DF66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2E4102-17DE-4D7F-A04B-965C34700864}" type="slidenum">
              <a:rPr lang="en-US" smtClean="0"/>
              <a:t>‹#›</a:t>
            </a:fld>
            <a:endParaRPr lang="en-US"/>
          </a:p>
        </p:txBody>
      </p:sp>
    </p:spTree>
    <p:extLst>
      <p:ext uri="{BB962C8B-B14F-4D97-AF65-F5344CB8AC3E}">
        <p14:creationId xmlns:p14="http://schemas.microsoft.com/office/powerpoint/2010/main" val="1488739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github.com/AnalyticalGraphicsInc/czml-writer/wiki/Packet" TargetMode="External"/><Relationship Id="rId3" Type="http://schemas.openxmlformats.org/officeDocument/2006/relationships/hyperlink" Target="https://github.com/CesiumGS/cesium/wiki" TargetMode="External"/><Relationship Id="rId7" Type="http://schemas.openxmlformats.org/officeDocument/2006/relationships/hyperlink" Target="https://github.com/AnalyticalGraphicsInc/czml-writer/wiki/CZML-Structure" TargetMode="External"/><Relationship Id="rId12" Type="http://schemas.openxmlformats.org/officeDocument/2006/relationships/hyperlink" Target="https://stackoverflow.com/questions/59035298/realtime-interaction-with-cesiumjs" TargetMode="External"/><Relationship Id="rId2" Type="http://schemas.openxmlformats.org/officeDocument/2006/relationships/hyperlink" Target="https://github.com/CesiumGS" TargetMode="External"/><Relationship Id="rId1" Type="http://schemas.openxmlformats.org/officeDocument/2006/relationships/slideLayout" Target="../slideLayouts/slideLayout2.xml"/><Relationship Id="rId6" Type="http://schemas.openxmlformats.org/officeDocument/2006/relationships/hyperlink" Target="https://sandcastle.cesium.com/?src=CZML.html" TargetMode="External"/><Relationship Id="rId11" Type="http://schemas.openxmlformats.org/officeDocument/2006/relationships/hyperlink" Target="https://github.com/AnalyticalGraphicsInc/czml-writer" TargetMode="External"/><Relationship Id="rId5" Type="http://schemas.openxmlformats.org/officeDocument/2006/relationships/hyperlink" Target="https://sandcastle.cesium.com/" TargetMode="External"/><Relationship Id="rId10" Type="http://schemas.openxmlformats.org/officeDocument/2006/relationships/hyperlink" Target="https://help.agi.com/AGIComponents/html/Cesium.htm" TargetMode="External"/><Relationship Id="rId4" Type="http://schemas.openxmlformats.org/officeDocument/2006/relationships/hyperlink" Target="https://github.com/CesiumGS/cesium-workshop" TargetMode="External"/><Relationship Id="rId9" Type="http://schemas.openxmlformats.org/officeDocument/2006/relationships/hyperlink" Target="https://github.com/CesiumGS/cesium/tree/main/Apps/SampleData"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87F34-38B0-4FA4-98C4-FC72C8D94BA8}"/>
              </a:ext>
            </a:extLst>
          </p:cNvPr>
          <p:cNvSpPr>
            <a:spLocks noGrp="1"/>
          </p:cNvSpPr>
          <p:nvPr>
            <p:ph type="ctrTitle"/>
          </p:nvPr>
        </p:nvSpPr>
        <p:spPr/>
        <p:txBody>
          <a:bodyPr/>
          <a:lstStyle/>
          <a:p>
            <a:r>
              <a:rPr lang="en-US" dirty="0"/>
              <a:t>EO-SIM CODEBASE</a:t>
            </a:r>
            <a:br>
              <a:rPr lang="en-US" dirty="0"/>
            </a:br>
            <a:r>
              <a:rPr lang="en-US" dirty="0"/>
              <a:t>DESCRIPTION</a:t>
            </a:r>
          </a:p>
        </p:txBody>
      </p:sp>
      <p:sp>
        <p:nvSpPr>
          <p:cNvPr id="3" name="Subtitle 2">
            <a:extLst>
              <a:ext uri="{FF2B5EF4-FFF2-40B4-BE49-F238E27FC236}">
                <a16:creationId xmlns:a16="http://schemas.microsoft.com/office/drawing/2014/main" id="{423ECA9B-AA7F-4076-A565-7D8290EF8EC3}"/>
              </a:ext>
            </a:extLst>
          </p:cNvPr>
          <p:cNvSpPr>
            <a:spLocks noGrp="1"/>
          </p:cNvSpPr>
          <p:nvPr>
            <p:ph type="subTitle" idx="1"/>
          </p:nvPr>
        </p:nvSpPr>
        <p:spPr/>
        <p:txBody>
          <a:bodyPr/>
          <a:lstStyle/>
          <a:p>
            <a:r>
              <a:rPr lang="en-US" dirty="0"/>
              <a:t>Vinay Ravindra</a:t>
            </a:r>
          </a:p>
          <a:p>
            <a:r>
              <a:rPr lang="en-US"/>
              <a:t>Updated: 24 Nov 2021</a:t>
            </a:r>
          </a:p>
        </p:txBody>
      </p:sp>
    </p:spTree>
    <p:extLst>
      <p:ext uri="{BB962C8B-B14F-4D97-AF65-F5344CB8AC3E}">
        <p14:creationId xmlns:p14="http://schemas.microsoft.com/office/powerpoint/2010/main" val="325207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E300D-58E2-4C43-896B-A7A2A383662C}"/>
              </a:ext>
            </a:extLst>
          </p:cNvPr>
          <p:cNvSpPr>
            <a:spLocks noGrp="1"/>
          </p:cNvSpPr>
          <p:nvPr>
            <p:ph type="title"/>
          </p:nvPr>
        </p:nvSpPr>
        <p:spPr/>
        <p:txBody>
          <a:bodyPr/>
          <a:lstStyle/>
          <a:p>
            <a:r>
              <a:rPr lang="en-US" dirty="0"/>
              <a:t>visualize/vis2dframe.py</a:t>
            </a:r>
          </a:p>
        </p:txBody>
      </p:sp>
      <p:sp>
        <p:nvSpPr>
          <p:cNvPr id="4" name="Content Placeholder 2">
            <a:extLst>
              <a:ext uri="{FF2B5EF4-FFF2-40B4-BE49-F238E27FC236}">
                <a16:creationId xmlns:a16="http://schemas.microsoft.com/office/drawing/2014/main" id="{D1EB9CBA-A8D0-42BA-9687-7B40AF49539A}"/>
              </a:ext>
            </a:extLst>
          </p:cNvPr>
          <p:cNvSpPr>
            <a:spLocks noGrp="1"/>
          </p:cNvSpPr>
          <p:nvPr>
            <p:ph idx="1"/>
          </p:nvPr>
        </p:nvSpPr>
        <p:spPr>
          <a:xfrm>
            <a:off x="704848" y="1463674"/>
            <a:ext cx="5047882" cy="4466609"/>
          </a:xfrm>
        </p:spPr>
        <p:txBody>
          <a:bodyPr>
            <a:noAutofit/>
          </a:bodyPr>
          <a:lstStyle/>
          <a:p>
            <a:r>
              <a:rPr lang="en-US" sz="1600" dirty="0"/>
              <a:t>Module to handle visualization with X-Y plots.</a:t>
            </a:r>
          </a:p>
          <a:p>
            <a:r>
              <a:rPr lang="en-US" sz="1600" dirty="0"/>
              <a:t>The module contains the class </a:t>
            </a:r>
            <a:r>
              <a:rPr lang="en-US" sz="1600" dirty="0">
                <a:latin typeface="Courier New" panose="02070309020205020404" pitchFamily="49" charset="0"/>
                <a:cs typeface="Courier New" panose="02070309020205020404" pitchFamily="49" charset="0"/>
              </a:rPr>
              <a:t>Vis2DFrame</a:t>
            </a:r>
            <a:r>
              <a:rPr lang="en-US" sz="1600" dirty="0"/>
              <a:t> to build the frame in which the user enters the plotting parameters. A time-interval of interest is to be specified, and the X, Y data corresponding to this time-interval shall be plotted. A single x-variable (belonging to a satellite) is selected (see the class ``Plot2DVisVars`` for list of possible variables). Multiple y-variables may be selected to be plotted on the same figure. </a:t>
            </a:r>
          </a:p>
          <a:p>
            <a:r>
              <a:rPr lang="en-US" sz="1600" dirty="0"/>
              <a:t>The </a:t>
            </a:r>
            <a:r>
              <a:rPr lang="en-US" sz="1600" dirty="0">
                <a:highlight>
                  <a:srgbClr val="FFFF00"/>
                </a:highlight>
              </a:rPr>
              <a:t>module currently only allows plotting of satellite orbit-propagation </a:t>
            </a:r>
            <a:r>
              <a:rPr lang="en-US" sz="1600" dirty="0"/>
              <a:t>parameters (and hence association of only the satellite (no need of sensor) with the variable is sufficient).</a:t>
            </a:r>
          </a:p>
          <a:p>
            <a:r>
              <a:rPr lang="en-US" sz="1600" dirty="0"/>
              <a:t>Data can also be exported to a csv-formatted file.</a:t>
            </a:r>
          </a:p>
        </p:txBody>
      </p:sp>
      <p:pic>
        <p:nvPicPr>
          <p:cNvPr id="5" name="Picture 4">
            <a:extLst>
              <a:ext uri="{FF2B5EF4-FFF2-40B4-BE49-F238E27FC236}">
                <a16:creationId xmlns:a16="http://schemas.microsoft.com/office/drawing/2014/main" id="{93CE2C81-FDCE-4B68-804F-3690321E56EC}"/>
              </a:ext>
            </a:extLst>
          </p:cNvPr>
          <p:cNvPicPr>
            <a:picLocks noChangeAspect="1"/>
          </p:cNvPicPr>
          <p:nvPr/>
        </p:nvPicPr>
        <p:blipFill>
          <a:blip r:embed="rId2"/>
          <a:stretch>
            <a:fillRect/>
          </a:stretch>
        </p:blipFill>
        <p:spPr>
          <a:xfrm>
            <a:off x="6172200" y="1690688"/>
            <a:ext cx="5483487" cy="4003721"/>
          </a:xfrm>
          <a:prstGeom prst="rect">
            <a:avLst/>
          </a:prstGeom>
        </p:spPr>
      </p:pic>
      <p:cxnSp>
        <p:nvCxnSpPr>
          <p:cNvPr id="8" name="Straight Arrow Connector 7">
            <a:extLst>
              <a:ext uri="{FF2B5EF4-FFF2-40B4-BE49-F238E27FC236}">
                <a16:creationId xmlns:a16="http://schemas.microsoft.com/office/drawing/2014/main" id="{954EDC97-FBC7-4B59-B024-57B7D3334F1E}"/>
              </a:ext>
            </a:extLst>
          </p:cNvPr>
          <p:cNvCxnSpPr/>
          <p:nvPr/>
        </p:nvCxnSpPr>
        <p:spPr>
          <a:xfrm flipH="1">
            <a:off x="8034291" y="1227800"/>
            <a:ext cx="275208" cy="1391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99CE7BA-2907-4085-A26D-978EACD98162}"/>
              </a:ext>
            </a:extLst>
          </p:cNvPr>
          <p:cNvSpPr txBox="1"/>
          <p:nvPr/>
        </p:nvSpPr>
        <p:spPr>
          <a:xfrm>
            <a:off x="7506783" y="825638"/>
            <a:ext cx="2498351" cy="523220"/>
          </a:xfrm>
          <a:prstGeom prst="rect">
            <a:avLst/>
          </a:prstGeom>
          <a:noFill/>
        </p:spPr>
        <p:txBody>
          <a:bodyPr wrap="square">
            <a:spAutoFit/>
          </a:bodyPr>
          <a:lstStyle/>
          <a:p>
            <a:r>
              <a:rPr lang="en-US" sz="1400" dirty="0">
                <a:cs typeface="Courier New" panose="02070309020205020404" pitchFamily="49" charset="0"/>
              </a:rPr>
              <a:t>Time-interval of the data to be plotted</a:t>
            </a:r>
            <a:endParaRPr lang="en-US" sz="1400" dirty="0"/>
          </a:p>
        </p:txBody>
      </p:sp>
      <p:sp>
        <p:nvSpPr>
          <p:cNvPr id="10" name="TextBox 9">
            <a:extLst>
              <a:ext uri="{FF2B5EF4-FFF2-40B4-BE49-F238E27FC236}">
                <a16:creationId xmlns:a16="http://schemas.microsoft.com/office/drawing/2014/main" id="{3ECA9B9B-31EC-4AE3-B0C1-23E868E45259}"/>
              </a:ext>
            </a:extLst>
          </p:cNvPr>
          <p:cNvSpPr txBox="1"/>
          <p:nvPr/>
        </p:nvSpPr>
        <p:spPr>
          <a:xfrm>
            <a:off x="6257607" y="6032362"/>
            <a:ext cx="3356910" cy="523220"/>
          </a:xfrm>
          <a:prstGeom prst="rect">
            <a:avLst/>
          </a:prstGeom>
          <a:noFill/>
        </p:spPr>
        <p:txBody>
          <a:bodyPr wrap="square">
            <a:spAutoFit/>
          </a:bodyPr>
          <a:lstStyle/>
          <a:p>
            <a:r>
              <a:rPr lang="en-US" sz="1400" dirty="0">
                <a:cs typeface="Courier New" panose="02070309020205020404" pitchFamily="49" charset="0"/>
              </a:rPr>
              <a:t>X-variable selection window: Choosing the Satellite and parameter to be plotted.</a:t>
            </a:r>
            <a:endParaRPr lang="en-US" sz="1400" dirty="0"/>
          </a:p>
        </p:txBody>
      </p:sp>
      <p:cxnSp>
        <p:nvCxnSpPr>
          <p:cNvPr id="11" name="Straight Arrow Connector 10">
            <a:extLst>
              <a:ext uri="{FF2B5EF4-FFF2-40B4-BE49-F238E27FC236}">
                <a16:creationId xmlns:a16="http://schemas.microsoft.com/office/drawing/2014/main" id="{9968B644-1E45-42A6-B89C-8E59B159318D}"/>
              </a:ext>
            </a:extLst>
          </p:cNvPr>
          <p:cNvCxnSpPr>
            <a:cxnSpLocks/>
            <a:stCxn id="10" idx="0"/>
          </p:cNvCxnSpPr>
          <p:nvPr/>
        </p:nvCxnSpPr>
        <p:spPr>
          <a:xfrm flipH="1" flipV="1">
            <a:off x="7093260" y="5468646"/>
            <a:ext cx="842802" cy="563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1B6C7E7-41F3-4EB2-AAA9-C5D7B5F1377C}"/>
              </a:ext>
            </a:extLst>
          </p:cNvPr>
          <p:cNvCxnSpPr>
            <a:cxnSpLocks/>
            <a:stCxn id="13" idx="2"/>
          </p:cNvCxnSpPr>
          <p:nvPr/>
        </p:nvCxnSpPr>
        <p:spPr>
          <a:xfrm flipH="1">
            <a:off x="10910287" y="1519773"/>
            <a:ext cx="189006" cy="1006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D820897-75CE-46E6-BE81-4C9EDF600510}"/>
              </a:ext>
            </a:extLst>
          </p:cNvPr>
          <p:cNvSpPr txBox="1"/>
          <p:nvPr/>
        </p:nvSpPr>
        <p:spPr>
          <a:xfrm>
            <a:off x="10331361" y="350222"/>
            <a:ext cx="1535864" cy="1169551"/>
          </a:xfrm>
          <a:prstGeom prst="rect">
            <a:avLst/>
          </a:prstGeom>
          <a:noFill/>
        </p:spPr>
        <p:txBody>
          <a:bodyPr wrap="square">
            <a:spAutoFit/>
          </a:bodyPr>
          <a:lstStyle/>
          <a:p>
            <a:r>
              <a:rPr lang="en-US" sz="1400" dirty="0">
                <a:cs typeface="Courier New" panose="02070309020205020404" pitchFamily="49" charset="0"/>
              </a:rPr>
              <a:t>X-variable is time (of a satellite),</a:t>
            </a:r>
          </a:p>
          <a:p>
            <a:r>
              <a:rPr lang="en-US" sz="1400" dirty="0">
                <a:cs typeface="Courier New" panose="02070309020205020404" pitchFamily="49" charset="0"/>
              </a:rPr>
              <a:t>Y-variable is the altitude of the same satellite.</a:t>
            </a:r>
            <a:endParaRPr lang="en-US" sz="1400" dirty="0"/>
          </a:p>
        </p:txBody>
      </p:sp>
      <p:cxnSp>
        <p:nvCxnSpPr>
          <p:cNvPr id="15" name="Straight Arrow Connector 14">
            <a:extLst>
              <a:ext uri="{FF2B5EF4-FFF2-40B4-BE49-F238E27FC236}">
                <a16:creationId xmlns:a16="http://schemas.microsoft.com/office/drawing/2014/main" id="{1B04B67F-0527-496B-95F5-17101CDFC32F}"/>
              </a:ext>
            </a:extLst>
          </p:cNvPr>
          <p:cNvCxnSpPr>
            <a:cxnSpLocks/>
            <a:stCxn id="13" idx="2"/>
          </p:cNvCxnSpPr>
          <p:nvPr/>
        </p:nvCxnSpPr>
        <p:spPr>
          <a:xfrm>
            <a:off x="11099293" y="1519773"/>
            <a:ext cx="24057" cy="1609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464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E300D-58E2-4C43-896B-A7A2A383662C}"/>
              </a:ext>
            </a:extLst>
          </p:cNvPr>
          <p:cNvSpPr>
            <a:spLocks noGrp="1"/>
          </p:cNvSpPr>
          <p:nvPr>
            <p:ph type="title"/>
          </p:nvPr>
        </p:nvSpPr>
        <p:spPr/>
        <p:txBody>
          <a:bodyPr/>
          <a:lstStyle/>
          <a:p>
            <a:r>
              <a:rPr lang="en-US" dirty="0"/>
              <a:t>visualize/vismapframe.py</a:t>
            </a:r>
          </a:p>
        </p:txBody>
      </p:sp>
      <p:sp>
        <p:nvSpPr>
          <p:cNvPr id="4" name="Content Placeholder 2">
            <a:extLst>
              <a:ext uri="{FF2B5EF4-FFF2-40B4-BE49-F238E27FC236}">
                <a16:creationId xmlns:a16="http://schemas.microsoft.com/office/drawing/2014/main" id="{CC9ADCE1-0715-4E91-865E-AAB06DA0C93D}"/>
              </a:ext>
            </a:extLst>
          </p:cNvPr>
          <p:cNvSpPr txBox="1">
            <a:spLocks/>
          </p:cNvSpPr>
          <p:nvPr/>
        </p:nvSpPr>
        <p:spPr>
          <a:xfrm>
            <a:off x="704848" y="1463674"/>
            <a:ext cx="5047882" cy="44666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Module to handle visualization with plots on a map background.</a:t>
            </a:r>
          </a:p>
          <a:p>
            <a:r>
              <a:rPr lang="en-US" sz="1600" dirty="0"/>
              <a:t>CartoPy is used to create the background maps. Different projections can be specified.</a:t>
            </a:r>
          </a:p>
          <a:p>
            <a:r>
              <a:rPr lang="en-US" sz="1600" dirty="0"/>
              <a:t>A time-interval of interest is to be specified and one or many variables (corresponding to the different satellites in the mission) can be plotted on the map.</a:t>
            </a:r>
          </a:p>
          <a:p>
            <a:r>
              <a:rPr lang="en-US" sz="1600" dirty="0"/>
              <a:t>The codebase is similar to the </a:t>
            </a:r>
            <a:r>
              <a:rPr lang="en-US" sz="1600" dirty="0">
                <a:latin typeface="Courier New" panose="02070309020205020404" pitchFamily="49" charset="0"/>
                <a:cs typeface="Courier New" panose="02070309020205020404" pitchFamily="49" charset="0"/>
              </a:rPr>
              <a:t>visualize/vis2dframe.py </a:t>
            </a:r>
            <a:r>
              <a:rPr lang="en-US" sz="1600" dirty="0"/>
              <a:t>module.</a:t>
            </a:r>
          </a:p>
        </p:txBody>
      </p:sp>
      <p:pic>
        <p:nvPicPr>
          <p:cNvPr id="5" name="Picture 4">
            <a:extLst>
              <a:ext uri="{FF2B5EF4-FFF2-40B4-BE49-F238E27FC236}">
                <a16:creationId xmlns:a16="http://schemas.microsoft.com/office/drawing/2014/main" id="{5D27002D-06D3-4956-A8AC-2203DD49CBCB}"/>
              </a:ext>
            </a:extLst>
          </p:cNvPr>
          <p:cNvPicPr>
            <a:picLocks noChangeAspect="1"/>
          </p:cNvPicPr>
          <p:nvPr/>
        </p:nvPicPr>
        <p:blipFill>
          <a:blip r:embed="rId2"/>
          <a:stretch>
            <a:fillRect/>
          </a:stretch>
        </p:blipFill>
        <p:spPr>
          <a:xfrm>
            <a:off x="6096000" y="1392854"/>
            <a:ext cx="5660997" cy="5105168"/>
          </a:xfrm>
          <a:prstGeom prst="rect">
            <a:avLst/>
          </a:prstGeom>
        </p:spPr>
      </p:pic>
      <p:sp>
        <p:nvSpPr>
          <p:cNvPr id="6" name="TextBox 5">
            <a:extLst>
              <a:ext uri="{FF2B5EF4-FFF2-40B4-BE49-F238E27FC236}">
                <a16:creationId xmlns:a16="http://schemas.microsoft.com/office/drawing/2014/main" id="{00926083-93D0-4D4F-AD69-2EE21784F504}"/>
              </a:ext>
            </a:extLst>
          </p:cNvPr>
          <p:cNvSpPr txBox="1"/>
          <p:nvPr/>
        </p:nvSpPr>
        <p:spPr>
          <a:xfrm>
            <a:off x="8228449" y="874017"/>
            <a:ext cx="2498351" cy="307777"/>
          </a:xfrm>
          <a:prstGeom prst="rect">
            <a:avLst/>
          </a:prstGeom>
          <a:noFill/>
        </p:spPr>
        <p:txBody>
          <a:bodyPr wrap="square">
            <a:spAutoFit/>
          </a:bodyPr>
          <a:lstStyle/>
          <a:p>
            <a:r>
              <a:rPr lang="en-US" sz="1400" dirty="0">
                <a:cs typeface="Courier New" panose="02070309020205020404" pitchFamily="49" charset="0"/>
              </a:rPr>
              <a:t>Choose the map projection</a:t>
            </a:r>
            <a:endParaRPr lang="en-US" sz="1400" dirty="0"/>
          </a:p>
        </p:txBody>
      </p:sp>
      <p:cxnSp>
        <p:nvCxnSpPr>
          <p:cNvPr id="7" name="Straight Arrow Connector 6">
            <a:extLst>
              <a:ext uri="{FF2B5EF4-FFF2-40B4-BE49-F238E27FC236}">
                <a16:creationId xmlns:a16="http://schemas.microsoft.com/office/drawing/2014/main" id="{9D1AE3CA-9F1D-48F5-9440-6DE8D3D5502E}"/>
              </a:ext>
            </a:extLst>
          </p:cNvPr>
          <p:cNvCxnSpPr>
            <a:cxnSpLocks/>
          </p:cNvCxnSpPr>
          <p:nvPr/>
        </p:nvCxnSpPr>
        <p:spPr>
          <a:xfrm flipH="1">
            <a:off x="8767411" y="1195963"/>
            <a:ext cx="159088" cy="987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9693FB8-27F1-4C29-9AC6-99FD2B8A7FE6}"/>
              </a:ext>
            </a:extLst>
          </p:cNvPr>
          <p:cNvSpPr txBox="1"/>
          <p:nvPr/>
        </p:nvSpPr>
        <p:spPr>
          <a:xfrm>
            <a:off x="6707736" y="566240"/>
            <a:ext cx="1708296" cy="307777"/>
          </a:xfrm>
          <a:prstGeom prst="rect">
            <a:avLst/>
          </a:prstGeom>
          <a:noFill/>
        </p:spPr>
        <p:txBody>
          <a:bodyPr wrap="square">
            <a:spAutoFit/>
          </a:bodyPr>
          <a:lstStyle/>
          <a:p>
            <a:r>
              <a:rPr lang="en-US" sz="1400" dirty="0">
                <a:cs typeface="Courier New" panose="02070309020205020404" pitchFamily="49" charset="0"/>
              </a:rPr>
              <a:t>Set the time-interval</a:t>
            </a:r>
            <a:endParaRPr lang="en-US" sz="1400" dirty="0"/>
          </a:p>
        </p:txBody>
      </p:sp>
      <p:cxnSp>
        <p:nvCxnSpPr>
          <p:cNvPr id="10" name="Straight Arrow Connector 9">
            <a:extLst>
              <a:ext uri="{FF2B5EF4-FFF2-40B4-BE49-F238E27FC236}">
                <a16:creationId xmlns:a16="http://schemas.microsoft.com/office/drawing/2014/main" id="{8E6F7921-A737-42D6-82E9-DFC5D104CFE9}"/>
              </a:ext>
            </a:extLst>
          </p:cNvPr>
          <p:cNvCxnSpPr>
            <a:cxnSpLocks/>
          </p:cNvCxnSpPr>
          <p:nvPr/>
        </p:nvCxnSpPr>
        <p:spPr>
          <a:xfrm>
            <a:off x="7405785" y="888186"/>
            <a:ext cx="195664" cy="1321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77DDDAF-7BA1-43A3-9AA4-B182BF876F38}"/>
              </a:ext>
            </a:extLst>
          </p:cNvPr>
          <p:cNvCxnSpPr>
            <a:cxnSpLocks/>
            <a:stCxn id="6" idx="3"/>
          </p:cNvCxnSpPr>
          <p:nvPr/>
        </p:nvCxnSpPr>
        <p:spPr>
          <a:xfrm>
            <a:off x="10726800" y="1027906"/>
            <a:ext cx="0" cy="1333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191F145-7AF3-453C-A460-1D8ACBD2BD3C}"/>
              </a:ext>
            </a:extLst>
          </p:cNvPr>
          <p:cNvSpPr txBox="1"/>
          <p:nvPr/>
        </p:nvSpPr>
        <p:spPr>
          <a:xfrm>
            <a:off x="10372108" y="65573"/>
            <a:ext cx="1815838" cy="954107"/>
          </a:xfrm>
          <a:prstGeom prst="rect">
            <a:avLst/>
          </a:prstGeom>
          <a:noFill/>
        </p:spPr>
        <p:txBody>
          <a:bodyPr wrap="square">
            <a:spAutoFit/>
          </a:bodyPr>
          <a:lstStyle/>
          <a:p>
            <a:r>
              <a:rPr lang="en-US" sz="1400" dirty="0">
                <a:cs typeface="Courier New" panose="02070309020205020404" pitchFamily="49" charset="0"/>
              </a:rPr>
              <a:t>Select the variables. Here two satellites with the ‘time’ variable is selected.</a:t>
            </a:r>
            <a:endParaRPr lang="en-US" sz="1400" dirty="0"/>
          </a:p>
        </p:txBody>
      </p:sp>
      <p:cxnSp>
        <p:nvCxnSpPr>
          <p:cNvPr id="15" name="Straight Arrow Connector 14">
            <a:extLst>
              <a:ext uri="{FF2B5EF4-FFF2-40B4-BE49-F238E27FC236}">
                <a16:creationId xmlns:a16="http://schemas.microsoft.com/office/drawing/2014/main" id="{E5F86BE0-F8F5-47ED-995F-2CA62542336D}"/>
              </a:ext>
            </a:extLst>
          </p:cNvPr>
          <p:cNvCxnSpPr>
            <a:cxnSpLocks/>
          </p:cNvCxnSpPr>
          <p:nvPr/>
        </p:nvCxnSpPr>
        <p:spPr>
          <a:xfrm>
            <a:off x="5370990" y="5193902"/>
            <a:ext cx="9979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2C4E63C-4490-400E-9DF8-830D5E2DF7DA}"/>
              </a:ext>
            </a:extLst>
          </p:cNvPr>
          <p:cNvSpPr txBox="1"/>
          <p:nvPr/>
        </p:nvSpPr>
        <p:spPr>
          <a:xfrm>
            <a:off x="3383389" y="4545288"/>
            <a:ext cx="2433306" cy="1384995"/>
          </a:xfrm>
          <a:prstGeom prst="rect">
            <a:avLst/>
          </a:prstGeom>
          <a:noFill/>
        </p:spPr>
        <p:txBody>
          <a:bodyPr wrap="square">
            <a:spAutoFit/>
          </a:bodyPr>
          <a:lstStyle/>
          <a:p>
            <a:r>
              <a:rPr lang="en-US" sz="1400">
                <a:cs typeface="Courier New" panose="02070309020205020404" pitchFamily="49" charset="0"/>
              </a:rPr>
              <a:t>Map Plot</a:t>
            </a:r>
            <a:r>
              <a:rPr lang="en-US" sz="1400" dirty="0">
                <a:cs typeface="Courier New" panose="02070309020205020404" pitchFamily="49" charset="0"/>
              </a:rPr>
              <a:t>. This is essentially the ground-track of the two satellites, color-coded to reflect the time, i.e., the time at which the satellites are the respective ground-locations.</a:t>
            </a:r>
            <a:endParaRPr lang="en-US" sz="1400" dirty="0"/>
          </a:p>
        </p:txBody>
      </p:sp>
    </p:spTree>
    <p:extLst>
      <p:ext uri="{BB962C8B-B14F-4D97-AF65-F5344CB8AC3E}">
        <p14:creationId xmlns:p14="http://schemas.microsoft.com/office/powerpoint/2010/main" val="1682512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371C-A156-46E9-9AD1-574487377BB6}"/>
              </a:ext>
            </a:extLst>
          </p:cNvPr>
          <p:cNvSpPr>
            <a:spLocks noGrp="1"/>
          </p:cNvSpPr>
          <p:nvPr>
            <p:ph type="title"/>
          </p:nvPr>
        </p:nvSpPr>
        <p:spPr/>
        <p:txBody>
          <a:bodyPr/>
          <a:lstStyle/>
          <a:p>
            <a:r>
              <a:rPr lang="en-US" dirty="0"/>
              <a:t>Cesium App</a:t>
            </a:r>
          </a:p>
        </p:txBody>
      </p:sp>
      <p:sp>
        <p:nvSpPr>
          <p:cNvPr id="11" name="TextBox 10">
            <a:extLst>
              <a:ext uri="{FF2B5EF4-FFF2-40B4-BE49-F238E27FC236}">
                <a16:creationId xmlns:a16="http://schemas.microsoft.com/office/drawing/2014/main" id="{4CCC0CD8-1F14-493E-8315-E1D7BA825152}"/>
              </a:ext>
            </a:extLst>
          </p:cNvPr>
          <p:cNvSpPr txBox="1"/>
          <p:nvPr/>
        </p:nvSpPr>
        <p:spPr>
          <a:xfrm>
            <a:off x="685800" y="1465529"/>
            <a:ext cx="11370076" cy="4770537"/>
          </a:xfrm>
          <a:prstGeom prst="rect">
            <a:avLst/>
          </a:prstGeom>
          <a:noFill/>
        </p:spPr>
        <p:txBody>
          <a:bodyPr wrap="square">
            <a:spAutoFit/>
          </a:bodyPr>
          <a:lstStyle/>
          <a:p>
            <a:r>
              <a:rPr lang="en-US" sz="1600" dirty="0"/>
              <a:t>The Cesium JavaScript app is based on the showcased example of Cesium features in the </a:t>
            </a:r>
            <a:r>
              <a:rPr lang="en-US" sz="1600" b="1" dirty="0"/>
              <a:t>cesium-workshop</a:t>
            </a:r>
            <a:r>
              <a:rPr lang="en-US" sz="1600" dirty="0"/>
              <a:t> repository. It is contained in the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cesium_app</a:t>
            </a:r>
            <a:r>
              <a:rPr lang="en-US" sz="1600" dirty="0">
                <a:latin typeface="Courier New" panose="02070309020205020404" pitchFamily="49" charset="0"/>
                <a:cs typeface="Courier New" panose="02070309020205020404" pitchFamily="49" charset="0"/>
              </a:rPr>
              <a:t>\ </a:t>
            </a:r>
            <a:r>
              <a:rPr lang="en-US" sz="1600" dirty="0"/>
              <a:t>folder. </a:t>
            </a:r>
          </a:p>
          <a:p>
            <a:endParaRPr lang="en-US" sz="1600" dirty="0"/>
          </a:p>
          <a:p>
            <a:r>
              <a:rPr lang="en-US" sz="1600" dirty="0"/>
              <a:t>The original </a:t>
            </a:r>
            <a:r>
              <a:rPr lang="en-US" sz="1600" dirty="0">
                <a:latin typeface="Courier New" panose="02070309020205020404" pitchFamily="49" charset="0"/>
                <a:cs typeface="Courier New" panose="02070309020205020404" pitchFamily="49" charset="0"/>
              </a:rPr>
              <a:t>index.html</a:t>
            </a:r>
            <a:r>
              <a:rPr lang="en-US" sz="1600" dirty="0"/>
              <a:t> file has been modified, while the original cesium-workshop </a:t>
            </a:r>
            <a:r>
              <a:rPr lang="en-US" sz="1600" dirty="0">
                <a:latin typeface="Courier New" panose="02070309020205020404" pitchFamily="49" charset="0"/>
                <a:cs typeface="Courier New" panose="02070309020205020404" pitchFamily="49" charset="0"/>
              </a:rPr>
              <a:t>index.html</a:t>
            </a:r>
            <a:r>
              <a:rPr lang="en-US" sz="1600" dirty="0"/>
              <a:t> file has been retained under the name </a:t>
            </a:r>
          </a:p>
          <a:p>
            <a:r>
              <a:rPr lang="en-US" sz="1600" dirty="0">
                <a:latin typeface="Courier New" panose="02070309020205020404" pitchFamily="49" charset="0"/>
                <a:cs typeface="Courier New" panose="02070309020205020404" pitchFamily="49" charset="0"/>
              </a:rPr>
              <a:t>workshop_index.html</a:t>
            </a:r>
            <a:r>
              <a:rPr lang="en-US" sz="1600" dirty="0"/>
              <a:t>.</a:t>
            </a:r>
          </a:p>
          <a:p>
            <a:endParaRPr lang="en-US" sz="1600" dirty="0"/>
          </a:p>
          <a:p>
            <a:r>
              <a:rPr lang="en-US" sz="1600" dirty="0"/>
              <a:t>A new </a:t>
            </a:r>
            <a:r>
              <a:rPr lang="en-US" sz="1600" dirty="0" err="1"/>
              <a:t>javascript</a:t>
            </a:r>
            <a:r>
              <a:rPr lang="en-US" sz="1600" dirty="0"/>
              <a:t> source file by the name </a:t>
            </a:r>
            <a:r>
              <a:rPr lang="en-US" sz="1600" dirty="0">
                <a:latin typeface="Courier New" panose="02070309020205020404" pitchFamily="49" charset="0"/>
                <a:cs typeface="Courier New" panose="02070309020205020404" pitchFamily="49" charset="0"/>
              </a:rPr>
              <a:t>eosimApp.js</a:t>
            </a:r>
            <a:r>
              <a:rPr lang="en-US" sz="1600" dirty="0"/>
              <a:t> has been added (based on the available </a:t>
            </a:r>
            <a:r>
              <a:rPr lang="en-US" sz="1600" dirty="0">
                <a:latin typeface="Courier New" panose="02070309020205020404" pitchFamily="49" charset="0"/>
                <a:cs typeface="Courier New" panose="02070309020205020404" pitchFamily="49" charset="0"/>
              </a:rPr>
              <a:t>App.js</a:t>
            </a:r>
            <a:r>
              <a:rPr lang="en-US" sz="1600" dirty="0"/>
              <a:t> source file). This source file is the one being executed. (Refer to </a:t>
            </a:r>
            <a:r>
              <a:rPr lang="en-US" sz="1600" dirty="0">
                <a:latin typeface="Courier New" panose="02070309020205020404" pitchFamily="49" charset="0"/>
                <a:cs typeface="Courier New" panose="02070309020205020404" pitchFamily="49" charset="0"/>
              </a:rPr>
              <a:t>&lt;script </a:t>
            </a:r>
            <a:r>
              <a:rPr lang="en-US" sz="1600" dirty="0" err="1">
                <a:latin typeface="Courier New" panose="02070309020205020404" pitchFamily="49" charset="0"/>
                <a:cs typeface="Courier New" panose="02070309020205020404" pitchFamily="49" charset="0"/>
              </a:rPr>
              <a:t>src</a:t>
            </a:r>
            <a:r>
              <a:rPr lang="en-US" sz="1600" dirty="0">
                <a:latin typeface="Courier New" panose="02070309020205020404" pitchFamily="49" charset="0"/>
                <a:cs typeface="Courier New" panose="02070309020205020404" pitchFamily="49" charset="0"/>
              </a:rPr>
              <a:t>="Source/eosimApp.js"&gt;&lt;/script&gt; </a:t>
            </a:r>
            <a:r>
              <a:rPr lang="en-US" sz="1600" dirty="0"/>
              <a:t>in the </a:t>
            </a:r>
            <a:r>
              <a:rPr lang="en-US" sz="1600" dirty="0">
                <a:latin typeface="Courier New" panose="02070309020205020404" pitchFamily="49" charset="0"/>
                <a:cs typeface="Courier New" panose="02070309020205020404" pitchFamily="49" charset="0"/>
              </a:rPr>
              <a:t>index.html</a:t>
            </a:r>
            <a:r>
              <a:rPr lang="en-US" sz="1600" dirty="0"/>
              <a:t> file.)</a:t>
            </a:r>
          </a:p>
          <a:p>
            <a:endParaRPr lang="en-US" sz="1600" dirty="0"/>
          </a:p>
          <a:p>
            <a:r>
              <a:rPr lang="en-US" sz="1600" dirty="0"/>
              <a:t>The interface with this app is through CZML files. A new CZML file is produced based on the mission processed in </a:t>
            </a:r>
            <a:r>
              <a:rPr lang="en-US" sz="1600" dirty="0" err="1"/>
              <a:t>EOSim</a:t>
            </a:r>
            <a:r>
              <a:rPr lang="en-US" sz="1600" dirty="0"/>
              <a:t>. This file is saved in the</a:t>
            </a:r>
          </a:p>
          <a:p>
            <a:r>
              <a:rPr lang="en-US" sz="1600" dirty="0"/>
              <a:t>location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cesium_app</a:t>
            </a:r>
            <a:r>
              <a:rPr lang="en-US" sz="1600" dirty="0">
                <a:latin typeface="Courier New" panose="02070309020205020404" pitchFamily="49" charset="0"/>
                <a:cs typeface="Courier New" panose="02070309020205020404" pitchFamily="49" charset="0"/>
              </a:rPr>
              <a:t>/Source/</a:t>
            </a:r>
            <a:r>
              <a:rPr lang="en-US" sz="1600" dirty="0" err="1">
                <a:latin typeface="Courier New" panose="02070309020205020404" pitchFamily="49" charset="0"/>
                <a:cs typeface="Courier New" panose="02070309020205020404" pitchFamily="49" charset="0"/>
              </a:rPr>
              <a:t>SampleData</a:t>
            </a:r>
            <a:r>
              <a:rPr lang="en-US" sz="1600" dirty="0">
                <a:latin typeface="Courier New" panose="02070309020205020404" pitchFamily="49" charset="0"/>
                <a:cs typeface="Courier New" panose="02070309020205020404" pitchFamily="49" charset="0"/>
              </a:rPr>
              <a:t>/. </a:t>
            </a:r>
          </a:p>
          <a:p>
            <a:endParaRPr lang="en-US" sz="1600" dirty="0"/>
          </a:p>
          <a:p>
            <a:r>
              <a:rPr lang="en-US" sz="1600" dirty="0"/>
              <a:t>The </a:t>
            </a:r>
            <a:r>
              <a:rPr lang="en-US" sz="1600" dirty="0" err="1">
                <a:latin typeface="Courier New" panose="02070309020205020404" pitchFamily="49" charset="0"/>
                <a:cs typeface="Courier New" panose="02070309020205020404" pitchFamily="49" charset="0"/>
              </a:rPr>
              <a:t>simple.czml</a:t>
            </a:r>
            <a:r>
              <a:rPr lang="en-US" sz="1600" dirty="0"/>
              <a:t> file in </a:t>
            </a:r>
            <a:r>
              <a:rPr lang="en-US" sz="1600" dirty="0" err="1">
                <a:latin typeface="Courier New" panose="02070309020205020404" pitchFamily="49" charset="0"/>
                <a:cs typeface="Courier New" panose="02070309020205020404" pitchFamily="49" charset="0"/>
              </a:rPr>
              <a:t>cesium_app</a:t>
            </a:r>
            <a:r>
              <a:rPr lang="en-US" sz="1600" dirty="0">
                <a:latin typeface="Courier New" panose="02070309020205020404" pitchFamily="49" charset="0"/>
                <a:cs typeface="Courier New" panose="02070309020205020404" pitchFamily="49" charset="0"/>
              </a:rPr>
              <a:t>/Source/</a:t>
            </a:r>
            <a:r>
              <a:rPr lang="en-US" sz="1600" dirty="0" err="1">
                <a:latin typeface="Courier New" panose="02070309020205020404" pitchFamily="49" charset="0"/>
                <a:cs typeface="Courier New" panose="02070309020205020404" pitchFamily="49" charset="0"/>
              </a:rPr>
              <a:t>SampleData</a:t>
            </a:r>
            <a:r>
              <a:rPr lang="en-US" sz="1600" dirty="0">
                <a:latin typeface="Courier New" panose="02070309020205020404" pitchFamily="49" charset="0"/>
                <a:cs typeface="Courier New" panose="02070309020205020404" pitchFamily="49" charset="0"/>
              </a:rPr>
              <a:t>/ </a:t>
            </a:r>
            <a:r>
              <a:rPr lang="en-US" sz="1600" dirty="0"/>
              <a:t>is a new addition which was not there in the cesium-workshop repo. </a:t>
            </a:r>
          </a:p>
          <a:p>
            <a:endParaRPr lang="en-US" sz="1600" dirty="0"/>
          </a:p>
          <a:p>
            <a:r>
              <a:rPr lang="en-US" sz="1600" b="1" i="1" dirty="0"/>
              <a:t>Note: </a:t>
            </a:r>
            <a:r>
              <a:rPr lang="en-US" sz="1600" dirty="0"/>
              <a:t>The cesium-app needs to be updated each time a new version is released by updating the </a:t>
            </a:r>
            <a:r>
              <a:rPr lang="en-US" sz="1600" dirty="0">
                <a:latin typeface="Courier New" panose="02070309020205020404" pitchFamily="49" charset="0"/>
                <a:cs typeface="Courier New" panose="02070309020205020404" pitchFamily="49" charset="0"/>
              </a:rPr>
              <a:t>&lt;script </a:t>
            </a:r>
            <a:r>
              <a:rPr lang="en-US" sz="1600" dirty="0" err="1">
                <a:latin typeface="Courier New" panose="02070309020205020404" pitchFamily="49" charset="0"/>
                <a:cs typeface="Courier New" panose="02070309020205020404" pitchFamily="49" charset="0"/>
              </a:rPr>
              <a:t>src</a:t>
            </a:r>
            <a:r>
              <a:rPr lang="en-US" sz="1600" dirty="0">
                <a:latin typeface="Courier New" panose="02070309020205020404" pitchFamily="49" charset="0"/>
                <a:cs typeface="Courier New" panose="02070309020205020404" pitchFamily="49" charset="0"/>
              </a:rPr>
              <a:t>=&gt;</a:t>
            </a:r>
            <a:r>
              <a:rPr lang="en-US" sz="1600" dirty="0"/>
              <a:t> and the </a:t>
            </a:r>
            <a:r>
              <a:rPr lang="en-US" sz="1600" dirty="0">
                <a:latin typeface="Courier New" panose="02070309020205020404" pitchFamily="49" charset="0"/>
                <a:cs typeface="Courier New" panose="02070309020205020404" pitchFamily="49" charset="0"/>
              </a:rPr>
              <a:t>&lt;link </a:t>
            </a:r>
            <a:r>
              <a:rPr lang="en-US" sz="1600" dirty="0" err="1">
                <a:latin typeface="Courier New" panose="02070309020205020404" pitchFamily="49" charset="0"/>
                <a:cs typeface="Courier New" panose="02070309020205020404" pitchFamily="49" charset="0"/>
              </a:rPr>
              <a:t>href</a:t>
            </a:r>
            <a:r>
              <a:rPr lang="en-US" sz="1600" dirty="0">
                <a:latin typeface="Courier New" panose="02070309020205020404" pitchFamily="49" charset="0"/>
                <a:cs typeface="Courier New" panose="02070309020205020404" pitchFamily="49" charset="0"/>
              </a:rPr>
              <a:t>=&gt;</a:t>
            </a:r>
            <a:r>
              <a:rPr lang="en-US" sz="1600" dirty="0"/>
              <a:t> tags in the </a:t>
            </a:r>
            <a:r>
              <a:rPr lang="en-US" sz="1600" dirty="0" err="1">
                <a:latin typeface="Courier New" panose="02070309020205020404" pitchFamily="49" charset="0"/>
                <a:cs typeface="Courier New" panose="02070309020205020404" pitchFamily="49" charset="0"/>
              </a:rPr>
              <a:t>cesium_app</a:t>
            </a:r>
            <a:r>
              <a:rPr lang="en-US" sz="1600" dirty="0">
                <a:latin typeface="Courier New" panose="02070309020205020404" pitchFamily="49" charset="0"/>
                <a:cs typeface="Courier New" panose="02070309020205020404" pitchFamily="49" charset="0"/>
              </a:rPr>
              <a:t>/index.html</a:t>
            </a:r>
            <a:r>
              <a:rPr lang="en-US" sz="1600" dirty="0"/>
              <a:t> file. </a:t>
            </a:r>
          </a:p>
        </p:txBody>
      </p:sp>
    </p:spTree>
    <p:extLst>
      <p:ext uri="{BB962C8B-B14F-4D97-AF65-F5344CB8AC3E}">
        <p14:creationId xmlns:p14="http://schemas.microsoft.com/office/powerpoint/2010/main" val="1589873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5DF50-8653-497F-9CAB-9DB134A5C6CF}"/>
              </a:ext>
            </a:extLst>
          </p:cNvPr>
          <p:cNvSpPr>
            <a:spLocks noGrp="1"/>
          </p:cNvSpPr>
          <p:nvPr>
            <p:ph type="title"/>
          </p:nvPr>
        </p:nvSpPr>
        <p:spPr/>
        <p:txBody>
          <a:bodyPr/>
          <a:lstStyle/>
          <a:p>
            <a:r>
              <a:rPr lang="en-US" dirty="0"/>
              <a:t>Cesium App</a:t>
            </a:r>
          </a:p>
        </p:txBody>
      </p:sp>
      <p:pic>
        <p:nvPicPr>
          <p:cNvPr id="5" name="Picture 4">
            <a:extLst>
              <a:ext uri="{FF2B5EF4-FFF2-40B4-BE49-F238E27FC236}">
                <a16:creationId xmlns:a16="http://schemas.microsoft.com/office/drawing/2014/main" id="{601A9BCE-FF78-43C6-AFEE-8FF7856A7D69}"/>
              </a:ext>
            </a:extLst>
          </p:cNvPr>
          <p:cNvPicPr>
            <a:picLocks noChangeAspect="1"/>
          </p:cNvPicPr>
          <p:nvPr/>
        </p:nvPicPr>
        <p:blipFill>
          <a:blip r:embed="rId2"/>
          <a:stretch>
            <a:fillRect/>
          </a:stretch>
        </p:blipFill>
        <p:spPr>
          <a:xfrm>
            <a:off x="3934922" y="1615508"/>
            <a:ext cx="8072497" cy="3440274"/>
          </a:xfrm>
          <a:prstGeom prst="rect">
            <a:avLst/>
          </a:prstGeom>
        </p:spPr>
      </p:pic>
      <p:sp>
        <p:nvSpPr>
          <p:cNvPr id="6" name="TextBox 5">
            <a:extLst>
              <a:ext uri="{FF2B5EF4-FFF2-40B4-BE49-F238E27FC236}">
                <a16:creationId xmlns:a16="http://schemas.microsoft.com/office/drawing/2014/main" id="{5BAEBB7C-63CB-4D0E-BA44-86AD308F8641}"/>
              </a:ext>
            </a:extLst>
          </p:cNvPr>
          <p:cNvSpPr txBox="1"/>
          <p:nvPr/>
        </p:nvSpPr>
        <p:spPr>
          <a:xfrm>
            <a:off x="763480" y="1690688"/>
            <a:ext cx="3312480" cy="1200329"/>
          </a:xfrm>
          <a:prstGeom prst="rect">
            <a:avLst/>
          </a:prstGeom>
          <a:noFill/>
        </p:spPr>
        <p:txBody>
          <a:bodyPr wrap="square" rtlCol="0">
            <a:spAutoFit/>
          </a:bodyPr>
          <a:lstStyle/>
          <a:p>
            <a:r>
              <a:rPr lang="en-US" b="1" dirty="0"/>
              <a:t>TODO</a:t>
            </a:r>
          </a:p>
          <a:p>
            <a:pPr marL="285750" indent="-285750">
              <a:buFont typeface="Arial" panose="020B0604020202020204" pitchFamily="34" charset="0"/>
              <a:buChar char="•"/>
            </a:pPr>
            <a:r>
              <a:rPr lang="en-US" dirty="0"/>
              <a:t>Add enter widget for user to enter their token key. Current setup uses the default key.</a:t>
            </a:r>
          </a:p>
        </p:txBody>
      </p:sp>
      <p:cxnSp>
        <p:nvCxnSpPr>
          <p:cNvPr id="7" name="Straight Arrow Connector 6">
            <a:extLst>
              <a:ext uri="{FF2B5EF4-FFF2-40B4-BE49-F238E27FC236}">
                <a16:creationId xmlns:a16="http://schemas.microsoft.com/office/drawing/2014/main" id="{751E57CD-B606-4F5E-8C2D-DA41BBB3FE7B}"/>
              </a:ext>
            </a:extLst>
          </p:cNvPr>
          <p:cNvCxnSpPr>
            <a:cxnSpLocks/>
          </p:cNvCxnSpPr>
          <p:nvPr/>
        </p:nvCxnSpPr>
        <p:spPr>
          <a:xfrm flipV="1">
            <a:off x="8726749" y="4838330"/>
            <a:ext cx="754602" cy="1052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856E143-2DF0-4817-BECA-AD1C7F0FB44C}"/>
              </a:ext>
            </a:extLst>
          </p:cNvPr>
          <p:cNvSpPr txBox="1"/>
          <p:nvPr/>
        </p:nvSpPr>
        <p:spPr>
          <a:xfrm>
            <a:off x="7888307" y="5810663"/>
            <a:ext cx="1676883" cy="307777"/>
          </a:xfrm>
          <a:prstGeom prst="rect">
            <a:avLst/>
          </a:prstGeom>
          <a:noFill/>
        </p:spPr>
        <p:txBody>
          <a:bodyPr wrap="square">
            <a:spAutoFit/>
          </a:bodyPr>
          <a:lstStyle/>
          <a:p>
            <a:r>
              <a:rPr lang="en-US" sz="1400" dirty="0">
                <a:cs typeface="Courier New" panose="02070309020205020404" pitchFamily="49" charset="0"/>
              </a:rPr>
              <a:t>Cesium plot</a:t>
            </a:r>
            <a:endParaRPr lang="en-US" sz="1400" dirty="0"/>
          </a:p>
        </p:txBody>
      </p:sp>
    </p:spTree>
    <p:extLst>
      <p:ext uri="{BB962C8B-B14F-4D97-AF65-F5344CB8AC3E}">
        <p14:creationId xmlns:p14="http://schemas.microsoft.com/office/powerpoint/2010/main" val="323878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7761F-E118-4A36-93CE-BB04458655F0}"/>
              </a:ext>
            </a:extLst>
          </p:cNvPr>
          <p:cNvSpPr>
            <a:spLocks noGrp="1"/>
          </p:cNvSpPr>
          <p:nvPr>
            <p:ph type="title"/>
          </p:nvPr>
        </p:nvSpPr>
        <p:spPr/>
        <p:txBody>
          <a:bodyPr/>
          <a:lstStyle/>
          <a:p>
            <a:r>
              <a:rPr lang="en-US" dirty="0"/>
              <a:t>Cesium App</a:t>
            </a:r>
          </a:p>
        </p:txBody>
      </p:sp>
      <p:sp>
        <p:nvSpPr>
          <p:cNvPr id="4" name="TextBox 3">
            <a:extLst>
              <a:ext uri="{FF2B5EF4-FFF2-40B4-BE49-F238E27FC236}">
                <a16:creationId xmlns:a16="http://schemas.microsoft.com/office/drawing/2014/main" id="{75BEE10F-0680-4D26-961C-48530D4C4543}"/>
              </a:ext>
            </a:extLst>
          </p:cNvPr>
          <p:cNvSpPr txBox="1"/>
          <p:nvPr/>
        </p:nvSpPr>
        <p:spPr>
          <a:xfrm>
            <a:off x="518604" y="1535989"/>
            <a:ext cx="10083263" cy="3693319"/>
          </a:xfrm>
          <a:prstGeom prst="rect">
            <a:avLst/>
          </a:prstGeom>
          <a:noFill/>
        </p:spPr>
        <p:txBody>
          <a:bodyPr wrap="square">
            <a:spAutoFit/>
          </a:bodyPr>
          <a:lstStyle/>
          <a:p>
            <a:r>
              <a:rPr lang="en-US" dirty="0"/>
              <a:t>Following resources are useful in working with the CesiumJS platform.</a:t>
            </a:r>
          </a:p>
          <a:p>
            <a:pPr marL="285750" indent="-285750">
              <a:buFont typeface="Arial" panose="020B0604020202020204" pitchFamily="34" charset="0"/>
              <a:buChar char="•"/>
            </a:pPr>
            <a:r>
              <a:rPr lang="en-US" dirty="0">
                <a:hlinkClick r:id="rId2"/>
              </a:rPr>
              <a:t>https://github.com/CesiumGS</a:t>
            </a:r>
            <a:endParaRPr lang="en-US" dirty="0"/>
          </a:p>
          <a:p>
            <a:pPr marL="285750" indent="-285750">
              <a:buFont typeface="Arial" panose="020B0604020202020204" pitchFamily="34" charset="0"/>
              <a:buChar char="•"/>
            </a:pPr>
            <a:r>
              <a:rPr lang="en-US" dirty="0">
                <a:hlinkClick r:id="rId3"/>
              </a:rPr>
              <a:t>https://github.com/CesiumGS/cesium/wiki</a:t>
            </a:r>
            <a:endParaRPr lang="en-US" dirty="0"/>
          </a:p>
          <a:p>
            <a:pPr marL="285750" indent="-285750">
              <a:buFont typeface="Arial" panose="020B0604020202020204" pitchFamily="34" charset="0"/>
              <a:buChar char="•"/>
            </a:pPr>
            <a:r>
              <a:rPr lang="en-US" dirty="0">
                <a:hlinkClick r:id="rId4"/>
              </a:rPr>
              <a:t>https://github.com/CesiumGS/cesium-workshop</a:t>
            </a:r>
            <a:endParaRPr lang="en-US" dirty="0"/>
          </a:p>
          <a:p>
            <a:pPr marL="285750" indent="-285750">
              <a:buFont typeface="Arial" panose="020B0604020202020204" pitchFamily="34" charset="0"/>
              <a:buChar char="•"/>
            </a:pPr>
            <a:r>
              <a:rPr lang="en-US" dirty="0">
                <a:hlinkClick r:id="rId5"/>
              </a:rPr>
              <a:t>https://sandcastle.cesium.com/</a:t>
            </a:r>
            <a:endParaRPr lang="en-US" dirty="0"/>
          </a:p>
          <a:p>
            <a:pPr marL="285750" indent="-285750">
              <a:buFont typeface="Arial" panose="020B0604020202020204" pitchFamily="34" charset="0"/>
              <a:buChar char="•"/>
            </a:pPr>
            <a:r>
              <a:rPr lang="en-US" dirty="0">
                <a:hlinkClick r:id="rId6"/>
              </a:rPr>
              <a:t>https://sandcastle.cesium.com/?src=CZML.html</a:t>
            </a:r>
            <a:endParaRPr lang="en-US" dirty="0"/>
          </a:p>
          <a:p>
            <a:pPr marL="285750" indent="-285750">
              <a:buFont typeface="Arial" panose="020B0604020202020204" pitchFamily="34" charset="0"/>
              <a:buChar char="•"/>
            </a:pPr>
            <a:r>
              <a:rPr lang="en-US" dirty="0">
                <a:hlinkClick r:id="rId7"/>
              </a:rPr>
              <a:t>https://github.com/AnalyticalGraphicsInc/czml-writer/wiki/CZML-Structure</a:t>
            </a:r>
            <a:endParaRPr lang="en-US" dirty="0"/>
          </a:p>
          <a:p>
            <a:pPr marL="285750" indent="-285750">
              <a:buFont typeface="Arial" panose="020B0604020202020204" pitchFamily="34" charset="0"/>
              <a:buChar char="•"/>
            </a:pPr>
            <a:r>
              <a:rPr lang="en-US" dirty="0">
                <a:hlinkClick r:id="rId8"/>
              </a:rPr>
              <a:t>https://github.com/AnalyticalGraphicsInc/czml-writer/wiki/Packet</a:t>
            </a:r>
            <a:endParaRPr lang="en-US" dirty="0"/>
          </a:p>
          <a:p>
            <a:pPr marL="285750" indent="-285750">
              <a:buFont typeface="Arial" panose="020B0604020202020204" pitchFamily="34" charset="0"/>
              <a:buChar char="•"/>
            </a:pPr>
            <a:r>
              <a:rPr lang="en-US" dirty="0">
                <a:hlinkClick r:id="rId9"/>
              </a:rPr>
              <a:t>https://github.com/CesiumGS/cesium/tree/main/Apps/SampleData</a:t>
            </a:r>
            <a:endParaRPr lang="en-US" dirty="0"/>
          </a:p>
          <a:p>
            <a:pPr marL="285750" indent="-285750">
              <a:buFont typeface="Arial" panose="020B0604020202020204" pitchFamily="34" charset="0"/>
              <a:buChar char="•"/>
            </a:pPr>
            <a:r>
              <a:rPr lang="en-US" dirty="0">
                <a:hlinkClick r:id="rId10"/>
              </a:rPr>
              <a:t>https://help.agi.com/AGIComponents/html/Cesium.htm</a:t>
            </a:r>
            <a:endParaRPr lang="en-US" dirty="0"/>
          </a:p>
          <a:p>
            <a:pPr marL="285750" indent="-285750">
              <a:buFont typeface="Arial" panose="020B0604020202020204" pitchFamily="34" charset="0"/>
              <a:buChar char="•"/>
            </a:pPr>
            <a:r>
              <a:rPr lang="en-US" dirty="0">
                <a:hlinkClick r:id="rId11"/>
              </a:rPr>
              <a:t>https://github.com/AnalyticalGraphicsInc/czml-writer</a:t>
            </a:r>
            <a:endParaRPr lang="en-US" dirty="0"/>
          </a:p>
          <a:p>
            <a:pPr marL="285750" indent="-285750">
              <a:buFont typeface="Arial" panose="020B0604020202020204" pitchFamily="34" charset="0"/>
              <a:buChar char="•"/>
            </a:pPr>
            <a:r>
              <a:rPr lang="en-US" dirty="0">
                <a:hlinkClick r:id="rId12"/>
              </a:rPr>
              <a:t>https://stackoverflow.com/questions/59035298/realtime-interaction-with-cesiumjs</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96798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7761F-E118-4A36-93CE-BB04458655F0}"/>
              </a:ext>
            </a:extLst>
          </p:cNvPr>
          <p:cNvSpPr>
            <a:spLocks noGrp="1"/>
          </p:cNvSpPr>
          <p:nvPr>
            <p:ph type="title"/>
          </p:nvPr>
        </p:nvSpPr>
        <p:spPr/>
        <p:txBody>
          <a:bodyPr/>
          <a:lstStyle/>
          <a:p>
            <a:r>
              <a:rPr lang="en-US" dirty="0"/>
              <a:t>Cesium App, visglobeframe.py</a:t>
            </a:r>
          </a:p>
        </p:txBody>
      </p:sp>
      <p:sp>
        <p:nvSpPr>
          <p:cNvPr id="4" name="TextBox 3">
            <a:extLst>
              <a:ext uri="{FF2B5EF4-FFF2-40B4-BE49-F238E27FC236}">
                <a16:creationId xmlns:a16="http://schemas.microsoft.com/office/drawing/2014/main" id="{75BEE10F-0680-4D26-961C-48530D4C4543}"/>
              </a:ext>
            </a:extLst>
          </p:cNvPr>
          <p:cNvSpPr txBox="1"/>
          <p:nvPr/>
        </p:nvSpPr>
        <p:spPr>
          <a:xfrm>
            <a:off x="518604" y="1535989"/>
            <a:ext cx="10083263" cy="4524315"/>
          </a:xfrm>
          <a:prstGeom prst="rect">
            <a:avLst/>
          </a:prstGeom>
          <a:noFill/>
        </p:spPr>
        <p:txBody>
          <a:bodyPr wrap="square">
            <a:spAutoFit/>
          </a:bodyPr>
          <a:lstStyle/>
          <a:p>
            <a:r>
              <a:rPr lang="en-US" i="1" dirty="0"/>
              <a:t>Code structure</a:t>
            </a:r>
          </a:p>
          <a:p>
            <a:endParaRPr lang="en-US" dirty="0"/>
          </a:p>
          <a:p>
            <a:pPr marL="285750" indent="-285750">
              <a:buFont typeface="Arial" panose="020B0604020202020204" pitchFamily="34" charset="0"/>
              <a:buChar char="•"/>
            </a:pPr>
            <a:r>
              <a:rPr lang="en-US" dirty="0"/>
              <a:t>The interaction to the app is through CZML files. CZML files corresponding to the simulated mission is prepared by the </a:t>
            </a:r>
            <a:r>
              <a:rPr lang="en-US" dirty="0" err="1">
                <a:latin typeface="Courier New" panose="02070309020205020404" pitchFamily="49" charset="0"/>
                <a:cs typeface="Courier New" panose="02070309020205020404" pitchFamily="49" charset="0"/>
              </a:rPr>
              <a:t>visglobeframe</a:t>
            </a:r>
            <a:r>
              <a:rPr lang="en-US" dirty="0"/>
              <a:t> module.</a:t>
            </a:r>
          </a:p>
          <a:p>
            <a:pPr marL="285750" indent="-285750">
              <a:buFont typeface="Arial" panose="020B0604020202020204" pitchFamily="34" charset="0"/>
              <a:buChar char="•"/>
            </a:pPr>
            <a:r>
              <a:rPr lang="en-US" dirty="0"/>
              <a:t>CZML packet templates corresponding to different plotting functions are available in the directory </a:t>
            </a:r>
            <a:r>
              <a:rPr lang="en-US" dirty="0" err="1">
                <a:latin typeface="Courier New" panose="02070309020205020404" pitchFamily="49" charset="0"/>
                <a:cs typeface="Courier New" panose="02070309020205020404" pitchFamily="49" charset="0"/>
              </a:rPr>
              <a:t>eosim</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gui</a:t>
            </a:r>
            <a:r>
              <a:rPr lang="en-US" dirty="0">
                <a:latin typeface="Courier New" panose="02070309020205020404" pitchFamily="49" charset="0"/>
                <a:cs typeface="Courier New" panose="02070309020205020404" pitchFamily="49" charset="0"/>
              </a:rPr>
              <a:t>/visualize/</a:t>
            </a:r>
            <a:r>
              <a:rPr lang="en-US" dirty="0" err="1">
                <a:latin typeface="Courier New" panose="02070309020205020404" pitchFamily="49" charset="0"/>
                <a:cs typeface="Courier New" panose="02070309020205020404" pitchFamily="49" charset="0"/>
              </a:rPr>
              <a:t>czml_templates</a:t>
            </a:r>
            <a:r>
              <a:rPr lang="en-US" dirty="0">
                <a:latin typeface="Courier New" panose="02070309020205020404" pitchFamily="49" charset="0"/>
                <a:cs typeface="Courier New" panose="02070309020205020404" pitchFamily="49" charset="0"/>
              </a:rPr>
              <a:t>/</a:t>
            </a:r>
          </a:p>
          <a:p>
            <a:pPr marL="285750" indent="-285750">
              <a:buFont typeface="Arial" panose="020B0604020202020204" pitchFamily="34" charset="0"/>
              <a:buChar char="•"/>
            </a:pPr>
            <a:r>
              <a:rPr lang="en-US" dirty="0"/>
              <a:t>A copy of the template is made and filled with the actual plot-values. For example, to configure the mission clock, the </a:t>
            </a:r>
            <a:r>
              <a:rPr lang="en-US" dirty="0" err="1">
                <a:latin typeface="Courier New" panose="02070309020205020404" pitchFamily="49" charset="0"/>
                <a:cs typeface="Courier New" panose="02070309020205020404" pitchFamily="49" charset="0"/>
              </a:rPr>
              <a:t>clock_template.json</a:t>
            </a:r>
            <a:r>
              <a:rPr lang="en-US" dirty="0">
                <a:latin typeface="Courier New" panose="02070309020205020404" pitchFamily="49" charset="0"/>
                <a:cs typeface="Courier New" panose="02070309020205020404" pitchFamily="49" charset="0"/>
              </a:rPr>
              <a:t> </a:t>
            </a:r>
            <a:r>
              <a:rPr lang="en-US" dirty="0"/>
              <a:t>is copied to a python-</a:t>
            </a:r>
            <a:r>
              <a:rPr lang="en-US" dirty="0" err="1"/>
              <a:t>dict</a:t>
            </a:r>
            <a:r>
              <a:rPr lang="en-US" dirty="0"/>
              <a:t> and the </a:t>
            </a:r>
            <a:r>
              <a:rPr lang="en-US" dirty="0" err="1">
                <a:latin typeface="Courier New" panose="02070309020205020404" pitchFamily="49" charset="0"/>
                <a:cs typeface="Courier New" panose="02070309020205020404" pitchFamily="49" charset="0"/>
              </a:rPr>
              <a:t>currentTime</a:t>
            </a:r>
            <a:r>
              <a:rPr lang="en-US" dirty="0"/>
              <a:t>, </a:t>
            </a:r>
            <a:r>
              <a:rPr lang="en-US" dirty="0">
                <a:latin typeface="Courier New" panose="02070309020205020404" pitchFamily="49" charset="0"/>
                <a:cs typeface="Courier New" panose="02070309020205020404" pitchFamily="49" charset="0"/>
              </a:rPr>
              <a:t>interval</a:t>
            </a:r>
            <a:r>
              <a:rPr lang="en-US" dirty="0"/>
              <a:t> key-values are replaced with the mission specific values. </a:t>
            </a:r>
          </a:p>
          <a:p>
            <a:pPr marL="285750" indent="-285750">
              <a:buFont typeface="Arial" panose="020B0604020202020204" pitchFamily="34" charset="0"/>
              <a:buChar char="•"/>
            </a:pPr>
            <a:r>
              <a:rPr lang="en-US" dirty="0"/>
              <a:t>The </a:t>
            </a:r>
            <a:r>
              <a:rPr lang="en-US" dirty="0" err="1">
                <a:latin typeface="Courier New" panose="02070309020205020404" pitchFamily="49" charset="0"/>
                <a:cs typeface="Courier New" panose="02070309020205020404" pitchFamily="49" charset="0"/>
              </a:rPr>
              <a:t>VisGlobeFrame.build_czmlpkts_for_mission_background</a:t>
            </a:r>
            <a:r>
              <a:rPr lang="en-US" dirty="0">
                <a:latin typeface="Courier New" panose="02070309020205020404" pitchFamily="49" charset="0"/>
                <a:cs typeface="Courier New" panose="02070309020205020404" pitchFamily="49" charset="0"/>
              </a:rPr>
              <a:t> </a:t>
            </a:r>
            <a:r>
              <a:rPr lang="en-US" dirty="0"/>
              <a:t>function builds the CZML packets corresponding to the mission epoch, duration, satellite-orbits, ground-station and coverage-grid information.</a:t>
            </a:r>
          </a:p>
          <a:p>
            <a:pPr marL="285750" indent="-285750">
              <a:buFont typeface="Arial" panose="020B0604020202020204" pitchFamily="34" charset="0"/>
              <a:buChar char="•"/>
            </a:pPr>
            <a:r>
              <a:rPr lang="en-US" dirty="0"/>
              <a:t>The </a:t>
            </a:r>
            <a:r>
              <a:rPr lang="en-US" dirty="0">
                <a:latin typeface="Courier New" panose="02070309020205020404" pitchFamily="49" charset="0"/>
                <a:cs typeface="Courier New" panose="02070309020205020404" pitchFamily="49" charset="0"/>
              </a:rPr>
              <a:t>VisGlobeFrame.build_czmlpkts_for_ground_stn_contact_opportunities </a:t>
            </a:r>
            <a:r>
              <a:rPr lang="en-US" dirty="0"/>
              <a:t>and the </a:t>
            </a:r>
            <a:r>
              <a:rPr lang="en-US" dirty="0" err="1">
                <a:latin typeface="Courier New" panose="02070309020205020404" pitchFamily="49" charset="0"/>
                <a:cs typeface="Courier New" panose="02070309020205020404" pitchFamily="49" charset="0"/>
              </a:rPr>
              <a:t>VisGlobeFrame.build_czmlpkts_for_intersat_contact_opportunities</a:t>
            </a:r>
            <a:r>
              <a:rPr lang="en-US" dirty="0">
                <a:latin typeface="Courier New" panose="02070309020205020404" pitchFamily="49" charset="0"/>
                <a:cs typeface="Courier New" panose="02070309020205020404" pitchFamily="49" charset="0"/>
              </a:rPr>
              <a:t> </a:t>
            </a:r>
            <a:r>
              <a:rPr lang="en-US" dirty="0"/>
              <a:t>functions build the CZML packets corresponding to ground-station contact opportunities and intersatellite contact opportunities.</a:t>
            </a:r>
          </a:p>
        </p:txBody>
      </p:sp>
    </p:spTree>
    <p:extLst>
      <p:ext uri="{BB962C8B-B14F-4D97-AF65-F5344CB8AC3E}">
        <p14:creationId xmlns:p14="http://schemas.microsoft.com/office/powerpoint/2010/main" val="1687507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7761F-E118-4A36-93CE-BB04458655F0}"/>
              </a:ext>
            </a:extLst>
          </p:cNvPr>
          <p:cNvSpPr>
            <a:spLocks noGrp="1"/>
          </p:cNvSpPr>
          <p:nvPr>
            <p:ph type="title"/>
          </p:nvPr>
        </p:nvSpPr>
        <p:spPr/>
        <p:txBody>
          <a:bodyPr/>
          <a:lstStyle/>
          <a:p>
            <a:r>
              <a:rPr lang="en-US" dirty="0"/>
              <a:t>operations/operations.py</a:t>
            </a:r>
          </a:p>
        </p:txBody>
      </p:sp>
      <p:sp>
        <p:nvSpPr>
          <p:cNvPr id="4" name="TextBox 3">
            <a:extLst>
              <a:ext uri="{FF2B5EF4-FFF2-40B4-BE49-F238E27FC236}">
                <a16:creationId xmlns:a16="http://schemas.microsoft.com/office/drawing/2014/main" id="{75BEE10F-0680-4D26-961C-48530D4C4543}"/>
              </a:ext>
            </a:extLst>
          </p:cNvPr>
          <p:cNvSpPr txBox="1"/>
          <p:nvPr/>
        </p:nvSpPr>
        <p:spPr>
          <a:xfrm>
            <a:off x="518604" y="1308574"/>
            <a:ext cx="10835196" cy="2031325"/>
          </a:xfrm>
          <a:prstGeom prst="rect">
            <a:avLst/>
          </a:prstGeom>
          <a:noFill/>
        </p:spPr>
        <p:txBody>
          <a:bodyPr wrap="square">
            <a:spAutoFit/>
          </a:bodyPr>
          <a:lstStyle/>
          <a:p>
            <a:pPr marL="285750" indent="-285750">
              <a:buFont typeface="Arial" panose="020B0604020202020204" pitchFamily="34" charset="0"/>
              <a:buChar char="•"/>
            </a:pPr>
            <a:r>
              <a:rPr lang="en-US" sz="1400" dirty="0"/>
              <a:t>The module is named as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operationsframe</a:t>
            </a:r>
            <a:r>
              <a:rPr lang="en-US" sz="1400" dirty="0">
                <a:latin typeface="Courier New" panose="02070309020205020404" pitchFamily="49" charset="0"/>
                <a:cs typeface="Courier New" panose="02070309020205020404" pitchFamily="49" charset="0"/>
              </a:rPr>
              <a:t>'</a:t>
            </a:r>
            <a:r>
              <a:rPr lang="en-US" sz="1400" dirty="0"/>
              <a:t> since it is used to initiate computation and visualization of 'operations' of a satellite during the mission. Is consists of mainly two parts:</a:t>
            </a:r>
          </a:p>
          <a:p>
            <a:pPr marL="742950" lvl="1" indent="-285750">
              <a:buFont typeface="Arial" panose="020B0604020202020204" pitchFamily="34" charset="0"/>
              <a:buChar char="•"/>
            </a:pPr>
            <a:r>
              <a:rPr lang="en-US" sz="1400" dirty="0"/>
              <a:t>Initiating </a:t>
            </a:r>
            <a:r>
              <a:rPr lang="en-US" sz="1400" dirty="0" err="1"/>
              <a:t>synthesization</a:t>
            </a:r>
            <a:r>
              <a:rPr lang="en-US" sz="1400" dirty="0"/>
              <a:t> of satellite imagery, corresponding to times during the mission at which the observations are made.</a:t>
            </a:r>
          </a:p>
          <a:p>
            <a:pPr marL="742950" lvl="1" indent="-285750">
              <a:buFont typeface="Arial" panose="020B0604020202020204" pitchFamily="34" charset="0"/>
              <a:buChar char="•"/>
            </a:pPr>
            <a:r>
              <a:rPr lang="en-US" sz="1400" dirty="0"/>
              <a:t>Illustrating the operations on the CesiumJS globe. Operations visualized on the CesiumJS  globe are:</a:t>
            </a:r>
          </a:p>
          <a:p>
            <a:pPr marL="1200150" lvl="2" indent="-285750">
              <a:buFont typeface="Arial" panose="020B0604020202020204" pitchFamily="34" charset="0"/>
              <a:buChar char="•"/>
            </a:pPr>
            <a:r>
              <a:rPr lang="en-US" sz="1400" dirty="0">
                <a:latin typeface="Courier New" panose="02070309020205020404" pitchFamily="49" charset="0"/>
                <a:cs typeface="Courier New" panose="02070309020205020404" pitchFamily="49" charset="0"/>
              </a:rPr>
              <a:t>TAKEIMAGE</a:t>
            </a:r>
            <a:r>
              <a:rPr lang="en-US" sz="1400" dirty="0"/>
              <a:t>: Lights up the ground-location (a point) with a user-supplied color.</a:t>
            </a:r>
          </a:p>
          <a:p>
            <a:pPr marL="1200150" lvl="2" indent="-285750">
              <a:buFont typeface="Arial" panose="020B0604020202020204" pitchFamily="34" charset="0"/>
              <a:buChar char="•"/>
            </a:pPr>
            <a:r>
              <a:rPr lang="en-US" sz="1400" dirty="0">
                <a:latin typeface="Courier New" panose="02070309020205020404" pitchFamily="49" charset="0"/>
                <a:cs typeface="Courier New" panose="02070309020205020404" pitchFamily="49" charset="0"/>
              </a:rPr>
              <a:t>TRANSMITDATA</a:t>
            </a:r>
            <a:r>
              <a:rPr lang="en-US" sz="1400" dirty="0"/>
              <a:t>: Draws line b/w the communicating entities (sat/ground-station or sat/sat) during the time of communication.</a:t>
            </a:r>
          </a:p>
          <a:p>
            <a:pPr marL="285750" indent="-285750">
              <a:buFont typeface="Arial" panose="020B0604020202020204" pitchFamily="34" charset="0"/>
              <a:buChar char="•"/>
            </a:pPr>
            <a:r>
              <a:rPr lang="en-US" sz="1400" dirty="0"/>
              <a:t>The module differentiates between ‘commands’ and ‘operations’, in that commands are supplied by user, while operations are the ones actually executed by the spacecraft after seeing the validity of the commands. Currently though there are no validity checks performed and hence commands = operations. A </a:t>
            </a:r>
            <a:r>
              <a:rPr lang="en-US" sz="1400" dirty="0" err="1">
                <a:latin typeface="Courier New" panose="02070309020205020404" pitchFamily="49" charset="0"/>
                <a:cs typeface="Courier New" panose="02070309020205020404" pitchFamily="49" charset="0"/>
              </a:rPr>
              <a:t>operations.json</a:t>
            </a:r>
            <a:r>
              <a:rPr lang="en-US" sz="1400" dirty="0">
                <a:latin typeface="Courier New" panose="02070309020205020404" pitchFamily="49" charset="0"/>
                <a:cs typeface="Courier New" panose="02070309020205020404" pitchFamily="49" charset="0"/>
              </a:rPr>
              <a:t> </a:t>
            </a:r>
            <a:r>
              <a:rPr lang="en-US" sz="1400" dirty="0"/>
              <a:t>file is automatically saved when the command-file is uploaded in the user-directory.</a:t>
            </a:r>
          </a:p>
        </p:txBody>
      </p:sp>
      <p:pic>
        <p:nvPicPr>
          <p:cNvPr id="5" name="Picture 4">
            <a:extLst>
              <a:ext uri="{FF2B5EF4-FFF2-40B4-BE49-F238E27FC236}">
                <a16:creationId xmlns:a16="http://schemas.microsoft.com/office/drawing/2014/main" id="{4C60FBDC-CA02-4832-BAD0-48438AC6963D}"/>
              </a:ext>
            </a:extLst>
          </p:cNvPr>
          <p:cNvPicPr>
            <a:picLocks noChangeAspect="1"/>
          </p:cNvPicPr>
          <p:nvPr/>
        </p:nvPicPr>
        <p:blipFill>
          <a:blip r:embed="rId2"/>
          <a:stretch>
            <a:fillRect/>
          </a:stretch>
        </p:blipFill>
        <p:spPr>
          <a:xfrm>
            <a:off x="2381879" y="3678493"/>
            <a:ext cx="6057299" cy="3031981"/>
          </a:xfrm>
          <a:prstGeom prst="rect">
            <a:avLst/>
          </a:prstGeom>
        </p:spPr>
      </p:pic>
      <p:cxnSp>
        <p:nvCxnSpPr>
          <p:cNvPr id="7" name="Straight Arrow Connector 6">
            <a:extLst>
              <a:ext uri="{FF2B5EF4-FFF2-40B4-BE49-F238E27FC236}">
                <a16:creationId xmlns:a16="http://schemas.microsoft.com/office/drawing/2014/main" id="{38C38308-5B60-4F09-8C77-94CAC53730A8}"/>
              </a:ext>
            </a:extLst>
          </p:cNvPr>
          <p:cNvCxnSpPr/>
          <p:nvPr/>
        </p:nvCxnSpPr>
        <p:spPr>
          <a:xfrm>
            <a:off x="1884729" y="4042734"/>
            <a:ext cx="2130641" cy="603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E4DDC8C-6F56-4D04-A3EB-03CD889A9D92}"/>
              </a:ext>
            </a:extLst>
          </p:cNvPr>
          <p:cNvSpPr txBox="1"/>
          <p:nvPr/>
        </p:nvSpPr>
        <p:spPr>
          <a:xfrm>
            <a:off x="207846" y="3795133"/>
            <a:ext cx="1818926" cy="2031325"/>
          </a:xfrm>
          <a:prstGeom prst="rect">
            <a:avLst/>
          </a:prstGeom>
          <a:noFill/>
        </p:spPr>
        <p:txBody>
          <a:bodyPr wrap="square">
            <a:spAutoFit/>
          </a:bodyPr>
          <a:lstStyle/>
          <a:p>
            <a:r>
              <a:rPr lang="en-US" sz="1400" i="1">
                <a:cs typeface="Courier New" panose="02070309020205020404" pitchFamily="49" charset="0"/>
              </a:rPr>
              <a:t>Command Panel:</a:t>
            </a:r>
          </a:p>
          <a:p>
            <a:pPr marL="342900" indent="-342900">
              <a:buAutoNum type="arabicPeriod"/>
            </a:pPr>
            <a:r>
              <a:rPr lang="en-US" sz="1400">
                <a:cs typeface="Courier New" panose="02070309020205020404" pitchFamily="49" charset="0"/>
              </a:rPr>
              <a:t>Upload list of s/c commands to be executed during mission.</a:t>
            </a:r>
          </a:p>
          <a:p>
            <a:pPr marL="342900" indent="-342900">
              <a:buAutoNum type="arabicPeriod"/>
            </a:pPr>
            <a:r>
              <a:rPr lang="en-US" sz="1400">
                <a:cs typeface="Courier New" panose="02070309020205020404" pitchFamily="49" charset="0"/>
              </a:rPr>
              <a:t>Synthesize observations for </a:t>
            </a:r>
            <a:r>
              <a:rPr lang="en-US" sz="1400">
                <a:latin typeface="Courier New" panose="02070309020205020404" pitchFamily="49" charset="0"/>
                <a:cs typeface="Courier New" panose="02070309020205020404" pitchFamily="49" charset="0"/>
              </a:rPr>
              <a:t>TAKEIMAGE</a:t>
            </a:r>
            <a:r>
              <a:rPr lang="en-US" sz="1400">
                <a:cs typeface="Courier New" panose="02070309020205020404" pitchFamily="49" charset="0"/>
              </a:rPr>
              <a:t> operations.</a:t>
            </a:r>
            <a:endParaRPr lang="en-US" sz="1400" dirty="0"/>
          </a:p>
        </p:txBody>
      </p:sp>
      <p:sp>
        <p:nvSpPr>
          <p:cNvPr id="9" name="TextBox 8">
            <a:extLst>
              <a:ext uri="{FF2B5EF4-FFF2-40B4-BE49-F238E27FC236}">
                <a16:creationId xmlns:a16="http://schemas.microsoft.com/office/drawing/2014/main" id="{EAFE7E56-FE6B-42AC-8B30-E0F9F4E335E5}"/>
              </a:ext>
            </a:extLst>
          </p:cNvPr>
          <p:cNvSpPr txBox="1"/>
          <p:nvPr/>
        </p:nvSpPr>
        <p:spPr>
          <a:xfrm>
            <a:off x="10491265" y="3439557"/>
            <a:ext cx="1818926" cy="1384995"/>
          </a:xfrm>
          <a:prstGeom prst="rect">
            <a:avLst/>
          </a:prstGeom>
          <a:noFill/>
        </p:spPr>
        <p:txBody>
          <a:bodyPr wrap="square">
            <a:spAutoFit/>
          </a:bodyPr>
          <a:lstStyle/>
          <a:p>
            <a:r>
              <a:rPr lang="en-US" sz="1400" dirty="0"/>
              <a:t>Visualize the synthetic observations on a chosen projection by selecting the image-id and projection-parameters.</a:t>
            </a:r>
          </a:p>
        </p:txBody>
      </p:sp>
      <p:pic>
        <p:nvPicPr>
          <p:cNvPr id="14" name="Picture 13">
            <a:extLst>
              <a:ext uri="{FF2B5EF4-FFF2-40B4-BE49-F238E27FC236}">
                <a16:creationId xmlns:a16="http://schemas.microsoft.com/office/drawing/2014/main" id="{1B208211-330D-408D-9990-A7339973D973}"/>
              </a:ext>
            </a:extLst>
          </p:cNvPr>
          <p:cNvPicPr>
            <a:picLocks noChangeAspect="1"/>
          </p:cNvPicPr>
          <p:nvPr/>
        </p:nvPicPr>
        <p:blipFill>
          <a:blip r:embed="rId3"/>
          <a:stretch>
            <a:fillRect/>
          </a:stretch>
        </p:blipFill>
        <p:spPr>
          <a:xfrm>
            <a:off x="9326059" y="4893918"/>
            <a:ext cx="2040918" cy="1707926"/>
          </a:xfrm>
          <a:prstGeom prst="rect">
            <a:avLst/>
          </a:prstGeom>
        </p:spPr>
      </p:pic>
      <p:cxnSp>
        <p:nvCxnSpPr>
          <p:cNvPr id="15" name="Straight Arrow Connector 14">
            <a:extLst>
              <a:ext uri="{FF2B5EF4-FFF2-40B4-BE49-F238E27FC236}">
                <a16:creationId xmlns:a16="http://schemas.microsoft.com/office/drawing/2014/main" id="{7D180F30-9B31-4145-B3A2-10594A82E456}"/>
              </a:ext>
            </a:extLst>
          </p:cNvPr>
          <p:cNvCxnSpPr>
            <a:cxnSpLocks/>
          </p:cNvCxnSpPr>
          <p:nvPr/>
        </p:nvCxnSpPr>
        <p:spPr>
          <a:xfrm flipH="1">
            <a:off x="10820400" y="4715601"/>
            <a:ext cx="426720" cy="650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CC3D18F-02CB-4517-8899-2EA802D5CC20}"/>
              </a:ext>
            </a:extLst>
          </p:cNvPr>
          <p:cNvCxnSpPr>
            <a:cxnSpLocks/>
          </p:cNvCxnSpPr>
          <p:nvPr/>
        </p:nvCxnSpPr>
        <p:spPr>
          <a:xfrm flipH="1">
            <a:off x="7769710" y="4236720"/>
            <a:ext cx="1160930" cy="957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027A31B-C2C4-42AE-BC84-5EECD1C8F07B}"/>
              </a:ext>
            </a:extLst>
          </p:cNvPr>
          <p:cNvSpPr txBox="1"/>
          <p:nvPr/>
        </p:nvSpPr>
        <p:spPr>
          <a:xfrm>
            <a:off x="8874307" y="3757868"/>
            <a:ext cx="1472211" cy="748372"/>
          </a:xfrm>
          <a:prstGeom prst="rect">
            <a:avLst/>
          </a:prstGeom>
          <a:noFill/>
        </p:spPr>
        <p:txBody>
          <a:bodyPr wrap="square">
            <a:spAutoFit/>
          </a:bodyPr>
          <a:lstStyle/>
          <a:p>
            <a:r>
              <a:rPr lang="en-US" sz="1400" dirty="0"/>
              <a:t>View animation of the mission operations.</a:t>
            </a:r>
          </a:p>
        </p:txBody>
      </p:sp>
    </p:spTree>
    <p:extLst>
      <p:ext uri="{BB962C8B-B14F-4D97-AF65-F5344CB8AC3E}">
        <p14:creationId xmlns:p14="http://schemas.microsoft.com/office/powerpoint/2010/main" val="2734273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7C27E-FA9F-4169-843C-D6EC2F164D7E}"/>
              </a:ext>
            </a:extLst>
          </p:cNvPr>
          <p:cNvSpPr>
            <a:spLocks noGrp="1"/>
          </p:cNvSpPr>
          <p:nvPr>
            <p:ph type="title"/>
          </p:nvPr>
        </p:nvSpPr>
        <p:spPr/>
        <p:txBody>
          <a:bodyPr/>
          <a:lstStyle/>
          <a:p>
            <a:r>
              <a:rPr lang="en-US" dirty="0"/>
              <a:t>operations/operations.py</a:t>
            </a:r>
          </a:p>
        </p:txBody>
      </p:sp>
      <p:sp>
        <p:nvSpPr>
          <p:cNvPr id="4" name="TextBox 3">
            <a:extLst>
              <a:ext uri="{FF2B5EF4-FFF2-40B4-BE49-F238E27FC236}">
                <a16:creationId xmlns:a16="http://schemas.microsoft.com/office/drawing/2014/main" id="{4054A441-48AC-4A71-889B-3C13570D4379}"/>
              </a:ext>
            </a:extLst>
          </p:cNvPr>
          <p:cNvSpPr txBox="1"/>
          <p:nvPr/>
        </p:nvSpPr>
        <p:spPr>
          <a:xfrm>
            <a:off x="518604" y="1308574"/>
            <a:ext cx="5043996" cy="738664"/>
          </a:xfrm>
          <a:prstGeom prst="rect">
            <a:avLst/>
          </a:prstGeom>
          <a:noFill/>
        </p:spPr>
        <p:txBody>
          <a:bodyPr wrap="square">
            <a:spAutoFit/>
          </a:bodyPr>
          <a:lstStyle/>
          <a:p>
            <a:r>
              <a:rPr lang="en-US" sz="1400" dirty="0"/>
              <a:t>Format of the accepted JSON packets:</a:t>
            </a:r>
          </a:p>
          <a:p>
            <a:endParaRPr lang="en-US" sz="1400" dirty="0"/>
          </a:p>
          <a:p>
            <a:r>
              <a:rPr lang="en-US" sz="1400" dirty="0"/>
              <a:t>1. </a:t>
            </a:r>
            <a:r>
              <a:rPr lang="en-US" sz="1400" dirty="0" err="1">
                <a:latin typeface="Courier New" panose="02070309020205020404" pitchFamily="49" charset="0"/>
                <a:cs typeface="Courier New" panose="02070309020205020404" pitchFamily="49" charset="0"/>
              </a:rPr>
              <a:t>TakeImage</a:t>
            </a:r>
            <a:r>
              <a:rPr lang="en-US" sz="1400" dirty="0"/>
              <a:t> command</a:t>
            </a:r>
          </a:p>
        </p:txBody>
      </p:sp>
      <p:sp>
        <p:nvSpPr>
          <p:cNvPr id="5" name="TextBox 4">
            <a:extLst>
              <a:ext uri="{FF2B5EF4-FFF2-40B4-BE49-F238E27FC236}">
                <a16:creationId xmlns:a16="http://schemas.microsoft.com/office/drawing/2014/main" id="{21A50084-076F-4995-8204-7137130C6FB7}"/>
              </a:ext>
            </a:extLst>
          </p:cNvPr>
          <p:cNvSpPr txBox="1"/>
          <p:nvPr/>
        </p:nvSpPr>
        <p:spPr>
          <a:xfrm>
            <a:off x="216764" y="2113524"/>
            <a:ext cx="6094520" cy="2123658"/>
          </a:xfrm>
          <a:prstGeom prst="rect">
            <a:avLst/>
          </a:prstGeom>
          <a:noFill/>
        </p:spPr>
        <p:txBody>
          <a:bodyPr wrap="square">
            <a:spAutoFit/>
          </a:bodyPr>
          <a:lstStyle/>
          <a:p>
            <a:r>
              <a:rPr lang="en-US" sz="1100" b="0" dirty="0">
                <a:effectLst/>
                <a:latin typeface="Consolas" panose="020B0609020204030204" pitchFamily="49" charset="0"/>
              </a:rPr>
              <a:t>{</a:t>
            </a:r>
          </a:p>
          <a:p>
            <a:r>
              <a:rPr lang="en-US" sz="1100" b="0" dirty="0">
                <a:effectLst/>
                <a:latin typeface="Consolas" panose="020B0609020204030204" pitchFamily="49" charset="0"/>
              </a:rPr>
              <a:t>        "@id": 1,</a:t>
            </a:r>
          </a:p>
          <a:p>
            <a:r>
              <a:rPr lang="en-US" sz="1100" b="0" dirty="0">
                <a:effectLst/>
                <a:latin typeface="Consolas" panose="020B0609020204030204" pitchFamily="49" charset="0"/>
              </a:rPr>
              <a:t>        "@type": "</a:t>
            </a:r>
            <a:r>
              <a:rPr lang="en-US" sz="1100" b="0" dirty="0" err="1">
                <a:effectLst/>
                <a:latin typeface="Consolas" panose="020B0609020204030204" pitchFamily="49" charset="0"/>
              </a:rPr>
              <a:t>TakeImage</a:t>
            </a:r>
            <a:r>
              <a:rPr lang="en-US" sz="1100" b="0" dirty="0">
                <a:effectLst/>
                <a:latin typeface="Consolas" panose="020B0609020204030204" pitchFamily="49" charset="0"/>
              </a:rPr>
              <a:t>",</a:t>
            </a:r>
          </a:p>
          <a:p>
            <a:r>
              <a:rPr lang="en-US" sz="1100" b="0" dirty="0">
                <a:effectLst/>
                <a:latin typeface="Consolas" panose="020B0609020204030204" pitchFamily="49" charset="0"/>
              </a:rPr>
              <a:t>        "</a:t>
            </a:r>
            <a:r>
              <a:rPr lang="en-US" sz="1100" b="0" dirty="0" err="1">
                <a:effectLst/>
                <a:latin typeface="Consolas" panose="020B0609020204030204" pitchFamily="49" charset="0"/>
              </a:rPr>
              <a:t>spacecraftId</a:t>
            </a:r>
            <a:r>
              <a:rPr lang="en-US" sz="1100" b="0" dirty="0">
                <a:effectLst/>
                <a:latin typeface="Consolas" panose="020B0609020204030204" pitchFamily="49" charset="0"/>
              </a:rPr>
              <a:t>": "557",</a:t>
            </a:r>
          </a:p>
          <a:p>
            <a:r>
              <a:rPr lang="en-US" sz="1100" b="0" dirty="0">
                <a:effectLst/>
                <a:latin typeface="Consolas" panose="020B0609020204030204" pitchFamily="49" charset="0"/>
              </a:rPr>
              <a:t>        "</a:t>
            </a:r>
            <a:r>
              <a:rPr lang="en-US" sz="1100" b="0" dirty="0" err="1">
                <a:effectLst/>
                <a:latin typeface="Consolas" panose="020B0609020204030204" pitchFamily="49" charset="0"/>
              </a:rPr>
              <a:t>startTime</a:t>
            </a:r>
            <a:r>
              <a:rPr lang="en-US" sz="1100" b="0" dirty="0">
                <a:effectLst/>
                <a:latin typeface="Consolas" panose="020B0609020204030204" pitchFamily="49" charset="0"/>
              </a:rPr>
              <a:t>": 2005,</a:t>
            </a:r>
          </a:p>
          <a:p>
            <a:r>
              <a:rPr lang="en-US" sz="1100" b="0" dirty="0">
                <a:effectLst/>
                <a:latin typeface="Consolas" panose="020B0609020204030204" pitchFamily="49" charset="0"/>
              </a:rPr>
              <a:t>        "</a:t>
            </a:r>
            <a:r>
              <a:rPr lang="en-US" sz="1100" b="0" dirty="0" err="1">
                <a:effectLst/>
                <a:latin typeface="Consolas" panose="020B0609020204030204" pitchFamily="49" charset="0"/>
              </a:rPr>
              <a:t>endTime</a:t>
            </a:r>
            <a:r>
              <a:rPr lang="en-US" sz="1100" b="0" dirty="0">
                <a:effectLst/>
                <a:latin typeface="Consolas" panose="020B0609020204030204" pitchFamily="49" charset="0"/>
              </a:rPr>
              <a:t>": 2008,</a:t>
            </a:r>
          </a:p>
          <a:p>
            <a:r>
              <a:rPr lang="en-US" sz="1100" b="0" dirty="0">
                <a:effectLst/>
                <a:latin typeface="Consolas" panose="020B0609020204030204" pitchFamily="49" charset="0"/>
              </a:rPr>
              <a:t>        "</a:t>
            </a:r>
            <a:r>
              <a:rPr lang="en-US" sz="1100" b="0" dirty="0" err="1">
                <a:effectLst/>
                <a:latin typeface="Consolas" panose="020B0609020204030204" pitchFamily="49" charset="0"/>
              </a:rPr>
              <a:t>observedPosition</a:t>
            </a:r>
            <a:r>
              <a:rPr lang="en-US" sz="1100" b="0" dirty="0">
                <a:effectLst/>
                <a:latin typeface="Consolas" panose="020B0609020204030204" pitchFamily="49" charset="0"/>
              </a:rPr>
              <a:t>": {"@type": "</a:t>
            </a:r>
            <a:r>
              <a:rPr lang="en-US" sz="1100" b="0" dirty="0" err="1">
                <a:effectLst/>
                <a:latin typeface="Consolas" panose="020B0609020204030204" pitchFamily="49" charset="0"/>
              </a:rPr>
              <a:t>cartographicDegrees</a:t>
            </a:r>
            <a:r>
              <a:rPr lang="en-US" sz="1100" b="0" dirty="0">
                <a:effectLst/>
                <a:latin typeface="Consolas" panose="020B0609020204030204" pitchFamily="49" charset="0"/>
              </a:rPr>
              <a:t>", </a:t>
            </a:r>
          </a:p>
          <a:p>
            <a:r>
              <a:rPr lang="en-US" sz="1100" b="0" dirty="0">
                <a:effectLst/>
                <a:latin typeface="Consolas" panose="020B0609020204030204" pitchFamily="49" charset="0"/>
              </a:rPr>
              <a:t>                             "</a:t>
            </a:r>
            <a:r>
              <a:rPr lang="en-US" sz="1100" b="0" dirty="0" err="1">
                <a:effectLst/>
                <a:latin typeface="Consolas" panose="020B0609020204030204" pitchFamily="49" charset="0"/>
              </a:rPr>
              <a:t>cartographicDegrees</a:t>
            </a:r>
            <a:r>
              <a:rPr lang="en-US" sz="1100" b="0" dirty="0">
                <a:effectLst/>
                <a:latin typeface="Consolas" panose="020B0609020204030204" pitchFamily="49" charset="0"/>
              </a:rPr>
              <a:t>": [[30, 30, 0], </a:t>
            </a:r>
          </a:p>
          <a:p>
            <a:r>
              <a:rPr lang="en-US" sz="1100" b="0" dirty="0">
                <a:effectLst/>
                <a:latin typeface="Consolas" panose="020B0609020204030204" pitchFamily="49" charset="0"/>
              </a:rPr>
              <a:t>                                                     [-30, -30, 0]]</a:t>
            </a:r>
          </a:p>
          <a:p>
            <a:r>
              <a:rPr lang="en-US" sz="1100" b="0" dirty="0">
                <a:effectLst/>
                <a:latin typeface="Consolas" panose="020B0609020204030204" pitchFamily="49" charset="0"/>
              </a:rPr>
              <a:t>                            },</a:t>
            </a:r>
          </a:p>
          <a:p>
            <a:r>
              <a:rPr lang="en-US" sz="1100" b="0" dirty="0">
                <a:effectLst/>
                <a:latin typeface="Consolas" panose="020B0609020204030204" pitchFamily="49" charset="0"/>
              </a:rPr>
              <a:t>        "color": {"</a:t>
            </a:r>
            <a:r>
              <a:rPr lang="en-US" sz="1100" b="0" dirty="0" err="1">
                <a:effectLst/>
                <a:latin typeface="Consolas" panose="020B0609020204030204" pitchFamily="49" charset="0"/>
              </a:rPr>
              <a:t>rgba</a:t>
            </a:r>
            <a:r>
              <a:rPr lang="en-US" sz="1100" b="0" dirty="0">
                <a:effectLst/>
                <a:latin typeface="Consolas" panose="020B0609020204030204" pitchFamily="49" charset="0"/>
              </a:rPr>
              <a:t>": [255,0,0,255]}</a:t>
            </a:r>
          </a:p>
          <a:p>
            <a:r>
              <a:rPr lang="en-US" sz="1100" b="0" dirty="0">
                <a:effectLst/>
                <a:latin typeface="Consolas" panose="020B0609020204030204" pitchFamily="49" charset="0"/>
              </a:rPr>
              <a:t>    }</a:t>
            </a:r>
          </a:p>
        </p:txBody>
      </p:sp>
      <p:sp>
        <p:nvSpPr>
          <p:cNvPr id="7" name="TextBox 6">
            <a:extLst>
              <a:ext uri="{FF2B5EF4-FFF2-40B4-BE49-F238E27FC236}">
                <a16:creationId xmlns:a16="http://schemas.microsoft.com/office/drawing/2014/main" id="{52F744AB-222C-43DB-930B-DA108C539B62}"/>
              </a:ext>
            </a:extLst>
          </p:cNvPr>
          <p:cNvSpPr txBox="1"/>
          <p:nvPr/>
        </p:nvSpPr>
        <p:spPr>
          <a:xfrm>
            <a:off x="5880716" y="1828831"/>
            <a:ext cx="6094520" cy="369332"/>
          </a:xfrm>
          <a:prstGeom prst="rect">
            <a:avLst/>
          </a:prstGeom>
          <a:noFill/>
        </p:spPr>
        <p:txBody>
          <a:bodyPr wrap="square">
            <a:spAutoFit/>
          </a:bodyPr>
          <a:lstStyle/>
          <a:p>
            <a:r>
              <a:rPr lang="en-US" dirty="0"/>
              <a:t>2</a:t>
            </a:r>
            <a:r>
              <a:rPr lang="en-US" sz="1800" dirty="0"/>
              <a:t>. </a:t>
            </a:r>
            <a:r>
              <a:rPr lang="en-US" sz="1800" dirty="0" err="1">
                <a:latin typeface="Courier New" panose="02070309020205020404" pitchFamily="49" charset="0"/>
                <a:cs typeface="Courier New" panose="02070309020205020404" pitchFamily="49" charset="0"/>
              </a:rPr>
              <a:t>TransmitData</a:t>
            </a:r>
            <a:r>
              <a:rPr lang="en-US" sz="1800" dirty="0"/>
              <a:t> command</a:t>
            </a:r>
          </a:p>
        </p:txBody>
      </p:sp>
      <p:sp>
        <p:nvSpPr>
          <p:cNvPr id="12" name="TextBox 11">
            <a:extLst>
              <a:ext uri="{FF2B5EF4-FFF2-40B4-BE49-F238E27FC236}">
                <a16:creationId xmlns:a16="http://schemas.microsoft.com/office/drawing/2014/main" id="{CD6C8500-5504-4D89-A430-3F7ACEF6EBF5}"/>
              </a:ext>
            </a:extLst>
          </p:cNvPr>
          <p:cNvSpPr txBox="1"/>
          <p:nvPr/>
        </p:nvSpPr>
        <p:spPr>
          <a:xfrm>
            <a:off x="5937682" y="2282801"/>
            <a:ext cx="3188564" cy="1785104"/>
          </a:xfrm>
          <a:prstGeom prst="rect">
            <a:avLst/>
          </a:prstGeom>
          <a:noFill/>
        </p:spPr>
        <p:txBody>
          <a:bodyPr wrap="square">
            <a:spAutoFit/>
          </a:bodyPr>
          <a:lstStyle/>
          <a:p>
            <a:r>
              <a:rPr lang="en-US" sz="1100" b="0" dirty="0">
                <a:effectLst/>
                <a:latin typeface="Consolas" panose="020B0609020204030204" pitchFamily="49" charset="0"/>
              </a:rPr>
              <a:t>{</a:t>
            </a:r>
          </a:p>
          <a:p>
            <a:r>
              <a:rPr lang="en-US" sz="1100" b="0" dirty="0">
                <a:effectLst/>
                <a:latin typeface="Consolas" panose="020B0609020204030204" pitchFamily="49" charset="0"/>
              </a:rPr>
              <a:t>        "@id": 5,</a:t>
            </a:r>
          </a:p>
          <a:p>
            <a:r>
              <a:rPr lang="en-US" sz="1100" b="0" dirty="0">
                <a:effectLst/>
                <a:latin typeface="Consolas" panose="020B0609020204030204" pitchFamily="49" charset="0"/>
              </a:rPr>
              <a:t>        "@type": "</a:t>
            </a:r>
            <a:r>
              <a:rPr lang="en-US" sz="1100" b="0" dirty="0" err="1">
                <a:effectLst/>
                <a:latin typeface="Consolas" panose="020B0609020204030204" pitchFamily="49" charset="0"/>
              </a:rPr>
              <a:t>TransmitData</a:t>
            </a:r>
            <a:r>
              <a:rPr lang="en-US" sz="1100" b="0" dirty="0">
                <a:effectLst/>
                <a:latin typeface="Consolas" panose="020B0609020204030204" pitchFamily="49" charset="0"/>
              </a:rPr>
              <a:t>",</a:t>
            </a:r>
          </a:p>
          <a:p>
            <a:r>
              <a:rPr lang="en-US" sz="1100" b="0" dirty="0">
                <a:effectLst/>
                <a:latin typeface="Consolas" panose="020B0609020204030204" pitchFamily="49" charset="0"/>
              </a:rPr>
              <a:t>        "</a:t>
            </a:r>
            <a:r>
              <a:rPr lang="en-US" sz="1100" b="0" dirty="0" err="1">
                <a:effectLst/>
                <a:latin typeface="Consolas" panose="020B0609020204030204" pitchFamily="49" charset="0"/>
              </a:rPr>
              <a:t>txEntityId</a:t>
            </a:r>
            <a:r>
              <a:rPr lang="en-US" sz="1100" b="0" dirty="0">
                <a:effectLst/>
                <a:latin typeface="Consolas" panose="020B0609020204030204" pitchFamily="49" charset="0"/>
              </a:rPr>
              <a:t>": "557",</a:t>
            </a:r>
          </a:p>
          <a:p>
            <a:r>
              <a:rPr lang="en-US" sz="1100" b="0" dirty="0">
                <a:effectLst/>
                <a:latin typeface="Consolas" panose="020B0609020204030204" pitchFamily="49" charset="0"/>
              </a:rPr>
              <a:t>        "</a:t>
            </a:r>
            <a:r>
              <a:rPr lang="en-US" sz="1100" b="0" dirty="0" err="1">
                <a:effectLst/>
                <a:latin typeface="Consolas" panose="020B0609020204030204" pitchFamily="49" charset="0"/>
              </a:rPr>
              <a:t>txEntityType</a:t>
            </a:r>
            <a:r>
              <a:rPr lang="en-US" sz="1100" b="0" dirty="0">
                <a:effectLst/>
                <a:latin typeface="Consolas" panose="020B0609020204030204" pitchFamily="49" charset="0"/>
              </a:rPr>
              <a:t>": "Spacecraft",</a:t>
            </a:r>
          </a:p>
          <a:p>
            <a:r>
              <a:rPr lang="en-US" sz="1100" b="0" dirty="0">
                <a:effectLst/>
                <a:latin typeface="Consolas" panose="020B0609020204030204" pitchFamily="49" charset="0"/>
              </a:rPr>
              <a:t>        "</a:t>
            </a:r>
            <a:r>
              <a:rPr lang="en-US" sz="1100" b="0" dirty="0" err="1">
                <a:effectLst/>
                <a:latin typeface="Consolas" panose="020B0609020204030204" pitchFamily="49" charset="0"/>
              </a:rPr>
              <a:t>rxEntityId</a:t>
            </a:r>
            <a:r>
              <a:rPr lang="en-US" sz="1100" b="0" dirty="0">
                <a:effectLst/>
                <a:latin typeface="Consolas" panose="020B0609020204030204" pitchFamily="49" charset="0"/>
              </a:rPr>
              <a:t>": "41",</a:t>
            </a:r>
          </a:p>
          <a:p>
            <a:r>
              <a:rPr lang="en-US" sz="1100" b="0" dirty="0">
                <a:effectLst/>
                <a:latin typeface="Consolas" panose="020B0609020204030204" pitchFamily="49" charset="0"/>
              </a:rPr>
              <a:t>        "</a:t>
            </a:r>
            <a:r>
              <a:rPr lang="en-US" sz="1100" b="0" dirty="0" err="1">
                <a:effectLst/>
                <a:latin typeface="Consolas" panose="020B0609020204030204" pitchFamily="49" charset="0"/>
              </a:rPr>
              <a:t>rxEntityType</a:t>
            </a:r>
            <a:r>
              <a:rPr lang="en-US" sz="1100" b="0" dirty="0">
                <a:effectLst/>
                <a:latin typeface="Consolas" panose="020B0609020204030204" pitchFamily="49" charset="0"/>
              </a:rPr>
              <a:t>": "Spacecraft",</a:t>
            </a:r>
          </a:p>
          <a:p>
            <a:r>
              <a:rPr lang="en-US" sz="1100" b="0" dirty="0">
                <a:effectLst/>
                <a:latin typeface="Consolas" panose="020B0609020204030204" pitchFamily="49" charset="0"/>
              </a:rPr>
              <a:t>        "</a:t>
            </a:r>
            <a:r>
              <a:rPr lang="en-US" sz="1100" b="0" dirty="0" err="1">
                <a:effectLst/>
                <a:latin typeface="Consolas" panose="020B0609020204030204" pitchFamily="49" charset="0"/>
              </a:rPr>
              <a:t>startTime</a:t>
            </a:r>
            <a:r>
              <a:rPr lang="en-US" sz="1100" b="0" dirty="0">
                <a:effectLst/>
                <a:latin typeface="Consolas" panose="020B0609020204030204" pitchFamily="49" charset="0"/>
              </a:rPr>
              <a:t>": 4325,</a:t>
            </a:r>
          </a:p>
          <a:p>
            <a:r>
              <a:rPr lang="en-US" sz="1100" b="0" dirty="0">
                <a:effectLst/>
                <a:latin typeface="Consolas" panose="020B0609020204030204" pitchFamily="49" charset="0"/>
              </a:rPr>
              <a:t>        "</a:t>
            </a:r>
            <a:r>
              <a:rPr lang="en-US" sz="1100" b="0" dirty="0" err="1">
                <a:effectLst/>
                <a:latin typeface="Consolas" panose="020B0609020204030204" pitchFamily="49" charset="0"/>
              </a:rPr>
              <a:t>endTime</a:t>
            </a:r>
            <a:r>
              <a:rPr lang="en-US" sz="1100" b="0" dirty="0">
                <a:effectLst/>
                <a:latin typeface="Consolas" panose="020B0609020204030204" pitchFamily="49" charset="0"/>
              </a:rPr>
              <a:t>": 4500</a:t>
            </a:r>
          </a:p>
          <a:p>
            <a:r>
              <a:rPr lang="en-US" sz="1100" b="0" dirty="0">
                <a:effectLst/>
                <a:latin typeface="Consolas" panose="020B0609020204030204" pitchFamily="49" charset="0"/>
              </a:rPr>
              <a:t>    }</a:t>
            </a:r>
          </a:p>
        </p:txBody>
      </p:sp>
      <p:sp>
        <p:nvSpPr>
          <p:cNvPr id="13" name="TextBox 12">
            <a:extLst>
              <a:ext uri="{FF2B5EF4-FFF2-40B4-BE49-F238E27FC236}">
                <a16:creationId xmlns:a16="http://schemas.microsoft.com/office/drawing/2014/main" id="{FE249EE8-3562-40BF-96FC-1ADBD57AE17C}"/>
              </a:ext>
            </a:extLst>
          </p:cNvPr>
          <p:cNvSpPr txBox="1"/>
          <p:nvPr/>
        </p:nvSpPr>
        <p:spPr>
          <a:xfrm>
            <a:off x="518604" y="4349097"/>
            <a:ext cx="6795117" cy="1200329"/>
          </a:xfrm>
          <a:prstGeom prst="rect">
            <a:avLst/>
          </a:prstGeom>
          <a:noFill/>
        </p:spPr>
        <p:txBody>
          <a:bodyPr wrap="square">
            <a:spAutoFit/>
          </a:bodyPr>
          <a:lstStyle/>
          <a:p>
            <a:pPr marL="285750" indent="-285750">
              <a:buFont typeface="Arial" panose="020B0604020202020204" pitchFamily="34" charset="0"/>
              <a:buChar char="•"/>
            </a:pPr>
            <a:r>
              <a:rPr lang="en-US" dirty="0"/>
              <a:t>Give unique ids to the packets (‘@id’)</a:t>
            </a:r>
          </a:p>
          <a:p>
            <a:pPr marL="285750" indent="-285750">
              <a:buFont typeface="Arial" panose="020B0604020202020204" pitchFamily="34" charset="0"/>
              <a:buChar char="•"/>
            </a:pPr>
            <a:r>
              <a:rPr lang="en-US" sz="1800" dirty="0"/>
              <a:t>The </a:t>
            </a:r>
            <a:r>
              <a:rPr lang="en-US" dirty="0" err="1">
                <a:latin typeface="Courier New" panose="02070309020205020404" pitchFamily="49" charset="0"/>
                <a:cs typeface="Courier New" panose="02070309020205020404" pitchFamily="49" charset="0"/>
              </a:rPr>
              <a:t>startTime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endTime</a:t>
            </a:r>
            <a:r>
              <a:rPr lang="en-US" dirty="0">
                <a:latin typeface="Courier New" panose="02070309020205020404" pitchFamily="49" charset="0"/>
                <a:cs typeface="Courier New" panose="02070309020205020404" pitchFamily="49" charset="0"/>
              </a:rPr>
              <a:t> </a:t>
            </a:r>
            <a:r>
              <a:rPr lang="en-US" dirty="0"/>
              <a:t>are in seconds since mission-epoch</a:t>
            </a:r>
          </a:p>
          <a:p>
            <a:pPr marL="285750" indent="-285750">
              <a:buFont typeface="Arial" panose="020B0604020202020204" pitchFamily="34" charset="0"/>
              <a:buChar char="•"/>
            </a:pPr>
            <a:r>
              <a:rPr lang="en-US" sz="1800" dirty="0"/>
              <a:t>The </a:t>
            </a:r>
            <a:r>
              <a:rPr lang="en-US" sz="1800" dirty="0" err="1">
                <a:latin typeface="Courier New" panose="02070309020205020404" pitchFamily="49" charset="0"/>
                <a:cs typeface="Courier New" panose="02070309020205020404" pitchFamily="49" charset="0"/>
              </a:rPr>
              <a:t>cartographicDegrees</a:t>
            </a:r>
            <a:r>
              <a:rPr lang="en-US" sz="1800" dirty="0"/>
              <a:t> field is a list of ground-points in the format [longitude[deg], latitude[deg</a:t>
            </a:r>
            <a:r>
              <a:rPr lang="en-US" sz="1800"/>
              <a:t>], height[m</a:t>
            </a:r>
            <a:r>
              <a:rPr lang="en-US" sz="1800" dirty="0"/>
              <a:t>]]</a:t>
            </a:r>
          </a:p>
        </p:txBody>
      </p:sp>
      <p:sp>
        <p:nvSpPr>
          <p:cNvPr id="14" name="TextBox 13">
            <a:extLst>
              <a:ext uri="{FF2B5EF4-FFF2-40B4-BE49-F238E27FC236}">
                <a16:creationId xmlns:a16="http://schemas.microsoft.com/office/drawing/2014/main" id="{3CA5616F-A254-4205-BE6A-580B2E6A7E16}"/>
              </a:ext>
            </a:extLst>
          </p:cNvPr>
          <p:cNvSpPr txBox="1"/>
          <p:nvPr/>
        </p:nvSpPr>
        <p:spPr>
          <a:xfrm>
            <a:off x="8782975" y="2165564"/>
            <a:ext cx="3409025" cy="1785104"/>
          </a:xfrm>
          <a:prstGeom prst="rect">
            <a:avLst/>
          </a:prstGeom>
          <a:noFill/>
        </p:spPr>
        <p:txBody>
          <a:bodyPr wrap="square">
            <a:spAutoFit/>
          </a:bodyPr>
          <a:lstStyle/>
          <a:p>
            <a:r>
              <a:rPr lang="en-US" sz="1100" b="0" dirty="0">
                <a:effectLst/>
                <a:latin typeface="Consolas" panose="020B0609020204030204" pitchFamily="49" charset="0"/>
              </a:rPr>
              <a:t>{</a:t>
            </a:r>
          </a:p>
          <a:p>
            <a:r>
              <a:rPr lang="en-US" sz="1100" b="0" dirty="0">
                <a:effectLst/>
                <a:latin typeface="Consolas" panose="020B0609020204030204" pitchFamily="49" charset="0"/>
              </a:rPr>
              <a:t>        "@id": 7,</a:t>
            </a:r>
          </a:p>
          <a:p>
            <a:r>
              <a:rPr lang="en-US" sz="1100" b="0" dirty="0">
                <a:effectLst/>
                <a:latin typeface="Consolas" panose="020B0609020204030204" pitchFamily="49" charset="0"/>
              </a:rPr>
              <a:t>        "@type": "</a:t>
            </a:r>
            <a:r>
              <a:rPr lang="en-US" sz="1100" b="0" dirty="0" err="1">
                <a:effectLst/>
                <a:latin typeface="Consolas" panose="020B0609020204030204" pitchFamily="49" charset="0"/>
              </a:rPr>
              <a:t>TransmitData</a:t>
            </a:r>
            <a:r>
              <a:rPr lang="en-US" sz="1100" b="0" dirty="0">
                <a:effectLst/>
                <a:latin typeface="Consolas" panose="020B0609020204030204" pitchFamily="49" charset="0"/>
              </a:rPr>
              <a:t>",</a:t>
            </a:r>
          </a:p>
          <a:p>
            <a:r>
              <a:rPr lang="en-US" sz="1100" b="0" dirty="0">
                <a:effectLst/>
                <a:latin typeface="Consolas" panose="020B0609020204030204" pitchFamily="49" charset="0"/>
              </a:rPr>
              <a:t>        "</a:t>
            </a:r>
            <a:r>
              <a:rPr lang="en-US" sz="1100" b="0" dirty="0" err="1">
                <a:effectLst/>
                <a:latin typeface="Consolas" panose="020B0609020204030204" pitchFamily="49" charset="0"/>
              </a:rPr>
              <a:t>txEntityId</a:t>
            </a:r>
            <a:r>
              <a:rPr lang="en-US" sz="1100" b="0" dirty="0">
                <a:effectLst/>
                <a:latin typeface="Consolas" panose="020B0609020204030204" pitchFamily="49" charset="0"/>
              </a:rPr>
              <a:t>": "557",</a:t>
            </a:r>
          </a:p>
          <a:p>
            <a:r>
              <a:rPr lang="en-US" sz="1100" b="0" dirty="0">
                <a:effectLst/>
                <a:latin typeface="Consolas" panose="020B0609020204030204" pitchFamily="49" charset="0"/>
              </a:rPr>
              <a:t>        "</a:t>
            </a:r>
            <a:r>
              <a:rPr lang="en-US" sz="1100" b="0" dirty="0" err="1">
                <a:effectLst/>
                <a:latin typeface="Consolas" panose="020B0609020204030204" pitchFamily="49" charset="0"/>
              </a:rPr>
              <a:t>txEntityType</a:t>
            </a:r>
            <a:r>
              <a:rPr lang="en-US" sz="1100" b="0" dirty="0">
                <a:effectLst/>
                <a:latin typeface="Consolas" panose="020B0609020204030204" pitchFamily="49" charset="0"/>
              </a:rPr>
              <a:t>": "Spacecraft",</a:t>
            </a:r>
          </a:p>
          <a:p>
            <a:r>
              <a:rPr lang="en-US" sz="1100" b="0" dirty="0">
                <a:effectLst/>
                <a:latin typeface="Consolas" panose="020B0609020204030204" pitchFamily="49" charset="0"/>
              </a:rPr>
              <a:t>        "</a:t>
            </a:r>
            <a:r>
              <a:rPr lang="en-US" sz="1100" b="0" dirty="0" err="1">
                <a:effectLst/>
                <a:latin typeface="Consolas" panose="020B0609020204030204" pitchFamily="49" charset="0"/>
              </a:rPr>
              <a:t>rxEntityId</a:t>
            </a:r>
            <a:r>
              <a:rPr lang="en-US" sz="1100" b="0" dirty="0">
                <a:effectLst/>
                <a:latin typeface="Consolas" panose="020B0609020204030204" pitchFamily="49" charset="0"/>
              </a:rPr>
              <a:t>": "64",</a:t>
            </a:r>
          </a:p>
          <a:p>
            <a:r>
              <a:rPr lang="en-US" sz="1100" b="0" dirty="0">
                <a:effectLst/>
                <a:latin typeface="Consolas" panose="020B0609020204030204" pitchFamily="49" charset="0"/>
              </a:rPr>
              <a:t>        "</a:t>
            </a:r>
            <a:r>
              <a:rPr lang="en-US" sz="1100" b="0" dirty="0" err="1">
                <a:effectLst/>
                <a:latin typeface="Consolas" panose="020B0609020204030204" pitchFamily="49" charset="0"/>
              </a:rPr>
              <a:t>rxEntityType</a:t>
            </a:r>
            <a:r>
              <a:rPr lang="en-US" sz="1100" b="0" dirty="0">
                <a:effectLst/>
                <a:latin typeface="Consolas" panose="020B0609020204030204" pitchFamily="49" charset="0"/>
              </a:rPr>
              <a:t>": "</a:t>
            </a:r>
            <a:r>
              <a:rPr lang="en-US" sz="1100" b="0" dirty="0" err="1">
                <a:effectLst/>
                <a:latin typeface="Consolas" panose="020B0609020204030204" pitchFamily="49" charset="0"/>
              </a:rPr>
              <a:t>GroundStation</a:t>
            </a:r>
            <a:r>
              <a:rPr lang="en-US" sz="1100" b="0" dirty="0">
                <a:effectLst/>
                <a:latin typeface="Consolas" panose="020B0609020204030204" pitchFamily="49" charset="0"/>
              </a:rPr>
              <a:t>",</a:t>
            </a:r>
          </a:p>
          <a:p>
            <a:r>
              <a:rPr lang="en-US" sz="1100" b="0" dirty="0">
                <a:effectLst/>
                <a:latin typeface="Consolas" panose="020B0609020204030204" pitchFamily="49" charset="0"/>
              </a:rPr>
              <a:t>        "</a:t>
            </a:r>
            <a:r>
              <a:rPr lang="en-US" sz="1100" b="0" dirty="0" err="1">
                <a:effectLst/>
                <a:latin typeface="Consolas" panose="020B0609020204030204" pitchFamily="49" charset="0"/>
              </a:rPr>
              <a:t>startTime</a:t>
            </a:r>
            <a:r>
              <a:rPr lang="en-US" sz="1100" b="0" dirty="0">
                <a:effectLst/>
                <a:latin typeface="Consolas" panose="020B0609020204030204" pitchFamily="49" charset="0"/>
              </a:rPr>
              <a:t>": 38060,</a:t>
            </a:r>
          </a:p>
          <a:p>
            <a:r>
              <a:rPr lang="en-US" sz="1100" b="0" dirty="0">
                <a:effectLst/>
                <a:latin typeface="Consolas" panose="020B0609020204030204" pitchFamily="49" charset="0"/>
              </a:rPr>
              <a:t>        "</a:t>
            </a:r>
            <a:r>
              <a:rPr lang="en-US" sz="1100" b="0" dirty="0" err="1">
                <a:effectLst/>
                <a:latin typeface="Consolas" panose="020B0609020204030204" pitchFamily="49" charset="0"/>
              </a:rPr>
              <a:t>endTime</a:t>
            </a:r>
            <a:r>
              <a:rPr lang="en-US" sz="1100" b="0" dirty="0">
                <a:effectLst/>
                <a:latin typeface="Consolas" panose="020B0609020204030204" pitchFamily="49" charset="0"/>
              </a:rPr>
              <a:t>": 38300</a:t>
            </a:r>
          </a:p>
          <a:p>
            <a:r>
              <a:rPr lang="en-US" sz="1100" b="0" dirty="0">
                <a:effectLst/>
                <a:latin typeface="Consolas" panose="020B0609020204030204" pitchFamily="49" charset="0"/>
              </a:rPr>
              <a:t>    }</a:t>
            </a:r>
          </a:p>
        </p:txBody>
      </p:sp>
    </p:spTree>
    <p:extLst>
      <p:ext uri="{BB962C8B-B14F-4D97-AF65-F5344CB8AC3E}">
        <p14:creationId xmlns:p14="http://schemas.microsoft.com/office/powerpoint/2010/main" val="381044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7C27E-FA9F-4169-843C-D6EC2F164D7E}"/>
              </a:ext>
            </a:extLst>
          </p:cNvPr>
          <p:cNvSpPr>
            <a:spLocks noGrp="1"/>
          </p:cNvSpPr>
          <p:nvPr>
            <p:ph type="title"/>
          </p:nvPr>
        </p:nvSpPr>
        <p:spPr/>
        <p:txBody>
          <a:bodyPr/>
          <a:lstStyle/>
          <a:p>
            <a:r>
              <a:rPr lang="en-US" dirty="0"/>
              <a:t>operations/operations.py</a:t>
            </a:r>
          </a:p>
        </p:txBody>
      </p:sp>
      <p:sp>
        <p:nvSpPr>
          <p:cNvPr id="4" name="TextBox 3">
            <a:extLst>
              <a:ext uri="{FF2B5EF4-FFF2-40B4-BE49-F238E27FC236}">
                <a16:creationId xmlns:a16="http://schemas.microsoft.com/office/drawing/2014/main" id="{4054A441-48AC-4A71-889B-3C13570D4379}"/>
              </a:ext>
            </a:extLst>
          </p:cNvPr>
          <p:cNvSpPr txBox="1"/>
          <p:nvPr/>
        </p:nvSpPr>
        <p:spPr>
          <a:xfrm>
            <a:off x="480504" y="1377154"/>
            <a:ext cx="10149396" cy="3754874"/>
          </a:xfrm>
          <a:prstGeom prst="rect">
            <a:avLst/>
          </a:prstGeom>
          <a:noFill/>
        </p:spPr>
        <p:txBody>
          <a:bodyPr wrap="square">
            <a:spAutoFit/>
          </a:bodyPr>
          <a:lstStyle/>
          <a:p>
            <a:r>
              <a:rPr lang="en-US" sz="1400" i="1" dirty="0"/>
              <a:t>Code structure:</a:t>
            </a:r>
          </a:p>
          <a:p>
            <a:endParaRPr lang="en-US" sz="1400" dirty="0"/>
          </a:p>
          <a:p>
            <a:r>
              <a:rPr lang="en-US" sz="1400" b="1" dirty="0"/>
              <a:t>Synthetize observations:</a:t>
            </a:r>
          </a:p>
          <a:p>
            <a:endParaRPr lang="en-US" sz="1400" dirty="0"/>
          </a:p>
          <a:p>
            <a:endParaRPr lang="en-US" sz="1400" dirty="0"/>
          </a:p>
          <a:p>
            <a:r>
              <a:rPr lang="en-US" sz="1400" b="1" dirty="0"/>
              <a:t>CesiumJS globe visualization:</a:t>
            </a:r>
          </a:p>
          <a:p>
            <a:endParaRPr lang="en-US" sz="1400" b="1" dirty="0"/>
          </a:p>
          <a:p>
            <a:pPr marL="285750" indent="-285750">
              <a:buFont typeface="Arial" panose="020B0604020202020204" pitchFamily="34" charset="0"/>
              <a:buChar char="•"/>
            </a:pPr>
            <a:r>
              <a:rPr lang="en-US" sz="1400" dirty="0"/>
              <a:t>The CesiumJS globe visualization relies upon the </a:t>
            </a:r>
            <a:r>
              <a:rPr lang="en-US" sz="1400" dirty="0" err="1">
                <a:latin typeface="Courier New" panose="02070309020205020404" pitchFamily="49" charset="0"/>
                <a:cs typeface="Courier New" panose="02070309020205020404" pitchFamily="49" charset="0"/>
              </a:rPr>
              <a:t>VisGlobeFrame.build_czmlpkts_for_mission_background</a:t>
            </a:r>
            <a:r>
              <a:rPr lang="en-US" sz="1400" dirty="0"/>
              <a:t> static-functions available in the </a:t>
            </a:r>
            <a:r>
              <a:rPr lang="en-US" sz="1400" dirty="0">
                <a:latin typeface="Courier New" panose="02070309020205020404" pitchFamily="49" charset="0"/>
                <a:cs typeface="Courier New" panose="02070309020205020404" pitchFamily="49" charset="0"/>
              </a:rPr>
              <a:t>visualize/visglobeframe.py </a:t>
            </a:r>
            <a:r>
              <a:rPr lang="en-US" sz="1400" dirty="0"/>
              <a:t>module. This function builds the mission-background and sets the stage for adding in the operations for visualization.</a:t>
            </a:r>
          </a:p>
          <a:p>
            <a:pPr marL="285750" indent="-285750">
              <a:buFont typeface="Arial" panose="020B0604020202020204" pitchFamily="34" charset="0"/>
              <a:buChar char="•"/>
            </a:pPr>
            <a:r>
              <a:rPr lang="en-US" sz="1400" dirty="0"/>
              <a:t>The </a:t>
            </a:r>
            <a:r>
              <a:rPr lang="en-US" sz="1400" dirty="0">
                <a:latin typeface="Courier New" panose="02070309020205020404" pitchFamily="49" charset="0"/>
                <a:cs typeface="Courier New" panose="02070309020205020404" pitchFamily="49" charset="0"/>
              </a:rPr>
              <a:t>CesiumGlobeOperationsVisualizationFrame.build_czmlpkts_for_operational_contacts </a:t>
            </a:r>
            <a:r>
              <a:rPr lang="en-US" sz="1400" dirty="0"/>
              <a:t>function builds the </a:t>
            </a:r>
            <a:r>
              <a:rPr lang="en-US" sz="1400" dirty="0" err="1"/>
              <a:t>czml</a:t>
            </a:r>
            <a:r>
              <a:rPr lang="en-US" sz="1400" dirty="0"/>
              <a:t> packets corresponding to the operations. The way in which the packets are built is similar to the technique used for building the </a:t>
            </a:r>
            <a:r>
              <a:rPr lang="en-US" sz="1400" dirty="0" err="1"/>
              <a:t>czml</a:t>
            </a:r>
            <a:r>
              <a:rPr lang="en-US" sz="1400" dirty="0"/>
              <a:t> packets for the mission-background (i.e. copying and modifying templates).</a:t>
            </a:r>
          </a:p>
          <a:p>
            <a:pPr marL="285750" indent="-285750">
              <a:buFont typeface="Arial" panose="020B0604020202020204" pitchFamily="34" charset="0"/>
              <a:buChar char="•"/>
            </a:pPr>
            <a:r>
              <a:rPr lang="en-US" sz="1400" dirty="0"/>
              <a:t>The CZML file to be input to the CesiumJS engine is saved in the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cesium_app</a:t>
            </a:r>
            <a:r>
              <a:rPr lang="en-US" sz="1400" dirty="0">
                <a:latin typeface="Courier New" panose="02070309020205020404" pitchFamily="49" charset="0"/>
                <a:cs typeface="Courier New" panose="02070309020205020404" pitchFamily="49" charset="0"/>
              </a:rPr>
              <a:t>/Source/</a:t>
            </a:r>
            <a:r>
              <a:rPr lang="en-US" sz="1400" dirty="0" err="1">
                <a:latin typeface="Courier New" panose="02070309020205020404" pitchFamily="49" charset="0"/>
                <a:cs typeface="Courier New" panose="02070309020205020404" pitchFamily="49" charset="0"/>
              </a:rPr>
              <a:t>SampleData</a:t>
            </a:r>
            <a:r>
              <a:rPr lang="en-US" sz="1400" dirty="0">
                <a:latin typeface="Courier New" panose="02070309020205020404" pitchFamily="49" charset="0"/>
                <a:cs typeface="Courier New" panose="02070309020205020404" pitchFamily="49" charset="0"/>
              </a:rPr>
              <a:t>/ </a:t>
            </a:r>
            <a:r>
              <a:rPr lang="en-US" sz="1400" dirty="0">
                <a:cs typeface="Courier New" panose="02070309020205020404" pitchFamily="49" charset="0"/>
              </a:rPr>
              <a:t>location.</a:t>
            </a:r>
          </a:p>
          <a:p>
            <a:pPr marL="285750" indent="-285750">
              <a:buFont typeface="Arial" panose="020B0604020202020204" pitchFamily="34" charset="0"/>
              <a:buChar char="•"/>
            </a:pPr>
            <a:r>
              <a:rPr lang="en-US" sz="1400" dirty="0">
                <a:cs typeface="Courier New" panose="02070309020205020404" pitchFamily="49" charset="0"/>
              </a:rPr>
              <a:t>The contact </a:t>
            </a:r>
            <a:r>
              <a:rPr lang="en-US" sz="1400" dirty="0" err="1">
                <a:cs typeface="Courier New" panose="02070309020205020404" pitchFamily="49" charset="0"/>
              </a:rPr>
              <a:t>czml</a:t>
            </a:r>
            <a:r>
              <a:rPr lang="en-US" sz="1400" dirty="0">
                <a:cs typeface="Courier New" panose="02070309020205020404" pitchFamily="49" charset="0"/>
              </a:rPr>
              <a:t> packets are built differently form the ones in the </a:t>
            </a:r>
            <a:r>
              <a:rPr lang="en-US" sz="1400" dirty="0" err="1">
                <a:latin typeface="Courier New" panose="02070309020205020404" pitchFamily="49" charset="0"/>
                <a:cs typeface="Courier New" panose="02070309020205020404" pitchFamily="49" charset="0"/>
              </a:rPr>
              <a:t>visglobeframe</a:t>
            </a:r>
            <a:r>
              <a:rPr lang="en-US" sz="1400" dirty="0">
                <a:cs typeface="Courier New" panose="02070309020205020404" pitchFamily="49" charset="0"/>
              </a:rPr>
              <a:t> module. In the </a:t>
            </a:r>
            <a:r>
              <a:rPr lang="en-US" sz="1400" dirty="0" err="1">
                <a:latin typeface="Courier New" panose="02070309020205020404" pitchFamily="49" charset="0"/>
                <a:cs typeface="Courier New" panose="02070309020205020404" pitchFamily="49" charset="0"/>
              </a:rPr>
              <a:t>visglobeframe</a:t>
            </a:r>
            <a:r>
              <a:rPr lang="en-US" sz="1400" dirty="0">
                <a:cs typeface="Courier New" panose="02070309020205020404" pitchFamily="49" charset="0"/>
              </a:rPr>
              <a:t> module intervals of no-contacts and intervals of contacts is specified. In the </a:t>
            </a:r>
            <a:r>
              <a:rPr lang="en-US" sz="1400" dirty="0">
                <a:latin typeface="Courier New" panose="02070309020205020404" pitchFamily="49" charset="0"/>
                <a:cs typeface="Courier New" panose="02070309020205020404" pitchFamily="49" charset="0"/>
              </a:rPr>
              <a:t>operations</a:t>
            </a:r>
            <a:r>
              <a:rPr lang="en-US" sz="1400" dirty="0">
                <a:cs typeface="Courier New" panose="02070309020205020404" pitchFamily="49" charset="0"/>
              </a:rPr>
              <a:t> module first the entire mission-interval is declared to be of no-contact. Then the intervals of contact are appended.</a:t>
            </a:r>
            <a:endParaRPr lang="en-US" sz="1400" dirty="0"/>
          </a:p>
        </p:txBody>
      </p:sp>
    </p:spTree>
    <p:extLst>
      <p:ext uri="{BB962C8B-B14F-4D97-AF65-F5344CB8AC3E}">
        <p14:creationId xmlns:p14="http://schemas.microsoft.com/office/powerpoint/2010/main" val="2543091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BB113-B8B2-4A70-AFE7-29FF8386057F}"/>
              </a:ext>
            </a:extLst>
          </p:cNvPr>
          <p:cNvSpPr>
            <a:spLocks noGrp="1"/>
          </p:cNvSpPr>
          <p:nvPr>
            <p:ph type="title"/>
          </p:nvPr>
        </p:nvSpPr>
        <p:spPr/>
        <p:txBody>
          <a:bodyPr/>
          <a:lstStyle/>
          <a:p>
            <a:r>
              <a:rPr lang="en-US" dirty="0"/>
              <a:t>config.py</a:t>
            </a:r>
          </a:p>
        </p:txBody>
      </p:sp>
      <p:sp>
        <p:nvSpPr>
          <p:cNvPr id="3" name="Content Placeholder 2">
            <a:extLst>
              <a:ext uri="{FF2B5EF4-FFF2-40B4-BE49-F238E27FC236}">
                <a16:creationId xmlns:a16="http://schemas.microsoft.com/office/drawing/2014/main" id="{668258D0-7C27-44FF-A656-A93B6F699377}"/>
              </a:ext>
            </a:extLst>
          </p:cNvPr>
          <p:cNvSpPr>
            <a:spLocks noGrp="1"/>
          </p:cNvSpPr>
          <p:nvPr>
            <p:ph idx="1"/>
          </p:nvPr>
        </p:nvSpPr>
        <p:spPr>
          <a:xfrm>
            <a:off x="756920" y="1591945"/>
            <a:ext cx="5509334" cy="3998126"/>
          </a:xfrm>
        </p:spPr>
        <p:txBody>
          <a:bodyPr>
            <a:normAutofit lnSpcReduction="10000"/>
          </a:bodyPr>
          <a:lstStyle/>
          <a:p>
            <a:r>
              <a:rPr lang="en-US" sz="1600" dirty="0"/>
              <a:t>This module contains the </a:t>
            </a:r>
            <a:r>
              <a:rPr lang="en-US" sz="1600" dirty="0" err="1"/>
              <a:t>GuiStyle</a:t>
            </a:r>
            <a:r>
              <a:rPr lang="en-US" sz="1600" dirty="0"/>
              <a:t> class, which contains the configuration of the GUI widgets. </a:t>
            </a:r>
          </a:p>
          <a:p>
            <a:pPr lvl="1"/>
            <a:r>
              <a:rPr lang="en-US" sz="1400" dirty="0"/>
              <a:t>It can be referenced in other modules and a uniform custom style (e.g., fonts of labels, color of buttons, etc.) can be maintained easily. (Not done currently, mostly the default widget style is used.) </a:t>
            </a:r>
          </a:p>
          <a:p>
            <a:r>
              <a:rPr lang="en-US" sz="1600" dirty="0"/>
              <a:t>The module also stores variables which are used as global variables over the other modules of </a:t>
            </a:r>
            <a:r>
              <a:rPr lang="en-US" sz="1600" dirty="0" err="1"/>
              <a:t>eosim</a:t>
            </a:r>
            <a:r>
              <a:rPr lang="en-US" sz="1600" dirty="0"/>
              <a:t>.</a:t>
            </a:r>
          </a:p>
          <a:p>
            <a:pPr lvl="1"/>
            <a:r>
              <a:rPr lang="en-US" sz="1600" dirty="0" err="1">
                <a:latin typeface="Courier New" panose="02070309020205020404" pitchFamily="49" charset="0"/>
                <a:cs typeface="Courier New" panose="02070309020205020404" pitchFamily="49" charset="0"/>
              </a:rPr>
              <a:t>workspace_dir</a:t>
            </a:r>
            <a:r>
              <a:rPr lang="en-US" sz="1600" dirty="0">
                <a:cs typeface="Courier New" panose="02070309020205020404" pitchFamily="49" charset="0"/>
              </a:rPr>
              <a:t>: This variable stores the workspace directory.  It is written onto when the user selects the workspace directory (new or old) in the </a:t>
            </a:r>
            <a:r>
              <a:rPr lang="en-US" sz="1600" dirty="0" err="1">
                <a:cs typeface="Courier New" panose="02070309020205020404" pitchFamily="49" charset="0"/>
              </a:rPr>
              <a:t>menubar</a:t>
            </a:r>
            <a:r>
              <a:rPr lang="en-US" sz="1600" dirty="0">
                <a:cs typeface="Courier New" panose="02070309020205020404" pitchFamily="49" charset="0"/>
              </a:rPr>
              <a:t>.</a:t>
            </a:r>
          </a:p>
          <a:p>
            <a:pPr lvl="1"/>
            <a:r>
              <a:rPr lang="en-US" sz="1600" dirty="0" err="1">
                <a:latin typeface="Courier New" panose="02070309020205020404" pitchFamily="49" charset="0"/>
                <a:cs typeface="Courier New" panose="02070309020205020404" pitchFamily="49" charset="0"/>
              </a:rPr>
              <a:t>mission_specs</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This variable stores the mission specifications as and when they are updated in the Configure frame.</a:t>
            </a:r>
          </a:p>
          <a:p>
            <a:r>
              <a:rPr lang="en-US" sz="1600" dirty="0">
                <a:cs typeface="Courier New" panose="02070309020205020404" pitchFamily="49" charset="0"/>
              </a:rPr>
              <a:t>This method of using global variables is not safe. </a:t>
            </a:r>
            <a:r>
              <a:rPr lang="en-US" sz="1600" i="1" dirty="0">
                <a:cs typeface="Courier New" panose="02070309020205020404" pitchFamily="49" charset="0"/>
              </a:rPr>
              <a:t>Unless</a:t>
            </a:r>
            <a:r>
              <a:rPr lang="en-US" sz="1600" dirty="0">
                <a:cs typeface="Courier New" panose="02070309020205020404" pitchFamily="49" charset="0"/>
              </a:rPr>
              <a:t> the variables are manipulated (write, read) in the correct order, the application can fail.</a:t>
            </a:r>
          </a:p>
        </p:txBody>
      </p:sp>
    </p:spTree>
    <p:extLst>
      <p:ext uri="{BB962C8B-B14F-4D97-AF65-F5344CB8AC3E}">
        <p14:creationId xmlns:p14="http://schemas.microsoft.com/office/powerpoint/2010/main" val="2484587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362C310-D993-4360-B5AB-6DBB138C5ECA}"/>
              </a:ext>
            </a:extLst>
          </p:cNvPr>
          <p:cNvSpPr txBox="1"/>
          <p:nvPr/>
        </p:nvSpPr>
        <p:spPr>
          <a:xfrm>
            <a:off x="1169633" y="88776"/>
            <a:ext cx="5053614" cy="10033516"/>
          </a:xfrm>
          <a:prstGeom prst="rect">
            <a:avLst/>
          </a:prstGeom>
          <a:noFill/>
        </p:spPr>
        <p:txBody>
          <a:bodyPr wrap="square">
            <a:spAutoFit/>
          </a:bodyPr>
          <a:lstStyle/>
          <a:p>
            <a:r>
              <a:rPr lang="en-US" sz="1400" dirty="0"/>
              <a:t>├───</a:t>
            </a:r>
            <a:r>
              <a:rPr lang="en-US" sz="1400" dirty="0" err="1"/>
              <a:t>eosim</a:t>
            </a:r>
            <a:endParaRPr lang="en-US" sz="1400" dirty="0"/>
          </a:p>
          <a:p>
            <a:r>
              <a:rPr lang="en-US" sz="1400" dirty="0"/>
              <a:t>│   │   config.py</a:t>
            </a:r>
          </a:p>
          <a:p>
            <a:r>
              <a:rPr lang="en-US" sz="1400" dirty="0"/>
              <a:t>│   │   __init__.py</a:t>
            </a:r>
          </a:p>
          <a:p>
            <a:r>
              <a:rPr lang="en-US" sz="1400" dirty="0"/>
              <a:t>│   │</a:t>
            </a:r>
            <a:endParaRPr lang="en-US" sz="1100" dirty="0"/>
          </a:p>
          <a:p>
            <a:r>
              <a:rPr lang="en-US" sz="1400" dirty="0"/>
              <a:t>│   ├───</a:t>
            </a:r>
            <a:r>
              <a:rPr lang="en-US" sz="1400" dirty="0" err="1"/>
              <a:t>gui</a:t>
            </a:r>
            <a:endParaRPr lang="en-US" sz="1400" dirty="0"/>
          </a:p>
          <a:p>
            <a:r>
              <a:rPr lang="en-US" sz="1400" dirty="0">
                <a:highlight>
                  <a:srgbClr val="FFFF00"/>
                </a:highlight>
              </a:rPr>
              <a:t>│   │   │   executeframe.py</a:t>
            </a:r>
          </a:p>
          <a:p>
            <a:r>
              <a:rPr lang="en-US" sz="1400" dirty="0"/>
              <a:t>│   │   │   helpwindow.py</a:t>
            </a:r>
          </a:p>
          <a:p>
            <a:r>
              <a:rPr lang="en-US" sz="1400" dirty="0">
                <a:highlight>
                  <a:srgbClr val="00FF00"/>
                </a:highlight>
              </a:rPr>
              <a:t>│   │   │   mainapplication.py</a:t>
            </a:r>
          </a:p>
          <a:p>
            <a:r>
              <a:rPr lang="en-US" sz="1400" dirty="0"/>
              <a:t>│   │   │   mapprojections.py</a:t>
            </a:r>
          </a:p>
          <a:p>
            <a:r>
              <a:rPr lang="en-US" sz="1400" dirty="0">
                <a:highlight>
                  <a:srgbClr val="FFFF00"/>
                </a:highlight>
              </a:rPr>
              <a:t>│   │   │   welcomeframe.py</a:t>
            </a:r>
          </a:p>
          <a:p>
            <a:r>
              <a:rPr lang="en-US" sz="1400" dirty="0"/>
              <a:t>│   │   │   __init__.py</a:t>
            </a:r>
          </a:p>
          <a:p>
            <a:r>
              <a:rPr lang="en-US" sz="1400" dirty="0"/>
              <a:t>│   │   │</a:t>
            </a:r>
          </a:p>
          <a:p>
            <a:r>
              <a:rPr lang="en-US" sz="1400" dirty="0"/>
              <a:t>│   │   ├───configure</a:t>
            </a:r>
          </a:p>
          <a:p>
            <a:r>
              <a:rPr lang="en-US" sz="1400" dirty="0"/>
              <a:t>│   │   │   │   cfconstellation.py</a:t>
            </a:r>
          </a:p>
          <a:p>
            <a:r>
              <a:rPr lang="en-US" sz="1400" dirty="0"/>
              <a:t>│   │   │   │   cfcoverage.py</a:t>
            </a:r>
          </a:p>
          <a:p>
            <a:r>
              <a:rPr lang="en-US" sz="1400" dirty="0">
                <a:highlight>
                  <a:srgbClr val="FFFF00"/>
                </a:highlight>
              </a:rPr>
              <a:t>│   │   │   │   cfframe.py</a:t>
            </a:r>
          </a:p>
          <a:p>
            <a:r>
              <a:rPr lang="en-US" sz="1400" dirty="0"/>
              <a:t>│   │   │   │   cfgroundstation.py</a:t>
            </a:r>
          </a:p>
          <a:p>
            <a:r>
              <a:rPr lang="en-US" sz="1400" dirty="0"/>
              <a:t>│   │   │   │   cfintersatellitecomm.py</a:t>
            </a:r>
          </a:p>
          <a:p>
            <a:r>
              <a:rPr lang="en-US" sz="1400" dirty="0"/>
              <a:t>│   │   │   │   cfmission.py</a:t>
            </a:r>
          </a:p>
          <a:p>
            <a:r>
              <a:rPr lang="en-US" sz="1400" dirty="0"/>
              <a:t>│   │   │   │   cfpropagate.py</a:t>
            </a:r>
          </a:p>
          <a:p>
            <a:r>
              <a:rPr lang="en-US" sz="1400" dirty="0"/>
              <a:t>│   │   │   │   cfsatellite.py</a:t>
            </a:r>
          </a:p>
          <a:p>
            <a:r>
              <a:rPr lang="en-US" sz="1400" dirty="0"/>
              <a:t>│   │   │   │   cfsensor.py</a:t>
            </a:r>
          </a:p>
          <a:p>
            <a:r>
              <a:rPr lang="en-US" sz="1400" dirty="0"/>
              <a:t>│   │   │   │   __init__.py</a:t>
            </a:r>
          </a:p>
          <a:p>
            <a:r>
              <a:rPr lang="en-US" sz="1400" dirty="0"/>
              <a:t>│   │   │   │</a:t>
            </a:r>
          </a:p>
          <a:p>
            <a:r>
              <a:rPr lang="en-US" sz="1400" dirty="0"/>
              <a:t>│   │   │</a:t>
            </a:r>
          </a:p>
          <a:p>
            <a:r>
              <a:rPr lang="en-US" sz="1400" dirty="0"/>
              <a:t>│   │   ├───help</a:t>
            </a:r>
          </a:p>
          <a:p>
            <a:r>
              <a:rPr lang="en-US" sz="1400" dirty="0"/>
              <a:t>│   │   │</a:t>
            </a:r>
          </a:p>
          <a:p>
            <a:r>
              <a:rPr lang="en-US" sz="1400" dirty="0"/>
              <a:t>│   │   ├───operations</a:t>
            </a:r>
          </a:p>
          <a:p>
            <a:r>
              <a:rPr lang="en-US" sz="1400" dirty="0">
                <a:highlight>
                  <a:srgbClr val="FFFF00"/>
                </a:highlight>
              </a:rPr>
              <a:t>│   │   │   │   operationsframe.py</a:t>
            </a:r>
          </a:p>
          <a:p>
            <a:r>
              <a:rPr lang="en-US" sz="1400" dirty="0"/>
              <a:t>│   │   │   │   __init__.py</a:t>
            </a:r>
          </a:p>
          <a:p>
            <a:r>
              <a:rPr lang="en-US" sz="1400" dirty="0"/>
              <a:t>│   │   │</a:t>
            </a:r>
          </a:p>
          <a:p>
            <a:r>
              <a:rPr lang="en-US" sz="1400" dirty="0"/>
              <a:t>│   │   ├───</a:t>
            </a:r>
            <a:r>
              <a:rPr lang="en-US" sz="1400" dirty="0" err="1"/>
              <a:t>visualizeframe</a:t>
            </a:r>
            <a:endParaRPr lang="en-US" sz="1400" dirty="0"/>
          </a:p>
          <a:p>
            <a:r>
              <a:rPr lang="en-US" sz="1400" dirty="0"/>
              <a:t>│   │   │   │   </a:t>
            </a:r>
            <a:r>
              <a:rPr lang="en-US" sz="1400" dirty="0" err="1"/>
              <a:t>clock_template.json</a:t>
            </a:r>
            <a:endParaRPr lang="en-US" sz="1400" dirty="0"/>
          </a:p>
          <a:p>
            <a:r>
              <a:rPr lang="en-US" sz="1400" dirty="0"/>
              <a:t>│   │   │   │   </a:t>
            </a:r>
            <a:r>
              <a:rPr lang="en-US" sz="1400" dirty="0" err="1"/>
              <a:t>contacts_template.json</a:t>
            </a:r>
            <a:endParaRPr lang="en-US" sz="1400" dirty="0"/>
          </a:p>
          <a:p>
            <a:r>
              <a:rPr lang="en-US" sz="1400" dirty="0"/>
              <a:t>│   │   │   │   </a:t>
            </a:r>
            <a:r>
              <a:rPr lang="en-US" sz="1400" dirty="0" err="1"/>
              <a:t>covgrid_pkt_template.json</a:t>
            </a:r>
            <a:endParaRPr lang="en-US" sz="1400" dirty="0"/>
          </a:p>
          <a:p>
            <a:r>
              <a:rPr lang="en-US" sz="1400" dirty="0"/>
              <a:t>│   │   │   │   </a:t>
            </a:r>
            <a:r>
              <a:rPr lang="en-US" sz="1400" dirty="0" err="1"/>
              <a:t>ground_station_template.json</a:t>
            </a:r>
            <a:endParaRPr lang="en-US" sz="1400" dirty="0"/>
          </a:p>
          <a:p>
            <a:r>
              <a:rPr lang="en-US" sz="1400" dirty="0"/>
              <a:t>│   │   │   │   insightsframe.py</a:t>
            </a:r>
          </a:p>
          <a:p>
            <a:r>
              <a:rPr lang="en-US" sz="1400" dirty="0"/>
              <a:t>│   │   │   │   </a:t>
            </a:r>
            <a:r>
              <a:rPr lang="en-US" sz="1400" dirty="0" err="1"/>
              <a:t>observed_gp_template.json</a:t>
            </a:r>
            <a:endParaRPr lang="en-US" sz="1400" dirty="0"/>
          </a:p>
          <a:p>
            <a:r>
              <a:rPr lang="en-US" sz="1400" dirty="0"/>
              <a:t>│   │   │   │   </a:t>
            </a:r>
            <a:r>
              <a:rPr lang="en-US" sz="1400" dirty="0" err="1"/>
              <a:t>satellite_template.json</a:t>
            </a:r>
            <a:endParaRPr lang="en-US" sz="1400" dirty="0"/>
          </a:p>
          <a:p>
            <a:r>
              <a:rPr lang="en-US" sz="1400" dirty="0"/>
              <a:t>│   │   │   │   vis2dframe.py</a:t>
            </a:r>
          </a:p>
          <a:p>
            <a:r>
              <a:rPr lang="en-US" sz="1400" dirty="0"/>
              <a:t>│   │   │   │   visglobeframe.py</a:t>
            </a:r>
          </a:p>
          <a:p>
            <a:r>
              <a:rPr lang="en-US" sz="1400" dirty="0"/>
              <a:t>│   │   │   │   vismapframe.py</a:t>
            </a:r>
          </a:p>
          <a:p>
            <a:r>
              <a:rPr lang="en-US" sz="1400" dirty="0">
                <a:highlight>
                  <a:srgbClr val="FFFF00"/>
                </a:highlight>
              </a:rPr>
              <a:t>│   │   │   │   visualizeframe.py</a:t>
            </a:r>
          </a:p>
          <a:p>
            <a:r>
              <a:rPr lang="en-US" sz="1400" dirty="0"/>
              <a:t>│   │   │   │   __init__.py</a:t>
            </a:r>
          </a:p>
          <a:p>
            <a:r>
              <a:rPr lang="en-US" sz="1400" dirty="0"/>
              <a:t>│   │   │   │</a:t>
            </a:r>
          </a:p>
        </p:txBody>
      </p:sp>
      <p:sp>
        <p:nvSpPr>
          <p:cNvPr id="7" name="TextBox 6">
            <a:extLst>
              <a:ext uri="{FF2B5EF4-FFF2-40B4-BE49-F238E27FC236}">
                <a16:creationId xmlns:a16="http://schemas.microsoft.com/office/drawing/2014/main" id="{4629CC38-FF88-4A55-B7FD-EF7F3D9C8735}"/>
              </a:ext>
            </a:extLst>
          </p:cNvPr>
          <p:cNvSpPr txBox="1"/>
          <p:nvPr/>
        </p:nvSpPr>
        <p:spPr>
          <a:xfrm>
            <a:off x="7299664" y="522276"/>
            <a:ext cx="3016188" cy="6555641"/>
          </a:xfrm>
          <a:prstGeom prst="rect">
            <a:avLst/>
          </a:prstGeom>
          <a:noFill/>
        </p:spPr>
        <p:txBody>
          <a:bodyPr wrap="square">
            <a:spAutoFit/>
          </a:bodyPr>
          <a:lstStyle/>
          <a:p>
            <a:r>
              <a:rPr lang="en-US" sz="1200" dirty="0"/>
              <a:t>│   .</a:t>
            </a:r>
            <a:r>
              <a:rPr lang="en-US" sz="1200" dirty="0" err="1"/>
              <a:t>gitignore</a:t>
            </a:r>
            <a:endParaRPr lang="en-US" sz="1200" dirty="0"/>
          </a:p>
          <a:p>
            <a:r>
              <a:rPr lang="en-US" sz="1200" dirty="0"/>
              <a:t>│   debug.log</a:t>
            </a:r>
          </a:p>
          <a:p>
            <a:r>
              <a:rPr lang="en-US" sz="1200" dirty="0"/>
              <a:t>│   LICENSE</a:t>
            </a:r>
          </a:p>
          <a:p>
            <a:r>
              <a:rPr lang="en-US" sz="1200" dirty="0"/>
              <a:t>│   </a:t>
            </a:r>
            <a:r>
              <a:rPr lang="en-US" sz="1200" dirty="0" err="1"/>
              <a:t>Makefile</a:t>
            </a:r>
            <a:endParaRPr lang="en-US" sz="1200" dirty="0"/>
          </a:p>
          <a:p>
            <a:r>
              <a:rPr lang="en-US" sz="1200" dirty="0"/>
              <a:t>│   README.md</a:t>
            </a:r>
          </a:p>
          <a:p>
            <a:r>
              <a:rPr lang="en-US" sz="1200" dirty="0"/>
              <a:t>│   setup.py</a:t>
            </a:r>
          </a:p>
          <a:p>
            <a:r>
              <a:rPr lang="en-US" sz="1200" dirty="0"/>
              <a:t>│</a:t>
            </a:r>
          </a:p>
          <a:p>
            <a:r>
              <a:rPr lang="en-US" sz="1200" dirty="0"/>
              <a:t>├───bin</a:t>
            </a:r>
          </a:p>
          <a:p>
            <a:r>
              <a:rPr lang="en-US" sz="1200" dirty="0"/>
              <a:t>│       eosimapp.py</a:t>
            </a:r>
          </a:p>
          <a:p>
            <a:r>
              <a:rPr lang="en-US" sz="1200" dirty="0"/>
              <a:t>│</a:t>
            </a:r>
          </a:p>
          <a:p>
            <a:r>
              <a:rPr lang="en-US" sz="1200" dirty="0"/>
              <a:t>├───</a:t>
            </a:r>
            <a:r>
              <a:rPr lang="en-US" sz="1200" dirty="0" err="1"/>
              <a:t>cesium_app</a:t>
            </a:r>
            <a:endParaRPr lang="en-US" sz="1200" dirty="0"/>
          </a:p>
          <a:p>
            <a:r>
              <a:rPr lang="en-US" sz="1200" dirty="0"/>
              <a:t>│   │   .</a:t>
            </a:r>
            <a:r>
              <a:rPr lang="en-US" sz="1200" dirty="0" err="1"/>
              <a:t>gitignore</a:t>
            </a:r>
            <a:endParaRPr lang="en-US" sz="1200" dirty="0"/>
          </a:p>
          <a:p>
            <a:r>
              <a:rPr lang="en-US" sz="1200" dirty="0"/>
              <a:t>│   │   index.css</a:t>
            </a:r>
          </a:p>
          <a:p>
            <a:r>
              <a:rPr lang="en-US" sz="1200" dirty="0"/>
              <a:t>│   │   index.html</a:t>
            </a:r>
          </a:p>
          <a:p>
            <a:r>
              <a:rPr lang="en-US" sz="1200" dirty="0"/>
              <a:t>│   │   LICENSE.md</a:t>
            </a:r>
          </a:p>
          <a:p>
            <a:r>
              <a:rPr lang="en-US" sz="1200" dirty="0"/>
              <a:t>│   │   package-</a:t>
            </a:r>
            <a:r>
              <a:rPr lang="en-US" sz="1200" dirty="0" err="1"/>
              <a:t>lock.json</a:t>
            </a:r>
            <a:endParaRPr lang="en-US" sz="1200" dirty="0"/>
          </a:p>
          <a:p>
            <a:r>
              <a:rPr lang="en-US" sz="1200" dirty="0"/>
              <a:t>│   │   </a:t>
            </a:r>
            <a:r>
              <a:rPr lang="en-US" sz="1200" dirty="0" err="1"/>
              <a:t>package.json</a:t>
            </a:r>
            <a:endParaRPr lang="en-US" sz="1200" dirty="0"/>
          </a:p>
          <a:p>
            <a:r>
              <a:rPr lang="en-US" sz="1200" dirty="0"/>
              <a:t>│   │   README.md</a:t>
            </a:r>
          </a:p>
          <a:p>
            <a:r>
              <a:rPr lang="en-US" sz="1200" dirty="0"/>
              <a:t>│   │   server.js</a:t>
            </a:r>
          </a:p>
          <a:p>
            <a:r>
              <a:rPr lang="en-US" sz="1200" dirty="0"/>
              <a:t>│   │   workshop_index.html</a:t>
            </a:r>
          </a:p>
          <a:p>
            <a:r>
              <a:rPr lang="en-US" sz="1200" dirty="0"/>
              <a:t>│   │</a:t>
            </a:r>
          </a:p>
          <a:p>
            <a:r>
              <a:rPr lang="en-US" sz="1200" dirty="0"/>
              <a:t>│   └───Source</a:t>
            </a:r>
          </a:p>
          <a:p>
            <a:r>
              <a:rPr lang="en-US" sz="1200" dirty="0"/>
              <a:t>│       │   App.js</a:t>
            </a:r>
          </a:p>
          <a:p>
            <a:r>
              <a:rPr lang="en-US" sz="1200" dirty="0"/>
              <a:t>│       │   AppSkeleton.js</a:t>
            </a:r>
          </a:p>
          <a:p>
            <a:r>
              <a:rPr lang="en-US" sz="1200" dirty="0"/>
              <a:t>│       │   eosimApp.js</a:t>
            </a:r>
          </a:p>
          <a:p>
            <a:r>
              <a:rPr lang="en-US" sz="1200" dirty="0"/>
              <a:t>│       │</a:t>
            </a:r>
          </a:p>
          <a:p>
            <a:r>
              <a:rPr lang="en-US" sz="1200" dirty="0"/>
              <a:t>│       └───</a:t>
            </a:r>
            <a:r>
              <a:rPr lang="en-US" sz="1200" dirty="0" err="1"/>
              <a:t>SampleData</a:t>
            </a:r>
            <a:endParaRPr lang="en-US" sz="1200" dirty="0"/>
          </a:p>
          <a:p>
            <a:r>
              <a:rPr lang="en-US" sz="1200" dirty="0"/>
              <a:t>│           │</a:t>
            </a:r>
          </a:p>
          <a:p>
            <a:r>
              <a:rPr lang="en-US" sz="1200" dirty="0"/>
              <a:t>│           └───Models</a:t>
            </a:r>
          </a:p>
          <a:p>
            <a:r>
              <a:rPr lang="en-US" sz="1200" dirty="0"/>
              <a:t>│                   </a:t>
            </a:r>
            <a:r>
              <a:rPr lang="en-US" sz="1200" dirty="0" err="1"/>
              <a:t>CesiumDrone.gltf</a:t>
            </a:r>
            <a:endParaRPr lang="en-US" sz="1200" dirty="0"/>
          </a:p>
          <a:p>
            <a:r>
              <a:rPr lang="en-US" sz="1200" dirty="0"/>
              <a:t>│</a:t>
            </a:r>
          </a:p>
          <a:p>
            <a:r>
              <a:rPr lang="en-US" sz="1200" dirty="0"/>
              <a:t>├───docs</a:t>
            </a:r>
          </a:p>
          <a:p>
            <a:r>
              <a:rPr lang="en-US" sz="1200" b="0" dirty="0">
                <a:effectLst/>
                <a:latin typeface="Consolas" panose="020B0609020204030204" pitchFamily="49" charset="0"/>
              </a:rPr>
              <a:t>│      codebase_description.pptx</a:t>
            </a:r>
          </a:p>
          <a:p>
            <a:r>
              <a:rPr lang="en-US" sz="1200" b="0" dirty="0">
                <a:effectLst/>
                <a:latin typeface="Consolas" panose="020B0609020204030204" pitchFamily="49" charset="0"/>
              </a:rPr>
              <a:t>│</a:t>
            </a:r>
          </a:p>
          <a:p>
            <a:endParaRPr lang="en-US" sz="1200" dirty="0"/>
          </a:p>
        </p:txBody>
      </p:sp>
    </p:spTree>
    <p:extLst>
      <p:ext uri="{BB962C8B-B14F-4D97-AF65-F5344CB8AC3E}">
        <p14:creationId xmlns:p14="http://schemas.microsoft.com/office/powerpoint/2010/main" val="3756484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44DAD-FDD1-4E6E-87C4-7068186AD2A4}"/>
              </a:ext>
            </a:extLst>
          </p:cNvPr>
          <p:cNvSpPr>
            <a:spLocks noGrp="1"/>
          </p:cNvSpPr>
          <p:nvPr>
            <p:ph type="title"/>
          </p:nvPr>
        </p:nvSpPr>
        <p:spPr/>
        <p:txBody>
          <a:bodyPr/>
          <a:lstStyle/>
          <a:p>
            <a:r>
              <a:rPr lang="en-US" dirty="0"/>
              <a:t>General notes on coding style</a:t>
            </a:r>
          </a:p>
        </p:txBody>
      </p:sp>
      <p:sp>
        <p:nvSpPr>
          <p:cNvPr id="4" name="Content Placeholder 2">
            <a:extLst>
              <a:ext uri="{FF2B5EF4-FFF2-40B4-BE49-F238E27FC236}">
                <a16:creationId xmlns:a16="http://schemas.microsoft.com/office/drawing/2014/main" id="{1549F9C8-27FF-454B-A76D-C8DD80A6C666}"/>
              </a:ext>
            </a:extLst>
          </p:cNvPr>
          <p:cNvSpPr>
            <a:spLocks noGrp="1"/>
          </p:cNvSpPr>
          <p:nvPr>
            <p:ph idx="1"/>
          </p:nvPr>
        </p:nvSpPr>
        <p:spPr>
          <a:xfrm>
            <a:off x="838200" y="1825624"/>
            <a:ext cx="6099175" cy="4351656"/>
          </a:xfrm>
        </p:spPr>
        <p:txBody>
          <a:bodyPr>
            <a:normAutofit lnSpcReduction="10000"/>
          </a:bodyPr>
          <a:lstStyle/>
          <a:p>
            <a:r>
              <a:rPr lang="en-US" sz="2000" dirty="0"/>
              <a:t>‘frame’ widgets are used to define the different sections of the window. A “master” frame encompasses all the frames in the window is also usually defined. </a:t>
            </a:r>
          </a:p>
          <a:p>
            <a:r>
              <a:rPr lang="en-US" sz="2000" dirty="0"/>
              <a:t>E.g. in the alongside window (see </a:t>
            </a:r>
            <a:r>
              <a:rPr lang="en-US" sz="2000" dirty="0">
                <a:latin typeface="Courier New" panose="02070309020205020404" pitchFamily="49" charset="0"/>
                <a:cs typeface="Courier New" panose="02070309020205020404" pitchFamily="49" charset="0"/>
              </a:rPr>
              <a:t>cfsatellite.py </a:t>
            </a:r>
            <a:r>
              <a:rPr lang="en-US" sz="2000" dirty="0"/>
              <a:t>module), there are three frames defined: (1) </a:t>
            </a:r>
            <a:r>
              <a:rPr lang="en-US" sz="2000" dirty="0" err="1">
                <a:latin typeface="Courier New" panose="02070309020205020404" pitchFamily="49" charset="0"/>
                <a:cs typeface="Courier New" panose="02070309020205020404" pitchFamily="49" charset="0"/>
              </a:rPr>
              <a:t>sat_win_frame</a:t>
            </a:r>
            <a:r>
              <a:rPr lang="en-US" sz="2000" dirty="0">
                <a:latin typeface="Courier New" panose="02070309020205020404" pitchFamily="49" charset="0"/>
                <a:cs typeface="Courier New" panose="02070309020205020404" pitchFamily="49" charset="0"/>
              </a:rPr>
              <a:t> </a:t>
            </a:r>
            <a:r>
              <a:rPr lang="en-US" sz="2000" dirty="0"/>
              <a:t>(the master frame) (2) </a:t>
            </a:r>
            <a:r>
              <a:rPr lang="en-US" sz="2000" dirty="0" err="1">
                <a:latin typeface="Courier New" panose="02070309020205020404" pitchFamily="49" charset="0"/>
                <a:cs typeface="Courier New" panose="02070309020205020404" pitchFamily="49" charset="0"/>
              </a:rPr>
              <a:t>sat_kep_specs_frame</a:t>
            </a:r>
            <a:r>
              <a:rPr lang="en-US" sz="2000" dirty="0">
                <a:latin typeface="Courier New" panose="02070309020205020404" pitchFamily="49" charset="0"/>
                <a:cs typeface="Courier New" panose="02070309020205020404" pitchFamily="49" charset="0"/>
              </a:rPr>
              <a:t> </a:t>
            </a:r>
            <a:r>
              <a:rPr lang="en-US" sz="2000" dirty="0"/>
              <a:t>(3) </a:t>
            </a:r>
            <a:r>
              <a:rPr lang="en-US" sz="2000" dirty="0" err="1">
                <a:latin typeface="Courier New" panose="02070309020205020404" pitchFamily="49" charset="0"/>
                <a:cs typeface="Courier New" panose="02070309020205020404" pitchFamily="49" charset="0"/>
              </a:rPr>
              <a:t>okcancel_frame</a:t>
            </a:r>
            <a:r>
              <a:rPr lang="en-US" sz="2000" dirty="0">
                <a:latin typeface="Courier New" panose="02070309020205020404" pitchFamily="49" charset="0"/>
                <a:cs typeface="Courier New" panose="02070309020205020404" pitchFamily="49" charset="0"/>
              </a:rPr>
              <a:t>.</a:t>
            </a:r>
          </a:p>
          <a:p>
            <a:r>
              <a:rPr lang="en-US" sz="2000" dirty="0">
                <a:cs typeface="Courier New" panose="02070309020205020404" pitchFamily="49" charset="0"/>
              </a:rPr>
              <a:t>Default values can be provided as illustrated in the following snippet:</a:t>
            </a:r>
          </a:p>
          <a:p>
            <a:pPr marL="0" indent="0">
              <a:buNone/>
            </a:pPr>
            <a:r>
              <a:rPr lang="en-US" sz="1200" dirty="0" err="1">
                <a:latin typeface="Courier New" panose="02070309020205020404" pitchFamily="49" charset="0"/>
                <a:cs typeface="Courier New" panose="02070309020205020404" pitchFamily="49" charset="0"/>
              </a:rPr>
              <a:t>alt_entry.insert</a:t>
            </a:r>
            <a:r>
              <a:rPr lang="en-US" sz="1200" dirty="0">
                <a:latin typeface="Courier New" panose="02070309020205020404" pitchFamily="49" charset="0"/>
                <a:cs typeface="Courier New" panose="02070309020205020404" pitchFamily="49" charset="0"/>
              </a:rPr>
              <a:t>(0,500)</a:t>
            </a:r>
          </a:p>
          <a:p>
            <a:pPr marL="0" indent="0">
              <a:buNone/>
            </a:pPr>
            <a:r>
              <a:rPr lang="en-US" sz="1200" dirty="0" err="1">
                <a:latin typeface="Courier New" panose="02070309020205020404" pitchFamily="49" charset="0"/>
                <a:cs typeface="Courier New" panose="02070309020205020404" pitchFamily="49" charset="0"/>
              </a:rPr>
              <a:t>alt_entry.bind</a:t>
            </a:r>
            <a:r>
              <a:rPr lang="en-US" sz="1200" dirty="0">
                <a:latin typeface="Courier New" panose="02070309020205020404" pitchFamily="49" charset="0"/>
                <a:cs typeface="Courier New" panose="02070309020205020404" pitchFamily="49" charset="0"/>
              </a:rPr>
              <a:t>("&lt;</a:t>
            </a:r>
            <a:r>
              <a:rPr lang="en-US" sz="1200" dirty="0" err="1">
                <a:latin typeface="Courier New" panose="02070309020205020404" pitchFamily="49" charset="0"/>
                <a:cs typeface="Courier New" panose="02070309020205020404" pitchFamily="49" charset="0"/>
              </a:rPr>
              <a:t>FocusIn</a:t>
            </a:r>
            <a:r>
              <a:rPr lang="en-US" sz="1200" dirty="0">
                <a:latin typeface="Courier New" panose="02070309020205020404" pitchFamily="49" charset="0"/>
                <a:cs typeface="Courier New" panose="02070309020205020404" pitchFamily="49" charset="0"/>
              </a:rPr>
              <a:t>&gt;", lambda </a:t>
            </a:r>
            <a:r>
              <a:rPr lang="en-US" sz="1200" dirty="0" err="1">
                <a:latin typeface="Courier New" panose="02070309020205020404" pitchFamily="49" charset="0"/>
                <a:cs typeface="Courier New" panose="02070309020205020404" pitchFamily="49" charset="0"/>
              </a:rPr>
              <a:t>args</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alt_entry.delete</a:t>
            </a:r>
            <a:r>
              <a:rPr lang="en-US" sz="1200" dirty="0">
                <a:latin typeface="Courier New" panose="02070309020205020404" pitchFamily="49" charset="0"/>
                <a:cs typeface="Courier New" panose="02070309020205020404" pitchFamily="49" charset="0"/>
              </a:rPr>
              <a:t>('0', 'end’))</a:t>
            </a:r>
          </a:p>
          <a:p>
            <a:pPr marL="0" indent="0">
              <a:buNone/>
            </a:pPr>
            <a:r>
              <a:rPr lang="en-US" sz="1800" dirty="0">
                <a:cs typeface="Courier New" panose="02070309020205020404" pitchFamily="49" charset="0"/>
              </a:rPr>
              <a:t>‘500’ is the default value in the altitude </a:t>
            </a:r>
            <a:r>
              <a:rPr lang="en-US" sz="1800" i="1" dirty="0">
                <a:cs typeface="Courier New" panose="02070309020205020404" pitchFamily="49" charset="0"/>
              </a:rPr>
              <a:t>entry</a:t>
            </a:r>
            <a:r>
              <a:rPr lang="en-US" sz="1800" dirty="0">
                <a:cs typeface="Courier New" panose="02070309020205020404" pitchFamily="49" charset="0"/>
              </a:rPr>
              <a:t> widget. It gets cleared when one clicks inside the entry widget.</a:t>
            </a:r>
          </a:p>
        </p:txBody>
      </p:sp>
      <p:pic>
        <p:nvPicPr>
          <p:cNvPr id="6" name="Picture 5">
            <a:extLst>
              <a:ext uri="{FF2B5EF4-FFF2-40B4-BE49-F238E27FC236}">
                <a16:creationId xmlns:a16="http://schemas.microsoft.com/office/drawing/2014/main" id="{0D621A4E-CBF4-4DBD-A425-2A1FE90D4259}"/>
              </a:ext>
            </a:extLst>
          </p:cNvPr>
          <p:cNvPicPr>
            <a:picLocks noChangeAspect="1"/>
          </p:cNvPicPr>
          <p:nvPr/>
        </p:nvPicPr>
        <p:blipFill>
          <a:blip r:embed="rId2"/>
          <a:stretch>
            <a:fillRect/>
          </a:stretch>
        </p:blipFill>
        <p:spPr>
          <a:xfrm>
            <a:off x="8790305" y="1581397"/>
            <a:ext cx="3000375" cy="3238500"/>
          </a:xfrm>
          <a:prstGeom prst="rect">
            <a:avLst/>
          </a:prstGeom>
        </p:spPr>
      </p:pic>
      <p:cxnSp>
        <p:nvCxnSpPr>
          <p:cNvPr id="8" name="Straight Arrow Connector 7">
            <a:extLst>
              <a:ext uri="{FF2B5EF4-FFF2-40B4-BE49-F238E27FC236}">
                <a16:creationId xmlns:a16="http://schemas.microsoft.com/office/drawing/2014/main" id="{9FCE6D85-4BB2-4A70-9544-4FB8556AE06C}"/>
              </a:ext>
            </a:extLst>
          </p:cNvPr>
          <p:cNvCxnSpPr>
            <a:cxnSpLocks/>
          </p:cNvCxnSpPr>
          <p:nvPr/>
        </p:nvCxnSpPr>
        <p:spPr>
          <a:xfrm>
            <a:off x="9865360" y="1214596"/>
            <a:ext cx="264160" cy="868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48D55C6-A0B9-4C35-B36C-39D65F0A313E}"/>
              </a:ext>
            </a:extLst>
          </p:cNvPr>
          <p:cNvCxnSpPr>
            <a:cxnSpLocks/>
            <a:stCxn id="19" idx="2"/>
          </p:cNvCxnSpPr>
          <p:nvPr/>
        </p:nvCxnSpPr>
        <p:spPr>
          <a:xfrm flipV="1">
            <a:off x="8044814" y="3200648"/>
            <a:ext cx="1312546" cy="444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CE39BAA-4922-41B7-99CA-D19110F801C9}"/>
              </a:ext>
            </a:extLst>
          </p:cNvPr>
          <p:cNvCxnSpPr>
            <a:cxnSpLocks/>
          </p:cNvCxnSpPr>
          <p:nvPr/>
        </p:nvCxnSpPr>
        <p:spPr>
          <a:xfrm flipH="1" flipV="1">
            <a:off x="9489440" y="4593954"/>
            <a:ext cx="375920" cy="592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36544EA-8F69-4993-B5B9-7ED4D0C76CC3}"/>
              </a:ext>
            </a:extLst>
          </p:cNvPr>
          <p:cNvSpPr txBox="1"/>
          <p:nvPr/>
        </p:nvSpPr>
        <p:spPr>
          <a:xfrm>
            <a:off x="9166135" y="5107913"/>
            <a:ext cx="2248714" cy="369332"/>
          </a:xfrm>
          <a:prstGeom prst="rect">
            <a:avLst/>
          </a:prstGeom>
          <a:noFill/>
        </p:spPr>
        <p:txBody>
          <a:bodyPr wrap="square">
            <a:spAutoFit/>
          </a:bodyPr>
          <a:lstStyle/>
          <a:p>
            <a:r>
              <a:rPr lang="en-US" sz="1800" dirty="0" err="1">
                <a:latin typeface="Courier New" panose="02070309020205020404" pitchFamily="49" charset="0"/>
                <a:cs typeface="Courier New" panose="02070309020205020404" pitchFamily="49" charset="0"/>
              </a:rPr>
              <a:t>okcancel_frame</a:t>
            </a:r>
            <a:endParaRPr lang="en-US" dirty="0"/>
          </a:p>
        </p:txBody>
      </p:sp>
      <p:sp>
        <p:nvSpPr>
          <p:cNvPr id="19" name="TextBox 18">
            <a:extLst>
              <a:ext uri="{FF2B5EF4-FFF2-40B4-BE49-F238E27FC236}">
                <a16:creationId xmlns:a16="http://schemas.microsoft.com/office/drawing/2014/main" id="{2861592D-041D-47A0-BC89-01A1BED74B14}"/>
              </a:ext>
            </a:extLst>
          </p:cNvPr>
          <p:cNvSpPr txBox="1"/>
          <p:nvPr/>
        </p:nvSpPr>
        <p:spPr>
          <a:xfrm rot="16888615">
            <a:off x="6238240" y="3423884"/>
            <a:ext cx="3251200" cy="369332"/>
          </a:xfrm>
          <a:prstGeom prst="rect">
            <a:avLst/>
          </a:prstGeom>
          <a:noFill/>
        </p:spPr>
        <p:txBody>
          <a:bodyPr wrap="square">
            <a:spAutoFit/>
          </a:bodyPr>
          <a:lstStyle/>
          <a:p>
            <a:r>
              <a:rPr lang="en-US" sz="1800" dirty="0" err="1">
                <a:latin typeface="Courier New" panose="02070309020205020404" pitchFamily="49" charset="0"/>
                <a:cs typeface="Courier New" panose="02070309020205020404" pitchFamily="49" charset="0"/>
              </a:rPr>
              <a:t>sat_kep_specs_frame</a:t>
            </a:r>
            <a:r>
              <a:rPr lang="en-US" sz="1800" dirty="0">
                <a:latin typeface="Courier New" panose="02070309020205020404" pitchFamily="49" charset="0"/>
                <a:cs typeface="Courier New" panose="02070309020205020404" pitchFamily="49" charset="0"/>
              </a:rPr>
              <a:t> </a:t>
            </a:r>
            <a:endParaRPr lang="en-US" dirty="0"/>
          </a:p>
        </p:txBody>
      </p:sp>
      <p:sp>
        <p:nvSpPr>
          <p:cNvPr id="22" name="TextBox 21">
            <a:extLst>
              <a:ext uri="{FF2B5EF4-FFF2-40B4-BE49-F238E27FC236}">
                <a16:creationId xmlns:a16="http://schemas.microsoft.com/office/drawing/2014/main" id="{A27A6B38-9A59-4F73-998A-351B6C0EAEFD}"/>
              </a:ext>
            </a:extLst>
          </p:cNvPr>
          <p:cNvSpPr txBox="1"/>
          <p:nvPr/>
        </p:nvSpPr>
        <p:spPr>
          <a:xfrm>
            <a:off x="8883332" y="843240"/>
            <a:ext cx="2814320" cy="369332"/>
          </a:xfrm>
          <a:prstGeom prst="rect">
            <a:avLst/>
          </a:prstGeom>
          <a:noFill/>
        </p:spPr>
        <p:txBody>
          <a:bodyPr wrap="square">
            <a:spAutoFit/>
          </a:bodyPr>
          <a:lstStyle/>
          <a:p>
            <a:r>
              <a:rPr lang="en-US" sz="1800" dirty="0" err="1">
                <a:latin typeface="Courier New" panose="02070309020205020404" pitchFamily="49" charset="0"/>
                <a:cs typeface="Courier New" panose="02070309020205020404" pitchFamily="49" charset="0"/>
              </a:rPr>
              <a:t>sat_win_frame</a:t>
            </a:r>
            <a:r>
              <a:rPr lang="en-US" sz="1800" dirty="0">
                <a:latin typeface="Courier New" panose="02070309020205020404" pitchFamily="49" charset="0"/>
                <a:cs typeface="Courier New" panose="02070309020205020404" pitchFamily="49" charset="0"/>
              </a:rPr>
              <a:t> </a:t>
            </a:r>
            <a:endParaRPr lang="en-US" dirty="0"/>
          </a:p>
        </p:txBody>
      </p:sp>
    </p:spTree>
    <p:extLst>
      <p:ext uri="{BB962C8B-B14F-4D97-AF65-F5344CB8AC3E}">
        <p14:creationId xmlns:p14="http://schemas.microsoft.com/office/powerpoint/2010/main" val="320172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219A9-ED48-4EB4-9E6E-5DC82134B943}"/>
              </a:ext>
            </a:extLst>
          </p:cNvPr>
          <p:cNvSpPr>
            <a:spLocks noGrp="1"/>
          </p:cNvSpPr>
          <p:nvPr>
            <p:ph type="title"/>
          </p:nvPr>
        </p:nvSpPr>
        <p:spPr/>
        <p:txBody>
          <a:bodyPr/>
          <a:lstStyle/>
          <a:p>
            <a:r>
              <a:rPr lang="en-US" dirty="0"/>
              <a:t>General notes on coding style</a:t>
            </a:r>
          </a:p>
        </p:txBody>
      </p:sp>
      <p:sp>
        <p:nvSpPr>
          <p:cNvPr id="4" name="Content Placeholder 2">
            <a:extLst>
              <a:ext uri="{FF2B5EF4-FFF2-40B4-BE49-F238E27FC236}">
                <a16:creationId xmlns:a16="http://schemas.microsoft.com/office/drawing/2014/main" id="{FDA69C96-D191-484C-84EC-1DCA82353DBA}"/>
              </a:ext>
            </a:extLst>
          </p:cNvPr>
          <p:cNvSpPr>
            <a:spLocks noGrp="1"/>
          </p:cNvSpPr>
          <p:nvPr>
            <p:ph idx="1"/>
          </p:nvPr>
        </p:nvSpPr>
        <p:spPr>
          <a:xfrm>
            <a:off x="838200" y="1825624"/>
            <a:ext cx="6099175" cy="4956916"/>
          </a:xfrm>
        </p:spPr>
        <p:txBody>
          <a:bodyPr>
            <a:normAutofit/>
          </a:bodyPr>
          <a:lstStyle/>
          <a:p>
            <a:r>
              <a:rPr lang="en-US" sz="1800" dirty="0"/>
              <a:t>Typically, the grid function is used to lay out widgets within a frame. The rows and columns are configured with weights and widgets are laid out in the cells.</a:t>
            </a:r>
          </a:p>
          <a:p>
            <a:r>
              <a:rPr lang="en-US" sz="1800" dirty="0"/>
              <a:t>Example: In the </a:t>
            </a:r>
            <a:r>
              <a:rPr lang="en-US" sz="1800" dirty="0" err="1">
                <a:latin typeface="Courier New" panose="02070309020205020404" pitchFamily="49" charset="0"/>
                <a:cs typeface="Courier New" panose="02070309020205020404" pitchFamily="49" charset="0"/>
              </a:rPr>
              <a:t>cfsatellite</a:t>
            </a:r>
            <a:r>
              <a:rPr lang="en-US" sz="1800" dirty="0"/>
              <a:t> module, the below snippet corresponds to the rows and cols illustrated in the figure (on the right). The labels and entry widgets are placed within each cell.</a:t>
            </a:r>
          </a:p>
          <a:p>
            <a:pPr marL="0" indent="0">
              <a:buNone/>
            </a:pPr>
            <a:endParaRPr lang="en-US" sz="1800" dirty="0">
              <a:cs typeface="Courier New" panose="02070309020205020404" pitchFamily="49" charset="0"/>
            </a:endParaRPr>
          </a:p>
        </p:txBody>
      </p:sp>
      <p:sp>
        <p:nvSpPr>
          <p:cNvPr id="6" name="TextBox 5">
            <a:extLst>
              <a:ext uri="{FF2B5EF4-FFF2-40B4-BE49-F238E27FC236}">
                <a16:creationId xmlns:a16="http://schemas.microsoft.com/office/drawing/2014/main" id="{87C48532-72B3-4A55-984A-F003E1CC3EE5}"/>
              </a:ext>
            </a:extLst>
          </p:cNvPr>
          <p:cNvSpPr txBox="1"/>
          <p:nvPr/>
        </p:nvSpPr>
        <p:spPr>
          <a:xfrm>
            <a:off x="2014498" y="3877988"/>
            <a:ext cx="5217852" cy="1938992"/>
          </a:xfrm>
          <a:prstGeom prst="rect">
            <a:avLst/>
          </a:prstGeom>
          <a:noFill/>
        </p:spPr>
        <p:txBody>
          <a:bodyPr wrap="square">
            <a:spAutoFit/>
          </a:bodyPr>
          <a:lstStyle/>
          <a:p>
            <a:pPr marL="0" indent="0">
              <a:buNone/>
            </a:pPr>
            <a:r>
              <a:rPr lang="en-US" sz="1200" dirty="0" err="1">
                <a:latin typeface="Courier New" panose="02070309020205020404" pitchFamily="49" charset="0"/>
                <a:cs typeface="Courier New" panose="02070309020205020404" pitchFamily="49" charset="0"/>
              </a:rPr>
              <a:t>sat_kep_specs_frame.columnconfigure</a:t>
            </a:r>
            <a:r>
              <a:rPr lang="en-US" sz="1200" dirty="0">
                <a:latin typeface="Courier New" panose="02070309020205020404" pitchFamily="49" charset="0"/>
                <a:cs typeface="Courier New" panose="02070309020205020404" pitchFamily="49" charset="0"/>
              </a:rPr>
              <a:t>(0,weight=1)</a:t>
            </a:r>
          </a:p>
          <a:p>
            <a:pPr marL="0" indent="0">
              <a:buNone/>
            </a:pPr>
            <a:r>
              <a:rPr lang="en-US" sz="1200" dirty="0" err="1">
                <a:latin typeface="Courier New" panose="02070309020205020404" pitchFamily="49" charset="0"/>
                <a:cs typeface="Courier New" panose="02070309020205020404" pitchFamily="49" charset="0"/>
              </a:rPr>
              <a:t>sat_kep_specs_frame.columnconfigure</a:t>
            </a:r>
            <a:r>
              <a:rPr lang="en-US" sz="1200" dirty="0">
                <a:latin typeface="Courier New" panose="02070309020205020404" pitchFamily="49" charset="0"/>
                <a:cs typeface="Courier New" panose="02070309020205020404" pitchFamily="49" charset="0"/>
              </a:rPr>
              <a:t>(1,weight=1)</a:t>
            </a:r>
          </a:p>
          <a:p>
            <a:pPr marL="0" indent="0">
              <a:buNone/>
            </a:pPr>
            <a:r>
              <a:rPr lang="en-US" sz="1200" dirty="0" err="1">
                <a:latin typeface="Courier New" panose="02070309020205020404" pitchFamily="49" charset="0"/>
                <a:cs typeface="Courier New" panose="02070309020205020404" pitchFamily="49" charset="0"/>
              </a:rPr>
              <a:t>sat_kep_specs_frame.rowconfigure</a:t>
            </a:r>
            <a:r>
              <a:rPr lang="en-US" sz="1200" dirty="0">
                <a:latin typeface="Courier New" panose="02070309020205020404" pitchFamily="49" charset="0"/>
                <a:cs typeface="Courier New" panose="02070309020205020404" pitchFamily="49" charset="0"/>
              </a:rPr>
              <a:t>(0,weight=1)</a:t>
            </a:r>
          </a:p>
          <a:p>
            <a:pPr marL="0" indent="0">
              <a:buNone/>
            </a:pPr>
            <a:r>
              <a:rPr lang="en-US" sz="1200" dirty="0" err="1">
                <a:latin typeface="Courier New" panose="02070309020205020404" pitchFamily="49" charset="0"/>
                <a:cs typeface="Courier New" panose="02070309020205020404" pitchFamily="49" charset="0"/>
              </a:rPr>
              <a:t>sat_kep_specs_frame.rowconfigure</a:t>
            </a:r>
            <a:r>
              <a:rPr lang="en-US" sz="1200" dirty="0">
                <a:latin typeface="Courier New" panose="02070309020205020404" pitchFamily="49" charset="0"/>
                <a:cs typeface="Courier New" panose="02070309020205020404" pitchFamily="49" charset="0"/>
              </a:rPr>
              <a:t>(1,weight=1)</a:t>
            </a:r>
          </a:p>
          <a:p>
            <a:pPr marL="0" indent="0">
              <a:buNone/>
            </a:pPr>
            <a:r>
              <a:rPr lang="en-US" sz="1200" dirty="0" err="1">
                <a:latin typeface="Courier New" panose="02070309020205020404" pitchFamily="49" charset="0"/>
                <a:cs typeface="Courier New" panose="02070309020205020404" pitchFamily="49" charset="0"/>
              </a:rPr>
              <a:t>sat_kep_specs_frame.rowconfigure</a:t>
            </a:r>
            <a:r>
              <a:rPr lang="en-US" sz="1200" dirty="0">
                <a:latin typeface="Courier New" panose="02070309020205020404" pitchFamily="49" charset="0"/>
                <a:cs typeface="Courier New" panose="02070309020205020404" pitchFamily="49" charset="0"/>
              </a:rPr>
              <a:t>(2,weight=1)</a:t>
            </a:r>
          </a:p>
          <a:p>
            <a:pPr marL="0" indent="0">
              <a:buNone/>
            </a:pPr>
            <a:r>
              <a:rPr lang="en-US" sz="1200" dirty="0" err="1">
                <a:latin typeface="Courier New" panose="02070309020205020404" pitchFamily="49" charset="0"/>
                <a:cs typeface="Courier New" panose="02070309020205020404" pitchFamily="49" charset="0"/>
              </a:rPr>
              <a:t>sat_kep_specs_frame.rowconfigure</a:t>
            </a:r>
            <a:r>
              <a:rPr lang="en-US" sz="1200" dirty="0">
                <a:latin typeface="Courier New" panose="02070309020205020404" pitchFamily="49" charset="0"/>
                <a:cs typeface="Courier New" panose="02070309020205020404" pitchFamily="49" charset="0"/>
              </a:rPr>
              <a:t>(3,weight=1)</a:t>
            </a:r>
          </a:p>
          <a:p>
            <a:pPr marL="0" indent="0">
              <a:buNone/>
            </a:pPr>
            <a:r>
              <a:rPr lang="en-US" sz="1200" dirty="0" err="1">
                <a:latin typeface="Courier New" panose="02070309020205020404" pitchFamily="49" charset="0"/>
                <a:cs typeface="Courier New" panose="02070309020205020404" pitchFamily="49" charset="0"/>
              </a:rPr>
              <a:t>sat_kep_specs_frame.rowconfigure</a:t>
            </a:r>
            <a:r>
              <a:rPr lang="en-US" sz="1200" dirty="0">
                <a:latin typeface="Courier New" panose="02070309020205020404" pitchFamily="49" charset="0"/>
                <a:cs typeface="Courier New" panose="02070309020205020404" pitchFamily="49" charset="0"/>
              </a:rPr>
              <a:t>(4,weight=1)</a:t>
            </a:r>
          </a:p>
          <a:p>
            <a:pPr marL="0" indent="0">
              <a:buNone/>
            </a:pPr>
            <a:r>
              <a:rPr lang="en-US" sz="1200" dirty="0" err="1">
                <a:latin typeface="Courier New" panose="02070309020205020404" pitchFamily="49" charset="0"/>
                <a:cs typeface="Courier New" panose="02070309020205020404" pitchFamily="49" charset="0"/>
              </a:rPr>
              <a:t>sat_kep_specs_frame.rowconfigure</a:t>
            </a:r>
            <a:r>
              <a:rPr lang="en-US" sz="1200" dirty="0">
                <a:latin typeface="Courier New" panose="02070309020205020404" pitchFamily="49" charset="0"/>
                <a:cs typeface="Courier New" panose="02070309020205020404" pitchFamily="49" charset="0"/>
              </a:rPr>
              <a:t>(5,weight=1) </a:t>
            </a:r>
          </a:p>
          <a:p>
            <a:pPr marL="0" indent="0">
              <a:buNone/>
            </a:pPr>
            <a:r>
              <a:rPr lang="en-US" sz="1200" dirty="0" err="1">
                <a:latin typeface="Courier New" panose="02070309020205020404" pitchFamily="49" charset="0"/>
                <a:cs typeface="Courier New" panose="02070309020205020404" pitchFamily="49" charset="0"/>
              </a:rPr>
              <a:t>sat_kep_specs_frame.rowconfigure</a:t>
            </a:r>
            <a:r>
              <a:rPr lang="en-US" sz="1200" dirty="0">
                <a:latin typeface="Courier New" panose="02070309020205020404" pitchFamily="49" charset="0"/>
                <a:cs typeface="Courier New" panose="02070309020205020404" pitchFamily="49" charset="0"/>
              </a:rPr>
              <a:t>(6,weight=1)</a:t>
            </a:r>
          </a:p>
          <a:p>
            <a:pPr marL="0" indent="0">
              <a:buNone/>
            </a:pPr>
            <a:r>
              <a:rPr lang="en-US" sz="1200" dirty="0" err="1">
                <a:latin typeface="Courier New" panose="02070309020205020404" pitchFamily="49" charset="0"/>
                <a:cs typeface="Courier New" panose="02070309020205020404" pitchFamily="49" charset="0"/>
              </a:rPr>
              <a:t>sat_kep_specs_frame.rowconfigure</a:t>
            </a:r>
            <a:r>
              <a:rPr lang="en-US" sz="1200" dirty="0">
                <a:latin typeface="Courier New" panose="02070309020205020404" pitchFamily="49" charset="0"/>
                <a:cs typeface="Courier New" panose="02070309020205020404" pitchFamily="49" charset="0"/>
              </a:rPr>
              <a:t>(7,weight=1)</a:t>
            </a:r>
          </a:p>
        </p:txBody>
      </p:sp>
      <p:pic>
        <p:nvPicPr>
          <p:cNvPr id="7" name="Picture 6">
            <a:extLst>
              <a:ext uri="{FF2B5EF4-FFF2-40B4-BE49-F238E27FC236}">
                <a16:creationId xmlns:a16="http://schemas.microsoft.com/office/drawing/2014/main" id="{7B246220-75E6-40A7-9D85-AEE47D59AB2C}"/>
              </a:ext>
            </a:extLst>
          </p:cNvPr>
          <p:cNvPicPr>
            <a:picLocks noChangeAspect="1"/>
          </p:cNvPicPr>
          <p:nvPr/>
        </p:nvPicPr>
        <p:blipFill>
          <a:blip r:embed="rId2"/>
          <a:stretch>
            <a:fillRect/>
          </a:stretch>
        </p:blipFill>
        <p:spPr>
          <a:xfrm>
            <a:off x="8408647" y="1667458"/>
            <a:ext cx="3000375" cy="3238500"/>
          </a:xfrm>
          <a:prstGeom prst="rect">
            <a:avLst/>
          </a:prstGeom>
        </p:spPr>
      </p:pic>
      <p:sp>
        <p:nvSpPr>
          <p:cNvPr id="13" name="Rectangle 12">
            <a:extLst>
              <a:ext uri="{FF2B5EF4-FFF2-40B4-BE49-F238E27FC236}">
                <a16:creationId xmlns:a16="http://schemas.microsoft.com/office/drawing/2014/main" id="{A42D7F33-40DB-4769-BD44-9D26169DB64B}"/>
              </a:ext>
            </a:extLst>
          </p:cNvPr>
          <p:cNvSpPr/>
          <p:nvPr/>
        </p:nvSpPr>
        <p:spPr>
          <a:xfrm>
            <a:off x="8408648" y="2095130"/>
            <a:ext cx="3000375" cy="2441357"/>
          </a:xfrm>
          <a:prstGeom prst="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333BE505-9665-4D9F-8624-3B39F0025BE4}"/>
              </a:ext>
            </a:extLst>
          </p:cNvPr>
          <p:cNvCxnSpPr>
            <a:cxnSpLocks/>
            <a:endCxn id="13" idx="2"/>
          </p:cNvCxnSpPr>
          <p:nvPr/>
        </p:nvCxnSpPr>
        <p:spPr>
          <a:xfrm flipH="1">
            <a:off x="9908836" y="2095130"/>
            <a:ext cx="34154" cy="24413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2731401-0F9E-417B-9DE0-DB08F4098357}"/>
              </a:ext>
            </a:extLst>
          </p:cNvPr>
          <p:cNvCxnSpPr>
            <a:cxnSpLocks/>
          </p:cNvCxnSpPr>
          <p:nvPr/>
        </p:nvCxnSpPr>
        <p:spPr>
          <a:xfrm>
            <a:off x="8408648" y="2467992"/>
            <a:ext cx="300037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A623180-A8BD-4BDB-BE6F-61A065A74745}"/>
              </a:ext>
            </a:extLst>
          </p:cNvPr>
          <p:cNvCxnSpPr>
            <a:cxnSpLocks/>
          </p:cNvCxnSpPr>
          <p:nvPr/>
        </p:nvCxnSpPr>
        <p:spPr>
          <a:xfrm>
            <a:off x="8408648" y="2811854"/>
            <a:ext cx="300037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38816B3-5DC8-4746-A25C-143B3DC4772E}"/>
              </a:ext>
            </a:extLst>
          </p:cNvPr>
          <p:cNvCxnSpPr>
            <a:cxnSpLocks/>
          </p:cNvCxnSpPr>
          <p:nvPr/>
        </p:nvCxnSpPr>
        <p:spPr>
          <a:xfrm>
            <a:off x="8442802" y="3169328"/>
            <a:ext cx="300037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C3028A4-F2CE-47E9-85C9-2D83AB3B597F}"/>
              </a:ext>
            </a:extLst>
          </p:cNvPr>
          <p:cNvCxnSpPr>
            <a:cxnSpLocks/>
          </p:cNvCxnSpPr>
          <p:nvPr/>
        </p:nvCxnSpPr>
        <p:spPr>
          <a:xfrm>
            <a:off x="8442802" y="3429000"/>
            <a:ext cx="300037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39C3098-9928-4E6F-B4AE-B9E5EE13030E}"/>
              </a:ext>
            </a:extLst>
          </p:cNvPr>
          <p:cNvCxnSpPr>
            <a:cxnSpLocks/>
          </p:cNvCxnSpPr>
          <p:nvPr/>
        </p:nvCxnSpPr>
        <p:spPr>
          <a:xfrm>
            <a:off x="8442802" y="3732567"/>
            <a:ext cx="300037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1FA9B90-7948-44F7-B846-FC10B48FA5C7}"/>
              </a:ext>
            </a:extLst>
          </p:cNvPr>
          <p:cNvCxnSpPr>
            <a:cxnSpLocks/>
          </p:cNvCxnSpPr>
          <p:nvPr/>
        </p:nvCxnSpPr>
        <p:spPr>
          <a:xfrm>
            <a:off x="8408648" y="4085158"/>
            <a:ext cx="300037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B4B6E20-9B7C-4914-8765-B7496DF621CC}"/>
              </a:ext>
            </a:extLst>
          </p:cNvPr>
          <p:cNvCxnSpPr>
            <a:cxnSpLocks/>
          </p:cNvCxnSpPr>
          <p:nvPr/>
        </p:nvCxnSpPr>
        <p:spPr>
          <a:xfrm>
            <a:off x="8408648" y="4333782"/>
            <a:ext cx="3000375"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4870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219A9-ED48-4EB4-9E6E-5DC82134B943}"/>
              </a:ext>
            </a:extLst>
          </p:cNvPr>
          <p:cNvSpPr>
            <a:spLocks noGrp="1"/>
          </p:cNvSpPr>
          <p:nvPr>
            <p:ph type="title"/>
          </p:nvPr>
        </p:nvSpPr>
        <p:spPr/>
        <p:txBody>
          <a:bodyPr/>
          <a:lstStyle/>
          <a:p>
            <a:r>
              <a:rPr lang="en-US" dirty="0"/>
              <a:t>General notes on coding style</a:t>
            </a:r>
          </a:p>
        </p:txBody>
      </p:sp>
      <p:sp>
        <p:nvSpPr>
          <p:cNvPr id="4" name="Content Placeholder 2">
            <a:extLst>
              <a:ext uri="{FF2B5EF4-FFF2-40B4-BE49-F238E27FC236}">
                <a16:creationId xmlns:a16="http://schemas.microsoft.com/office/drawing/2014/main" id="{FDA69C96-D191-484C-84EC-1DCA82353DBA}"/>
              </a:ext>
            </a:extLst>
          </p:cNvPr>
          <p:cNvSpPr>
            <a:spLocks noGrp="1"/>
          </p:cNvSpPr>
          <p:nvPr>
            <p:ph idx="1"/>
          </p:nvPr>
        </p:nvSpPr>
        <p:spPr>
          <a:xfrm>
            <a:off x="838201" y="1825624"/>
            <a:ext cx="5461000" cy="3366136"/>
          </a:xfrm>
        </p:spPr>
        <p:txBody>
          <a:bodyPr>
            <a:normAutofit/>
          </a:bodyPr>
          <a:lstStyle/>
          <a:p>
            <a:r>
              <a:rPr lang="en-US" sz="1800" dirty="0"/>
              <a:t>In many cases stacks of frames (on top of each other, of the same size) are used. The frame at the top of the stack is visible to the user.</a:t>
            </a:r>
          </a:p>
          <a:p>
            <a:r>
              <a:rPr lang="en-US" sz="1800" dirty="0"/>
              <a:t>Example in the alongside snippet from the </a:t>
            </a:r>
            <a:r>
              <a:rPr lang="en-US" sz="1800" dirty="0" err="1">
                <a:latin typeface="Courier New" panose="02070309020205020404" pitchFamily="49" charset="0"/>
                <a:cs typeface="Courier New" panose="02070309020205020404" pitchFamily="49" charset="0"/>
              </a:rPr>
              <a:t>mainapplication</a:t>
            </a:r>
            <a:r>
              <a:rPr lang="en-US" sz="1800" dirty="0"/>
              <a:t> module, the </a:t>
            </a:r>
            <a:r>
              <a:rPr lang="en-US" sz="1800" dirty="0" err="1">
                <a:latin typeface="Courier New" panose="02070309020205020404" pitchFamily="49" charset="0"/>
                <a:cs typeface="Courier New" panose="02070309020205020404" pitchFamily="49" charset="0"/>
              </a:rPr>
              <a:t>WelcomeFrame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ConfigureFrame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ExecuteFrame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VisualizeFrame</a:t>
            </a:r>
            <a:r>
              <a:rPr lang="en-US" sz="1800" dirty="0">
                <a:latin typeface="Courier New" panose="02070309020205020404" pitchFamily="49" charset="0"/>
                <a:cs typeface="Courier New" panose="02070309020205020404" pitchFamily="49" charset="0"/>
              </a:rPr>
              <a:t> </a:t>
            </a:r>
            <a:r>
              <a:rPr lang="en-US" sz="1800" dirty="0"/>
              <a:t>and </a:t>
            </a:r>
            <a:r>
              <a:rPr lang="en-US" sz="1800" dirty="0" err="1">
                <a:latin typeface="Courier New" panose="02070309020205020404" pitchFamily="49" charset="0"/>
                <a:cs typeface="Courier New" panose="02070309020205020404" pitchFamily="49" charset="0"/>
              </a:rPr>
              <a:t>OperationsFrame</a:t>
            </a:r>
            <a:r>
              <a:rPr lang="en-US" sz="1800" dirty="0"/>
              <a:t> are stacked on top of each other. The </a:t>
            </a:r>
            <a:r>
              <a:rPr lang="en-US" sz="1800" dirty="0" err="1">
                <a:latin typeface="Courier New" panose="02070309020205020404" pitchFamily="49" charset="0"/>
                <a:cs typeface="Courier New" panose="02070309020205020404" pitchFamily="49" charset="0"/>
              </a:rPr>
              <a:t>show_frame</a:t>
            </a:r>
            <a:r>
              <a:rPr lang="en-US" sz="1800" dirty="0">
                <a:latin typeface="Courier New" panose="02070309020205020404" pitchFamily="49" charset="0"/>
                <a:cs typeface="Courier New" panose="02070309020205020404" pitchFamily="49" charset="0"/>
              </a:rPr>
              <a:t>(.) </a:t>
            </a:r>
            <a:r>
              <a:rPr lang="en-US" sz="1800" dirty="0"/>
              <a:t>function is used to push a required frame to the top of the stack.</a:t>
            </a:r>
          </a:p>
          <a:p>
            <a:pPr marL="0" indent="0">
              <a:buNone/>
            </a:pPr>
            <a:endParaRPr lang="en-US" sz="1800" dirty="0">
              <a:cs typeface="Courier New" panose="02070309020205020404" pitchFamily="49" charset="0"/>
            </a:endParaRPr>
          </a:p>
        </p:txBody>
      </p:sp>
      <p:sp>
        <p:nvSpPr>
          <p:cNvPr id="6" name="TextBox 5">
            <a:extLst>
              <a:ext uri="{FF2B5EF4-FFF2-40B4-BE49-F238E27FC236}">
                <a16:creationId xmlns:a16="http://schemas.microsoft.com/office/drawing/2014/main" id="{87C48532-72B3-4A55-984A-F003E1CC3EE5}"/>
              </a:ext>
            </a:extLst>
          </p:cNvPr>
          <p:cNvSpPr txBox="1"/>
          <p:nvPr/>
        </p:nvSpPr>
        <p:spPr>
          <a:xfrm>
            <a:off x="6590346" y="1770283"/>
            <a:ext cx="5693094" cy="3970318"/>
          </a:xfrm>
          <a:prstGeom prst="rect">
            <a:avLst/>
          </a:prstGeom>
          <a:noFill/>
        </p:spPr>
        <p:txBody>
          <a:bodyPr wrap="square">
            <a:spAutoFit/>
          </a:bodyPr>
          <a:lstStyle/>
          <a:p>
            <a:pPr marL="0" indent="0">
              <a:buNone/>
            </a:pPr>
            <a:r>
              <a:rPr lang="en-US" sz="1200" dirty="0" err="1">
                <a:latin typeface="Courier New" panose="02070309020205020404" pitchFamily="49" charset="0"/>
                <a:cs typeface="Courier New" panose="02070309020205020404" pitchFamily="49" charset="0"/>
              </a:rPr>
              <a:t>self.frames</a:t>
            </a:r>
            <a:r>
              <a:rPr lang="en-US" sz="1200" dirty="0">
                <a:latin typeface="Courier New" panose="02070309020205020404" pitchFamily="49" charset="0"/>
                <a:cs typeface="Courier New" panose="02070309020205020404" pitchFamily="49" charset="0"/>
              </a:rPr>
              <a:t> = {}</a:t>
            </a:r>
          </a:p>
          <a:p>
            <a:pPr marL="0" indent="0">
              <a:buNone/>
            </a:pPr>
            <a:r>
              <a:rPr lang="en-US" sz="1200" dirty="0">
                <a:latin typeface="Courier New" panose="02070309020205020404" pitchFamily="49" charset="0"/>
                <a:cs typeface="Courier New" panose="02070309020205020404" pitchFamily="49" charset="0"/>
              </a:rPr>
              <a:t># put all of the pages in the same location;</a:t>
            </a:r>
          </a:p>
          <a:p>
            <a:pPr marL="0" indent="0">
              <a:buNone/>
            </a:pPr>
            <a:r>
              <a:rPr lang="en-US" sz="1200" dirty="0">
                <a:latin typeface="Courier New" panose="02070309020205020404" pitchFamily="49" charset="0"/>
                <a:cs typeface="Courier New" panose="02070309020205020404" pitchFamily="49" charset="0"/>
              </a:rPr>
              <a:t># the one on the top of the stacking order</a:t>
            </a:r>
          </a:p>
          <a:p>
            <a:pPr marL="0" indent="0">
              <a:buNone/>
            </a:pPr>
            <a:r>
              <a:rPr lang="en-US" sz="1200" dirty="0">
                <a:latin typeface="Courier New" panose="02070309020205020404" pitchFamily="49" charset="0"/>
                <a:cs typeface="Courier New" panose="02070309020205020404" pitchFamily="49" charset="0"/>
              </a:rPr>
              <a:t># will be the one that is visible.</a:t>
            </a:r>
          </a:p>
          <a:p>
            <a:pPr marL="0" indent="0">
              <a:buNone/>
            </a:pPr>
            <a:r>
              <a:rPr lang="en-US" sz="1200" dirty="0">
                <a:latin typeface="Courier New" panose="02070309020205020404" pitchFamily="49" charset="0"/>
                <a:cs typeface="Courier New" panose="02070309020205020404" pitchFamily="49" charset="0"/>
              </a:rPr>
              <a:t>for F in (</a:t>
            </a:r>
            <a:r>
              <a:rPr lang="en-US" sz="1200" dirty="0" err="1">
                <a:highlight>
                  <a:srgbClr val="FFFF00"/>
                </a:highlight>
                <a:latin typeface="Courier New" panose="02070309020205020404" pitchFamily="49" charset="0"/>
                <a:cs typeface="Courier New" panose="02070309020205020404" pitchFamily="49" charset="0"/>
              </a:rPr>
              <a:t>WelcomeFrame</a:t>
            </a:r>
            <a:r>
              <a:rPr lang="en-US" sz="1200" dirty="0">
                <a:highlight>
                  <a:srgbClr val="FFFF00"/>
                </a:highlight>
                <a:latin typeface="Courier New" panose="02070309020205020404" pitchFamily="49" charset="0"/>
                <a:cs typeface="Courier New" panose="02070309020205020404" pitchFamily="49" charset="0"/>
              </a:rPr>
              <a:t>, </a:t>
            </a:r>
            <a:r>
              <a:rPr lang="en-US" sz="1200" dirty="0" err="1">
                <a:highlight>
                  <a:srgbClr val="FFFF00"/>
                </a:highlight>
                <a:latin typeface="Courier New" panose="02070309020205020404" pitchFamily="49" charset="0"/>
                <a:cs typeface="Courier New" panose="02070309020205020404" pitchFamily="49" charset="0"/>
              </a:rPr>
              <a:t>ConfigureFrame</a:t>
            </a:r>
            <a:r>
              <a:rPr lang="en-US" sz="1200" dirty="0">
                <a:highlight>
                  <a:srgbClr val="FFFF00"/>
                </a:highlight>
                <a:latin typeface="Courier New" panose="02070309020205020404" pitchFamily="49" charset="0"/>
                <a:cs typeface="Courier New" panose="02070309020205020404" pitchFamily="49" charset="0"/>
              </a:rPr>
              <a:t>, </a:t>
            </a:r>
            <a:r>
              <a:rPr lang="en-US" sz="1200" dirty="0" err="1">
                <a:highlight>
                  <a:srgbClr val="FFFF00"/>
                </a:highlight>
                <a:latin typeface="Courier New" panose="02070309020205020404" pitchFamily="49" charset="0"/>
                <a:cs typeface="Courier New" panose="02070309020205020404" pitchFamily="49" charset="0"/>
              </a:rPr>
              <a:t>ExecuteFrame</a:t>
            </a:r>
            <a:r>
              <a:rPr lang="en-US" sz="1200" dirty="0">
                <a:highlight>
                  <a:srgbClr val="FFFF00"/>
                </a:highlight>
                <a:latin typeface="Courier New" panose="02070309020205020404" pitchFamily="49" charset="0"/>
                <a:cs typeface="Courier New" panose="02070309020205020404" pitchFamily="49" charset="0"/>
              </a:rPr>
              <a:t>, </a:t>
            </a:r>
            <a:r>
              <a:rPr lang="en-US" sz="1200" dirty="0" err="1">
                <a:highlight>
                  <a:srgbClr val="FFFF00"/>
                </a:highlight>
                <a:latin typeface="Courier New" panose="02070309020205020404" pitchFamily="49" charset="0"/>
                <a:cs typeface="Courier New" panose="02070309020205020404" pitchFamily="49" charset="0"/>
              </a:rPr>
              <a:t>VisualizeFrame</a:t>
            </a:r>
            <a:r>
              <a:rPr lang="en-US" sz="1200" dirty="0">
                <a:highlight>
                  <a:srgbClr val="FFFF00"/>
                </a:highlight>
                <a:latin typeface="Courier New" panose="02070309020205020404" pitchFamily="49" charset="0"/>
                <a:cs typeface="Courier New" panose="02070309020205020404" pitchFamily="49" charset="0"/>
              </a:rPr>
              <a:t>, </a:t>
            </a:r>
            <a:r>
              <a:rPr lang="en-US" sz="1200" dirty="0" err="1">
                <a:highlight>
                  <a:srgbClr val="FFFF00"/>
                </a:highlight>
                <a:latin typeface="Courier New" panose="02070309020205020404" pitchFamily="49" charset="0"/>
                <a:cs typeface="Courier New" panose="02070309020205020404" pitchFamily="49" charset="0"/>
              </a:rPr>
              <a:t>OperationsFrame</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page_name</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F.__name</a:t>
            </a:r>
            <a:r>
              <a:rPr lang="en-US" sz="1200" dirty="0">
                <a:latin typeface="Courier New" panose="02070309020205020404" pitchFamily="49" charset="0"/>
                <a:cs typeface="Courier New" panose="02070309020205020404" pitchFamily="49" charset="0"/>
              </a:rPr>
              <a:t>__</a:t>
            </a:r>
          </a:p>
          <a:p>
            <a:pPr marL="0" indent="0">
              <a:buNone/>
            </a:pPr>
            <a:r>
              <a:rPr lang="en-US" sz="1200" dirty="0">
                <a:latin typeface="Courier New" panose="02070309020205020404" pitchFamily="49" charset="0"/>
                <a:cs typeface="Courier New" panose="02070309020205020404" pitchFamily="49" charset="0"/>
              </a:rPr>
              <a:t>    frame = F(parent=container, controller=self)</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self.frames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page_name</a:t>
            </a:r>
            <a:r>
              <a:rPr lang="en-US" sz="1200" dirty="0">
                <a:latin typeface="Courier New" panose="02070309020205020404" pitchFamily="49" charset="0"/>
                <a:cs typeface="Courier New" panose="02070309020205020404" pitchFamily="49" charset="0"/>
              </a:rPr>
              <a:t>] = frame</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 put all of the pages in the same location;</a:t>
            </a:r>
          </a:p>
          <a:p>
            <a:pPr marL="0" indent="0">
              <a:buNone/>
            </a:pPr>
            <a:r>
              <a:rPr lang="en-US" sz="1200" dirty="0">
                <a:latin typeface="Courier New" panose="02070309020205020404" pitchFamily="49" charset="0"/>
                <a:cs typeface="Courier New" panose="02070309020205020404" pitchFamily="49" charset="0"/>
              </a:rPr>
              <a:t>    # the one on the top of the stacking order</a:t>
            </a:r>
          </a:p>
          <a:p>
            <a:pPr marL="0" indent="0">
              <a:buNone/>
            </a:pPr>
            <a:r>
              <a:rPr lang="en-US" sz="1200" dirty="0">
                <a:latin typeface="Courier New" panose="02070309020205020404" pitchFamily="49" charset="0"/>
                <a:cs typeface="Courier New" panose="02070309020205020404" pitchFamily="49" charset="0"/>
              </a:rPr>
              <a:t>            # will be the one that is visible.</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frame.grid</a:t>
            </a:r>
            <a:r>
              <a:rPr lang="en-US" sz="1200" dirty="0">
                <a:latin typeface="Courier New" panose="02070309020205020404" pitchFamily="49" charset="0"/>
                <a:cs typeface="Courier New" panose="02070309020205020404" pitchFamily="49" charset="0"/>
              </a:rPr>
              <a:t>(row=0, column=0, sticky="</a:t>
            </a:r>
            <a:r>
              <a:rPr lang="en-US" sz="1200" dirty="0" err="1">
                <a:latin typeface="Courier New" panose="02070309020205020404" pitchFamily="49" charset="0"/>
                <a:cs typeface="Courier New" panose="02070309020205020404" pitchFamily="49" charset="0"/>
              </a:rPr>
              <a:t>nsew</a:t>
            </a:r>
            <a:r>
              <a:rPr lang="en-US" sz="1200" dirty="0">
                <a:latin typeface="Courier New" panose="02070309020205020404" pitchFamily="49" charset="0"/>
                <a:cs typeface="Courier New" panose="02070309020205020404" pitchFamily="49" charset="0"/>
              </a:rPr>
              <a:t>")</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err="1">
                <a:latin typeface="Courier New" panose="02070309020205020404" pitchFamily="49" charset="0"/>
                <a:cs typeface="Courier New" panose="02070309020205020404" pitchFamily="49" charset="0"/>
              </a:rPr>
              <a:t>self.show_frame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WelcomeFrame</a:t>
            </a:r>
            <a:r>
              <a:rPr lang="en-US" sz="1200" dirty="0">
                <a:latin typeface="Courier New" panose="02070309020205020404" pitchFamily="49" charset="0"/>
                <a:cs typeface="Courier New" panose="02070309020205020404" pitchFamily="49" charset="0"/>
              </a:rPr>
              <a:t>")  </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def </a:t>
            </a:r>
            <a:r>
              <a:rPr lang="en-US" sz="1200" dirty="0" err="1">
                <a:highlight>
                  <a:srgbClr val="FFFF00"/>
                </a:highlight>
                <a:latin typeface="Courier New" panose="02070309020205020404" pitchFamily="49" charset="0"/>
                <a:cs typeface="Courier New" panose="02070309020205020404" pitchFamily="49" charset="0"/>
              </a:rPr>
              <a:t>show_frame</a:t>
            </a:r>
            <a:r>
              <a:rPr lang="en-US" sz="1200" dirty="0">
                <a:latin typeface="Courier New" panose="02070309020205020404" pitchFamily="49" charset="0"/>
                <a:cs typeface="Courier New" panose="02070309020205020404" pitchFamily="49" charset="0"/>
              </a:rPr>
              <a:t>(self, </a:t>
            </a:r>
            <a:r>
              <a:rPr lang="en-US" sz="1200" dirty="0" err="1">
                <a:latin typeface="Courier New" panose="02070309020205020404" pitchFamily="49" charset="0"/>
                <a:cs typeface="Courier New" panose="02070309020205020404" pitchFamily="49" charset="0"/>
              </a:rPr>
              <a:t>page_name</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'''Show a frame for the given page name'''</a:t>
            </a:r>
          </a:p>
          <a:p>
            <a:pPr marL="0" indent="0">
              <a:buNone/>
            </a:pPr>
            <a:r>
              <a:rPr lang="en-US" sz="1200" dirty="0">
                <a:latin typeface="Courier New" panose="02070309020205020404" pitchFamily="49" charset="0"/>
                <a:cs typeface="Courier New" panose="02070309020205020404" pitchFamily="49" charset="0"/>
              </a:rPr>
              <a:t>        frame = </a:t>
            </a:r>
            <a:r>
              <a:rPr lang="en-US" sz="1200" dirty="0" err="1">
                <a:latin typeface="Courier New" panose="02070309020205020404" pitchFamily="49" charset="0"/>
                <a:cs typeface="Courier New" panose="02070309020205020404" pitchFamily="49" charset="0"/>
              </a:rPr>
              <a:t>self.frames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page_name</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frame.tkraise</a:t>
            </a:r>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04027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126B-80BE-4BB5-9D53-6570BBEAB642}"/>
              </a:ext>
            </a:extLst>
          </p:cNvPr>
          <p:cNvSpPr>
            <a:spLocks noGrp="1"/>
          </p:cNvSpPr>
          <p:nvPr>
            <p:ph type="title"/>
          </p:nvPr>
        </p:nvSpPr>
        <p:spPr/>
        <p:txBody>
          <a:bodyPr/>
          <a:lstStyle/>
          <a:p>
            <a:r>
              <a:rPr lang="en-US" dirty="0"/>
              <a:t>General notes on coding style</a:t>
            </a:r>
          </a:p>
        </p:txBody>
      </p:sp>
      <p:sp>
        <p:nvSpPr>
          <p:cNvPr id="4" name="Content Placeholder 2">
            <a:extLst>
              <a:ext uri="{FF2B5EF4-FFF2-40B4-BE49-F238E27FC236}">
                <a16:creationId xmlns:a16="http://schemas.microsoft.com/office/drawing/2014/main" id="{B02985F4-C396-499F-94AD-B40C7CCEA073}"/>
              </a:ext>
            </a:extLst>
          </p:cNvPr>
          <p:cNvSpPr>
            <a:spLocks noGrp="1"/>
          </p:cNvSpPr>
          <p:nvPr>
            <p:ph idx="1"/>
          </p:nvPr>
        </p:nvSpPr>
        <p:spPr>
          <a:xfrm>
            <a:off x="838201" y="1825624"/>
            <a:ext cx="5461000" cy="3366136"/>
          </a:xfrm>
        </p:spPr>
        <p:txBody>
          <a:bodyPr>
            <a:normAutofit/>
          </a:bodyPr>
          <a:lstStyle/>
          <a:p>
            <a:r>
              <a:rPr lang="en-US" sz="1800"/>
              <a:t>Frames </a:t>
            </a:r>
            <a:r>
              <a:rPr lang="en-US" sz="1800" dirty="0"/>
              <a:t>may be defined as classes. They materialize at the point in the program when an object of that class is instantiated.</a:t>
            </a:r>
          </a:p>
          <a:p>
            <a:r>
              <a:rPr lang="en-US" sz="1800" dirty="0"/>
              <a:t>Example: </a:t>
            </a:r>
            <a:r>
              <a:rPr lang="en-US" sz="1800" dirty="0" err="1"/>
              <a:t>WelcomeFrame</a:t>
            </a:r>
            <a:r>
              <a:rPr lang="en-US" sz="1800" dirty="0"/>
              <a:t>, </a:t>
            </a:r>
            <a:r>
              <a:rPr lang="en-US" sz="1800" dirty="0" err="1"/>
              <a:t>ConfigureFrame</a:t>
            </a:r>
            <a:r>
              <a:rPr lang="en-US" sz="1800" dirty="0"/>
              <a:t>, </a:t>
            </a:r>
            <a:r>
              <a:rPr lang="en-US" sz="1800" dirty="0" err="1"/>
              <a:t>etc</a:t>
            </a:r>
            <a:endParaRPr lang="en-US" sz="1800" dirty="0"/>
          </a:p>
          <a:p>
            <a:pPr marL="0" indent="0">
              <a:buNone/>
            </a:pPr>
            <a:endParaRPr lang="en-US" sz="1800" dirty="0">
              <a:cs typeface="Courier New" panose="02070309020205020404" pitchFamily="49" charset="0"/>
            </a:endParaRPr>
          </a:p>
        </p:txBody>
      </p:sp>
    </p:spTree>
    <p:extLst>
      <p:ext uri="{BB962C8B-B14F-4D97-AF65-F5344CB8AC3E}">
        <p14:creationId xmlns:p14="http://schemas.microsoft.com/office/powerpoint/2010/main" val="3362265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77590-B903-4036-BB14-0A91676BEC8A}"/>
              </a:ext>
            </a:extLst>
          </p:cNvPr>
          <p:cNvSpPr>
            <a:spLocks noGrp="1"/>
          </p:cNvSpPr>
          <p:nvPr>
            <p:ph type="title"/>
          </p:nvPr>
        </p:nvSpPr>
        <p:spPr/>
        <p:txBody>
          <a:bodyPr/>
          <a:lstStyle/>
          <a:p>
            <a:r>
              <a:rPr lang="en-US" dirty="0"/>
              <a:t>eosimapp.py</a:t>
            </a:r>
          </a:p>
        </p:txBody>
      </p:sp>
      <p:sp>
        <p:nvSpPr>
          <p:cNvPr id="3" name="Content Placeholder 2">
            <a:extLst>
              <a:ext uri="{FF2B5EF4-FFF2-40B4-BE49-F238E27FC236}">
                <a16:creationId xmlns:a16="http://schemas.microsoft.com/office/drawing/2014/main" id="{A949AC39-3B33-4D12-92B4-70C64ACBC711}"/>
              </a:ext>
            </a:extLst>
          </p:cNvPr>
          <p:cNvSpPr>
            <a:spLocks noGrp="1"/>
          </p:cNvSpPr>
          <p:nvPr>
            <p:ph idx="1"/>
          </p:nvPr>
        </p:nvSpPr>
        <p:spPr>
          <a:xfrm>
            <a:off x="838200" y="1825625"/>
            <a:ext cx="9761738" cy="3083726"/>
          </a:xfrm>
        </p:spPr>
        <p:txBody>
          <a:bodyPr>
            <a:normAutofit/>
          </a:bodyPr>
          <a:lstStyle/>
          <a:p>
            <a:r>
              <a:rPr lang="en-US" sz="2000" dirty="0"/>
              <a:t>This is a script which when invoked starts the EO-Sim application.</a:t>
            </a:r>
          </a:p>
          <a:p>
            <a:r>
              <a:rPr lang="en-US" sz="2000" dirty="0"/>
              <a:t>It can be called with an argument specifying the level of </a:t>
            </a:r>
            <a:r>
              <a:rPr lang="en-US" sz="2000" i="1" dirty="0"/>
              <a:t>logging</a:t>
            </a:r>
            <a:r>
              <a:rPr lang="en-US" sz="2000" dirty="0"/>
              <a:t> required (</a:t>
            </a:r>
            <a:r>
              <a:rPr lang="en-US" sz="2000" dirty="0">
                <a:latin typeface="Courier New" panose="02070309020205020404" pitchFamily="49" charset="0"/>
                <a:cs typeface="Courier New" panose="02070309020205020404" pitchFamily="49" charset="0"/>
              </a:rPr>
              <a:t>CRITICAL</a:t>
            </a:r>
            <a:r>
              <a:rPr lang="en-US" sz="2000" dirty="0"/>
              <a:t> or </a:t>
            </a:r>
            <a:r>
              <a:rPr lang="en-US" sz="2000" dirty="0">
                <a:latin typeface="Courier New" panose="02070309020205020404" pitchFamily="49" charset="0"/>
                <a:cs typeface="Courier New" panose="02070309020205020404" pitchFamily="49" charset="0"/>
              </a:rPr>
              <a:t>ERROR</a:t>
            </a:r>
            <a:r>
              <a:rPr lang="en-US" sz="2000" dirty="0"/>
              <a:t> or </a:t>
            </a:r>
            <a:r>
              <a:rPr lang="en-US" sz="2000" dirty="0">
                <a:latin typeface="Courier New" panose="02070309020205020404" pitchFamily="49" charset="0"/>
                <a:cs typeface="Courier New" panose="02070309020205020404" pitchFamily="49" charset="0"/>
              </a:rPr>
              <a:t>WARNING</a:t>
            </a:r>
            <a:r>
              <a:rPr lang="en-US" sz="2000" dirty="0"/>
              <a:t> or </a:t>
            </a:r>
            <a:r>
              <a:rPr lang="en-US" sz="2000" dirty="0">
                <a:latin typeface="Courier New" panose="02070309020205020404" pitchFamily="49" charset="0"/>
                <a:cs typeface="Courier New" panose="02070309020205020404" pitchFamily="49" charset="0"/>
              </a:rPr>
              <a:t>INFO</a:t>
            </a:r>
            <a:r>
              <a:rPr lang="en-US" sz="2000" dirty="0"/>
              <a:t> or </a:t>
            </a:r>
            <a:r>
              <a:rPr lang="en-US" sz="2000" dirty="0">
                <a:latin typeface="Courier New" panose="02070309020205020404" pitchFamily="49" charset="0"/>
                <a:cs typeface="Courier New" panose="02070309020205020404" pitchFamily="49" charset="0"/>
              </a:rPr>
              <a:t>DEBUG</a:t>
            </a:r>
            <a:r>
              <a:rPr lang="en-US" sz="2000" dirty="0"/>
              <a:t>).</a:t>
            </a:r>
          </a:p>
          <a:p>
            <a:r>
              <a:rPr lang="en-US" sz="2000" dirty="0"/>
              <a:t>It instantiates the </a:t>
            </a:r>
            <a:r>
              <a:rPr lang="en-US" sz="2000" dirty="0" err="1">
                <a:latin typeface="Courier New" panose="02070309020205020404" pitchFamily="49" charset="0"/>
                <a:cs typeface="Courier New" panose="02070309020205020404" pitchFamily="49" charset="0"/>
              </a:rPr>
              <a:t>MainApplication</a:t>
            </a:r>
            <a:r>
              <a:rPr lang="en-US" sz="2000" dirty="0"/>
              <a:t> object, which accepts as argument the </a:t>
            </a:r>
            <a:r>
              <a:rPr lang="en-US" sz="2000" dirty="0">
                <a:latin typeface="Courier New" panose="02070309020205020404" pitchFamily="49" charset="0"/>
                <a:cs typeface="Courier New" panose="02070309020205020404" pitchFamily="49" charset="0"/>
              </a:rPr>
              <a:t>root</a:t>
            </a:r>
            <a:r>
              <a:rPr lang="en-US" sz="2000" dirty="0"/>
              <a:t>.</a:t>
            </a:r>
          </a:p>
        </p:txBody>
      </p:sp>
    </p:spTree>
    <p:extLst>
      <p:ext uri="{BB962C8B-B14F-4D97-AF65-F5344CB8AC3E}">
        <p14:creationId xmlns:p14="http://schemas.microsoft.com/office/powerpoint/2010/main" val="541036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200D3FD8-0495-477B-ABA0-214E5E9C5BCA}"/>
              </a:ext>
            </a:extLst>
          </p:cNvPr>
          <p:cNvPicPr>
            <a:picLocks noChangeAspect="1"/>
          </p:cNvPicPr>
          <p:nvPr/>
        </p:nvPicPr>
        <p:blipFill>
          <a:blip r:embed="rId2"/>
          <a:stretch>
            <a:fillRect/>
          </a:stretch>
        </p:blipFill>
        <p:spPr>
          <a:xfrm>
            <a:off x="5468645" y="1854870"/>
            <a:ext cx="6323613" cy="3095131"/>
          </a:xfrm>
          <a:prstGeom prst="rect">
            <a:avLst/>
          </a:prstGeom>
        </p:spPr>
      </p:pic>
      <p:sp>
        <p:nvSpPr>
          <p:cNvPr id="2" name="Title 1">
            <a:extLst>
              <a:ext uri="{FF2B5EF4-FFF2-40B4-BE49-F238E27FC236}">
                <a16:creationId xmlns:a16="http://schemas.microsoft.com/office/drawing/2014/main" id="{A0CCE97E-F420-4299-9AEA-B60AA207F579}"/>
              </a:ext>
            </a:extLst>
          </p:cNvPr>
          <p:cNvSpPr>
            <a:spLocks noGrp="1"/>
          </p:cNvSpPr>
          <p:nvPr>
            <p:ph type="title"/>
          </p:nvPr>
        </p:nvSpPr>
        <p:spPr/>
        <p:txBody>
          <a:bodyPr/>
          <a:lstStyle/>
          <a:p>
            <a:r>
              <a:rPr lang="en-US" dirty="0"/>
              <a:t>mainapplication.py</a:t>
            </a:r>
            <a:br>
              <a:rPr lang="en-US" dirty="0"/>
            </a:br>
            <a:endParaRPr lang="en-US" dirty="0"/>
          </a:p>
        </p:txBody>
      </p:sp>
      <p:sp>
        <p:nvSpPr>
          <p:cNvPr id="4" name="TextBox 3">
            <a:extLst>
              <a:ext uri="{FF2B5EF4-FFF2-40B4-BE49-F238E27FC236}">
                <a16:creationId xmlns:a16="http://schemas.microsoft.com/office/drawing/2014/main" id="{BE6B3C0B-8F44-48E9-9861-1B95234A9959}"/>
              </a:ext>
            </a:extLst>
          </p:cNvPr>
          <p:cNvSpPr txBox="1"/>
          <p:nvPr/>
        </p:nvSpPr>
        <p:spPr>
          <a:xfrm>
            <a:off x="509727" y="1166842"/>
            <a:ext cx="4958918" cy="4770537"/>
          </a:xfrm>
          <a:prstGeom prst="rect">
            <a:avLst/>
          </a:prstGeom>
          <a:noFill/>
        </p:spPr>
        <p:txBody>
          <a:bodyPr wrap="square" rtlCol="0">
            <a:spAutoFit/>
          </a:bodyPr>
          <a:lstStyle/>
          <a:p>
            <a:pPr marL="285750" indent="-285750">
              <a:buFont typeface="Arial" panose="020B0604020202020204" pitchFamily="34" charset="0"/>
              <a:buChar char="•"/>
            </a:pPr>
            <a:r>
              <a:rPr lang="en-US" sz="1600" dirty="0"/>
              <a:t>This is the </a:t>
            </a:r>
            <a:r>
              <a:rPr lang="en-US" sz="1600" i="1" dirty="0"/>
              <a:t>main python file </a:t>
            </a:r>
            <a:r>
              <a:rPr lang="en-US" sz="1600" dirty="0"/>
              <a:t>inside which the widgets inside the </a:t>
            </a:r>
            <a:r>
              <a:rPr lang="en-US" sz="1600" dirty="0">
                <a:latin typeface="Courier New" panose="02070309020205020404" pitchFamily="49" charset="0"/>
                <a:cs typeface="Courier New" panose="02070309020205020404" pitchFamily="49" charset="0"/>
              </a:rPr>
              <a:t>root</a:t>
            </a:r>
            <a:r>
              <a:rPr lang="en-US" sz="1600" dirty="0"/>
              <a:t> window are configured. It configures the overall GUI window and the frames inside it.</a:t>
            </a:r>
          </a:p>
          <a:p>
            <a:pPr marL="285750" indent="-285750">
              <a:buFont typeface="Arial" panose="020B0604020202020204" pitchFamily="34" charset="0"/>
              <a:buChar char="•"/>
            </a:pPr>
            <a:r>
              <a:rPr lang="en-US" sz="1600" dirty="0"/>
              <a:t>The </a:t>
            </a:r>
            <a:r>
              <a:rPr lang="en-US" sz="1600" dirty="0" err="1">
                <a:latin typeface="Courier New" panose="02070309020205020404" pitchFamily="49" charset="0"/>
                <a:cs typeface="Courier New" panose="02070309020205020404" pitchFamily="49" charset="0"/>
              </a:rPr>
              <a:t>parent_frame</a:t>
            </a:r>
            <a:r>
              <a:rPr lang="en-US" sz="1600" dirty="0">
                <a:latin typeface="Courier New" panose="02070309020205020404" pitchFamily="49" charset="0"/>
                <a:cs typeface="Courier New" panose="02070309020205020404" pitchFamily="49" charset="0"/>
              </a:rPr>
              <a:t> </a:t>
            </a:r>
            <a:r>
              <a:rPr lang="en-US" sz="1600" dirty="0"/>
              <a:t>encompasses all frames inside the main-window. Inside the </a:t>
            </a:r>
            <a:r>
              <a:rPr lang="en-US" sz="1600" dirty="0" err="1">
                <a:latin typeface="Courier New" panose="02070309020205020404" pitchFamily="49" charset="0"/>
                <a:cs typeface="Courier New" panose="02070309020205020404" pitchFamily="49" charset="0"/>
              </a:rPr>
              <a:t>parent_frame</a:t>
            </a:r>
            <a:r>
              <a:rPr lang="en-US" sz="1600" dirty="0">
                <a:latin typeface="Courier New" panose="02070309020205020404" pitchFamily="49" charset="0"/>
                <a:cs typeface="Courier New" panose="02070309020205020404" pitchFamily="49" charset="0"/>
              </a:rPr>
              <a:t> </a:t>
            </a:r>
            <a:r>
              <a:rPr lang="en-US" sz="1600" dirty="0"/>
              <a:t>we have the following items defined:</a:t>
            </a:r>
          </a:p>
          <a:p>
            <a:pPr marL="742950" lvl="1" indent="-285750">
              <a:buFont typeface="Arial" panose="020B0604020202020204" pitchFamily="34" charset="0"/>
              <a:buChar char="•"/>
            </a:pPr>
            <a:r>
              <a:rPr lang="en-US" sz="1600" dirty="0" err="1">
                <a:latin typeface="Courier New" panose="02070309020205020404" pitchFamily="49" charset="0"/>
                <a:cs typeface="Courier New" panose="02070309020205020404" pitchFamily="49" charset="0"/>
              </a:rPr>
              <a:t>menubar</a:t>
            </a:r>
            <a:r>
              <a:rPr lang="en-US" sz="1600" dirty="0"/>
              <a:t> (</a:t>
            </a:r>
            <a:r>
              <a:rPr lang="en-US" sz="1600" dirty="0" err="1"/>
              <a:t>Menubar</a:t>
            </a:r>
            <a:r>
              <a:rPr lang="en-US" sz="1600" dirty="0"/>
              <a:t>)</a:t>
            </a:r>
          </a:p>
          <a:p>
            <a:pPr marL="742950" lvl="1" indent="-285750">
              <a:buFont typeface="Arial" panose="020B0604020202020204" pitchFamily="34" charset="0"/>
              <a:buChar char="•"/>
            </a:pPr>
            <a:r>
              <a:rPr lang="en-US" sz="1600" dirty="0" err="1">
                <a:latin typeface="Courier New" panose="02070309020205020404" pitchFamily="49" charset="0"/>
                <a:cs typeface="Courier New" panose="02070309020205020404" pitchFamily="49" charset="0"/>
              </a:rPr>
              <a:t>lsidebar</a:t>
            </a:r>
            <a:r>
              <a:rPr lang="en-US" sz="1600" dirty="0"/>
              <a:t> (left-sidebar) (Frame)</a:t>
            </a:r>
          </a:p>
          <a:p>
            <a:pPr marL="742950" lvl="1" indent="-285750">
              <a:buFont typeface="Arial" panose="020B0604020202020204" pitchFamily="34" charset="0"/>
              <a:buChar char="•"/>
            </a:pPr>
            <a:r>
              <a:rPr lang="en-US" sz="1600" dirty="0" err="1">
                <a:latin typeface="Courier New" panose="02070309020205020404" pitchFamily="49" charset="0"/>
                <a:cs typeface="Courier New" panose="02070309020205020404" pitchFamily="49" charset="0"/>
              </a:rPr>
              <a:t>messagearea</a:t>
            </a:r>
            <a:r>
              <a:rPr lang="en-US" sz="1600" dirty="0"/>
              <a:t> (Frame)</a:t>
            </a:r>
          </a:p>
          <a:p>
            <a:pPr marL="742950" lvl="1" indent="-285750">
              <a:buFont typeface="Arial" panose="020B0604020202020204" pitchFamily="34" charset="0"/>
              <a:buChar char="•"/>
            </a:pPr>
            <a:r>
              <a:rPr lang="en-US" sz="1600" dirty="0">
                <a:latin typeface="Courier New" panose="02070309020205020404" pitchFamily="49" charset="0"/>
                <a:cs typeface="Courier New" panose="02070309020205020404" pitchFamily="49" charset="0"/>
              </a:rPr>
              <a:t>container</a:t>
            </a:r>
            <a:r>
              <a:rPr lang="en-US" sz="1600" dirty="0"/>
              <a:t> (Frame)</a:t>
            </a:r>
          </a:p>
          <a:p>
            <a:pPr marL="1200150" lvl="2" indent="-285750">
              <a:buFont typeface="Arial" panose="020B0604020202020204" pitchFamily="34" charset="0"/>
              <a:buChar char="•"/>
            </a:pPr>
            <a:r>
              <a:rPr lang="en-US" sz="1600" dirty="0"/>
              <a:t>The below frames are stacked on top of each other inside the container frame.</a:t>
            </a:r>
          </a:p>
          <a:p>
            <a:pPr marL="1657350" lvl="3" indent="-285750">
              <a:buFont typeface="Arial" panose="020B0604020202020204" pitchFamily="34" charset="0"/>
              <a:buChar char="•"/>
            </a:pPr>
            <a:r>
              <a:rPr lang="en-US" sz="1600" dirty="0" err="1">
                <a:latin typeface="Courier New" panose="02070309020205020404" pitchFamily="49" charset="0"/>
                <a:cs typeface="Courier New" panose="02070309020205020404" pitchFamily="49" charset="0"/>
              </a:rPr>
              <a:t>WelcomeFrame</a:t>
            </a:r>
            <a:endParaRPr lang="en-US" sz="1600" dirty="0">
              <a:latin typeface="Courier New" panose="02070309020205020404" pitchFamily="49" charset="0"/>
              <a:cs typeface="Courier New" panose="02070309020205020404" pitchFamily="49" charset="0"/>
            </a:endParaRPr>
          </a:p>
          <a:p>
            <a:pPr marL="1657350" lvl="3" indent="-285750">
              <a:buFont typeface="Arial" panose="020B0604020202020204" pitchFamily="34" charset="0"/>
              <a:buChar char="•"/>
            </a:pPr>
            <a:r>
              <a:rPr lang="en-US" sz="1600" dirty="0" err="1">
                <a:latin typeface="Courier New" panose="02070309020205020404" pitchFamily="49" charset="0"/>
                <a:cs typeface="Courier New" panose="02070309020205020404" pitchFamily="49" charset="0"/>
              </a:rPr>
              <a:t>ConfigureFrame</a:t>
            </a:r>
            <a:endParaRPr lang="en-US" sz="1600" dirty="0">
              <a:latin typeface="Courier New" panose="02070309020205020404" pitchFamily="49" charset="0"/>
              <a:cs typeface="Courier New" panose="02070309020205020404" pitchFamily="49" charset="0"/>
            </a:endParaRPr>
          </a:p>
          <a:p>
            <a:pPr marL="1657350" lvl="3" indent="-285750">
              <a:buFont typeface="Arial" panose="020B0604020202020204" pitchFamily="34" charset="0"/>
              <a:buChar char="•"/>
            </a:pPr>
            <a:r>
              <a:rPr lang="en-US" sz="1600" dirty="0" err="1">
                <a:latin typeface="Courier New" panose="02070309020205020404" pitchFamily="49" charset="0"/>
                <a:cs typeface="Courier New" panose="02070309020205020404" pitchFamily="49" charset="0"/>
              </a:rPr>
              <a:t>ExecuteFrame</a:t>
            </a:r>
            <a:endParaRPr lang="en-US" sz="1600" dirty="0">
              <a:latin typeface="Courier New" panose="02070309020205020404" pitchFamily="49" charset="0"/>
              <a:cs typeface="Courier New" panose="02070309020205020404" pitchFamily="49" charset="0"/>
            </a:endParaRPr>
          </a:p>
          <a:p>
            <a:pPr marL="1657350" lvl="3" indent="-285750">
              <a:buFont typeface="Arial" panose="020B0604020202020204" pitchFamily="34" charset="0"/>
              <a:buChar char="•"/>
            </a:pPr>
            <a:r>
              <a:rPr lang="en-US" sz="1600" dirty="0" err="1">
                <a:latin typeface="Courier New" panose="02070309020205020404" pitchFamily="49" charset="0"/>
                <a:cs typeface="Courier New" panose="02070309020205020404" pitchFamily="49" charset="0"/>
              </a:rPr>
              <a:t>VisualizeFrame</a:t>
            </a:r>
            <a:endParaRPr lang="en-US" sz="1600" dirty="0">
              <a:latin typeface="Courier New" panose="02070309020205020404" pitchFamily="49" charset="0"/>
              <a:cs typeface="Courier New" panose="02070309020205020404" pitchFamily="49" charset="0"/>
            </a:endParaRPr>
          </a:p>
          <a:p>
            <a:pPr marL="1657350" lvl="3" indent="-285750">
              <a:buFont typeface="Arial" panose="020B0604020202020204" pitchFamily="34" charset="0"/>
              <a:buChar char="•"/>
            </a:pPr>
            <a:r>
              <a:rPr lang="en-US" sz="1600" dirty="0" err="1">
                <a:latin typeface="Courier New" panose="02070309020205020404" pitchFamily="49" charset="0"/>
                <a:cs typeface="Courier New" panose="02070309020205020404" pitchFamily="49" charset="0"/>
              </a:rPr>
              <a:t>OperationsFrame</a:t>
            </a:r>
            <a:endParaRPr lang="en-US" sz="1600" dirty="0">
              <a:latin typeface="Courier New" panose="02070309020205020404" pitchFamily="49" charset="0"/>
              <a:cs typeface="Courier New" panose="02070309020205020404" pitchFamily="49" charset="0"/>
            </a:endParaRPr>
          </a:p>
          <a:p>
            <a:pPr lvl="3"/>
            <a:endParaRPr lang="en-US" sz="1600" dirty="0"/>
          </a:p>
          <a:p>
            <a:pPr marL="742950" lvl="1" indent="-285750">
              <a:buFont typeface="Arial" panose="020B0604020202020204" pitchFamily="34" charset="0"/>
              <a:buChar char="•"/>
            </a:pPr>
            <a:endParaRPr lang="en-US" sz="1600" dirty="0"/>
          </a:p>
        </p:txBody>
      </p:sp>
      <p:cxnSp>
        <p:nvCxnSpPr>
          <p:cNvPr id="7" name="Straight Arrow Connector 6">
            <a:extLst>
              <a:ext uri="{FF2B5EF4-FFF2-40B4-BE49-F238E27FC236}">
                <a16:creationId xmlns:a16="http://schemas.microsoft.com/office/drawing/2014/main" id="{A9DABF4A-CEB3-4B44-B4A0-E5E53F5BEDE0}"/>
              </a:ext>
            </a:extLst>
          </p:cNvPr>
          <p:cNvCxnSpPr/>
          <p:nvPr/>
        </p:nvCxnSpPr>
        <p:spPr>
          <a:xfrm flipH="1">
            <a:off x="6338656" y="1278384"/>
            <a:ext cx="772358" cy="656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700A188-F2DA-4667-8A1B-629AF9B7C76E}"/>
              </a:ext>
            </a:extLst>
          </p:cNvPr>
          <p:cNvSpPr txBox="1"/>
          <p:nvPr/>
        </p:nvSpPr>
        <p:spPr>
          <a:xfrm>
            <a:off x="7111014" y="1069961"/>
            <a:ext cx="1149674" cy="369332"/>
          </a:xfrm>
          <a:prstGeom prst="rect">
            <a:avLst/>
          </a:prstGeom>
          <a:noFill/>
        </p:spPr>
        <p:txBody>
          <a:bodyPr wrap="none" rtlCol="0">
            <a:spAutoFit/>
          </a:bodyPr>
          <a:lstStyle/>
          <a:p>
            <a:r>
              <a:rPr lang="en-US" sz="1800" dirty="0" err="1">
                <a:latin typeface="Courier New" panose="02070309020205020404" pitchFamily="49" charset="0"/>
                <a:cs typeface="Courier New" panose="02070309020205020404" pitchFamily="49" charset="0"/>
              </a:rPr>
              <a:t>menubar</a:t>
            </a:r>
            <a:endParaRPr lang="en-US" dirty="0"/>
          </a:p>
        </p:txBody>
      </p:sp>
      <p:cxnSp>
        <p:nvCxnSpPr>
          <p:cNvPr id="9" name="Straight Arrow Connector 8">
            <a:extLst>
              <a:ext uri="{FF2B5EF4-FFF2-40B4-BE49-F238E27FC236}">
                <a16:creationId xmlns:a16="http://schemas.microsoft.com/office/drawing/2014/main" id="{534E0E9E-5687-4C21-BD69-E3E5572A2604}"/>
              </a:ext>
            </a:extLst>
          </p:cNvPr>
          <p:cNvCxnSpPr>
            <a:cxnSpLocks/>
          </p:cNvCxnSpPr>
          <p:nvPr/>
        </p:nvCxnSpPr>
        <p:spPr>
          <a:xfrm flipH="1" flipV="1">
            <a:off x="6189215" y="4221267"/>
            <a:ext cx="229340" cy="1036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B5BB43B-0C21-4B00-BF38-F3A77167CF55}"/>
              </a:ext>
            </a:extLst>
          </p:cNvPr>
          <p:cNvCxnSpPr>
            <a:cxnSpLocks/>
          </p:cNvCxnSpPr>
          <p:nvPr/>
        </p:nvCxnSpPr>
        <p:spPr>
          <a:xfrm>
            <a:off x="10191566" y="1110819"/>
            <a:ext cx="719090" cy="1650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5285424-740A-4B87-9F27-5143860FF1E3}"/>
              </a:ext>
            </a:extLst>
          </p:cNvPr>
          <p:cNvCxnSpPr>
            <a:cxnSpLocks/>
          </p:cNvCxnSpPr>
          <p:nvPr/>
        </p:nvCxnSpPr>
        <p:spPr>
          <a:xfrm flipH="1" flipV="1">
            <a:off x="8630451" y="4618515"/>
            <a:ext cx="344749" cy="495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49C8A8D-5D16-45A0-9C77-D443717B6970}"/>
              </a:ext>
            </a:extLst>
          </p:cNvPr>
          <p:cNvSpPr txBox="1"/>
          <p:nvPr/>
        </p:nvSpPr>
        <p:spPr>
          <a:xfrm>
            <a:off x="5790091" y="5171467"/>
            <a:ext cx="2483528" cy="1231106"/>
          </a:xfrm>
          <a:prstGeom prst="rect">
            <a:avLst/>
          </a:prstGeom>
          <a:noFill/>
        </p:spPr>
        <p:txBody>
          <a:bodyPr wrap="square">
            <a:spAutoFit/>
          </a:bodyPr>
          <a:lstStyle/>
          <a:p>
            <a:r>
              <a:rPr lang="en-US" sz="1800" dirty="0" err="1">
                <a:latin typeface="Courier New" panose="02070309020205020404" pitchFamily="49" charset="0"/>
                <a:cs typeface="Courier New" panose="02070309020205020404" pitchFamily="49" charset="0"/>
              </a:rPr>
              <a:t>lsidebar</a:t>
            </a:r>
            <a:endParaRPr lang="en-US" sz="1800" dirty="0">
              <a:latin typeface="Courier New" panose="02070309020205020404" pitchFamily="49" charset="0"/>
              <a:cs typeface="Courier New" panose="02070309020205020404" pitchFamily="49" charset="0"/>
            </a:endParaRPr>
          </a:p>
          <a:p>
            <a:r>
              <a:rPr lang="en-US" sz="1400" dirty="0">
                <a:cs typeface="Courier New" panose="02070309020205020404" pitchFamily="49" charset="0"/>
              </a:rPr>
              <a:t>“Control-panel” Clicking a button will bring the respective Frame to the top in the </a:t>
            </a:r>
            <a:r>
              <a:rPr lang="en-US" sz="1400" dirty="0">
                <a:latin typeface="Courier New" panose="02070309020205020404" pitchFamily="49" charset="0"/>
                <a:cs typeface="Courier New" panose="02070309020205020404" pitchFamily="49" charset="0"/>
              </a:rPr>
              <a:t>container </a:t>
            </a:r>
            <a:r>
              <a:rPr lang="en-US" sz="1400" dirty="0">
                <a:cs typeface="Courier New" panose="02070309020205020404" pitchFamily="49" charset="0"/>
              </a:rPr>
              <a:t>Frame.</a:t>
            </a:r>
            <a:endParaRPr lang="en-US" sz="1400" dirty="0"/>
          </a:p>
        </p:txBody>
      </p:sp>
      <p:sp>
        <p:nvSpPr>
          <p:cNvPr id="18" name="TextBox 17">
            <a:extLst>
              <a:ext uri="{FF2B5EF4-FFF2-40B4-BE49-F238E27FC236}">
                <a16:creationId xmlns:a16="http://schemas.microsoft.com/office/drawing/2014/main" id="{1803229C-6493-4BE7-97A1-EBF9E821B5E4}"/>
              </a:ext>
            </a:extLst>
          </p:cNvPr>
          <p:cNvSpPr txBox="1"/>
          <p:nvPr/>
        </p:nvSpPr>
        <p:spPr>
          <a:xfrm>
            <a:off x="8595065" y="4986801"/>
            <a:ext cx="2022628" cy="1015663"/>
          </a:xfrm>
          <a:prstGeom prst="rect">
            <a:avLst/>
          </a:prstGeom>
          <a:noFill/>
        </p:spPr>
        <p:txBody>
          <a:bodyPr wrap="square">
            <a:spAutoFit/>
          </a:bodyPr>
          <a:lstStyle/>
          <a:p>
            <a:r>
              <a:rPr lang="en-US" sz="1800" dirty="0" err="1">
                <a:latin typeface="Courier New" panose="02070309020205020404" pitchFamily="49" charset="0"/>
                <a:cs typeface="Courier New" panose="02070309020205020404" pitchFamily="49" charset="0"/>
              </a:rPr>
              <a:t>messagearea</a:t>
            </a:r>
            <a:endParaRPr lang="en-US" sz="1800" dirty="0">
              <a:latin typeface="Courier New" panose="02070309020205020404" pitchFamily="49" charset="0"/>
              <a:cs typeface="Courier New" panose="02070309020205020404" pitchFamily="49" charset="0"/>
            </a:endParaRPr>
          </a:p>
          <a:p>
            <a:r>
              <a:rPr lang="en-US" sz="1400" dirty="0">
                <a:cs typeface="Courier New" panose="02070309020205020404" pitchFamily="49" charset="0"/>
              </a:rPr>
              <a:t>Displays messages from the application to the user.</a:t>
            </a:r>
            <a:endParaRPr lang="en-US" sz="1400" dirty="0"/>
          </a:p>
        </p:txBody>
      </p:sp>
      <p:sp>
        <p:nvSpPr>
          <p:cNvPr id="19" name="TextBox 18">
            <a:extLst>
              <a:ext uri="{FF2B5EF4-FFF2-40B4-BE49-F238E27FC236}">
                <a16:creationId xmlns:a16="http://schemas.microsoft.com/office/drawing/2014/main" id="{B53365E4-23BE-4228-A14A-35E0044410E2}"/>
              </a:ext>
            </a:extLst>
          </p:cNvPr>
          <p:cNvSpPr txBox="1"/>
          <p:nvPr/>
        </p:nvSpPr>
        <p:spPr>
          <a:xfrm>
            <a:off x="9309123" y="289516"/>
            <a:ext cx="2138888" cy="1015663"/>
          </a:xfrm>
          <a:prstGeom prst="rect">
            <a:avLst/>
          </a:prstGeom>
          <a:noFill/>
        </p:spPr>
        <p:txBody>
          <a:bodyPr wrap="square">
            <a:spAutoFit/>
          </a:bodyPr>
          <a:lstStyle/>
          <a:p>
            <a:r>
              <a:rPr lang="en-US" sz="1800" dirty="0">
                <a:latin typeface="Courier New" panose="02070309020205020404" pitchFamily="49" charset="0"/>
                <a:cs typeface="Courier New" panose="02070309020205020404" pitchFamily="49" charset="0"/>
              </a:rPr>
              <a:t>container</a:t>
            </a:r>
          </a:p>
          <a:p>
            <a:r>
              <a:rPr lang="en-US" sz="1400" dirty="0">
                <a:cs typeface="Courier New" panose="02070309020205020404" pitchFamily="49" charset="0"/>
              </a:rPr>
              <a:t>Stack of frames. In figure the </a:t>
            </a:r>
            <a:r>
              <a:rPr lang="en-US" sz="1400" dirty="0" err="1">
                <a:latin typeface="Courier New" panose="02070309020205020404" pitchFamily="49" charset="0"/>
                <a:cs typeface="Courier New" panose="02070309020205020404" pitchFamily="49" charset="0"/>
              </a:rPr>
              <a:t>WelcomeFrame</a:t>
            </a:r>
            <a:r>
              <a:rPr lang="en-US" sz="1400" dirty="0">
                <a:cs typeface="Courier New" panose="02070309020205020404" pitchFamily="49" charset="0"/>
              </a:rPr>
              <a:t> is on the top.</a:t>
            </a:r>
            <a:endParaRPr lang="en-US" sz="1400" dirty="0"/>
          </a:p>
        </p:txBody>
      </p:sp>
    </p:spTree>
    <p:extLst>
      <p:ext uri="{BB962C8B-B14F-4D97-AF65-F5344CB8AC3E}">
        <p14:creationId xmlns:p14="http://schemas.microsoft.com/office/powerpoint/2010/main" val="2026912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BB113-B8B2-4A70-AFE7-29FF8386057F}"/>
              </a:ext>
            </a:extLst>
          </p:cNvPr>
          <p:cNvSpPr>
            <a:spLocks noGrp="1"/>
          </p:cNvSpPr>
          <p:nvPr>
            <p:ph type="title"/>
          </p:nvPr>
        </p:nvSpPr>
        <p:spPr/>
        <p:txBody>
          <a:bodyPr/>
          <a:lstStyle/>
          <a:p>
            <a:r>
              <a:rPr lang="en-US" dirty="0"/>
              <a:t>helpwindow.py</a:t>
            </a:r>
          </a:p>
        </p:txBody>
      </p:sp>
      <p:sp>
        <p:nvSpPr>
          <p:cNvPr id="4" name="TextBox 3">
            <a:extLst>
              <a:ext uri="{FF2B5EF4-FFF2-40B4-BE49-F238E27FC236}">
                <a16:creationId xmlns:a16="http://schemas.microsoft.com/office/drawing/2014/main" id="{FE3353A6-4D7C-43ED-B469-D2266607D6D6}"/>
              </a:ext>
            </a:extLst>
          </p:cNvPr>
          <p:cNvSpPr txBox="1"/>
          <p:nvPr/>
        </p:nvSpPr>
        <p:spPr>
          <a:xfrm>
            <a:off x="474215" y="1468683"/>
            <a:ext cx="8873971" cy="4770537"/>
          </a:xfrm>
          <a:prstGeom prst="rect">
            <a:avLst/>
          </a:prstGeom>
          <a:noFill/>
        </p:spPr>
        <p:txBody>
          <a:bodyPr wrap="square" rtlCol="0">
            <a:spAutoFit/>
          </a:bodyPr>
          <a:lstStyle/>
          <a:p>
            <a:pPr marL="285750" indent="-285750">
              <a:buFont typeface="Arial" panose="020B0604020202020204" pitchFamily="34" charset="0"/>
              <a:buChar char="•"/>
            </a:pPr>
            <a:r>
              <a:rPr lang="en-US" sz="1600" dirty="0"/>
              <a:t>This module contains set of functions which are used to display the help-window (contextual help).</a:t>
            </a:r>
          </a:p>
          <a:p>
            <a:pPr marL="285750" indent="-285750">
              <a:buFont typeface="Arial" panose="020B0604020202020204" pitchFamily="34" charset="0"/>
              <a:buChar char="•"/>
            </a:pPr>
            <a:r>
              <a:rPr lang="en-US" sz="1600" dirty="0"/>
              <a:t>The help-window must first be opened by clicking on: </a:t>
            </a:r>
            <a:r>
              <a:rPr lang="en-US" sz="1600" dirty="0" err="1">
                <a:cs typeface="Courier New" panose="02070309020205020404" pitchFamily="49" charset="0"/>
              </a:rPr>
              <a:t>Menubar</a:t>
            </a:r>
            <a:r>
              <a:rPr lang="en-US" sz="1600" dirty="0">
                <a:cs typeface="Courier New" panose="02070309020205020404" pitchFamily="49" charset="0"/>
              </a:rPr>
              <a:t>-&gt;Help-&gt; Help Window</a:t>
            </a:r>
          </a:p>
          <a:p>
            <a:pPr marL="285750" indent="-285750">
              <a:buFont typeface="Arial" panose="020B0604020202020204" pitchFamily="34" charset="0"/>
              <a:buChar char="•"/>
            </a:pPr>
            <a:r>
              <a:rPr lang="en-US" sz="1600" dirty="0"/>
              <a:t>When the mouse-pointer hovers over an widget-of-interest, if there is any associated help-item, it is displayed in the help window.</a:t>
            </a:r>
          </a:p>
          <a:p>
            <a:pPr marL="285750" indent="-285750">
              <a:buFont typeface="Arial" panose="020B0604020202020204" pitchFamily="34" charset="0"/>
              <a:buChar char="•"/>
            </a:pPr>
            <a:r>
              <a:rPr lang="en-US" sz="1600" dirty="0"/>
              <a:t>When no longer desired, the help-window should be closed.</a:t>
            </a:r>
          </a:p>
          <a:p>
            <a:pPr marL="285750" indent="-285750">
              <a:buFont typeface="Arial" panose="020B0604020202020204" pitchFamily="34" charset="0"/>
              <a:buChar char="•"/>
            </a:pPr>
            <a:r>
              <a:rPr lang="en-US" sz="1600" dirty="0"/>
              <a:t>The help-database is mainly the json file (</a:t>
            </a:r>
            <a:r>
              <a:rPr lang="en-US" sz="1600" dirty="0" err="1">
                <a:latin typeface="Courier New" panose="02070309020205020404" pitchFamily="49" charset="0"/>
                <a:cs typeface="Courier New" panose="02070309020205020404" pitchFamily="49" charset="0"/>
              </a:rPr>
              <a:t>help_database.json</a:t>
            </a:r>
            <a:r>
              <a:rPr lang="en-US" sz="1600" dirty="0"/>
              <a:t>) inside the folder </a:t>
            </a:r>
            <a:r>
              <a:rPr lang="en-US" sz="1600" dirty="0">
                <a:cs typeface="Courier New" panose="02070309020205020404" pitchFamily="49" charset="0"/>
              </a:rPr>
              <a:t>./</a:t>
            </a:r>
            <a:r>
              <a:rPr lang="en-US" sz="1600" dirty="0" err="1">
                <a:cs typeface="Courier New" panose="02070309020205020404" pitchFamily="49" charset="0"/>
              </a:rPr>
              <a:t>eosim</a:t>
            </a:r>
            <a:r>
              <a:rPr lang="en-US" sz="1600" dirty="0">
                <a:cs typeface="Courier New" panose="02070309020205020404" pitchFamily="49" charset="0"/>
              </a:rPr>
              <a:t>/</a:t>
            </a:r>
            <a:r>
              <a:rPr lang="en-US" sz="1600" dirty="0" err="1">
                <a:cs typeface="Courier New" panose="02070309020205020404" pitchFamily="49" charset="0"/>
              </a:rPr>
              <a:t>gui</a:t>
            </a:r>
            <a:r>
              <a:rPr lang="en-US" sz="1600" dirty="0">
                <a:cs typeface="Courier New" panose="02070309020205020404" pitchFamily="49" charset="0"/>
              </a:rPr>
              <a:t>/help/ </a:t>
            </a:r>
            <a:r>
              <a:rPr lang="en-US" sz="1600" dirty="0"/>
              <a:t>The folder also has images which are to be displayed inside the help window.</a:t>
            </a:r>
          </a:p>
          <a:p>
            <a:pPr marL="285750" indent="-285750">
              <a:buFont typeface="Arial" panose="020B0604020202020204" pitchFamily="34" charset="0"/>
              <a:buChar char="•"/>
            </a:pPr>
            <a:r>
              <a:rPr lang="en-US" sz="1600" dirty="0"/>
              <a:t>To provide contextual help to a widget following steps must be undertaken:</a:t>
            </a:r>
          </a:p>
          <a:p>
            <a:pPr marL="742950" lvl="1" indent="-285750">
              <a:buFont typeface="Arial" panose="020B0604020202020204" pitchFamily="34" charset="0"/>
              <a:buChar char="•"/>
            </a:pPr>
            <a:r>
              <a:rPr lang="en-US" sz="1600" dirty="0"/>
              <a:t>Enter the help-info inside the </a:t>
            </a:r>
            <a:r>
              <a:rPr lang="en-US" sz="1600" dirty="0" err="1">
                <a:latin typeface="Courier New" panose="02070309020205020404" pitchFamily="49" charset="0"/>
                <a:cs typeface="Courier New" panose="02070309020205020404" pitchFamily="49" charset="0"/>
              </a:rPr>
              <a:t>help_database</a:t>
            </a:r>
            <a:r>
              <a:rPr lang="en-US" sz="1600" dirty="0">
                <a:latin typeface="Courier New" panose="02070309020205020404" pitchFamily="49" charset="0"/>
                <a:cs typeface="Courier New" panose="02070309020205020404" pitchFamily="49" charset="0"/>
              </a:rPr>
              <a:t> </a:t>
            </a:r>
            <a:r>
              <a:rPr lang="en-US" sz="1600" dirty="0"/>
              <a:t>json file. The database entry must be associated with a widget-id.</a:t>
            </a:r>
          </a:p>
          <a:p>
            <a:pPr marL="742950" lvl="1" indent="-285750">
              <a:buFont typeface="Arial" panose="020B0604020202020204" pitchFamily="34" charset="0"/>
              <a:buChar char="•"/>
            </a:pPr>
            <a:r>
              <a:rPr lang="en-US" sz="1600" dirty="0"/>
              <a:t>Bind the </a:t>
            </a:r>
            <a:r>
              <a:rPr lang="en-US" sz="1600" dirty="0">
                <a:latin typeface="Courier New" panose="02070309020205020404" pitchFamily="49" charset="0"/>
                <a:cs typeface="Courier New" panose="02070309020205020404" pitchFamily="49" charset="0"/>
              </a:rPr>
              <a:t>&lt;Enter&gt; </a:t>
            </a:r>
            <a:r>
              <a:rPr lang="en-US" sz="1600" dirty="0"/>
              <a:t>event to an widget with the </a:t>
            </a:r>
            <a:r>
              <a:rPr lang="en-US" sz="1600" dirty="0" err="1">
                <a:latin typeface="Courier New" panose="02070309020205020404" pitchFamily="49" charset="0"/>
                <a:cs typeface="Courier New" panose="02070309020205020404" pitchFamily="49" charset="0"/>
              </a:rPr>
              <a:t>update_help_window</a:t>
            </a:r>
            <a:r>
              <a:rPr lang="en-US" sz="1600" dirty="0">
                <a:latin typeface="Courier New" panose="02070309020205020404" pitchFamily="49" charset="0"/>
                <a:cs typeface="Courier New" panose="02070309020205020404" pitchFamily="49" charset="0"/>
              </a:rPr>
              <a:t> (event, </a:t>
            </a:r>
            <a:r>
              <a:rPr lang="en-US" sz="1600" dirty="0" err="1">
                <a:latin typeface="Courier New" panose="02070309020205020404" pitchFamily="49" charset="0"/>
                <a:cs typeface="Courier New" panose="02070309020205020404" pitchFamily="49" charset="0"/>
              </a:rPr>
              <a:t>widget_id</a:t>
            </a:r>
            <a:r>
              <a:rPr lang="en-US" sz="1600" dirty="0">
                <a:latin typeface="Courier New" panose="02070309020205020404" pitchFamily="49" charset="0"/>
                <a:cs typeface="Courier New" panose="02070309020205020404" pitchFamily="49" charset="0"/>
              </a:rPr>
              <a:t>)</a:t>
            </a:r>
            <a:r>
              <a:rPr lang="en-US" sz="1600" dirty="0"/>
              <a:t>function. </a:t>
            </a:r>
          </a:p>
          <a:p>
            <a:pPr marL="742950" lvl="1" indent="-285750">
              <a:buFont typeface="Arial" panose="020B0604020202020204" pitchFamily="34" charset="0"/>
              <a:buChar char="•"/>
            </a:pPr>
            <a:r>
              <a:rPr lang="en-US" sz="1600" dirty="0"/>
              <a:t>Example:</a:t>
            </a:r>
          </a:p>
          <a:p>
            <a:pPr lvl="1"/>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basicsensor</a:t>
            </a:r>
            <a:r>
              <a:rPr lang="en-US" sz="1200" dirty="0">
                <a:latin typeface="Courier New" panose="02070309020205020404" pitchFamily="49" charset="0"/>
                <a:cs typeface="Courier New" panose="02070309020205020404" pitchFamily="49" charset="0"/>
              </a:rPr>
              <a:t>":{</a:t>
            </a:r>
          </a:p>
          <a:p>
            <a:pPr lvl="1"/>
            <a:r>
              <a:rPr lang="en-US" sz="1200" dirty="0">
                <a:latin typeface="Courier New" panose="02070309020205020404" pitchFamily="49" charset="0"/>
                <a:cs typeface="Courier New" panose="02070309020205020404" pitchFamily="49" charset="0"/>
              </a:rPr>
              <a:t>        "heading": "Basic Sensor",</a:t>
            </a:r>
          </a:p>
          <a:p>
            <a:pPr lvl="1"/>
            <a:r>
              <a:rPr lang="en-US" sz="1200" dirty="0">
                <a:latin typeface="Courier New" panose="02070309020205020404" pitchFamily="49" charset="0"/>
                <a:cs typeface="Courier New" panose="02070309020205020404" pitchFamily="49" charset="0"/>
              </a:rPr>
              <a:t>        "description": ["Model parameters of a basic-sensor."],</a:t>
            </a:r>
          </a:p>
          <a:p>
            <a:pPr lvl="1"/>
            <a:r>
              <a:rPr lang="en-US" sz="1200" dirty="0">
                <a:latin typeface="Courier New" panose="02070309020205020404" pitchFamily="49" charset="0"/>
                <a:cs typeface="Courier New" panose="02070309020205020404" pitchFamily="49" charset="0"/>
              </a:rPr>
              <a:t>        "images": false,</a:t>
            </a:r>
          </a:p>
          <a:p>
            <a:pPr lvl="1"/>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morehelp</a:t>
            </a:r>
            <a:r>
              <a:rPr lang="en-US" sz="1200" dirty="0">
                <a:latin typeface="Courier New" panose="02070309020205020404" pitchFamily="49" charset="0"/>
                <a:cs typeface="Courier New" panose="02070309020205020404" pitchFamily="49" charset="0"/>
              </a:rPr>
              <a:t>": false</a:t>
            </a:r>
          </a:p>
          <a:p>
            <a:pPr lvl="1"/>
            <a:r>
              <a:rPr lang="en-US" sz="1200" dirty="0">
                <a:latin typeface="Courier New" panose="02070309020205020404" pitchFamily="49" charset="0"/>
                <a:cs typeface="Courier New" panose="02070309020205020404" pitchFamily="49" charset="0"/>
              </a:rPr>
              <a:t>    }</a:t>
            </a:r>
          </a:p>
          <a:p>
            <a:pPr lvl="1"/>
            <a:r>
              <a:rPr lang="en-US" sz="1200" dirty="0" err="1">
                <a:latin typeface="Courier New" panose="02070309020205020404" pitchFamily="49" charset="0"/>
                <a:cs typeface="Courier New" panose="02070309020205020404" pitchFamily="49" charset="0"/>
              </a:rPr>
              <a:t>other_specs_frame.bind</a:t>
            </a:r>
            <a:r>
              <a:rPr lang="en-US" sz="1200" dirty="0">
                <a:latin typeface="Courier New" panose="02070309020205020404" pitchFamily="49" charset="0"/>
                <a:cs typeface="Courier New" panose="02070309020205020404" pitchFamily="49" charset="0"/>
              </a:rPr>
              <a:t>('&lt;Enter&gt;',lambda event, </a:t>
            </a:r>
            <a:r>
              <a:rPr lang="en-US" sz="1200" dirty="0" err="1">
                <a:latin typeface="Courier New" panose="02070309020205020404" pitchFamily="49" charset="0"/>
                <a:cs typeface="Courier New" panose="02070309020205020404" pitchFamily="49" charset="0"/>
              </a:rPr>
              <a:t>widget_id</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basicsensor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helpwindow.update_help_window</a:t>
            </a:r>
            <a:r>
              <a:rPr lang="en-US" sz="1200" dirty="0">
                <a:latin typeface="Courier New" panose="02070309020205020404" pitchFamily="49" charset="0"/>
                <a:cs typeface="Courier New" panose="02070309020205020404" pitchFamily="49" charset="0"/>
              </a:rPr>
              <a:t>(event, </a:t>
            </a:r>
            <a:r>
              <a:rPr lang="en-US" sz="1200" dirty="0" err="1">
                <a:latin typeface="Courier New" panose="02070309020205020404" pitchFamily="49" charset="0"/>
                <a:cs typeface="Courier New" panose="02070309020205020404" pitchFamily="49" charset="0"/>
              </a:rPr>
              <a:t>widget_id</a:t>
            </a:r>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06565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BB113-B8B2-4A70-AFE7-29FF8386057F}"/>
              </a:ext>
            </a:extLst>
          </p:cNvPr>
          <p:cNvSpPr>
            <a:spLocks noGrp="1"/>
          </p:cNvSpPr>
          <p:nvPr>
            <p:ph type="title"/>
          </p:nvPr>
        </p:nvSpPr>
        <p:spPr/>
        <p:txBody>
          <a:bodyPr/>
          <a:lstStyle/>
          <a:p>
            <a:r>
              <a:rPr lang="en-US" dirty="0"/>
              <a:t>welcomeframe.py</a:t>
            </a:r>
          </a:p>
        </p:txBody>
      </p:sp>
      <p:sp>
        <p:nvSpPr>
          <p:cNvPr id="4" name="TextBox 3">
            <a:extLst>
              <a:ext uri="{FF2B5EF4-FFF2-40B4-BE49-F238E27FC236}">
                <a16:creationId xmlns:a16="http://schemas.microsoft.com/office/drawing/2014/main" id="{FE3353A6-4D7C-43ED-B469-D2266607D6D6}"/>
              </a:ext>
            </a:extLst>
          </p:cNvPr>
          <p:cNvSpPr txBox="1"/>
          <p:nvPr/>
        </p:nvSpPr>
        <p:spPr>
          <a:xfrm>
            <a:off x="562993" y="1539704"/>
            <a:ext cx="7639974"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This is the topmost frame (when the application is first started) in the stack of frames defined inside the </a:t>
            </a:r>
            <a:r>
              <a:rPr lang="en-US" sz="1600" dirty="0">
                <a:latin typeface="Courier New" panose="02070309020205020404" pitchFamily="49" charset="0"/>
                <a:cs typeface="Courier New" panose="02070309020205020404" pitchFamily="49" charset="0"/>
              </a:rPr>
              <a:t>container.</a:t>
            </a:r>
          </a:p>
          <a:p>
            <a:pPr marL="285750" indent="-285750">
              <a:buFont typeface="Arial" panose="020B0604020202020204" pitchFamily="34" charset="0"/>
              <a:buChar char="•"/>
            </a:pPr>
            <a:r>
              <a:rPr lang="en-US" sz="1600" dirty="0"/>
              <a:t>It is also displayed by clicking on the “WELCOME” button on the left-sidebar.</a:t>
            </a:r>
          </a:p>
          <a:p>
            <a:pPr marL="285750" indent="-285750">
              <a:buFont typeface="Arial" panose="020B0604020202020204" pitchFamily="34" charset="0"/>
              <a:buChar char="•"/>
            </a:pPr>
            <a:r>
              <a:rPr lang="en-US" sz="1600" dirty="0"/>
              <a:t>This frame simply contains textual information on how to use the </a:t>
            </a:r>
            <a:r>
              <a:rPr lang="en-US" sz="1600" dirty="0" err="1"/>
              <a:t>EOSim</a:t>
            </a:r>
            <a:r>
              <a:rPr lang="en-US" sz="1600" dirty="0"/>
              <a:t> app.</a:t>
            </a:r>
          </a:p>
          <a:p>
            <a:pPr marL="742950" lvl="1"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2137423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CCB76972-A7AB-4FA8-8CD7-CC83811B59FC}"/>
              </a:ext>
            </a:extLst>
          </p:cNvPr>
          <p:cNvPicPr>
            <a:picLocks noChangeAspect="1"/>
          </p:cNvPicPr>
          <p:nvPr/>
        </p:nvPicPr>
        <p:blipFill>
          <a:blip r:embed="rId2"/>
          <a:stretch>
            <a:fillRect/>
          </a:stretch>
        </p:blipFill>
        <p:spPr>
          <a:xfrm>
            <a:off x="5311321" y="2270995"/>
            <a:ext cx="6229742" cy="3101088"/>
          </a:xfrm>
          <a:prstGeom prst="rect">
            <a:avLst/>
          </a:prstGeom>
        </p:spPr>
      </p:pic>
      <p:sp>
        <p:nvSpPr>
          <p:cNvPr id="2" name="Title 1">
            <a:extLst>
              <a:ext uri="{FF2B5EF4-FFF2-40B4-BE49-F238E27FC236}">
                <a16:creationId xmlns:a16="http://schemas.microsoft.com/office/drawing/2014/main" id="{DF4BB113-B8B2-4A70-AFE7-29FF8386057F}"/>
              </a:ext>
            </a:extLst>
          </p:cNvPr>
          <p:cNvSpPr>
            <a:spLocks noGrp="1"/>
          </p:cNvSpPr>
          <p:nvPr>
            <p:ph type="title"/>
          </p:nvPr>
        </p:nvSpPr>
        <p:spPr/>
        <p:txBody>
          <a:bodyPr/>
          <a:lstStyle/>
          <a:p>
            <a:r>
              <a:rPr lang="en-US" dirty="0"/>
              <a:t>configure/cfframe.py</a:t>
            </a:r>
          </a:p>
        </p:txBody>
      </p:sp>
      <p:sp>
        <p:nvSpPr>
          <p:cNvPr id="3" name="Content Placeholder 2">
            <a:extLst>
              <a:ext uri="{FF2B5EF4-FFF2-40B4-BE49-F238E27FC236}">
                <a16:creationId xmlns:a16="http://schemas.microsoft.com/office/drawing/2014/main" id="{668258D0-7C27-44FF-A656-A93B6F699377}"/>
              </a:ext>
            </a:extLst>
          </p:cNvPr>
          <p:cNvSpPr>
            <a:spLocks noGrp="1"/>
          </p:cNvSpPr>
          <p:nvPr>
            <p:ph idx="1"/>
          </p:nvPr>
        </p:nvSpPr>
        <p:spPr>
          <a:xfrm>
            <a:off x="838199" y="1825625"/>
            <a:ext cx="4168322" cy="3918227"/>
          </a:xfrm>
        </p:spPr>
        <p:txBody>
          <a:bodyPr>
            <a:normAutofit/>
          </a:bodyPr>
          <a:lstStyle/>
          <a:p>
            <a:r>
              <a:rPr lang="en-US" sz="1800" dirty="0"/>
              <a:t>The configure folder contains the modules relating to the mission configuration.</a:t>
            </a:r>
          </a:p>
          <a:p>
            <a:r>
              <a:rPr lang="en-US" sz="1800" dirty="0" err="1">
                <a:latin typeface="Courier New" panose="02070309020205020404" pitchFamily="49" charset="0"/>
                <a:cs typeface="Courier New" panose="02070309020205020404" pitchFamily="49" charset="0"/>
              </a:rPr>
              <a:t>cfframe</a:t>
            </a:r>
            <a:r>
              <a:rPr lang="en-US" sz="1800" dirty="0"/>
              <a:t> module (</a:t>
            </a:r>
            <a:r>
              <a:rPr lang="en-US" sz="1800" dirty="0" err="1">
                <a:latin typeface="Courier New" panose="02070309020205020404" pitchFamily="49" charset="0"/>
                <a:cs typeface="Courier New" panose="02070309020205020404" pitchFamily="49" charset="0"/>
              </a:rPr>
              <a:t>ConfigureFrame</a:t>
            </a:r>
            <a:r>
              <a:rPr lang="en-US" sz="1800" dirty="0"/>
              <a:t> class) lays out all the widgets required for configuring various aspects of the mission.</a:t>
            </a:r>
          </a:p>
          <a:p>
            <a:r>
              <a:rPr lang="en-US" sz="1800" dirty="0"/>
              <a:t>The widgets along with their associated modules is presented in the figure.</a:t>
            </a:r>
          </a:p>
        </p:txBody>
      </p:sp>
      <p:cxnSp>
        <p:nvCxnSpPr>
          <p:cNvPr id="6" name="Straight Arrow Connector 5">
            <a:extLst>
              <a:ext uri="{FF2B5EF4-FFF2-40B4-BE49-F238E27FC236}">
                <a16:creationId xmlns:a16="http://schemas.microsoft.com/office/drawing/2014/main" id="{FBE501FD-F848-4C1A-A833-1A25A2BB402D}"/>
              </a:ext>
            </a:extLst>
          </p:cNvPr>
          <p:cNvCxnSpPr>
            <a:cxnSpLocks/>
          </p:cNvCxnSpPr>
          <p:nvPr/>
        </p:nvCxnSpPr>
        <p:spPr>
          <a:xfrm>
            <a:off x="7048500" y="2903192"/>
            <a:ext cx="312420" cy="342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B1C5349-A40C-4D1C-96DC-C135954906F4}"/>
              </a:ext>
            </a:extLst>
          </p:cNvPr>
          <p:cNvSpPr txBox="1"/>
          <p:nvPr/>
        </p:nvSpPr>
        <p:spPr>
          <a:xfrm>
            <a:off x="6400170" y="2638601"/>
            <a:ext cx="1023833" cy="276999"/>
          </a:xfrm>
          <a:prstGeom prst="rect">
            <a:avLst/>
          </a:prstGeom>
          <a:noFill/>
        </p:spPr>
        <p:txBody>
          <a:bodyPr wrap="square">
            <a:spAutoFit/>
          </a:bodyPr>
          <a:lstStyle/>
          <a:p>
            <a:r>
              <a:rPr lang="en-US" sz="1200" dirty="0" err="1">
                <a:highlight>
                  <a:srgbClr val="FFFF00"/>
                </a:highlight>
                <a:latin typeface="Courier New" panose="02070309020205020404" pitchFamily="49" charset="0"/>
                <a:cs typeface="Courier New" panose="02070309020205020404" pitchFamily="49" charset="0"/>
              </a:rPr>
              <a:t>cfmission</a:t>
            </a:r>
            <a:endParaRPr lang="en-US" sz="1200" dirty="0">
              <a:highlight>
                <a:srgbClr val="FFFF00"/>
              </a:highlight>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064A035A-497A-46DC-B539-A241054DFF9D}"/>
              </a:ext>
            </a:extLst>
          </p:cNvPr>
          <p:cNvSpPr txBox="1"/>
          <p:nvPr/>
        </p:nvSpPr>
        <p:spPr>
          <a:xfrm>
            <a:off x="8064891" y="3683040"/>
            <a:ext cx="1279019" cy="276999"/>
          </a:xfrm>
          <a:prstGeom prst="rect">
            <a:avLst/>
          </a:prstGeom>
          <a:noFill/>
        </p:spPr>
        <p:txBody>
          <a:bodyPr wrap="square">
            <a:spAutoFit/>
          </a:bodyPr>
          <a:lstStyle/>
          <a:p>
            <a:r>
              <a:rPr lang="en-US" sz="1200" dirty="0" err="1">
                <a:highlight>
                  <a:srgbClr val="FFFF00"/>
                </a:highlight>
                <a:latin typeface="Courier New" panose="02070309020205020404" pitchFamily="49" charset="0"/>
                <a:cs typeface="Courier New" panose="02070309020205020404" pitchFamily="49" charset="0"/>
              </a:rPr>
              <a:t>cfpropagate</a:t>
            </a:r>
            <a:endParaRPr lang="en-US" sz="1200" dirty="0">
              <a:highlight>
                <a:srgbClr val="FFFF00"/>
              </a:highlight>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E1F7097C-4A9F-4084-BF98-24F5FF78875E}"/>
              </a:ext>
            </a:extLst>
          </p:cNvPr>
          <p:cNvSpPr txBox="1"/>
          <p:nvPr/>
        </p:nvSpPr>
        <p:spPr>
          <a:xfrm>
            <a:off x="8017353" y="2646197"/>
            <a:ext cx="1279020" cy="276999"/>
          </a:xfrm>
          <a:prstGeom prst="rect">
            <a:avLst/>
          </a:prstGeom>
          <a:noFill/>
        </p:spPr>
        <p:txBody>
          <a:bodyPr wrap="square">
            <a:spAutoFit/>
          </a:bodyPr>
          <a:lstStyle/>
          <a:p>
            <a:r>
              <a:rPr lang="en-US" sz="1200" dirty="0" err="1">
                <a:highlight>
                  <a:srgbClr val="FFFF00"/>
                </a:highlight>
                <a:latin typeface="Courier New" panose="02070309020205020404" pitchFamily="49" charset="0"/>
                <a:cs typeface="Courier New" panose="02070309020205020404" pitchFamily="49" charset="0"/>
              </a:rPr>
              <a:t>cfsatellite</a:t>
            </a:r>
            <a:endParaRPr lang="en-US" sz="1200" dirty="0">
              <a:highlight>
                <a:srgbClr val="FFFF00"/>
              </a:highlight>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C2B09E27-2FC6-45BD-9DC8-1FFA3CA7465C}"/>
              </a:ext>
            </a:extLst>
          </p:cNvPr>
          <p:cNvSpPr txBox="1"/>
          <p:nvPr/>
        </p:nvSpPr>
        <p:spPr>
          <a:xfrm>
            <a:off x="8108250" y="3360252"/>
            <a:ext cx="945587" cy="276999"/>
          </a:xfrm>
          <a:prstGeom prst="rect">
            <a:avLst/>
          </a:prstGeom>
          <a:noFill/>
        </p:spPr>
        <p:txBody>
          <a:bodyPr wrap="square">
            <a:spAutoFit/>
          </a:bodyPr>
          <a:lstStyle/>
          <a:p>
            <a:r>
              <a:rPr lang="en-US" sz="1200" dirty="0" err="1">
                <a:highlight>
                  <a:srgbClr val="FFFF00"/>
                </a:highlight>
                <a:latin typeface="Courier New" panose="02070309020205020404" pitchFamily="49" charset="0"/>
                <a:cs typeface="Courier New" panose="02070309020205020404" pitchFamily="49" charset="0"/>
              </a:rPr>
              <a:t>cfsensor</a:t>
            </a:r>
            <a:endParaRPr lang="en-US" sz="1200" dirty="0">
              <a:highlight>
                <a:srgbClr val="FFFF00"/>
              </a:highlight>
              <a:latin typeface="Courier New" panose="02070309020205020404" pitchFamily="49" charset="0"/>
              <a:cs typeface="Courier New" panose="02070309020205020404" pitchFamily="49" charset="0"/>
            </a:endParaRPr>
          </a:p>
        </p:txBody>
      </p:sp>
      <p:sp>
        <p:nvSpPr>
          <p:cNvPr id="13" name="TextBox 12">
            <a:extLst>
              <a:ext uri="{FF2B5EF4-FFF2-40B4-BE49-F238E27FC236}">
                <a16:creationId xmlns:a16="http://schemas.microsoft.com/office/drawing/2014/main" id="{741CF94B-7B1D-4910-8A6A-05C562F5ADEB}"/>
              </a:ext>
            </a:extLst>
          </p:cNvPr>
          <p:cNvSpPr txBox="1"/>
          <p:nvPr/>
        </p:nvSpPr>
        <p:spPr>
          <a:xfrm>
            <a:off x="9576264" y="2467149"/>
            <a:ext cx="1628184" cy="276999"/>
          </a:xfrm>
          <a:prstGeom prst="rect">
            <a:avLst/>
          </a:prstGeom>
          <a:noFill/>
        </p:spPr>
        <p:txBody>
          <a:bodyPr wrap="square">
            <a:spAutoFit/>
          </a:bodyPr>
          <a:lstStyle/>
          <a:p>
            <a:r>
              <a:rPr lang="en-US" sz="1200" dirty="0" err="1">
                <a:highlight>
                  <a:srgbClr val="FFFF00"/>
                </a:highlight>
                <a:latin typeface="Courier New" panose="02070309020205020404" pitchFamily="49" charset="0"/>
                <a:cs typeface="Courier New" panose="02070309020205020404" pitchFamily="49" charset="0"/>
              </a:rPr>
              <a:t>cfconstellation</a:t>
            </a:r>
            <a:endParaRPr lang="en-US" sz="1200" dirty="0">
              <a:highlight>
                <a:srgbClr val="FFFF00"/>
              </a:highlight>
              <a:latin typeface="Courier New" panose="02070309020205020404" pitchFamily="49" charset="0"/>
              <a:cs typeface="Courier New" panose="02070309020205020404" pitchFamily="49" charset="0"/>
            </a:endParaRPr>
          </a:p>
        </p:txBody>
      </p:sp>
      <p:sp>
        <p:nvSpPr>
          <p:cNvPr id="15" name="TextBox 14">
            <a:extLst>
              <a:ext uri="{FF2B5EF4-FFF2-40B4-BE49-F238E27FC236}">
                <a16:creationId xmlns:a16="http://schemas.microsoft.com/office/drawing/2014/main" id="{14B3E35B-92CA-44C7-B825-7DDE20770358}"/>
              </a:ext>
            </a:extLst>
          </p:cNvPr>
          <p:cNvSpPr txBox="1"/>
          <p:nvPr/>
        </p:nvSpPr>
        <p:spPr>
          <a:xfrm>
            <a:off x="7980009" y="4259747"/>
            <a:ext cx="1157895" cy="276999"/>
          </a:xfrm>
          <a:prstGeom prst="rect">
            <a:avLst/>
          </a:prstGeom>
          <a:noFill/>
        </p:spPr>
        <p:txBody>
          <a:bodyPr wrap="square">
            <a:spAutoFit/>
          </a:bodyPr>
          <a:lstStyle/>
          <a:p>
            <a:r>
              <a:rPr lang="en-US" sz="1200" dirty="0" err="1">
                <a:highlight>
                  <a:srgbClr val="FFFF00"/>
                </a:highlight>
                <a:latin typeface="Courier New" panose="02070309020205020404" pitchFamily="49" charset="0"/>
                <a:cs typeface="Courier New" panose="02070309020205020404" pitchFamily="49" charset="0"/>
              </a:rPr>
              <a:t>cfcoverage</a:t>
            </a:r>
            <a:endParaRPr lang="en-US" sz="1200" dirty="0">
              <a:highlight>
                <a:srgbClr val="FFFF00"/>
              </a:highlight>
              <a:latin typeface="Courier New" panose="02070309020205020404" pitchFamily="49" charset="0"/>
              <a:cs typeface="Courier New" panose="02070309020205020404" pitchFamily="49" charset="0"/>
            </a:endParaRPr>
          </a:p>
        </p:txBody>
      </p:sp>
      <p:sp>
        <p:nvSpPr>
          <p:cNvPr id="16" name="TextBox 15">
            <a:extLst>
              <a:ext uri="{FF2B5EF4-FFF2-40B4-BE49-F238E27FC236}">
                <a16:creationId xmlns:a16="http://schemas.microsoft.com/office/drawing/2014/main" id="{CC595F1F-30F4-4F06-A2BA-A2C15D2CF480}"/>
              </a:ext>
            </a:extLst>
          </p:cNvPr>
          <p:cNvSpPr txBox="1"/>
          <p:nvPr/>
        </p:nvSpPr>
        <p:spPr>
          <a:xfrm>
            <a:off x="10336666" y="3550820"/>
            <a:ext cx="1593727" cy="276999"/>
          </a:xfrm>
          <a:prstGeom prst="rect">
            <a:avLst/>
          </a:prstGeom>
          <a:noFill/>
        </p:spPr>
        <p:txBody>
          <a:bodyPr wrap="square">
            <a:spAutoFit/>
          </a:bodyPr>
          <a:lstStyle/>
          <a:p>
            <a:r>
              <a:rPr lang="en-US" sz="1200" dirty="0" err="1">
                <a:highlight>
                  <a:srgbClr val="FFFF00"/>
                </a:highlight>
                <a:latin typeface="Courier New" panose="02070309020205020404" pitchFamily="49" charset="0"/>
                <a:cs typeface="Courier New" panose="02070309020205020404" pitchFamily="49" charset="0"/>
              </a:rPr>
              <a:t>cfgroundstation</a:t>
            </a:r>
            <a:endParaRPr lang="en-US" sz="1200" dirty="0">
              <a:highlight>
                <a:srgbClr val="FFFF00"/>
              </a:highlight>
              <a:latin typeface="Courier New" panose="02070309020205020404" pitchFamily="49" charset="0"/>
              <a:cs typeface="Courier New" panose="02070309020205020404" pitchFamily="49" charset="0"/>
            </a:endParaRPr>
          </a:p>
        </p:txBody>
      </p:sp>
      <p:cxnSp>
        <p:nvCxnSpPr>
          <p:cNvPr id="17" name="Straight Arrow Connector 16">
            <a:extLst>
              <a:ext uri="{FF2B5EF4-FFF2-40B4-BE49-F238E27FC236}">
                <a16:creationId xmlns:a16="http://schemas.microsoft.com/office/drawing/2014/main" id="{E45C92E9-0DFE-4D6D-A0F1-47B95431EB13}"/>
              </a:ext>
            </a:extLst>
          </p:cNvPr>
          <p:cNvCxnSpPr>
            <a:cxnSpLocks/>
          </p:cNvCxnSpPr>
          <p:nvPr/>
        </p:nvCxnSpPr>
        <p:spPr>
          <a:xfrm>
            <a:off x="9079267" y="2903192"/>
            <a:ext cx="155288" cy="164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3FC3A05-3638-49B9-82EB-AB3080415908}"/>
              </a:ext>
            </a:extLst>
          </p:cNvPr>
          <p:cNvCxnSpPr>
            <a:cxnSpLocks/>
          </p:cNvCxnSpPr>
          <p:nvPr/>
        </p:nvCxnSpPr>
        <p:spPr>
          <a:xfrm flipH="1">
            <a:off x="10424160" y="2708121"/>
            <a:ext cx="106489" cy="342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2CD56B1-F029-4FFC-968E-3756270FA806}"/>
              </a:ext>
            </a:extLst>
          </p:cNvPr>
          <p:cNvCxnSpPr>
            <a:cxnSpLocks/>
          </p:cNvCxnSpPr>
          <p:nvPr/>
        </p:nvCxnSpPr>
        <p:spPr>
          <a:xfrm flipV="1">
            <a:off x="9003792" y="4306476"/>
            <a:ext cx="293858" cy="172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91F250C-6C4A-4B01-975E-99D5323468CA}"/>
              </a:ext>
            </a:extLst>
          </p:cNvPr>
          <p:cNvCxnSpPr>
            <a:cxnSpLocks/>
          </p:cNvCxnSpPr>
          <p:nvPr/>
        </p:nvCxnSpPr>
        <p:spPr>
          <a:xfrm flipV="1">
            <a:off x="8942832" y="3375492"/>
            <a:ext cx="333432" cy="86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014279C-D337-4C30-99C5-DFF5F18B8B96}"/>
              </a:ext>
            </a:extLst>
          </p:cNvPr>
          <p:cNvCxnSpPr>
            <a:cxnSpLocks/>
          </p:cNvCxnSpPr>
          <p:nvPr/>
        </p:nvCxnSpPr>
        <p:spPr>
          <a:xfrm>
            <a:off x="8954233" y="3900208"/>
            <a:ext cx="280322" cy="134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E5831A8-B08B-491D-8D0F-588655B2C5E2}"/>
              </a:ext>
            </a:extLst>
          </p:cNvPr>
          <p:cNvCxnSpPr>
            <a:cxnSpLocks/>
          </p:cNvCxnSpPr>
          <p:nvPr/>
        </p:nvCxnSpPr>
        <p:spPr>
          <a:xfrm flipH="1" flipV="1">
            <a:off x="10765536" y="3418595"/>
            <a:ext cx="1" cy="218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76000E-B545-4DDA-88B7-91F0358DA0ED}"/>
              </a:ext>
            </a:extLst>
          </p:cNvPr>
          <p:cNvSpPr txBox="1"/>
          <p:nvPr/>
        </p:nvSpPr>
        <p:spPr>
          <a:xfrm>
            <a:off x="9961017" y="4155834"/>
            <a:ext cx="2066391" cy="276999"/>
          </a:xfrm>
          <a:prstGeom prst="rect">
            <a:avLst/>
          </a:prstGeom>
          <a:noFill/>
        </p:spPr>
        <p:txBody>
          <a:bodyPr wrap="square">
            <a:spAutoFit/>
          </a:bodyPr>
          <a:lstStyle/>
          <a:p>
            <a:r>
              <a:rPr lang="en-US" sz="1200" dirty="0" err="1">
                <a:highlight>
                  <a:srgbClr val="FFFF00"/>
                </a:highlight>
                <a:latin typeface="Courier New" panose="02070309020205020404" pitchFamily="49" charset="0"/>
                <a:cs typeface="Courier New" panose="02070309020205020404" pitchFamily="49" charset="0"/>
              </a:rPr>
              <a:t>cfintersatellitecomm</a:t>
            </a:r>
            <a:endParaRPr lang="en-US" sz="1200" dirty="0">
              <a:highlight>
                <a:srgbClr val="FFFF00"/>
              </a:highlight>
              <a:latin typeface="Courier New" panose="02070309020205020404" pitchFamily="49" charset="0"/>
              <a:cs typeface="Courier New" panose="02070309020205020404" pitchFamily="49" charset="0"/>
            </a:endParaRPr>
          </a:p>
        </p:txBody>
      </p:sp>
      <p:cxnSp>
        <p:nvCxnSpPr>
          <p:cNvPr id="43" name="Straight Arrow Connector 42">
            <a:extLst>
              <a:ext uri="{FF2B5EF4-FFF2-40B4-BE49-F238E27FC236}">
                <a16:creationId xmlns:a16="http://schemas.microsoft.com/office/drawing/2014/main" id="{51417656-02D0-4FA0-B0D0-CE826EEEFE32}"/>
              </a:ext>
            </a:extLst>
          </p:cNvPr>
          <p:cNvCxnSpPr>
            <a:cxnSpLocks/>
          </p:cNvCxnSpPr>
          <p:nvPr/>
        </p:nvCxnSpPr>
        <p:spPr>
          <a:xfrm flipH="1" flipV="1">
            <a:off x="10624333" y="4037825"/>
            <a:ext cx="141203" cy="221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478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E050C-798F-4307-A2F5-66D68D30EE39}"/>
              </a:ext>
            </a:extLst>
          </p:cNvPr>
          <p:cNvSpPr>
            <a:spLocks noGrp="1"/>
          </p:cNvSpPr>
          <p:nvPr>
            <p:ph type="title"/>
          </p:nvPr>
        </p:nvSpPr>
        <p:spPr/>
        <p:txBody>
          <a:bodyPr/>
          <a:lstStyle/>
          <a:p>
            <a:r>
              <a:rPr lang="en-US" dirty="0"/>
              <a:t>executeframe.py</a:t>
            </a:r>
          </a:p>
        </p:txBody>
      </p:sp>
      <p:sp>
        <p:nvSpPr>
          <p:cNvPr id="4" name="Content Placeholder 2">
            <a:extLst>
              <a:ext uri="{FF2B5EF4-FFF2-40B4-BE49-F238E27FC236}">
                <a16:creationId xmlns:a16="http://schemas.microsoft.com/office/drawing/2014/main" id="{E376CA74-ABBC-4B48-910B-D37884FB3AA5}"/>
              </a:ext>
            </a:extLst>
          </p:cNvPr>
          <p:cNvSpPr>
            <a:spLocks noGrp="1"/>
          </p:cNvSpPr>
          <p:nvPr>
            <p:ph idx="1"/>
          </p:nvPr>
        </p:nvSpPr>
        <p:spPr>
          <a:xfrm>
            <a:off x="704849" y="1463675"/>
            <a:ext cx="4752976" cy="5251450"/>
          </a:xfrm>
        </p:spPr>
        <p:txBody>
          <a:bodyPr>
            <a:normAutofit lnSpcReduction="10000"/>
          </a:bodyPr>
          <a:lstStyle/>
          <a:p>
            <a:r>
              <a:rPr lang="en-US" sz="1800" dirty="0"/>
              <a:t>The </a:t>
            </a:r>
            <a:r>
              <a:rPr lang="en-US" sz="1800" dirty="0" err="1">
                <a:latin typeface="Courier New" panose="02070309020205020404" pitchFamily="49" charset="0"/>
                <a:cs typeface="Courier New" panose="02070309020205020404" pitchFamily="49" charset="0"/>
              </a:rPr>
              <a:t>executeframe</a:t>
            </a:r>
            <a:r>
              <a:rPr lang="en-US" sz="1800" dirty="0"/>
              <a:t> module contains the widgets to initiate execution of the various functionalities.</a:t>
            </a:r>
          </a:p>
          <a:p>
            <a:pPr lvl="1"/>
            <a:r>
              <a:rPr lang="en-US" sz="1400" dirty="0"/>
              <a:t>Orbit propagation</a:t>
            </a:r>
          </a:p>
          <a:p>
            <a:pPr lvl="1"/>
            <a:r>
              <a:rPr lang="en-US" sz="1400" dirty="0"/>
              <a:t>Coverage calc</a:t>
            </a:r>
          </a:p>
          <a:p>
            <a:pPr lvl="1"/>
            <a:r>
              <a:rPr lang="en-US" sz="1400" dirty="0"/>
              <a:t>Ground-</a:t>
            </a:r>
            <a:r>
              <a:rPr lang="en-US" sz="1400" dirty="0" err="1"/>
              <a:t>stn</a:t>
            </a:r>
            <a:r>
              <a:rPr lang="en-US" sz="1400" dirty="0"/>
              <a:t> contact finder</a:t>
            </a:r>
          </a:p>
          <a:p>
            <a:pPr lvl="1"/>
            <a:r>
              <a:rPr lang="en-US" sz="1400" dirty="0"/>
              <a:t>Inter-sat contact finder</a:t>
            </a:r>
          </a:p>
          <a:p>
            <a:pPr lvl="1"/>
            <a:r>
              <a:rPr lang="en-US" sz="1400" dirty="0"/>
              <a:t>Eclipse finder</a:t>
            </a:r>
          </a:p>
          <a:p>
            <a:pPr lvl="1"/>
            <a:r>
              <a:rPr lang="en-US" sz="1400" dirty="0"/>
              <a:t>Data-metrics calc</a:t>
            </a:r>
          </a:p>
          <a:p>
            <a:r>
              <a:rPr lang="en-US" sz="1800" dirty="0"/>
              <a:t>Each function is run in a separate thread to not freeze the GUI while the execution is taking place. The “progress” bar indicates the status of the process.</a:t>
            </a:r>
          </a:p>
          <a:p>
            <a:r>
              <a:rPr lang="en-US" sz="1800" dirty="0"/>
              <a:t>The output-info (meta-data about the output files such as location of the files) is written onto the </a:t>
            </a:r>
            <a:r>
              <a:rPr lang="en-US" sz="1800" dirty="0" err="1"/>
              <a:t>MissionSpecs.json</a:t>
            </a:r>
            <a:r>
              <a:rPr lang="en-US" sz="1800" dirty="0"/>
              <a:t> file (when saved).</a:t>
            </a:r>
          </a:p>
          <a:p>
            <a:r>
              <a:rPr lang="en-US" sz="1800" dirty="0"/>
              <a:t>It is important that the orbit-propagation be run prior to any of the other functions. The coverage calculation must be run prior to the data-metrics calculation.</a:t>
            </a:r>
            <a:endParaRPr lang="en-US" sz="1400" dirty="0"/>
          </a:p>
        </p:txBody>
      </p:sp>
      <p:pic>
        <p:nvPicPr>
          <p:cNvPr id="5" name="Picture 4">
            <a:extLst>
              <a:ext uri="{FF2B5EF4-FFF2-40B4-BE49-F238E27FC236}">
                <a16:creationId xmlns:a16="http://schemas.microsoft.com/office/drawing/2014/main" id="{10DCA093-E7C7-4DD2-BBBF-97BF01A39807}"/>
              </a:ext>
            </a:extLst>
          </p:cNvPr>
          <p:cNvPicPr>
            <a:picLocks noChangeAspect="1"/>
          </p:cNvPicPr>
          <p:nvPr/>
        </p:nvPicPr>
        <p:blipFill>
          <a:blip r:embed="rId2"/>
          <a:stretch>
            <a:fillRect/>
          </a:stretch>
        </p:blipFill>
        <p:spPr>
          <a:xfrm>
            <a:off x="5646511" y="1463675"/>
            <a:ext cx="6440714" cy="3155950"/>
          </a:xfrm>
          <a:prstGeom prst="rect">
            <a:avLst/>
          </a:prstGeom>
        </p:spPr>
      </p:pic>
    </p:spTree>
    <p:extLst>
      <p:ext uri="{BB962C8B-B14F-4D97-AF65-F5344CB8AC3E}">
        <p14:creationId xmlns:p14="http://schemas.microsoft.com/office/powerpoint/2010/main" val="3515507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E300D-58E2-4C43-896B-A7A2A383662C}"/>
              </a:ext>
            </a:extLst>
          </p:cNvPr>
          <p:cNvSpPr>
            <a:spLocks noGrp="1"/>
          </p:cNvSpPr>
          <p:nvPr>
            <p:ph type="title"/>
          </p:nvPr>
        </p:nvSpPr>
        <p:spPr/>
        <p:txBody>
          <a:bodyPr/>
          <a:lstStyle/>
          <a:p>
            <a:r>
              <a:rPr lang="en-US"/>
              <a:t>visualize/</a:t>
            </a:r>
            <a:r>
              <a:rPr lang="en-US" dirty="0"/>
              <a:t>visualizeframe.py</a:t>
            </a:r>
          </a:p>
        </p:txBody>
      </p:sp>
      <p:sp>
        <p:nvSpPr>
          <p:cNvPr id="4" name="Content Placeholder 2">
            <a:extLst>
              <a:ext uri="{FF2B5EF4-FFF2-40B4-BE49-F238E27FC236}">
                <a16:creationId xmlns:a16="http://schemas.microsoft.com/office/drawing/2014/main" id="{CC9ADCE1-0715-4E91-865E-AAB06DA0C93D}"/>
              </a:ext>
            </a:extLst>
          </p:cNvPr>
          <p:cNvSpPr txBox="1">
            <a:spLocks/>
          </p:cNvSpPr>
          <p:nvPr/>
        </p:nvSpPr>
        <p:spPr>
          <a:xfrm>
            <a:off x="704848" y="1463674"/>
            <a:ext cx="5047882" cy="44666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This module creates tabs for the following visualization modules:</a:t>
            </a:r>
          </a:p>
          <a:p>
            <a:pPr lvl="1"/>
            <a:r>
              <a:rPr lang="en-US" sz="1200" dirty="0">
                <a:latin typeface="Courier New" panose="02070309020205020404" pitchFamily="49" charset="0"/>
                <a:cs typeface="Courier New" panose="02070309020205020404" pitchFamily="49" charset="0"/>
              </a:rPr>
              <a:t>Vis2DFrame</a:t>
            </a:r>
            <a:r>
              <a:rPr lang="en-US" sz="1200" dirty="0"/>
              <a:t> (X-Y plots)</a:t>
            </a:r>
          </a:p>
          <a:p>
            <a:pPr lvl="1"/>
            <a:r>
              <a:rPr lang="en-US" sz="1200" dirty="0" err="1">
                <a:latin typeface="Courier New" panose="02070309020205020404" pitchFamily="49" charset="0"/>
                <a:cs typeface="Courier New" panose="02070309020205020404" pitchFamily="49" charset="0"/>
              </a:rPr>
              <a:t>VisMapFrame</a:t>
            </a:r>
            <a:r>
              <a:rPr lang="en-US" sz="1200" dirty="0"/>
              <a:t> (Plots on a map with configurable projections)</a:t>
            </a:r>
          </a:p>
          <a:p>
            <a:pPr lvl="1"/>
            <a:r>
              <a:rPr lang="en-US" sz="1200" dirty="0" err="1">
                <a:latin typeface="Courier New" panose="02070309020205020404" pitchFamily="49" charset="0"/>
                <a:cs typeface="Courier New" panose="02070309020205020404" pitchFamily="49" charset="0"/>
              </a:rPr>
              <a:t>VisGlobeFrame</a:t>
            </a:r>
            <a:r>
              <a:rPr lang="en-US" sz="1200" dirty="0"/>
              <a:t> (CesiumJS powered animated view)</a:t>
            </a:r>
          </a:p>
          <a:p>
            <a:pPr lvl="1"/>
            <a:r>
              <a:rPr lang="en-US" sz="1200" dirty="0" err="1">
                <a:latin typeface="Courier New" panose="02070309020205020404" pitchFamily="49" charset="0"/>
                <a:cs typeface="Courier New" panose="02070309020205020404" pitchFamily="49" charset="0"/>
              </a:rPr>
              <a:t>InsightsFrame</a:t>
            </a:r>
            <a:r>
              <a:rPr lang="en-US" sz="1200" dirty="0"/>
              <a:t> (textual information, under construction)</a:t>
            </a:r>
          </a:p>
        </p:txBody>
      </p:sp>
    </p:spTree>
    <p:extLst>
      <p:ext uri="{BB962C8B-B14F-4D97-AF65-F5344CB8AC3E}">
        <p14:creationId xmlns:p14="http://schemas.microsoft.com/office/powerpoint/2010/main" val="1207547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4368</TotalTime>
  <Words>3521</Words>
  <Application>Microsoft Office PowerPoint</Application>
  <PresentationFormat>Widescreen</PresentationFormat>
  <Paragraphs>333</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Consolas</vt:lpstr>
      <vt:lpstr>Courier New</vt:lpstr>
      <vt:lpstr>Office Theme</vt:lpstr>
      <vt:lpstr>EO-SIM CODEBASE DESCRIPTION</vt:lpstr>
      <vt:lpstr>PowerPoint Presentation</vt:lpstr>
      <vt:lpstr>eosimapp.py</vt:lpstr>
      <vt:lpstr>mainapplication.py </vt:lpstr>
      <vt:lpstr>helpwindow.py</vt:lpstr>
      <vt:lpstr>welcomeframe.py</vt:lpstr>
      <vt:lpstr>configure/cfframe.py</vt:lpstr>
      <vt:lpstr>executeframe.py</vt:lpstr>
      <vt:lpstr>visualize/visualizeframe.py</vt:lpstr>
      <vt:lpstr>visualize/vis2dframe.py</vt:lpstr>
      <vt:lpstr>visualize/vismapframe.py</vt:lpstr>
      <vt:lpstr>Cesium App</vt:lpstr>
      <vt:lpstr>Cesium App</vt:lpstr>
      <vt:lpstr>Cesium App</vt:lpstr>
      <vt:lpstr>Cesium App, visglobeframe.py</vt:lpstr>
      <vt:lpstr>operations/operations.py</vt:lpstr>
      <vt:lpstr>operations/operations.py</vt:lpstr>
      <vt:lpstr>operations/operations.py</vt:lpstr>
      <vt:lpstr>config.py</vt:lpstr>
      <vt:lpstr>General notes on coding style</vt:lpstr>
      <vt:lpstr>General notes on coding style</vt:lpstr>
      <vt:lpstr>General notes on coding style</vt:lpstr>
      <vt:lpstr>General notes on coding style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Ravindra, Vinay (ARC-SG)[Bay Area Environmental Research Institute]</dc:creator>
  <cp:lastModifiedBy>Ravindra, Vinay (ARC-SG)[Bay Area Environmental Research Institute]</cp:lastModifiedBy>
  <cp:revision>177</cp:revision>
  <dcterms:created xsi:type="dcterms:W3CDTF">2021-09-17T06:10:15Z</dcterms:created>
  <dcterms:modified xsi:type="dcterms:W3CDTF">2022-02-19T23:33:40Z</dcterms:modified>
</cp:coreProperties>
</file>