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72"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77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250"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B3CD-4BC4-4CF2-AE4A-FF82EDABF6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CDECA7D-14C0-4A9C-9FF9-ED12A4FEE1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E68CB51-2BAA-42D0-95F0-E298B494B1ED}"/>
              </a:ext>
            </a:extLst>
          </p:cNvPr>
          <p:cNvSpPr>
            <a:spLocks noGrp="1"/>
          </p:cNvSpPr>
          <p:nvPr>
            <p:ph type="dt" sz="half" idx="10"/>
          </p:nvPr>
        </p:nvSpPr>
        <p:spPr/>
        <p:txBody>
          <a:bodyPr/>
          <a:lstStyle/>
          <a:p>
            <a:fld id="{353C901E-8B38-4472-B8D1-0CCEEDBD62F6}" type="datetimeFigureOut">
              <a:rPr lang="en-CA" smtClean="0"/>
              <a:t>2019-01-25</a:t>
            </a:fld>
            <a:endParaRPr lang="en-CA"/>
          </a:p>
        </p:txBody>
      </p:sp>
      <p:sp>
        <p:nvSpPr>
          <p:cNvPr id="5" name="Footer Placeholder 4">
            <a:extLst>
              <a:ext uri="{FF2B5EF4-FFF2-40B4-BE49-F238E27FC236}">
                <a16:creationId xmlns:a16="http://schemas.microsoft.com/office/drawing/2014/main" id="{5A1DD2F9-B23E-445F-BCD6-610EC4266E5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E384B78-7DB3-490D-830B-7093698DC5A5}"/>
              </a:ext>
            </a:extLst>
          </p:cNvPr>
          <p:cNvSpPr>
            <a:spLocks noGrp="1"/>
          </p:cNvSpPr>
          <p:nvPr>
            <p:ph type="sldNum" sz="quarter" idx="12"/>
          </p:nvPr>
        </p:nvSpPr>
        <p:spPr/>
        <p:txBody>
          <a:bodyPr/>
          <a:lstStyle/>
          <a:p>
            <a:fld id="{5127D6CB-7B96-4FE4-8C7B-7A75D0239A4A}" type="slidenum">
              <a:rPr lang="en-CA" smtClean="0"/>
              <a:t>‹#›</a:t>
            </a:fld>
            <a:endParaRPr lang="en-CA"/>
          </a:p>
        </p:txBody>
      </p:sp>
    </p:spTree>
    <p:extLst>
      <p:ext uri="{BB962C8B-B14F-4D97-AF65-F5344CB8AC3E}">
        <p14:creationId xmlns:p14="http://schemas.microsoft.com/office/powerpoint/2010/main" val="3849608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9F315-3255-429D-8328-D40D9571656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AC7BAA8-4C03-4340-BE1F-8A592257941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AC02774-666B-4940-B7A3-507692CB5661}"/>
              </a:ext>
            </a:extLst>
          </p:cNvPr>
          <p:cNvSpPr>
            <a:spLocks noGrp="1"/>
          </p:cNvSpPr>
          <p:nvPr>
            <p:ph type="dt" sz="half" idx="10"/>
          </p:nvPr>
        </p:nvSpPr>
        <p:spPr/>
        <p:txBody>
          <a:bodyPr/>
          <a:lstStyle/>
          <a:p>
            <a:fld id="{353C901E-8B38-4472-B8D1-0CCEEDBD62F6}" type="datetimeFigureOut">
              <a:rPr lang="en-CA" smtClean="0"/>
              <a:t>2019-01-25</a:t>
            </a:fld>
            <a:endParaRPr lang="en-CA"/>
          </a:p>
        </p:txBody>
      </p:sp>
      <p:sp>
        <p:nvSpPr>
          <p:cNvPr id="5" name="Footer Placeholder 4">
            <a:extLst>
              <a:ext uri="{FF2B5EF4-FFF2-40B4-BE49-F238E27FC236}">
                <a16:creationId xmlns:a16="http://schemas.microsoft.com/office/drawing/2014/main" id="{923E5853-7F6C-4FA7-B052-BB85BA7BFD7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F1BF28F-AC8E-44A7-B885-61A342068D1F}"/>
              </a:ext>
            </a:extLst>
          </p:cNvPr>
          <p:cNvSpPr>
            <a:spLocks noGrp="1"/>
          </p:cNvSpPr>
          <p:nvPr>
            <p:ph type="sldNum" sz="quarter" idx="12"/>
          </p:nvPr>
        </p:nvSpPr>
        <p:spPr/>
        <p:txBody>
          <a:bodyPr/>
          <a:lstStyle/>
          <a:p>
            <a:fld id="{5127D6CB-7B96-4FE4-8C7B-7A75D0239A4A}" type="slidenum">
              <a:rPr lang="en-CA" smtClean="0"/>
              <a:t>‹#›</a:t>
            </a:fld>
            <a:endParaRPr lang="en-CA"/>
          </a:p>
        </p:txBody>
      </p:sp>
    </p:spTree>
    <p:extLst>
      <p:ext uri="{BB962C8B-B14F-4D97-AF65-F5344CB8AC3E}">
        <p14:creationId xmlns:p14="http://schemas.microsoft.com/office/powerpoint/2010/main" val="2409842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72EE84-F600-4D7C-B244-A4A40E5234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3929686-A073-451F-8DBC-6844F82F3F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FC6F768-24DA-402C-8DA0-F6EBE487146D}"/>
              </a:ext>
            </a:extLst>
          </p:cNvPr>
          <p:cNvSpPr>
            <a:spLocks noGrp="1"/>
          </p:cNvSpPr>
          <p:nvPr>
            <p:ph type="dt" sz="half" idx="10"/>
          </p:nvPr>
        </p:nvSpPr>
        <p:spPr/>
        <p:txBody>
          <a:bodyPr/>
          <a:lstStyle/>
          <a:p>
            <a:fld id="{353C901E-8B38-4472-B8D1-0CCEEDBD62F6}" type="datetimeFigureOut">
              <a:rPr lang="en-CA" smtClean="0"/>
              <a:t>2019-01-25</a:t>
            </a:fld>
            <a:endParaRPr lang="en-CA"/>
          </a:p>
        </p:txBody>
      </p:sp>
      <p:sp>
        <p:nvSpPr>
          <p:cNvPr id="5" name="Footer Placeholder 4">
            <a:extLst>
              <a:ext uri="{FF2B5EF4-FFF2-40B4-BE49-F238E27FC236}">
                <a16:creationId xmlns:a16="http://schemas.microsoft.com/office/drawing/2014/main" id="{F02B6ED8-74DB-474E-BC37-785F8087896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22DFC66-427E-4F8A-96DE-F196CC70345C}"/>
              </a:ext>
            </a:extLst>
          </p:cNvPr>
          <p:cNvSpPr>
            <a:spLocks noGrp="1"/>
          </p:cNvSpPr>
          <p:nvPr>
            <p:ph type="sldNum" sz="quarter" idx="12"/>
          </p:nvPr>
        </p:nvSpPr>
        <p:spPr/>
        <p:txBody>
          <a:bodyPr/>
          <a:lstStyle/>
          <a:p>
            <a:fld id="{5127D6CB-7B96-4FE4-8C7B-7A75D0239A4A}" type="slidenum">
              <a:rPr lang="en-CA" smtClean="0"/>
              <a:t>‹#›</a:t>
            </a:fld>
            <a:endParaRPr lang="en-CA"/>
          </a:p>
        </p:txBody>
      </p:sp>
    </p:spTree>
    <p:extLst>
      <p:ext uri="{BB962C8B-B14F-4D97-AF65-F5344CB8AC3E}">
        <p14:creationId xmlns:p14="http://schemas.microsoft.com/office/powerpoint/2010/main" val="135904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D61F-35D7-4153-93E1-8FE8988B2D8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E754759-1487-4296-9973-25C900D3C59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FDCA3D0-5C76-438A-97E1-686C0BDBFF89}"/>
              </a:ext>
            </a:extLst>
          </p:cNvPr>
          <p:cNvSpPr>
            <a:spLocks noGrp="1"/>
          </p:cNvSpPr>
          <p:nvPr>
            <p:ph type="dt" sz="half" idx="10"/>
          </p:nvPr>
        </p:nvSpPr>
        <p:spPr/>
        <p:txBody>
          <a:bodyPr/>
          <a:lstStyle/>
          <a:p>
            <a:fld id="{353C901E-8B38-4472-B8D1-0CCEEDBD62F6}" type="datetimeFigureOut">
              <a:rPr lang="en-CA" smtClean="0"/>
              <a:t>2019-01-25</a:t>
            </a:fld>
            <a:endParaRPr lang="en-CA"/>
          </a:p>
        </p:txBody>
      </p:sp>
      <p:sp>
        <p:nvSpPr>
          <p:cNvPr id="5" name="Footer Placeholder 4">
            <a:extLst>
              <a:ext uri="{FF2B5EF4-FFF2-40B4-BE49-F238E27FC236}">
                <a16:creationId xmlns:a16="http://schemas.microsoft.com/office/drawing/2014/main" id="{5D8901A9-AB0E-4507-BF79-3FF778DFFB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738CE00-6934-4A43-B113-DDE3A75FA1C9}"/>
              </a:ext>
            </a:extLst>
          </p:cNvPr>
          <p:cNvSpPr>
            <a:spLocks noGrp="1"/>
          </p:cNvSpPr>
          <p:nvPr>
            <p:ph type="sldNum" sz="quarter" idx="12"/>
          </p:nvPr>
        </p:nvSpPr>
        <p:spPr/>
        <p:txBody>
          <a:bodyPr/>
          <a:lstStyle/>
          <a:p>
            <a:fld id="{5127D6CB-7B96-4FE4-8C7B-7A75D0239A4A}" type="slidenum">
              <a:rPr lang="en-CA" smtClean="0"/>
              <a:t>‹#›</a:t>
            </a:fld>
            <a:endParaRPr lang="en-CA"/>
          </a:p>
        </p:txBody>
      </p:sp>
    </p:spTree>
    <p:extLst>
      <p:ext uri="{BB962C8B-B14F-4D97-AF65-F5344CB8AC3E}">
        <p14:creationId xmlns:p14="http://schemas.microsoft.com/office/powerpoint/2010/main" val="1171766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83858-45E3-4E7C-997A-F6D3F31866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5414ED2-8E61-40FD-8188-3F69C4239A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C0138C2-DD90-4AC5-881C-6907AC103889}"/>
              </a:ext>
            </a:extLst>
          </p:cNvPr>
          <p:cNvSpPr>
            <a:spLocks noGrp="1"/>
          </p:cNvSpPr>
          <p:nvPr>
            <p:ph type="dt" sz="half" idx="10"/>
          </p:nvPr>
        </p:nvSpPr>
        <p:spPr/>
        <p:txBody>
          <a:bodyPr/>
          <a:lstStyle/>
          <a:p>
            <a:fld id="{353C901E-8B38-4472-B8D1-0CCEEDBD62F6}" type="datetimeFigureOut">
              <a:rPr lang="en-CA" smtClean="0"/>
              <a:t>2019-01-25</a:t>
            </a:fld>
            <a:endParaRPr lang="en-CA"/>
          </a:p>
        </p:txBody>
      </p:sp>
      <p:sp>
        <p:nvSpPr>
          <p:cNvPr id="5" name="Footer Placeholder 4">
            <a:extLst>
              <a:ext uri="{FF2B5EF4-FFF2-40B4-BE49-F238E27FC236}">
                <a16:creationId xmlns:a16="http://schemas.microsoft.com/office/drawing/2014/main" id="{AFF67E59-335D-47B1-8C7B-58EB06F0BF8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77EC5D1-FEEB-478D-910F-AAA454A41B35}"/>
              </a:ext>
            </a:extLst>
          </p:cNvPr>
          <p:cNvSpPr>
            <a:spLocks noGrp="1"/>
          </p:cNvSpPr>
          <p:nvPr>
            <p:ph type="sldNum" sz="quarter" idx="12"/>
          </p:nvPr>
        </p:nvSpPr>
        <p:spPr/>
        <p:txBody>
          <a:bodyPr/>
          <a:lstStyle/>
          <a:p>
            <a:fld id="{5127D6CB-7B96-4FE4-8C7B-7A75D0239A4A}" type="slidenum">
              <a:rPr lang="en-CA" smtClean="0"/>
              <a:t>‹#›</a:t>
            </a:fld>
            <a:endParaRPr lang="en-CA"/>
          </a:p>
        </p:txBody>
      </p:sp>
    </p:spTree>
    <p:extLst>
      <p:ext uri="{BB962C8B-B14F-4D97-AF65-F5344CB8AC3E}">
        <p14:creationId xmlns:p14="http://schemas.microsoft.com/office/powerpoint/2010/main" val="144313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8E8EB-DC29-4440-85C8-5029DF8B281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7192986-5729-4171-8BEA-3F800F79E7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4059E6F-38B2-48B4-8EF6-4089699675D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8C1CD52-4A19-4A3D-ABB9-59C09DA944B6}"/>
              </a:ext>
            </a:extLst>
          </p:cNvPr>
          <p:cNvSpPr>
            <a:spLocks noGrp="1"/>
          </p:cNvSpPr>
          <p:nvPr>
            <p:ph type="dt" sz="half" idx="10"/>
          </p:nvPr>
        </p:nvSpPr>
        <p:spPr/>
        <p:txBody>
          <a:bodyPr/>
          <a:lstStyle/>
          <a:p>
            <a:fld id="{353C901E-8B38-4472-B8D1-0CCEEDBD62F6}" type="datetimeFigureOut">
              <a:rPr lang="en-CA" smtClean="0"/>
              <a:t>2019-01-25</a:t>
            </a:fld>
            <a:endParaRPr lang="en-CA"/>
          </a:p>
        </p:txBody>
      </p:sp>
      <p:sp>
        <p:nvSpPr>
          <p:cNvPr id="6" name="Footer Placeholder 5">
            <a:extLst>
              <a:ext uri="{FF2B5EF4-FFF2-40B4-BE49-F238E27FC236}">
                <a16:creationId xmlns:a16="http://schemas.microsoft.com/office/drawing/2014/main" id="{94915CE7-B996-47C8-85E3-60CD9705023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B61D322-DA5E-41AF-8125-A100D4879D52}"/>
              </a:ext>
            </a:extLst>
          </p:cNvPr>
          <p:cNvSpPr>
            <a:spLocks noGrp="1"/>
          </p:cNvSpPr>
          <p:nvPr>
            <p:ph type="sldNum" sz="quarter" idx="12"/>
          </p:nvPr>
        </p:nvSpPr>
        <p:spPr/>
        <p:txBody>
          <a:bodyPr/>
          <a:lstStyle/>
          <a:p>
            <a:fld id="{5127D6CB-7B96-4FE4-8C7B-7A75D0239A4A}" type="slidenum">
              <a:rPr lang="en-CA" smtClean="0"/>
              <a:t>‹#›</a:t>
            </a:fld>
            <a:endParaRPr lang="en-CA"/>
          </a:p>
        </p:txBody>
      </p:sp>
    </p:spTree>
    <p:extLst>
      <p:ext uri="{BB962C8B-B14F-4D97-AF65-F5344CB8AC3E}">
        <p14:creationId xmlns:p14="http://schemas.microsoft.com/office/powerpoint/2010/main" val="453206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22320-7FF6-43BA-9194-AD04457F551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D138573-4B00-4E54-A177-AE6219D819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7135963-F40C-4FBC-B46C-4CA4C4DE53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FA4AE7B-2890-4643-B774-0CA7D917EE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E783F23-AD2F-424E-973E-F99E4593E8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F66ACF3-830D-4221-B866-9C946DDD8FAD}"/>
              </a:ext>
            </a:extLst>
          </p:cNvPr>
          <p:cNvSpPr>
            <a:spLocks noGrp="1"/>
          </p:cNvSpPr>
          <p:nvPr>
            <p:ph type="dt" sz="half" idx="10"/>
          </p:nvPr>
        </p:nvSpPr>
        <p:spPr/>
        <p:txBody>
          <a:bodyPr/>
          <a:lstStyle/>
          <a:p>
            <a:fld id="{353C901E-8B38-4472-B8D1-0CCEEDBD62F6}" type="datetimeFigureOut">
              <a:rPr lang="en-CA" smtClean="0"/>
              <a:t>2019-01-25</a:t>
            </a:fld>
            <a:endParaRPr lang="en-CA"/>
          </a:p>
        </p:txBody>
      </p:sp>
      <p:sp>
        <p:nvSpPr>
          <p:cNvPr id="8" name="Footer Placeholder 7">
            <a:extLst>
              <a:ext uri="{FF2B5EF4-FFF2-40B4-BE49-F238E27FC236}">
                <a16:creationId xmlns:a16="http://schemas.microsoft.com/office/drawing/2014/main" id="{1B8FBDBD-2DAD-4008-997A-3BB0755411B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3080096-6945-4ED8-990D-A3C50E968EC2}"/>
              </a:ext>
            </a:extLst>
          </p:cNvPr>
          <p:cNvSpPr>
            <a:spLocks noGrp="1"/>
          </p:cNvSpPr>
          <p:nvPr>
            <p:ph type="sldNum" sz="quarter" idx="12"/>
          </p:nvPr>
        </p:nvSpPr>
        <p:spPr/>
        <p:txBody>
          <a:bodyPr/>
          <a:lstStyle/>
          <a:p>
            <a:fld id="{5127D6CB-7B96-4FE4-8C7B-7A75D0239A4A}" type="slidenum">
              <a:rPr lang="en-CA" smtClean="0"/>
              <a:t>‹#›</a:t>
            </a:fld>
            <a:endParaRPr lang="en-CA"/>
          </a:p>
        </p:txBody>
      </p:sp>
    </p:spTree>
    <p:extLst>
      <p:ext uri="{BB962C8B-B14F-4D97-AF65-F5344CB8AC3E}">
        <p14:creationId xmlns:p14="http://schemas.microsoft.com/office/powerpoint/2010/main" val="362456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A5EED-6C8B-47B3-820E-661E85C95C5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BD7C35B-D4DB-4058-BE76-44CD35D725FC}"/>
              </a:ext>
            </a:extLst>
          </p:cNvPr>
          <p:cNvSpPr>
            <a:spLocks noGrp="1"/>
          </p:cNvSpPr>
          <p:nvPr>
            <p:ph type="dt" sz="half" idx="10"/>
          </p:nvPr>
        </p:nvSpPr>
        <p:spPr/>
        <p:txBody>
          <a:bodyPr/>
          <a:lstStyle/>
          <a:p>
            <a:fld id="{353C901E-8B38-4472-B8D1-0CCEEDBD62F6}" type="datetimeFigureOut">
              <a:rPr lang="en-CA" smtClean="0"/>
              <a:t>2019-01-25</a:t>
            </a:fld>
            <a:endParaRPr lang="en-CA"/>
          </a:p>
        </p:txBody>
      </p:sp>
      <p:sp>
        <p:nvSpPr>
          <p:cNvPr id="4" name="Footer Placeholder 3">
            <a:extLst>
              <a:ext uri="{FF2B5EF4-FFF2-40B4-BE49-F238E27FC236}">
                <a16:creationId xmlns:a16="http://schemas.microsoft.com/office/drawing/2014/main" id="{DDF3ADFB-88D3-4224-901A-E33A94D2896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D756A41-7AC0-479D-B373-F70B6D98F511}"/>
              </a:ext>
            </a:extLst>
          </p:cNvPr>
          <p:cNvSpPr>
            <a:spLocks noGrp="1"/>
          </p:cNvSpPr>
          <p:nvPr>
            <p:ph type="sldNum" sz="quarter" idx="12"/>
          </p:nvPr>
        </p:nvSpPr>
        <p:spPr/>
        <p:txBody>
          <a:bodyPr/>
          <a:lstStyle/>
          <a:p>
            <a:fld id="{5127D6CB-7B96-4FE4-8C7B-7A75D0239A4A}" type="slidenum">
              <a:rPr lang="en-CA" smtClean="0"/>
              <a:t>‹#›</a:t>
            </a:fld>
            <a:endParaRPr lang="en-CA"/>
          </a:p>
        </p:txBody>
      </p:sp>
    </p:spTree>
    <p:extLst>
      <p:ext uri="{BB962C8B-B14F-4D97-AF65-F5344CB8AC3E}">
        <p14:creationId xmlns:p14="http://schemas.microsoft.com/office/powerpoint/2010/main" val="2432571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23439D-4B4F-426A-8AC9-C8D4D542C891}"/>
              </a:ext>
            </a:extLst>
          </p:cNvPr>
          <p:cNvSpPr>
            <a:spLocks noGrp="1"/>
          </p:cNvSpPr>
          <p:nvPr>
            <p:ph type="dt" sz="half" idx="10"/>
          </p:nvPr>
        </p:nvSpPr>
        <p:spPr/>
        <p:txBody>
          <a:bodyPr/>
          <a:lstStyle/>
          <a:p>
            <a:fld id="{353C901E-8B38-4472-B8D1-0CCEEDBD62F6}" type="datetimeFigureOut">
              <a:rPr lang="en-CA" smtClean="0"/>
              <a:t>2019-01-25</a:t>
            </a:fld>
            <a:endParaRPr lang="en-CA"/>
          </a:p>
        </p:txBody>
      </p:sp>
      <p:sp>
        <p:nvSpPr>
          <p:cNvPr id="3" name="Footer Placeholder 2">
            <a:extLst>
              <a:ext uri="{FF2B5EF4-FFF2-40B4-BE49-F238E27FC236}">
                <a16:creationId xmlns:a16="http://schemas.microsoft.com/office/drawing/2014/main" id="{FE9B2721-57AE-48A4-B30B-184B33EC4E7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B1512D6-CD03-4174-99DC-28F24D5A849A}"/>
              </a:ext>
            </a:extLst>
          </p:cNvPr>
          <p:cNvSpPr>
            <a:spLocks noGrp="1"/>
          </p:cNvSpPr>
          <p:nvPr>
            <p:ph type="sldNum" sz="quarter" idx="12"/>
          </p:nvPr>
        </p:nvSpPr>
        <p:spPr/>
        <p:txBody>
          <a:bodyPr/>
          <a:lstStyle/>
          <a:p>
            <a:fld id="{5127D6CB-7B96-4FE4-8C7B-7A75D0239A4A}" type="slidenum">
              <a:rPr lang="en-CA" smtClean="0"/>
              <a:t>‹#›</a:t>
            </a:fld>
            <a:endParaRPr lang="en-CA"/>
          </a:p>
        </p:txBody>
      </p:sp>
    </p:spTree>
    <p:extLst>
      <p:ext uri="{BB962C8B-B14F-4D97-AF65-F5344CB8AC3E}">
        <p14:creationId xmlns:p14="http://schemas.microsoft.com/office/powerpoint/2010/main" val="2802182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6AB55-4AEF-4FD9-BD18-4E7C47D7CD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5856CD4-BFFE-42E4-9C04-942B10CDF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4806679-4164-41DF-8B0B-6646799D9A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B16A2B-9A66-4910-B484-2F33A40AF191}"/>
              </a:ext>
            </a:extLst>
          </p:cNvPr>
          <p:cNvSpPr>
            <a:spLocks noGrp="1"/>
          </p:cNvSpPr>
          <p:nvPr>
            <p:ph type="dt" sz="half" idx="10"/>
          </p:nvPr>
        </p:nvSpPr>
        <p:spPr/>
        <p:txBody>
          <a:bodyPr/>
          <a:lstStyle/>
          <a:p>
            <a:fld id="{353C901E-8B38-4472-B8D1-0CCEEDBD62F6}" type="datetimeFigureOut">
              <a:rPr lang="en-CA" smtClean="0"/>
              <a:t>2019-01-25</a:t>
            </a:fld>
            <a:endParaRPr lang="en-CA"/>
          </a:p>
        </p:txBody>
      </p:sp>
      <p:sp>
        <p:nvSpPr>
          <p:cNvPr id="6" name="Footer Placeholder 5">
            <a:extLst>
              <a:ext uri="{FF2B5EF4-FFF2-40B4-BE49-F238E27FC236}">
                <a16:creationId xmlns:a16="http://schemas.microsoft.com/office/drawing/2014/main" id="{6510E493-F6F4-4A27-BCE4-49DA4F21278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F4A9300-2C98-48B5-B5DA-A2B9929E1AE8}"/>
              </a:ext>
            </a:extLst>
          </p:cNvPr>
          <p:cNvSpPr>
            <a:spLocks noGrp="1"/>
          </p:cNvSpPr>
          <p:nvPr>
            <p:ph type="sldNum" sz="quarter" idx="12"/>
          </p:nvPr>
        </p:nvSpPr>
        <p:spPr/>
        <p:txBody>
          <a:bodyPr/>
          <a:lstStyle/>
          <a:p>
            <a:fld id="{5127D6CB-7B96-4FE4-8C7B-7A75D0239A4A}" type="slidenum">
              <a:rPr lang="en-CA" smtClean="0"/>
              <a:t>‹#›</a:t>
            </a:fld>
            <a:endParaRPr lang="en-CA"/>
          </a:p>
        </p:txBody>
      </p:sp>
    </p:spTree>
    <p:extLst>
      <p:ext uri="{BB962C8B-B14F-4D97-AF65-F5344CB8AC3E}">
        <p14:creationId xmlns:p14="http://schemas.microsoft.com/office/powerpoint/2010/main" val="243067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D1EB3-B2A3-4031-8D36-D1F37993F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5AAACFA-4AA4-49C8-BA1F-CC74D768D4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EA894A8-7BDD-49EC-B66F-2B0465423A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1F130E-3DD2-43EE-9C7B-70667C838A66}"/>
              </a:ext>
            </a:extLst>
          </p:cNvPr>
          <p:cNvSpPr>
            <a:spLocks noGrp="1"/>
          </p:cNvSpPr>
          <p:nvPr>
            <p:ph type="dt" sz="half" idx="10"/>
          </p:nvPr>
        </p:nvSpPr>
        <p:spPr/>
        <p:txBody>
          <a:bodyPr/>
          <a:lstStyle/>
          <a:p>
            <a:fld id="{353C901E-8B38-4472-B8D1-0CCEEDBD62F6}" type="datetimeFigureOut">
              <a:rPr lang="en-CA" smtClean="0"/>
              <a:t>2019-01-25</a:t>
            </a:fld>
            <a:endParaRPr lang="en-CA"/>
          </a:p>
        </p:txBody>
      </p:sp>
      <p:sp>
        <p:nvSpPr>
          <p:cNvPr id="6" name="Footer Placeholder 5">
            <a:extLst>
              <a:ext uri="{FF2B5EF4-FFF2-40B4-BE49-F238E27FC236}">
                <a16:creationId xmlns:a16="http://schemas.microsoft.com/office/drawing/2014/main" id="{62FAF957-EF27-45EE-B691-E08B874F6A3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26CD3BA-D056-4D49-8B46-C25F8BB14FDE}"/>
              </a:ext>
            </a:extLst>
          </p:cNvPr>
          <p:cNvSpPr>
            <a:spLocks noGrp="1"/>
          </p:cNvSpPr>
          <p:nvPr>
            <p:ph type="sldNum" sz="quarter" idx="12"/>
          </p:nvPr>
        </p:nvSpPr>
        <p:spPr/>
        <p:txBody>
          <a:bodyPr/>
          <a:lstStyle/>
          <a:p>
            <a:fld id="{5127D6CB-7B96-4FE4-8C7B-7A75D0239A4A}" type="slidenum">
              <a:rPr lang="en-CA" smtClean="0"/>
              <a:t>‹#›</a:t>
            </a:fld>
            <a:endParaRPr lang="en-CA"/>
          </a:p>
        </p:txBody>
      </p:sp>
    </p:spTree>
    <p:extLst>
      <p:ext uri="{BB962C8B-B14F-4D97-AF65-F5344CB8AC3E}">
        <p14:creationId xmlns:p14="http://schemas.microsoft.com/office/powerpoint/2010/main" val="2250380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CC6874-B025-4504-A1C7-233FDAFE4C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826D15C-0A50-4335-BCA8-E2C668788F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9FD0E59-B399-46B1-ACB1-0380DC543A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C901E-8B38-4472-B8D1-0CCEEDBD62F6}" type="datetimeFigureOut">
              <a:rPr lang="en-CA" smtClean="0"/>
              <a:t>2019-01-25</a:t>
            </a:fld>
            <a:endParaRPr lang="en-CA"/>
          </a:p>
        </p:txBody>
      </p:sp>
      <p:sp>
        <p:nvSpPr>
          <p:cNvPr id="5" name="Footer Placeholder 4">
            <a:extLst>
              <a:ext uri="{FF2B5EF4-FFF2-40B4-BE49-F238E27FC236}">
                <a16:creationId xmlns:a16="http://schemas.microsoft.com/office/drawing/2014/main" id="{5C2556D7-86F1-4378-ABEC-D029E8A172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0568516-F6D7-4E23-A640-7442BD73FA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27D6CB-7B96-4FE4-8C7B-7A75D0239A4A}" type="slidenum">
              <a:rPr lang="en-CA" smtClean="0"/>
              <a:t>‹#›</a:t>
            </a:fld>
            <a:endParaRPr lang="en-CA"/>
          </a:p>
        </p:txBody>
      </p:sp>
    </p:spTree>
    <p:extLst>
      <p:ext uri="{BB962C8B-B14F-4D97-AF65-F5344CB8AC3E}">
        <p14:creationId xmlns:p14="http://schemas.microsoft.com/office/powerpoint/2010/main" val="4274391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6C6B0-1004-47AB-B740-4B6CC07378ED}"/>
              </a:ext>
            </a:extLst>
          </p:cNvPr>
          <p:cNvSpPr>
            <a:spLocks noGrp="1"/>
          </p:cNvSpPr>
          <p:nvPr>
            <p:ph type="ctrTitle"/>
          </p:nvPr>
        </p:nvSpPr>
        <p:spPr>
          <a:xfrm>
            <a:off x="2292124" y="1249948"/>
            <a:ext cx="9144000" cy="2387600"/>
          </a:xfrm>
        </p:spPr>
        <p:txBody>
          <a:bodyPr>
            <a:normAutofit/>
          </a:bodyPr>
          <a:lstStyle/>
          <a:p>
            <a:r>
              <a:rPr lang="en-US" sz="9000" dirty="0">
                <a:latin typeface="Passion One" panose="02000506080000020004" pitchFamily="50" charset="0"/>
              </a:rPr>
              <a:t>EARTH STRIKE</a:t>
            </a:r>
            <a:endParaRPr lang="en-CA" sz="9000" dirty="0">
              <a:latin typeface="Passion One" panose="02000506080000020004" pitchFamily="50" charset="0"/>
            </a:endParaRPr>
          </a:p>
        </p:txBody>
      </p:sp>
      <p:sp>
        <p:nvSpPr>
          <p:cNvPr id="3" name="Subtitle 2">
            <a:extLst>
              <a:ext uri="{FF2B5EF4-FFF2-40B4-BE49-F238E27FC236}">
                <a16:creationId xmlns:a16="http://schemas.microsoft.com/office/drawing/2014/main" id="{C0FF4B80-1886-443F-B979-203FB46BBF18}"/>
              </a:ext>
            </a:extLst>
          </p:cNvPr>
          <p:cNvSpPr>
            <a:spLocks noGrp="1"/>
          </p:cNvSpPr>
          <p:nvPr>
            <p:ph type="subTitle" idx="1"/>
          </p:nvPr>
        </p:nvSpPr>
        <p:spPr>
          <a:xfrm>
            <a:off x="2292124" y="3550653"/>
            <a:ext cx="9144000" cy="1655762"/>
          </a:xfrm>
        </p:spPr>
        <p:txBody>
          <a:bodyPr>
            <a:normAutofit/>
          </a:bodyPr>
          <a:lstStyle/>
          <a:p>
            <a:r>
              <a:rPr lang="en-US" sz="3600" dirty="0">
                <a:latin typeface="Passion One" panose="02000506080000020004" pitchFamily="50" charset="0"/>
              </a:rPr>
              <a:t>GENERAL STRIKE TO SAVE THE PLANET</a:t>
            </a:r>
            <a:endParaRPr lang="en-CA" sz="3600" dirty="0">
              <a:latin typeface="Passion One" panose="02000506080000020004" pitchFamily="50" charset="0"/>
            </a:endParaRPr>
          </a:p>
        </p:txBody>
      </p:sp>
      <p:pic>
        <p:nvPicPr>
          <p:cNvPr id="5" name="Picture 4">
            <a:extLst>
              <a:ext uri="{FF2B5EF4-FFF2-40B4-BE49-F238E27FC236}">
                <a16:creationId xmlns:a16="http://schemas.microsoft.com/office/drawing/2014/main" id="{B593FC8B-16AD-45ED-9D53-31D112295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242" y="2252784"/>
            <a:ext cx="1712979" cy="1828804"/>
          </a:xfrm>
          <a:prstGeom prst="rect">
            <a:avLst/>
          </a:prstGeom>
        </p:spPr>
      </p:pic>
    </p:spTree>
    <p:extLst>
      <p:ext uri="{BB962C8B-B14F-4D97-AF65-F5344CB8AC3E}">
        <p14:creationId xmlns:p14="http://schemas.microsoft.com/office/powerpoint/2010/main" val="1092912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D43C-606B-4503-9D5D-1E542FF6607D}"/>
              </a:ext>
            </a:extLst>
          </p:cNvPr>
          <p:cNvSpPr>
            <a:spLocks noGrp="1"/>
          </p:cNvSpPr>
          <p:nvPr>
            <p:ph type="title"/>
          </p:nvPr>
        </p:nvSpPr>
        <p:spPr/>
        <p:txBody>
          <a:bodyPr/>
          <a:lstStyle/>
          <a:p>
            <a:pPr algn="ctr"/>
            <a:r>
              <a:rPr lang="en-US" dirty="0">
                <a:latin typeface="Passion One" panose="02000506080000020004" pitchFamily="50" charset="0"/>
              </a:rPr>
              <a:t>THE CULPRITS</a:t>
            </a:r>
            <a:endParaRPr lang="en-CA" dirty="0">
              <a:latin typeface="Passion One" panose="02000506080000020004" pitchFamily="50" charset="0"/>
            </a:endParaRPr>
          </a:p>
        </p:txBody>
      </p:sp>
      <p:sp>
        <p:nvSpPr>
          <p:cNvPr id="3" name="Content Placeholder 2">
            <a:extLst>
              <a:ext uri="{FF2B5EF4-FFF2-40B4-BE49-F238E27FC236}">
                <a16:creationId xmlns:a16="http://schemas.microsoft.com/office/drawing/2014/main" id="{4237A8EA-6EDB-4C9E-82FF-3E0D22E404FA}"/>
              </a:ext>
            </a:extLst>
          </p:cNvPr>
          <p:cNvSpPr>
            <a:spLocks noGrp="1"/>
          </p:cNvSpPr>
          <p:nvPr>
            <p:ph idx="1"/>
          </p:nvPr>
        </p:nvSpPr>
        <p:spPr>
          <a:xfrm>
            <a:off x="838200" y="1478384"/>
            <a:ext cx="10515600" cy="4351338"/>
          </a:xfrm>
        </p:spPr>
        <p:txBody>
          <a:bodyPr>
            <a:normAutofit/>
          </a:bodyPr>
          <a:lstStyle/>
          <a:p>
            <a:r>
              <a:rPr lang="en-US" sz="2400" dirty="0">
                <a:latin typeface="Fira Sans" panose="020B0503050000020004" pitchFamily="34" charset="0"/>
              </a:rPr>
              <a:t>Scientists from Cambridge University have discovered from their data that, in 2010, 67.3% of global greenhouse gas emissions come from the burning of fossil fuels.</a:t>
            </a:r>
          </a:p>
          <a:p>
            <a:r>
              <a:rPr lang="en-US" sz="2400" dirty="0">
                <a:latin typeface="Fira Sans" panose="020B0503050000020004" pitchFamily="34" charset="0"/>
              </a:rPr>
              <a:t>According to the CDP’s 2017 Carbon Majors Report, </a:t>
            </a:r>
            <a:r>
              <a:rPr lang="en-US" sz="2400" b="1" dirty="0">
                <a:latin typeface="Fira Sans" panose="020B0503050000020004" pitchFamily="34" charset="0"/>
              </a:rPr>
              <a:t>100 polluters are responsible for 71% of global industrial greenhouse gas emissions.</a:t>
            </a:r>
            <a:endParaRPr lang="en-CA" sz="2400" b="1" dirty="0">
              <a:latin typeface="Fira Sans" panose="020B0503050000020004" pitchFamily="34" charset="0"/>
            </a:endParaRPr>
          </a:p>
        </p:txBody>
      </p:sp>
      <p:pic>
        <p:nvPicPr>
          <p:cNvPr id="4" name="Picture 3">
            <a:extLst>
              <a:ext uri="{FF2B5EF4-FFF2-40B4-BE49-F238E27FC236}">
                <a16:creationId xmlns:a16="http://schemas.microsoft.com/office/drawing/2014/main" id="{0C9E0A97-2E97-481A-B65D-7684A5A439E1}"/>
              </a:ext>
            </a:extLst>
          </p:cNvPr>
          <p:cNvPicPr>
            <a:picLocks noChangeAspect="1"/>
          </p:cNvPicPr>
          <p:nvPr/>
        </p:nvPicPr>
        <p:blipFill>
          <a:blip r:embed="rId3"/>
          <a:stretch>
            <a:fillRect/>
          </a:stretch>
        </p:blipFill>
        <p:spPr>
          <a:xfrm>
            <a:off x="3338627" y="3654053"/>
            <a:ext cx="5514746" cy="2338978"/>
          </a:xfrm>
          <a:prstGeom prst="rect">
            <a:avLst/>
          </a:prstGeom>
        </p:spPr>
      </p:pic>
    </p:spTree>
    <p:extLst>
      <p:ext uri="{BB962C8B-B14F-4D97-AF65-F5344CB8AC3E}">
        <p14:creationId xmlns:p14="http://schemas.microsoft.com/office/powerpoint/2010/main" val="2327285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FD8D-38DC-484B-A894-5329D2FDE022}"/>
              </a:ext>
            </a:extLst>
          </p:cNvPr>
          <p:cNvSpPr>
            <a:spLocks noGrp="1"/>
          </p:cNvSpPr>
          <p:nvPr>
            <p:ph type="title"/>
          </p:nvPr>
        </p:nvSpPr>
        <p:spPr>
          <a:xfrm>
            <a:off x="838200" y="365125"/>
            <a:ext cx="10515600" cy="1325563"/>
          </a:xfrm>
        </p:spPr>
        <p:txBody>
          <a:bodyPr/>
          <a:lstStyle/>
          <a:p>
            <a:pPr algn="ctr"/>
            <a:r>
              <a:rPr lang="en-US" dirty="0">
                <a:latin typeface="Passion One" panose="02000506080000020004" pitchFamily="50" charset="0"/>
              </a:rPr>
              <a:t>OUR PLAN</a:t>
            </a:r>
            <a:endParaRPr lang="en-CA" dirty="0">
              <a:latin typeface="Passion One" panose="02000506080000020004" pitchFamily="50" charset="0"/>
            </a:endParaRPr>
          </a:p>
        </p:txBody>
      </p:sp>
      <p:pic>
        <p:nvPicPr>
          <p:cNvPr id="3" name="Picture 2">
            <a:extLst>
              <a:ext uri="{FF2B5EF4-FFF2-40B4-BE49-F238E27FC236}">
                <a16:creationId xmlns:a16="http://schemas.microsoft.com/office/drawing/2014/main" id="{5B1AA379-DA65-4EA8-B18A-5F1E3DF79E4B}"/>
              </a:ext>
            </a:extLst>
          </p:cNvPr>
          <p:cNvPicPr>
            <a:picLocks noChangeAspect="1"/>
          </p:cNvPicPr>
          <p:nvPr/>
        </p:nvPicPr>
        <p:blipFill>
          <a:blip r:embed="rId3"/>
          <a:stretch>
            <a:fillRect/>
          </a:stretch>
        </p:blipFill>
        <p:spPr>
          <a:xfrm>
            <a:off x="2078412" y="1432560"/>
            <a:ext cx="8035176" cy="4495548"/>
          </a:xfrm>
          <a:prstGeom prst="rect">
            <a:avLst/>
          </a:prstGeom>
        </p:spPr>
      </p:pic>
    </p:spTree>
    <p:extLst>
      <p:ext uri="{BB962C8B-B14F-4D97-AF65-F5344CB8AC3E}">
        <p14:creationId xmlns:p14="http://schemas.microsoft.com/office/powerpoint/2010/main" val="1870907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A993-6666-4A31-A357-9539BF929F40}"/>
              </a:ext>
            </a:extLst>
          </p:cNvPr>
          <p:cNvSpPr>
            <a:spLocks noGrp="1"/>
          </p:cNvSpPr>
          <p:nvPr>
            <p:ph type="title"/>
          </p:nvPr>
        </p:nvSpPr>
        <p:spPr/>
        <p:txBody>
          <a:bodyPr/>
          <a:lstStyle/>
          <a:p>
            <a:pPr algn="ctr"/>
            <a:r>
              <a:rPr lang="en-US" dirty="0">
                <a:latin typeface="Passion One" panose="02000506080000020004" pitchFamily="50" charset="0"/>
              </a:rPr>
              <a:t>INTERNATIONAL SCHEDULE</a:t>
            </a:r>
            <a:endParaRPr lang="en-CA" dirty="0">
              <a:latin typeface="Passion One" panose="02000506080000020004" pitchFamily="50" charset="0"/>
            </a:endParaRPr>
          </a:p>
        </p:txBody>
      </p:sp>
      <p:pic>
        <p:nvPicPr>
          <p:cNvPr id="4" name="Picture 3">
            <a:extLst>
              <a:ext uri="{FF2B5EF4-FFF2-40B4-BE49-F238E27FC236}">
                <a16:creationId xmlns:a16="http://schemas.microsoft.com/office/drawing/2014/main" id="{ED0CBD9C-8DF9-4F6B-8A19-0EE1FE9C95CC}"/>
              </a:ext>
            </a:extLst>
          </p:cNvPr>
          <p:cNvPicPr>
            <a:picLocks noChangeAspect="1"/>
          </p:cNvPicPr>
          <p:nvPr/>
        </p:nvPicPr>
        <p:blipFill>
          <a:blip r:embed="rId3"/>
          <a:stretch>
            <a:fillRect/>
          </a:stretch>
        </p:blipFill>
        <p:spPr>
          <a:xfrm>
            <a:off x="3279695" y="1500326"/>
            <a:ext cx="5632609" cy="4558627"/>
          </a:xfrm>
          <a:prstGeom prst="rect">
            <a:avLst/>
          </a:prstGeom>
        </p:spPr>
      </p:pic>
    </p:spTree>
    <p:extLst>
      <p:ext uri="{BB962C8B-B14F-4D97-AF65-F5344CB8AC3E}">
        <p14:creationId xmlns:p14="http://schemas.microsoft.com/office/powerpoint/2010/main" val="2405194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FBD5-39ED-499E-8708-5642B31C5C1A}"/>
              </a:ext>
            </a:extLst>
          </p:cNvPr>
          <p:cNvSpPr>
            <a:spLocks noGrp="1"/>
          </p:cNvSpPr>
          <p:nvPr>
            <p:ph type="title"/>
          </p:nvPr>
        </p:nvSpPr>
        <p:spPr/>
        <p:txBody>
          <a:bodyPr/>
          <a:lstStyle/>
          <a:p>
            <a:pPr algn="ctr"/>
            <a:r>
              <a:rPr lang="en-US" dirty="0">
                <a:latin typeface="Passion One" panose="02000506080000020004" pitchFamily="50" charset="0"/>
              </a:rPr>
              <a:t>OUR PRINCIPLES</a:t>
            </a:r>
            <a:endParaRPr lang="en-CA" dirty="0">
              <a:latin typeface="Passion One" panose="02000506080000020004" pitchFamily="50" charset="0"/>
            </a:endParaRPr>
          </a:p>
        </p:txBody>
      </p:sp>
      <p:sp>
        <p:nvSpPr>
          <p:cNvPr id="3" name="Content Placeholder 2">
            <a:extLst>
              <a:ext uri="{FF2B5EF4-FFF2-40B4-BE49-F238E27FC236}">
                <a16:creationId xmlns:a16="http://schemas.microsoft.com/office/drawing/2014/main" id="{685EBB39-1256-48B4-A6E1-82507F5ACB69}"/>
              </a:ext>
            </a:extLst>
          </p:cNvPr>
          <p:cNvSpPr>
            <a:spLocks noGrp="1"/>
          </p:cNvSpPr>
          <p:nvPr>
            <p:ph idx="1"/>
          </p:nvPr>
        </p:nvSpPr>
        <p:spPr>
          <a:xfrm>
            <a:off x="838200" y="1690688"/>
            <a:ext cx="10515600" cy="4351338"/>
          </a:xfrm>
        </p:spPr>
        <p:txBody>
          <a:bodyPr>
            <a:normAutofit/>
          </a:bodyPr>
          <a:lstStyle/>
          <a:p>
            <a:r>
              <a:rPr lang="en-US" sz="2400" b="1" dirty="0">
                <a:latin typeface="Fira Sans" panose="020B0503050000020004" pitchFamily="34" charset="0"/>
              </a:rPr>
              <a:t>Solidarity</a:t>
            </a:r>
            <a:r>
              <a:rPr lang="en-US" sz="2400" dirty="0">
                <a:latin typeface="Fira Sans" panose="020B0503050000020004" pitchFamily="34" charset="0"/>
              </a:rPr>
              <a:t>: Only by standing together, unified around a common goal, will we stand a chance against climate change</a:t>
            </a:r>
            <a:endParaRPr lang="en-US" sz="2400" b="1" dirty="0">
              <a:latin typeface="Fira Sans" panose="020B0503050000020004" pitchFamily="34" charset="0"/>
            </a:endParaRPr>
          </a:p>
          <a:p>
            <a:r>
              <a:rPr lang="en-US" sz="2400" b="1" dirty="0">
                <a:latin typeface="Fira Sans" panose="020B0503050000020004" pitchFamily="34" charset="0"/>
              </a:rPr>
              <a:t>Horizontalism:</a:t>
            </a:r>
            <a:r>
              <a:rPr lang="en-US" sz="2400" dirty="0">
                <a:latin typeface="Fira Sans" panose="020B0503050000020004" pitchFamily="34" charset="0"/>
              </a:rPr>
              <a:t> This is a people’s movement. As long as these principles are followed, anyone is free to organize a local chapter and run it autonomously how they see it.</a:t>
            </a:r>
            <a:endParaRPr lang="en-US" sz="2400" b="1" dirty="0">
              <a:latin typeface="Fira Sans" panose="020B0503050000020004" pitchFamily="34" charset="0"/>
            </a:endParaRPr>
          </a:p>
          <a:p>
            <a:r>
              <a:rPr lang="en-US" sz="2400" b="1" dirty="0">
                <a:latin typeface="Fira Sans" panose="020B0503050000020004" pitchFamily="34" charset="0"/>
              </a:rPr>
              <a:t>Clarity of Purpose: </a:t>
            </a:r>
            <a:r>
              <a:rPr lang="en-US" sz="2400" dirty="0">
                <a:latin typeface="Fira Sans" panose="020B0503050000020004" pitchFamily="34" charset="0"/>
              </a:rPr>
              <a:t>Our global, general strike is the focal point of our movement, and is what differentiates us from other environmental movements. The worldwide protests are important, but they are simply a means for us to spread our message. By withholding our labor, we are putting economic pressure on those in charge and displaying our power.</a:t>
            </a:r>
            <a:endParaRPr lang="en-US" sz="2400" b="1" dirty="0">
              <a:latin typeface="Fira Sans" panose="020B0503050000020004" pitchFamily="34" charset="0"/>
            </a:endParaRPr>
          </a:p>
        </p:txBody>
      </p:sp>
    </p:spTree>
    <p:extLst>
      <p:ext uri="{BB962C8B-B14F-4D97-AF65-F5344CB8AC3E}">
        <p14:creationId xmlns:p14="http://schemas.microsoft.com/office/powerpoint/2010/main" val="3724380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FBD5-39ED-499E-8708-5642B31C5C1A}"/>
              </a:ext>
            </a:extLst>
          </p:cNvPr>
          <p:cNvSpPr>
            <a:spLocks noGrp="1"/>
          </p:cNvSpPr>
          <p:nvPr>
            <p:ph type="title"/>
          </p:nvPr>
        </p:nvSpPr>
        <p:spPr/>
        <p:txBody>
          <a:bodyPr/>
          <a:lstStyle/>
          <a:p>
            <a:pPr algn="ctr"/>
            <a:r>
              <a:rPr lang="en-US" dirty="0">
                <a:latin typeface="Passion One" panose="02000506080000020004" pitchFamily="50" charset="0"/>
              </a:rPr>
              <a:t>OUR PRINCIPLES</a:t>
            </a:r>
            <a:endParaRPr lang="en-CA" dirty="0">
              <a:latin typeface="Passion One" panose="02000506080000020004" pitchFamily="50" charset="0"/>
            </a:endParaRPr>
          </a:p>
        </p:txBody>
      </p:sp>
      <p:sp>
        <p:nvSpPr>
          <p:cNvPr id="3" name="Content Placeholder 2">
            <a:extLst>
              <a:ext uri="{FF2B5EF4-FFF2-40B4-BE49-F238E27FC236}">
                <a16:creationId xmlns:a16="http://schemas.microsoft.com/office/drawing/2014/main" id="{685EBB39-1256-48B4-A6E1-82507F5ACB69}"/>
              </a:ext>
            </a:extLst>
          </p:cNvPr>
          <p:cNvSpPr>
            <a:spLocks noGrp="1"/>
          </p:cNvSpPr>
          <p:nvPr>
            <p:ph idx="1"/>
          </p:nvPr>
        </p:nvSpPr>
        <p:spPr>
          <a:xfrm>
            <a:off x="838200" y="1690688"/>
            <a:ext cx="10515600" cy="4351338"/>
          </a:xfrm>
        </p:spPr>
        <p:txBody>
          <a:bodyPr>
            <a:normAutofit/>
          </a:bodyPr>
          <a:lstStyle/>
          <a:p>
            <a:r>
              <a:rPr lang="en-US" sz="2400" b="1" dirty="0">
                <a:latin typeface="Fira Sans" panose="020B0503050000020004" pitchFamily="34" charset="0"/>
              </a:rPr>
              <a:t>Clarity of Message: </a:t>
            </a:r>
            <a:r>
              <a:rPr lang="en-US" sz="2400" dirty="0">
                <a:latin typeface="Fira Sans" panose="020B0503050000020004" pitchFamily="34" charset="0"/>
              </a:rPr>
              <a:t>We do not wish to embark on frivolous campaigns against tiny issues of consumption, and recognize that our real target is the institutions of production.</a:t>
            </a:r>
          </a:p>
          <a:p>
            <a:r>
              <a:rPr lang="en-US" sz="2400" b="1" dirty="0">
                <a:latin typeface="Fira Sans" panose="020B0503050000020004" pitchFamily="34" charset="0"/>
              </a:rPr>
              <a:t>Consistency:</a:t>
            </a:r>
            <a:r>
              <a:rPr lang="en-US" sz="2400" dirty="0">
                <a:latin typeface="Fira Sans" panose="020B0503050000020004" pitchFamily="34" charset="0"/>
              </a:rPr>
              <a:t> Earth Strike is open only to those whose views and actions are compatible with our missions. In particular, we do not support worker exploitation or landlordism, nor do we permit the presence of, or support for, police or current state armed forces.</a:t>
            </a:r>
          </a:p>
          <a:p>
            <a:r>
              <a:rPr lang="en-US" sz="2400" b="1" dirty="0">
                <a:latin typeface="Fira Sans" panose="020B0503050000020004" pitchFamily="34" charset="0"/>
              </a:rPr>
              <a:t>Inclusivity: </a:t>
            </a:r>
            <a:r>
              <a:rPr lang="en-US" sz="2400" dirty="0">
                <a:latin typeface="Fira Sans" panose="020B0503050000020004" pitchFamily="34" charset="0"/>
              </a:rPr>
              <a:t>Earth Strike has absolutely zero tolerance for hateful, bigoted, or reactionary politics (e.g. transphobia, ethnonationalism, imperialism, genocide apologia/denial, etc.)</a:t>
            </a:r>
            <a:endParaRPr lang="en-US" sz="2400" b="1" dirty="0">
              <a:latin typeface="Fira Sans" panose="020B0503050000020004" pitchFamily="34" charset="0"/>
            </a:endParaRPr>
          </a:p>
        </p:txBody>
      </p:sp>
    </p:spTree>
    <p:extLst>
      <p:ext uri="{BB962C8B-B14F-4D97-AF65-F5344CB8AC3E}">
        <p14:creationId xmlns:p14="http://schemas.microsoft.com/office/powerpoint/2010/main" val="3268105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4029-D68D-460B-A045-CA3D9319CF44}"/>
              </a:ext>
            </a:extLst>
          </p:cNvPr>
          <p:cNvSpPr>
            <a:spLocks noGrp="1"/>
          </p:cNvSpPr>
          <p:nvPr>
            <p:ph type="title"/>
          </p:nvPr>
        </p:nvSpPr>
        <p:spPr/>
        <p:txBody>
          <a:bodyPr/>
          <a:lstStyle/>
          <a:p>
            <a:pPr algn="ctr"/>
            <a:r>
              <a:rPr lang="en-US" dirty="0">
                <a:latin typeface="Passion One" panose="02000506080000020004" pitchFamily="50" charset="0"/>
              </a:rPr>
              <a:t>OUR PARTENERS AND SUPPORTERS</a:t>
            </a:r>
            <a:endParaRPr lang="en-CA" dirty="0">
              <a:latin typeface="Passion One" panose="02000506080000020004" pitchFamily="50" charset="0"/>
            </a:endParaRPr>
          </a:p>
        </p:txBody>
      </p:sp>
      <p:sp>
        <p:nvSpPr>
          <p:cNvPr id="7" name="TextBox 6">
            <a:extLst>
              <a:ext uri="{FF2B5EF4-FFF2-40B4-BE49-F238E27FC236}">
                <a16:creationId xmlns:a16="http://schemas.microsoft.com/office/drawing/2014/main" id="{29158C1E-A48F-417B-B4AE-36740872CC02}"/>
              </a:ext>
            </a:extLst>
          </p:cNvPr>
          <p:cNvSpPr txBox="1"/>
          <p:nvPr/>
        </p:nvSpPr>
        <p:spPr>
          <a:xfrm>
            <a:off x="7570738" y="2843166"/>
            <a:ext cx="3872489" cy="1793344"/>
          </a:xfrm>
          <a:prstGeom prst="rect">
            <a:avLst/>
          </a:prstGeom>
          <a:solidFill>
            <a:srgbClr val="387740"/>
          </a:solidFill>
          <a:ln>
            <a:noFill/>
          </a:ln>
          <a:effectLst>
            <a:outerShdw dist="177800" dir="5400000" sx="93000" sy="93000" rotWithShape="0">
              <a:prstClr val="black">
                <a:alpha val="61000"/>
              </a:prstClr>
            </a:outerShdw>
          </a:effectLst>
        </p:spPr>
        <p:style>
          <a:lnRef idx="2">
            <a:schemeClr val="accent6"/>
          </a:lnRef>
          <a:fillRef idx="1">
            <a:schemeClr val="lt1"/>
          </a:fillRef>
          <a:effectRef idx="0">
            <a:schemeClr val="accent6"/>
          </a:effectRef>
          <a:fontRef idx="minor">
            <a:schemeClr val="dk1"/>
          </a:fontRef>
        </p:style>
        <p:txBody>
          <a:bodyPr wrap="none" lIns="108000" tIns="108000" rIns="108000" bIns="108000" rtlCol="0" anchor="ctr">
            <a:spAutoFit/>
          </a:bodyPr>
          <a:lstStyle/>
          <a:p>
            <a:pPr algn="ctr"/>
            <a:r>
              <a:rPr lang="en-US" sz="2000" dirty="0">
                <a:solidFill>
                  <a:schemeClr val="bg1"/>
                </a:solidFill>
                <a:latin typeface="Fira Sans" panose="020B0503050000020004" pitchFamily="34" charset="0"/>
              </a:rPr>
              <a:t>For a full list of endorsements</a:t>
            </a:r>
          </a:p>
          <a:p>
            <a:pPr algn="ctr"/>
            <a:r>
              <a:rPr lang="en-US" sz="2000" dirty="0">
                <a:solidFill>
                  <a:schemeClr val="bg1"/>
                </a:solidFill>
                <a:latin typeface="Fira Sans" panose="020B0503050000020004" pitchFamily="34" charset="0"/>
              </a:rPr>
              <a:t>from international and local</a:t>
            </a:r>
          </a:p>
          <a:p>
            <a:pPr algn="ctr"/>
            <a:r>
              <a:rPr lang="en-US" sz="2000" dirty="0">
                <a:solidFill>
                  <a:schemeClr val="bg1"/>
                </a:solidFill>
                <a:latin typeface="Fira Sans" panose="020B0503050000020004" pitchFamily="34" charset="0"/>
              </a:rPr>
              <a:t>organizations, visit:</a:t>
            </a:r>
          </a:p>
          <a:p>
            <a:pPr algn="ctr"/>
            <a:endParaRPr lang="en-US" sz="2000" dirty="0">
              <a:solidFill>
                <a:schemeClr val="bg1"/>
              </a:solidFill>
              <a:latin typeface="Fira Sans" panose="020B0503050000020004" pitchFamily="34" charset="0"/>
            </a:endParaRPr>
          </a:p>
          <a:p>
            <a:pPr algn="ctr"/>
            <a:r>
              <a:rPr lang="en-US" sz="2000" b="1" dirty="0">
                <a:solidFill>
                  <a:schemeClr val="bg1"/>
                </a:solidFill>
                <a:latin typeface="Fira Sans" panose="020B0503050000020004" pitchFamily="34" charset="0"/>
              </a:rPr>
              <a:t>earth-strike.com/supporters</a:t>
            </a:r>
            <a:endParaRPr lang="en-CA" sz="2000" b="1" dirty="0">
              <a:solidFill>
                <a:schemeClr val="bg1"/>
              </a:solidFill>
              <a:latin typeface="Fira Sans" panose="020B0503050000020004" pitchFamily="34" charset="0"/>
            </a:endParaRPr>
          </a:p>
        </p:txBody>
      </p:sp>
      <p:pic>
        <p:nvPicPr>
          <p:cNvPr id="6" name="Picture 5">
            <a:extLst>
              <a:ext uri="{FF2B5EF4-FFF2-40B4-BE49-F238E27FC236}">
                <a16:creationId xmlns:a16="http://schemas.microsoft.com/office/drawing/2014/main" id="{455FD476-307A-448C-A265-1DB8CC4B6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090" y="1408424"/>
            <a:ext cx="5854245" cy="4662824"/>
          </a:xfrm>
          <a:prstGeom prst="rect">
            <a:avLst/>
          </a:prstGeom>
        </p:spPr>
      </p:pic>
    </p:spTree>
    <p:extLst>
      <p:ext uri="{BB962C8B-B14F-4D97-AF65-F5344CB8AC3E}">
        <p14:creationId xmlns:p14="http://schemas.microsoft.com/office/powerpoint/2010/main" val="3525913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165B-339E-413E-B177-9D08D74E5F51}"/>
              </a:ext>
            </a:extLst>
          </p:cNvPr>
          <p:cNvSpPr>
            <a:spLocks noGrp="1"/>
          </p:cNvSpPr>
          <p:nvPr>
            <p:ph type="title"/>
          </p:nvPr>
        </p:nvSpPr>
        <p:spPr/>
        <p:txBody>
          <a:bodyPr/>
          <a:lstStyle/>
          <a:p>
            <a:pPr algn="ctr"/>
            <a:r>
              <a:rPr lang="en-US" dirty="0">
                <a:latin typeface="Passion One" panose="02000506080000020004" pitchFamily="50" charset="0"/>
              </a:rPr>
              <a:t>SOURCES</a:t>
            </a:r>
            <a:endParaRPr lang="en-CA" dirty="0">
              <a:latin typeface="Passion One" panose="02000506080000020004" pitchFamily="50" charset="0"/>
            </a:endParaRPr>
          </a:p>
        </p:txBody>
      </p:sp>
      <p:sp>
        <p:nvSpPr>
          <p:cNvPr id="5" name="TextBox 4">
            <a:extLst>
              <a:ext uri="{FF2B5EF4-FFF2-40B4-BE49-F238E27FC236}">
                <a16:creationId xmlns:a16="http://schemas.microsoft.com/office/drawing/2014/main" id="{D4FE4CE1-05EA-4103-B015-153E987A965D}"/>
              </a:ext>
            </a:extLst>
          </p:cNvPr>
          <p:cNvSpPr txBox="1"/>
          <p:nvPr/>
        </p:nvSpPr>
        <p:spPr>
          <a:xfrm>
            <a:off x="838200" y="1382553"/>
            <a:ext cx="10515600" cy="4524315"/>
          </a:xfrm>
          <a:prstGeom prst="rect">
            <a:avLst/>
          </a:prstGeom>
          <a:noFill/>
        </p:spPr>
        <p:txBody>
          <a:bodyPr wrap="square" rtlCol="0">
            <a:spAutoFit/>
          </a:bodyPr>
          <a:lstStyle/>
          <a:p>
            <a:r>
              <a:rPr lang="en-CA" sz="1600" dirty="0">
                <a:latin typeface="Fira Sans" panose="020B0503050000020004" pitchFamily="34" charset="0"/>
              </a:rPr>
              <a:t>	Burke, K. D., et al. “Pliocene and Eocene Provide Best Analogs for near-Future </a:t>
            </a:r>
            <a:r>
              <a:rPr lang="en-US" sz="1600" dirty="0">
                <a:latin typeface="Fira Sans" panose="020B0503050000020004" pitchFamily="34" charset="0"/>
              </a:rPr>
              <a:t>Climates.” PNAS, Oct. 2018, p. 201809600. https://www.pnas.org/</a:t>
            </a:r>
            <a:r>
              <a:rPr lang="en-CA" sz="1600" dirty="0">
                <a:latin typeface="Fira Sans" panose="020B0503050000020004" pitchFamily="34" charset="0"/>
              </a:rPr>
              <a:t>content/115/52/13288.</a:t>
            </a:r>
          </a:p>
          <a:p>
            <a:r>
              <a:rPr lang="en-CA" sz="1600" dirty="0">
                <a:latin typeface="Fira Sans" panose="020B0503050000020004" pitchFamily="34" charset="0"/>
              </a:rPr>
              <a:t>	“Global Greenhouse Gas Emissions Data.” EPA, Environmental Protection </a:t>
            </a:r>
            <a:r>
              <a:rPr lang="en-US" sz="1600" dirty="0">
                <a:latin typeface="Fira Sans" panose="020B0503050000020004" pitchFamily="34" charset="0"/>
              </a:rPr>
              <a:t>Agency, 13 Apr. 2017, www.epa.gov/ghgemissions/global-greenhouse-gasemissions-</a:t>
            </a:r>
            <a:r>
              <a:rPr lang="en-CA" sz="1600" dirty="0">
                <a:latin typeface="Fira Sans" panose="020B0503050000020004" pitchFamily="34" charset="0"/>
              </a:rPr>
              <a:t>data.</a:t>
            </a:r>
          </a:p>
          <a:p>
            <a:r>
              <a:rPr lang="en-CA" sz="1600" dirty="0">
                <a:latin typeface="Fira Sans" panose="020B0503050000020004" pitchFamily="34" charset="0"/>
              </a:rPr>
              <a:t>	“Global Surface Temperature | NASA Global Climate Change.” NASA's Goddard </a:t>
            </a:r>
            <a:r>
              <a:rPr lang="en-US" sz="1600" dirty="0">
                <a:latin typeface="Fira Sans" panose="020B0503050000020004" pitchFamily="34" charset="0"/>
              </a:rPr>
              <a:t>Institute for Space Studies, 3 May 2018, https://climate.nasa.gov/vital-signs/</a:t>
            </a:r>
            <a:r>
              <a:rPr lang="en-CA" sz="1600" dirty="0">
                <a:latin typeface="Fira Sans" panose="020B0503050000020004" pitchFamily="34" charset="0"/>
              </a:rPr>
              <a:t>global-temperature/.</a:t>
            </a:r>
          </a:p>
          <a:p>
            <a:r>
              <a:rPr lang="en-CA" sz="1600" dirty="0">
                <a:latin typeface="Fira Sans" panose="020B0503050000020004" pitchFamily="34" charset="0"/>
              </a:rPr>
              <a:t>	Griffin, Paul, “CDP Carbon Majors Report 2017.” The Carbon Majors Database (2017). Accessed November 2018.</a:t>
            </a:r>
          </a:p>
          <a:p>
            <a:r>
              <a:rPr lang="en-US" sz="1600" dirty="0">
                <a:latin typeface="Fira Sans" panose="020B0503050000020004" pitchFamily="34" charset="0"/>
              </a:rPr>
              <a:t>	IPCC, 2014: Climate Change 2014: Synthesis Report. Contribution of Working Groups I, II and III to the Fifth Assessment Report of the Intergovernmental </a:t>
            </a:r>
            <a:r>
              <a:rPr lang="en-US" sz="1600" dirty="0" err="1">
                <a:latin typeface="Fira Sans" panose="020B0503050000020004" pitchFamily="34" charset="0"/>
              </a:rPr>
              <a:t>Panelon</a:t>
            </a:r>
            <a:r>
              <a:rPr lang="en-US" sz="1600" dirty="0">
                <a:latin typeface="Fira Sans" panose="020B0503050000020004" pitchFamily="34" charset="0"/>
              </a:rPr>
              <a:t> Climate Change [Core Writing Team, R.K. Pachauri and L.A. Meyer (eds.)].IPCC, Geneva, Switzerland, 151 pp.</a:t>
            </a:r>
          </a:p>
          <a:p>
            <a:r>
              <a:rPr lang="en-US" sz="1600" dirty="0">
                <a:latin typeface="Fira Sans" panose="020B0503050000020004" pitchFamily="34" charset="0"/>
              </a:rPr>
              <a:t>	“National Snow and Ice Data Center.” Animals and Frozen Ground | National </a:t>
            </a:r>
            <a:r>
              <a:rPr lang="en-CA" sz="1600" dirty="0">
                <a:latin typeface="Fira Sans" panose="020B0503050000020004" pitchFamily="34" charset="0"/>
              </a:rPr>
              <a:t>Snow and Ice Data Center, NASA, 6 Nov. 2018, http://nsidc.org/arcticseaicenews/2018/11/unusual-warmth-continues/.</a:t>
            </a:r>
          </a:p>
          <a:p>
            <a:r>
              <a:rPr lang="en-US" sz="1600" dirty="0">
                <a:latin typeface="Fira Sans" panose="020B0503050000020004" pitchFamily="34" charset="0"/>
              </a:rPr>
              <a:t>	Steffen, Will, et al. "Trajectories of the Earth System in the Anthropocene," PNAS, </a:t>
            </a:r>
            <a:r>
              <a:rPr lang="en-CA" sz="1600" dirty="0">
                <a:latin typeface="Fira Sans" panose="020B0503050000020004" pitchFamily="34" charset="0"/>
              </a:rPr>
              <a:t>115.33 (2018) https://www.pnas.org/content/115/33/8252.</a:t>
            </a:r>
          </a:p>
          <a:p>
            <a:r>
              <a:rPr lang="en-US" sz="1600" dirty="0">
                <a:latin typeface="Fira Sans" panose="020B0503050000020004" pitchFamily="34" charset="0"/>
              </a:rPr>
              <a:t>	</a:t>
            </a:r>
            <a:r>
              <a:rPr lang="en-US" sz="1600" dirty="0" err="1">
                <a:latin typeface="Fira Sans" panose="020B0503050000020004" pitchFamily="34" charset="0"/>
              </a:rPr>
              <a:t>Vose</a:t>
            </a:r>
            <a:r>
              <a:rPr lang="en-US" sz="1600" dirty="0">
                <a:latin typeface="Fira Sans" panose="020B0503050000020004" pitchFamily="34" charset="0"/>
              </a:rPr>
              <a:t>, James M., et al. “Effects of Climatic Variability and Change on Forest Ecosystems: A Comprehensive Science Synthesis for the U.S.” United States Department of Agriculture Forest Service, Dec. 2012.</a:t>
            </a:r>
            <a:endParaRPr lang="en-CA" sz="1600" dirty="0">
              <a:latin typeface="Fira Sans" panose="020B0503050000020004" pitchFamily="34" charset="0"/>
            </a:endParaRPr>
          </a:p>
        </p:txBody>
      </p:sp>
    </p:spTree>
    <p:extLst>
      <p:ext uri="{BB962C8B-B14F-4D97-AF65-F5344CB8AC3E}">
        <p14:creationId xmlns:p14="http://schemas.microsoft.com/office/powerpoint/2010/main" val="710215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3E2E-9874-4FE4-BF2F-ADF8AF238E7F}"/>
              </a:ext>
            </a:extLst>
          </p:cNvPr>
          <p:cNvSpPr>
            <a:spLocks noGrp="1"/>
          </p:cNvSpPr>
          <p:nvPr>
            <p:ph type="title"/>
          </p:nvPr>
        </p:nvSpPr>
        <p:spPr/>
        <p:txBody>
          <a:bodyPr/>
          <a:lstStyle/>
          <a:p>
            <a:pPr algn="ctr"/>
            <a:r>
              <a:rPr lang="en-US" dirty="0">
                <a:latin typeface="Passion One" panose="02000506080000020004" pitchFamily="50" charset="0"/>
              </a:rPr>
              <a:t>GET IN TOUCH!</a:t>
            </a:r>
            <a:endParaRPr lang="en-CA" dirty="0">
              <a:latin typeface="Passion One" panose="02000506080000020004" pitchFamily="50" charset="0"/>
            </a:endParaRPr>
          </a:p>
        </p:txBody>
      </p:sp>
      <p:sp>
        <p:nvSpPr>
          <p:cNvPr id="3" name="Content Placeholder 2">
            <a:extLst>
              <a:ext uri="{FF2B5EF4-FFF2-40B4-BE49-F238E27FC236}">
                <a16:creationId xmlns:a16="http://schemas.microsoft.com/office/drawing/2014/main" id="{64FAC503-F80B-4505-83D4-445F9010B39C}"/>
              </a:ext>
            </a:extLst>
          </p:cNvPr>
          <p:cNvSpPr>
            <a:spLocks noGrp="1"/>
          </p:cNvSpPr>
          <p:nvPr>
            <p:ph idx="1"/>
          </p:nvPr>
        </p:nvSpPr>
        <p:spPr>
          <a:xfrm>
            <a:off x="838200" y="1825625"/>
            <a:ext cx="10515600" cy="4351338"/>
          </a:xfrm>
        </p:spPr>
        <p:txBody>
          <a:bodyPr>
            <a:normAutofit/>
          </a:bodyPr>
          <a:lstStyle/>
          <a:p>
            <a:pPr marL="0" indent="0" algn="ctr">
              <a:buNone/>
            </a:pPr>
            <a:endParaRPr lang="en-US" sz="2400" b="1" dirty="0">
              <a:latin typeface="Fira Sans" panose="020B0503050000020004" pitchFamily="34" charset="0"/>
            </a:endParaRPr>
          </a:p>
          <a:p>
            <a:pPr marL="0" indent="0" algn="ctr">
              <a:buNone/>
            </a:pPr>
            <a:r>
              <a:rPr lang="en-US" sz="2400" b="1" dirty="0">
                <a:latin typeface="Fira Sans" panose="020B0503050000020004" pitchFamily="34" charset="0"/>
              </a:rPr>
              <a:t>Email: </a:t>
            </a:r>
            <a:r>
              <a:rPr lang="en-US" sz="2400" dirty="0">
                <a:latin typeface="Fira Sans" panose="020B0503050000020004" pitchFamily="34" charset="0"/>
              </a:rPr>
              <a:t>info@earth-strike.com</a:t>
            </a:r>
          </a:p>
          <a:p>
            <a:pPr marL="0" indent="0" algn="ctr">
              <a:buNone/>
            </a:pPr>
            <a:r>
              <a:rPr lang="en-US" sz="2400" b="1" dirty="0">
                <a:latin typeface="Fira Sans" panose="020B0503050000020004" pitchFamily="34" charset="0"/>
              </a:rPr>
              <a:t>Twitter: </a:t>
            </a:r>
            <a:r>
              <a:rPr lang="en-CA" sz="2400" dirty="0">
                <a:latin typeface="Fira Sans" panose="020B0503050000020004" pitchFamily="34" charset="0"/>
              </a:rPr>
              <a:t>@</a:t>
            </a:r>
            <a:r>
              <a:rPr lang="en-CA" sz="2400" dirty="0" err="1">
                <a:latin typeface="Fira Sans" panose="020B0503050000020004" pitchFamily="34" charset="0"/>
              </a:rPr>
              <a:t>EarthStrikeInt</a:t>
            </a:r>
            <a:endParaRPr lang="en-US" sz="2400" dirty="0">
              <a:latin typeface="Fira Sans" panose="020B0503050000020004" pitchFamily="34" charset="0"/>
            </a:endParaRPr>
          </a:p>
          <a:p>
            <a:pPr marL="0" indent="0" algn="ctr">
              <a:buNone/>
            </a:pPr>
            <a:r>
              <a:rPr lang="en-US" sz="2400" b="1" dirty="0">
                <a:latin typeface="Fira Sans" panose="020B0503050000020004" pitchFamily="34" charset="0"/>
              </a:rPr>
              <a:t>Facebook: </a:t>
            </a:r>
            <a:r>
              <a:rPr lang="en-US" sz="2400" dirty="0">
                <a:latin typeface="Fira Sans" panose="020B0503050000020004" pitchFamily="34" charset="0"/>
              </a:rPr>
              <a:t>@</a:t>
            </a:r>
            <a:r>
              <a:rPr lang="en-US" sz="2400" dirty="0" err="1">
                <a:latin typeface="Fira Sans" panose="020B0503050000020004" pitchFamily="34" charset="0"/>
              </a:rPr>
              <a:t>EarthStrikeInt</a:t>
            </a:r>
            <a:endParaRPr lang="en-US" sz="2400" dirty="0">
              <a:latin typeface="Fira Sans" panose="020B0503050000020004" pitchFamily="34" charset="0"/>
            </a:endParaRPr>
          </a:p>
          <a:p>
            <a:pPr marL="0" indent="0" algn="ctr">
              <a:buNone/>
            </a:pPr>
            <a:r>
              <a:rPr lang="en-US" sz="2400" b="1" dirty="0">
                <a:latin typeface="Fira Sans" panose="020B0503050000020004" pitchFamily="34" charset="0"/>
              </a:rPr>
              <a:t>Instagram: </a:t>
            </a:r>
            <a:r>
              <a:rPr lang="en-US" sz="2400" dirty="0">
                <a:latin typeface="Fira Sans" panose="020B0503050000020004" pitchFamily="34" charset="0"/>
              </a:rPr>
              <a:t>EarthStrike2019</a:t>
            </a:r>
          </a:p>
          <a:p>
            <a:pPr marL="0" indent="0" algn="ctr">
              <a:buNone/>
            </a:pPr>
            <a:r>
              <a:rPr lang="en-US" sz="2400" b="1" dirty="0" err="1">
                <a:latin typeface="Fira Sans" panose="020B0503050000020004" pitchFamily="34" charset="0"/>
              </a:rPr>
              <a:t>Youtube</a:t>
            </a:r>
            <a:r>
              <a:rPr lang="en-US" sz="2400" b="1" dirty="0">
                <a:latin typeface="Fira Sans" panose="020B0503050000020004" pitchFamily="34" charset="0"/>
              </a:rPr>
              <a:t>: </a:t>
            </a:r>
            <a:r>
              <a:rPr lang="en-CA" sz="2400" dirty="0">
                <a:latin typeface="Fira Sans" panose="020B0503050000020004" pitchFamily="34" charset="0"/>
              </a:rPr>
              <a:t>Earth Strike</a:t>
            </a:r>
            <a:endParaRPr lang="en-US" sz="2400" dirty="0">
              <a:latin typeface="Fira Sans" panose="020B0503050000020004" pitchFamily="34" charset="0"/>
            </a:endParaRPr>
          </a:p>
          <a:p>
            <a:pPr marL="0" indent="0" algn="ctr">
              <a:buNone/>
            </a:pPr>
            <a:r>
              <a:rPr lang="en-US" sz="2400" b="1" dirty="0">
                <a:latin typeface="Fira Sans" panose="020B0503050000020004" pitchFamily="34" charset="0"/>
              </a:rPr>
              <a:t>Mastodon: </a:t>
            </a:r>
            <a:r>
              <a:rPr lang="en-US" sz="2400" dirty="0">
                <a:latin typeface="Fira Sans" panose="020B0503050000020004" pitchFamily="34" charset="0"/>
              </a:rPr>
              <a:t>@</a:t>
            </a:r>
            <a:r>
              <a:rPr lang="en-US" sz="2400" dirty="0" err="1">
                <a:latin typeface="Fira Sans" panose="020B0503050000020004" pitchFamily="34" charset="0"/>
              </a:rPr>
              <a:t>EarthStrikeInt</a:t>
            </a:r>
            <a:endParaRPr lang="en-US" sz="2400" dirty="0">
              <a:latin typeface="Fira Sans" panose="020B0503050000020004" pitchFamily="34" charset="0"/>
            </a:endParaRPr>
          </a:p>
          <a:p>
            <a:pPr marL="0" indent="0">
              <a:buNone/>
            </a:pPr>
            <a:endParaRPr lang="en-CA" sz="2400" dirty="0">
              <a:latin typeface="Fira Sans" panose="020B0503050000020004" pitchFamily="34" charset="0"/>
            </a:endParaRPr>
          </a:p>
        </p:txBody>
      </p:sp>
    </p:spTree>
    <p:extLst>
      <p:ext uri="{BB962C8B-B14F-4D97-AF65-F5344CB8AC3E}">
        <p14:creationId xmlns:p14="http://schemas.microsoft.com/office/powerpoint/2010/main" val="247612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03B2-4796-4C0F-853F-FAD48973F69D}"/>
              </a:ext>
            </a:extLst>
          </p:cNvPr>
          <p:cNvSpPr>
            <a:spLocks noGrp="1"/>
          </p:cNvSpPr>
          <p:nvPr>
            <p:ph type="title"/>
          </p:nvPr>
        </p:nvSpPr>
        <p:spPr/>
        <p:txBody>
          <a:bodyPr/>
          <a:lstStyle/>
          <a:p>
            <a:pPr algn="ctr"/>
            <a:r>
              <a:rPr lang="en-US" dirty="0">
                <a:latin typeface="Passion One" panose="02000506080000020004" pitchFamily="50" charset="0"/>
              </a:rPr>
              <a:t>WHO WE ARE</a:t>
            </a:r>
            <a:endParaRPr lang="en-CA" dirty="0">
              <a:latin typeface="Passion One" panose="02000506080000020004" pitchFamily="50" charset="0"/>
            </a:endParaRPr>
          </a:p>
        </p:txBody>
      </p:sp>
      <p:sp>
        <p:nvSpPr>
          <p:cNvPr id="3" name="Content Placeholder 2">
            <a:extLst>
              <a:ext uri="{FF2B5EF4-FFF2-40B4-BE49-F238E27FC236}">
                <a16:creationId xmlns:a16="http://schemas.microsoft.com/office/drawing/2014/main" id="{6D1AC876-B3D6-416F-AFB7-66919835C4EA}"/>
              </a:ext>
            </a:extLst>
          </p:cNvPr>
          <p:cNvSpPr>
            <a:spLocks noGrp="1"/>
          </p:cNvSpPr>
          <p:nvPr>
            <p:ph idx="1"/>
          </p:nvPr>
        </p:nvSpPr>
        <p:spPr/>
        <p:txBody>
          <a:bodyPr>
            <a:normAutofit/>
          </a:bodyPr>
          <a:lstStyle/>
          <a:p>
            <a:r>
              <a:rPr lang="en-US" sz="2400" b="1" dirty="0">
                <a:latin typeface="Fira Sans" panose="020B0503050000020004" pitchFamily="34" charset="0"/>
              </a:rPr>
              <a:t>We are a horizontal, grassroots movement demanding immediate climate action from governments and corporations </a:t>
            </a:r>
            <a:r>
              <a:rPr lang="en-CA" sz="2400" b="1" dirty="0">
                <a:latin typeface="Fira Sans" panose="020B0503050000020004" pitchFamily="34" charset="0"/>
              </a:rPr>
              <a:t>worldwide</a:t>
            </a:r>
          </a:p>
          <a:p>
            <a:r>
              <a:rPr lang="en-US" sz="2400" dirty="0">
                <a:latin typeface="Fira Sans" panose="020B0503050000020004" pitchFamily="34" charset="0"/>
              </a:rPr>
              <a:t>Earth Strike began in November 2018, from a rallying cry on a post in r/</a:t>
            </a:r>
            <a:r>
              <a:rPr lang="en-US" sz="2400" dirty="0" err="1">
                <a:latin typeface="Fira Sans" panose="020B0503050000020004" pitchFamily="34" charset="0"/>
              </a:rPr>
              <a:t>chomsky</a:t>
            </a:r>
            <a:r>
              <a:rPr lang="en-US" sz="2400" dirty="0">
                <a:latin typeface="Fira Sans" panose="020B0503050000020004" pitchFamily="34" charset="0"/>
              </a:rPr>
              <a:t> to disrupt the system and fight for our future. It grew into an international movement within the span of a few days, united by a common cause</a:t>
            </a:r>
          </a:p>
          <a:p>
            <a:r>
              <a:rPr lang="en-US" sz="2400" dirty="0">
                <a:latin typeface="Fira Sans" panose="020B0503050000020004" pitchFamily="34" charset="0"/>
              </a:rPr>
              <a:t>We now have members in over 60 countries, with national and local chapters organizing autonomously across the globe</a:t>
            </a:r>
          </a:p>
          <a:p>
            <a:r>
              <a:rPr lang="en-US" sz="2400" dirty="0">
                <a:latin typeface="Fira Sans" panose="020B0503050000020004" pitchFamily="34" charset="0"/>
              </a:rPr>
              <a:t>How do we intend to disrupt the system? A </a:t>
            </a:r>
            <a:r>
              <a:rPr lang="en-US" sz="2400" b="1" dirty="0">
                <a:latin typeface="Fira Sans" panose="020B0503050000020004" pitchFamily="34" charset="0"/>
              </a:rPr>
              <a:t>global general strike!</a:t>
            </a:r>
            <a:endParaRPr lang="en-US" sz="2400" dirty="0">
              <a:latin typeface="Fira Sans" panose="020B0503050000020004" pitchFamily="34" charset="0"/>
            </a:endParaRPr>
          </a:p>
        </p:txBody>
      </p:sp>
    </p:spTree>
    <p:extLst>
      <p:ext uri="{BB962C8B-B14F-4D97-AF65-F5344CB8AC3E}">
        <p14:creationId xmlns:p14="http://schemas.microsoft.com/office/powerpoint/2010/main" val="168741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1F717-AAA0-41E3-9A53-AD5816DB8052}"/>
              </a:ext>
            </a:extLst>
          </p:cNvPr>
          <p:cNvSpPr>
            <a:spLocks noGrp="1"/>
          </p:cNvSpPr>
          <p:nvPr>
            <p:ph type="title"/>
          </p:nvPr>
        </p:nvSpPr>
        <p:spPr/>
        <p:txBody>
          <a:bodyPr/>
          <a:lstStyle/>
          <a:p>
            <a:pPr algn="ctr"/>
            <a:r>
              <a:rPr lang="en-US" dirty="0">
                <a:latin typeface="Passion One" panose="02000506080000020004" pitchFamily="50" charset="0"/>
              </a:rPr>
              <a:t>THE PROBLEM</a:t>
            </a:r>
            <a:endParaRPr lang="en-CA" dirty="0">
              <a:latin typeface="Passion One" panose="02000506080000020004" pitchFamily="50" charset="0"/>
            </a:endParaRPr>
          </a:p>
        </p:txBody>
      </p:sp>
      <p:sp>
        <p:nvSpPr>
          <p:cNvPr id="3" name="Content Placeholder 2">
            <a:extLst>
              <a:ext uri="{FF2B5EF4-FFF2-40B4-BE49-F238E27FC236}">
                <a16:creationId xmlns:a16="http://schemas.microsoft.com/office/drawing/2014/main" id="{3DDB880A-3329-43BB-9CE7-F12D05E5DA25}"/>
              </a:ext>
            </a:extLst>
          </p:cNvPr>
          <p:cNvSpPr>
            <a:spLocks noGrp="1"/>
          </p:cNvSpPr>
          <p:nvPr>
            <p:ph idx="1"/>
          </p:nvPr>
        </p:nvSpPr>
        <p:spPr>
          <a:xfrm>
            <a:off x="838200" y="1690688"/>
            <a:ext cx="5976659" cy="4351338"/>
          </a:xfrm>
        </p:spPr>
        <p:txBody>
          <a:bodyPr>
            <a:normAutofit/>
          </a:bodyPr>
          <a:lstStyle/>
          <a:p>
            <a:r>
              <a:rPr lang="en-US" sz="2400" dirty="0">
                <a:latin typeface="Fira Sans" panose="020B0503050000020004" pitchFamily="34" charset="0"/>
              </a:rPr>
              <a:t>In October 2018, the UN Intergovernmental Panel on Climate Change released a report stating that if the global temperature increases exceed 1.5 </a:t>
            </a:r>
            <a:r>
              <a:rPr lang="en-CA" sz="2400" dirty="0">
                <a:latin typeface="Fira Sans" panose="020B0503050000020004" pitchFamily="34" charset="0"/>
              </a:rPr>
              <a:t>°</a:t>
            </a:r>
            <a:r>
              <a:rPr lang="en-US" sz="2400" dirty="0">
                <a:latin typeface="Fira Sans" panose="020B0503050000020004" pitchFamily="34" charset="0"/>
              </a:rPr>
              <a:t>C by 2030, there will be a </a:t>
            </a:r>
            <a:r>
              <a:rPr lang="en-US" sz="2400" b="1" dirty="0">
                <a:latin typeface="Fira Sans" panose="020B0503050000020004" pitchFamily="34" charset="0"/>
              </a:rPr>
              <a:t>global climate catastrophe.</a:t>
            </a:r>
          </a:p>
          <a:p>
            <a:r>
              <a:rPr lang="en-US" sz="2400" dirty="0">
                <a:latin typeface="Fira Sans" panose="020B0503050000020004" pitchFamily="34" charset="0"/>
              </a:rPr>
              <a:t>The graphic on the right gives us an idea on what is in store for us if we do not act immediately on climate change.</a:t>
            </a:r>
          </a:p>
        </p:txBody>
      </p:sp>
      <p:pic>
        <p:nvPicPr>
          <p:cNvPr id="4" name="Picture 3">
            <a:extLst>
              <a:ext uri="{FF2B5EF4-FFF2-40B4-BE49-F238E27FC236}">
                <a16:creationId xmlns:a16="http://schemas.microsoft.com/office/drawing/2014/main" id="{02BDD544-C724-48F6-9DDF-30D71AD16C56}"/>
              </a:ext>
            </a:extLst>
          </p:cNvPr>
          <p:cNvPicPr>
            <a:picLocks noChangeAspect="1"/>
          </p:cNvPicPr>
          <p:nvPr/>
        </p:nvPicPr>
        <p:blipFill>
          <a:blip r:embed="rId3"/>
          <a:stretch>
            <a:fillRect/>
          </a:stretch>
        </p:blipFill>
        <p:spPr>
          <a:xfrm>
            <a:off x="6935720" y="1320800"/>
            <a:ext cx="4538941" cy="4351338"/>
          </a:xfrm>
          <a:prstGeom prst="rect">
            <a:avLst/>
          </a:prstGeom>
        </p:spPr>
      </p:pic>
    </p:spTree>
    <p:extLst>
      <p:ext uri="{BB962C8B-B14F-4D97-AF65-F5344CB8AC3E}">
        <p14:creationId xmlns:p14="http://schemas.microsoft.com/office/powerpoint/2010/main" val="33993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01493-BA49-4B62-A9B8-B2D5E04416CE}"/>
              </a:ext>
            </a:extLst>
          </p:cNvPr>
          <p:cNvSpPr>
            <a:spLocks noGrp="1"/>
          </p:cNvSpPr>
          <p:nvPr>
            <p:ph type="title"/>
          </p:nvPr>
        </p:nvSpPr>
        <p:spPr/>
        <p:txBody>
          <a:bodyPr/>
          <a:lstStyle/>
          <a:p>
            <a:pPr algn="ctr"/>
            <a:r>
              <a:rPr lang="en-US" dirty="0">
                <a:latin typeface="Passion One" panose="02000506080000020004" pitchFamily="50" charset="0"/>
              </a:rPr>
              <a:t>THE FACTS</a:t>
            </a:r>
            <a:endParaRPr lang="en-CA" dirty="0">
              <a:latin typeface="Passion One" panose="02000506080000020004" pitchFamily="50" charset="0"/>
            </a:endParaRPr>
          </a:p>
        </p:txBody>
      </p:sp>
      <p:sp>
        <p:nvSpPr>
          <p:cNvPr id="5" name="Content Placeholder 4">
            <a:extLst>
              <a:ext uri="{FF2B5EF4-FFF2-40B4-BE49-F238E27FC236}">
                <a16:creationId xmlns:a16="http://schemas.microsoft.com/office/drawing/2014/main" id="{18A1C510-D93E-41B2-BAEE-0D38B6DCD125}"/>
              </a:ext>
            </a:extLst>
          </p:cNvPr>
          <p:cNvSpPr>
            <a:spLocks noGrp="1"/>
          </p:cNvSpPr>
          <p:nvPr>
            <p:ph idx="1"/>
          </p:nvPr>
        </p:nvSpPr>
        <p:spPr>
          <a:xfrm>
            <a:off x="838200" y="1563325"/>
            <a:ext cx="10515600" cy="4351338"/>
          </a:xfrm>
        </p:spPr>
        <p:txBody>
          <a:bodyPr>
            <a:normAutofit/>
          </a:bodyPr>
          <a:lstStyle/>
          <a:p>
            <a:r>
              <a:rPr lang="en-US" sz="2400" b="1" dirty="0">
                <a:latin typeface="Fira Sans" panose="020B0503050000020004" pitchFamily="34" charset="0"/>
              </a:rPr>
              <a:t>The worldwide climatological community has shown beyond a doubt that the planet's climate changing, and human industry is responsible. </a:t>
            </a:r>
            <a:r>
              <a:rPr lang="en-US" sz="2400" dirty="0">
                <a:latin typeface="Fira Sans" panose="020B0503050000020004" pitchFamily="34" charset="0"/>
              </a:rPr>
              <a:t>Notice the temperature differences between 1900-2000 and 2000-2017</a:t>
            </a:r>
            <a:endParaRPr lang="en-US" sz="2400" b="1" dirty="0">
              <a:latin typeface="Fira Sans" panose="020B0503050000020004" pitchFamily="34" charset="0"/>
            </a:endParaRPr>
          </a:p>
          <a:p>
            <a:r>
              <a:rPr lang="en-US" sz="2400" dirty="0">
                <a:latin typeface="Fira Sans" panose="020B0503050000020004" pitchFamily="34" charset="0"/>
              </a:rPr>
              <a:t>In 1980, our north pole had about 8 million km</a:t>
            </a:r>
            <a:r>
              <a:rPr lang="en-US" sz="2400" baseline="30000" dirty="0">
                <a:latin typeface="Fira Sans" panose="020B0503050000020004" pitchFamily="34" charset="0"/>
              </a:rPr>
              <a:t>2</a:t>
            </a:r>
            <a:r>
              <a:rPr lang="en-US" sz="2400" dirty="0">
                <a:latin typeface="Fira Sans" panose="020B0503050000020004" pitchFamily="34" charset="0"/>
              </a:rPr>
              <a:t> of sea ice. In 2018, it was down to only 4.6 </a:t>
            </a:r>
            <a:r>
              <a:rPr lang="en-CA" sz="2400" dirty="0">
                <a:latin typeface="Fira Sans" panose="020B0503050000020004" pitchFamily="34" charset="0"/>
              </a:rPr>
              <a:t>million km</a:t>
            </a:r>
            <a:r>
              <a:rPr lang="en-CA" sz="2400" baseline="30000" dirty="0">
                <a:latin typeface="Fira Sans" panose="020B0503050000020004" pitchFamily="34" charset="0"/>
              </a:rPr>
              <a:t>2</a:t>
            </a:r>
            <a:r>
              <a:rPr lang="en-CA" sz="2400" dirty="0">
                <a:latin typeface="Fira Sans" panose="020B0503050000020004" pitchFamily="34" charset="0"/>
              </a:rPr>
              <a:t>.</a:t>
            </a:r>
            <a:endParaRPr lang="en-CA" sz="2400" b="1" dirty="0">
              <a:latin typeface="Fira Sans" panose="020B0503050000020004" pitchFamily="34" charset="0"/>
            </a:endParaRPr>
          </a:p>
        </p:txBody>
      </p:sp>
      <p:pic>
        <p:nvPicPr>
          <p:cNvPr id="7" name="Picture 6">
            <a:extLst>
              <a:ext uri="{FF2B5EF4-FFF2-40B4-BE49-F238E27FC236}">
                <a16:creationId xmlns:a16="http://schemas.microsoft.com/office/drawing/2014/main" id="{024BC151-0836-4A3B-8652-57356704C28C}"/>
              </a:ext>
            </a:extLst>
          </p:cNvPr>
          <p:cNvPicPr>
            <a:picLocks noChangeAspect="1"/>
          </p:cNvPicPr>
          <p:nvPr/>
        </p:nvPicPr>
        <p:blipFill>
          <a:blip r:embed="rId3"/>
          <a:stretch>
            <a:fillRect/>
          </a:stretch>
        </p:blipFill>
        <p:spPr>
          <a:xfrm>
            <a:off x="6173825" y="3994951"/>
            <a:ext cx="4716880" cy="1754033"/>
          </a:xfrm>
          <a:prstGeom prst="rect">
            <a:avLst/>
          </a:prstGeom>
        </p:spPr>
      </p:pic>
      <p:pic>
        <p:nvPicPr>
          <p:cNvPr id="4" name="Picture 3">
            <a:extLst>
              <a:ext uri="{FF2B5EF4-FFF2-40B4-BE49-F238E27FC236}">
                <a16:creationId xmlns:a16="http://schemas.microsoft.com/office/drawing/2014/main" id="{BCFAC6A9-2C9C-4C14-B27C-F3E671147D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278" y="3630968"/>
            <a:ext cx="5219381" cy="2028158"/>
          </a:xfrm>
          <a:prstGeom prst="rect">
            <a:avLst/>
          </a:prstGeom>
        </p:spPr>
      </p:pic>
    </p:spTree>
    <p:extLst>
      <p:ext uri="{BB962C8B-B14F-4D97-AF65-F5344CB8AC3E}">
        <p14:creationId xmlns:p14="http://schemas.microsoft.com/office/powerpoint/2010/main" val="4199624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13A8D-9248-43CE-8F11-928362362CE2}"/>
              </a:ext>
            </a:extLst>
          </p:cNvPr>
          <p:cNvSpPr>
            <a:spLocks noGrp="1"/>
          </p:cNvSpPr>
          <p:nvPr>
            <p:ph type="title"/>
          </p:nvPr>
        </p:nvSpPr>
        <p:spPr/>
        <p:txBody>
          <a:bodyPr/>
          <a:lstStyle/>
          <a:p>
            <a:pPr algn="ctr"/>
            <a:r>
              <a:rPr lang="en-US" dirty="0">
                <a:latin typeface="Passion One" panose="02000506080000020004" pitchFamily="50" charset="0"/>
              </a:rPr>
              <a:t>THE EFFECTS</a:t>
            </a:r>
            <a:endParaRPr lang="en-CA" dirty="0">
              <a:latin typeface="Passion One" panose="02000506080000020004" pitchFamily="50" charset="0"/>
            </a:endParaRPr>
          </a:p>
        </p:txBody>
      </p:sp>
      <p:sp>
        <p:nvSpPr>
          <p:cNvPr id="3" name="Content Placeholder 2">
            <a:extLst>
              <a:ext uri="{FF2B5EF4-FFF2-40B4-BE49-F238E27FC236}">
                <a16:creationId xmlns:a16="http://schemas.microsoft.com/office/drawing/2014/main" id="{9C74F77B-39FE-40E0-B891-4BAF1C8E91EA}"/>
              </a:ext>
            </a:extLst>
          </p:cNvPr>
          <p:cNvSpPr>
            <a:spLocks noGrp="1"/>
          </p:cNvSpPr>
          <p:nvPr>
            <p:ph idx="1"/>
          </p:nvPr>
        </p:nvSpPr>
        <p:spPr/>
        <p:txBody>
          <a:bodyPr>
            <a:normAutofit/>
          </a:bodyPr>
          <a:lstStyle/>
          <a:p>
            <a:r>
              <a:rPr lang="en-US" sz="2400" b="1" dirty="0">
                <a:latin typeface="Fira Sans" panose="020B0503050000020004" pitchFamily="34" charset="0"/>
              </a:rPr>
              <a:t>Severe weather events </a:t>
            </a:r>
            <a:r>
              <a:rPr lang="en-US" sz="2400" dirty="0">
                <a:latin typeface="Fira Sans" panose="020B0503050000020004" pitchFamily="34" charset="0"/>
              </a:rPr>
              <a:t>such as hurricanes and flooding</a:t>
            </a:r>
          </a:p>
          <a:p>
            <a:pPr marL="0" indent="0">
              <a:buNone/>
            </a:pPr>
            <a:r>
              <a:rPr lang="en-US" sz="2400" dirty="0">
                <a:latin typeface="Fira Sans" panose="020B0503050000020004" pitchFamily="34" charset="0"/>
              </a:rPr>
              <a:t>	-Loss of life and property, </a:t>
            </a:r>
            <a:r>
              <a:rPr lang="en-CA" sz="2400" dirty="0">
                <a:latin typeface="Fira Sans" panose="020B0503050000020004" pitchFamily="34" charset="0"/>
              </a:rPr>
              <a:t>contaminated</a:t>
            </a:r>
            <a:r>
              <a:rPr lang="en-US" sz="2400" dirty="0">
                <a:latin typeface="Fira Sans" panose="020B0503050000020004" pitchFamily="34" charset="0"/>
              </a:rPr>
              <a:t> water</a:t>
            </a:r>
          </a:p>
          <a:p>
            <a:pPr marL="0" indent="0">
              <a:buNone/>
            </a:pPr>
            <a:r>
              <a:rPr lang="en-US" sz="2400" dirty="0">
                <a:latin typeface="Fira Sans" panose="020B0503050000020004" pitchFamily="34" charset="0"/>
              </a:rPr>
              <a:t>	-Rising sea levels causing millions to leave their homes and 	become climate refugees</a:t>
            </a:r>
          </a:p>
          <a:p>
            <a:r>
              <a:rPr lang="en-US" sz="2400" b="1" dirty="0">
                <a:latin typeface="Fira Sans" panose="020B0503050000020004" pitchFamily="34" charset="0"/>
              </a:rPr>
              <a:t>Droughts &amp; famines </a:t>
            </a:r>
            <a:r>
              <a:rPr lang="en-US" sz="2400" dirty="0">
                <a:latin typeface="Fira Sans" panose="020B0503050000020004" pitchFamily="34" charset="0"/>
              </a:rPr>
              <a:t>caused from increased temperatures</a:t>
            </a:r>
          </a:p>
          <a:p>
            <a:pPr marL="0" indent="0">
              <a:buNone/>
            </a:pPr>
            <a:r>
              <a:rPr lang="en-US" sz="2400" dirty="0">
                <a:latin typeface="Fira Sans" panose="020B0503050000020004" pitchFamily="34" charset="0"/>
              </a:rPr>
              <a:t>	-Without efforts to reduce emissions, yields of vegetables would 	be cut by about 35 percent in the second half of this </a:t>
            </a:r>
            <a:r>
              <a:rPr lang="en-CA" sz="2400" dirty="0">
                <a:latin typeface="Fira Sans" panose="020B0503050000020004" pitchFamily="34" charset="0"/>
              </a:rPr>
              <a:t>century</a:t>
            </a:r>
          </a:p>
          <a:p>
            <a:pPr marL="0" indent="0">
              <a:buNone/>
            </a:pPr>
            <a:r>
              <a:rPr lang="en-US" sz="2400" dirty="0">
                <a:latin typeface="Fira Sans" panose="020B0503050000020004" pitchFamily="34" charset="0"/>
              </a:rPr>
              <a:t>	-Higher food prices, less stable food supply, and </a:t>
            </a:r>
            <a:r>
              <a:rPr lang="en-CA" sz="2400" dirty="0">
                <a:latin typeface="Fira Sans" panose="020B0503050000020004" pitchFamily="34" charset="0"/>
              </a:rPr>
              <a:t>general food 	insecurity</a:t>
            </a:r>
            <a:endParaRPr lang="en-US" sz="2400" dirty="0">
              <a:latin typeface="Fira Sans" panose="020B0503050000020004" pitchFamily="34" charset="0"/>
            </a:endParaRPr>
          </a:p>
        </p:txBody>
      </p:sp>
    </p:spTree>
    <p:extLst>
      <p:ext uri="{BB962C8B-B14F-4D97-AF65-F5344CB8AC3E}">
        <p14:creationId xmlns:p14="http://schemas.microsoft.com/office/powerpoint/2010/main" val="1286077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0142-B23C-4D75-9E0D-F21DB0AAE390}"/>
              </a:ext>
            </a:extLst>
          </p:cNvPr>
          <p:cNvSpPr>
            <a:spLocks noGrp="1"/>
          </p:cNvSpPr>
          <p:nvPr>
            <p:ph type="title"/>
          </p:nvPr>
        </p:nvSpPr>
        <p:spPr/>
        <p:txBody>
          <a:bodyPr/>
          <a:lstStyle/>
          <a:p>
            <a:pPr algn="ctr"/>
            <a:r>
              <a:rPr lang="en-US" dirty="0">
                <a:latin typeface="Passion One" panose="02000506080000020004" pitchFamily="50" charset="0"/>
              </a:rPr>
              <a:t>THE EFFECTS</a:t>
            </a:r>
            <a:endParaRPr lang="en-CA" dirty="0">
              <a:latin typeface="Passion One" panose="02000506080000020004" pitchFamily="50" charset="0"/>
            </a:endParaRPr>
          </a:p>
        </p:txBody>
      </p:sp>
      <p:sp>
        <p:nvSpPr>
          <p:cNvPr id="3" name="Content Placeholder 2">
            <a:extLst>
              <a:ext uri="{FF2B5EF4-FFF2-40B4-BE49-F238E27FC236}">
                <a16:creationId xmlns:a16="http://schemas.microsoft.com/office/drawing/2014/main" id="{DE59A335-7405-44B9-804F-C3B6A50141EC}"/>
              </a:ext>
            </a:extLst>
          </p:cNvPr>
          <p:cNvSpPr>
            <a:spLocks noGrp="1"/>
          </p:cNvSpPr>
          <p:nvPr>
            <p:ph idx="1"/>
          </p:nvPr>
        </p:nvSpPr>
        <p:spPr>
          <a:xfrm>
            <a:off x="838200" y="1825625"/>
            <a:ext cx="10515600" cy="4351338"/>
          </a:xfrm>
        </p:spPr>
        <p:txBody>
          <a:bodyPr>
            <a:normAutofit/>
          </a:bodyPr>
          <a:lstStyle/>
          <a:p>
            <a:r>
              <a:rPr lang="en-US" sz="2400" b="1" dirty="0">
                <a:latin typeface="Fira Sans" panose="020B0503050000020004" pitchFamily="34" charset="0"/>
              </a:rPr>
              <a:t>Dangerous heatwaves</a:t>
            </a:r>
          </a:p>
          <a:p>
            <a:pPr marL="0" indent="0">
              <a:buNone/>
            </a:pPr>
            <a:r>
              <a:rPr lang="en-US" sz="2400" b="1" dirty="0">
                <a:latin typeface="Fira Sans" panose="020B0503050000020004" pitchFamily="34" charset="0"/>
              </a:rPr>
              <a:t>	</a:t>
            </a:r>
            <a:r>
              <a:rPr lang="en-US" sz="2400" dirty="0">
                <a:latin typeface="Fira Sans" panose="020B0503050000020004" pitchFamily="34" charset="0"/>
              </a:rPr>
              <a:t>-Dehydration and heat smoke are common heat-related fatalities</a:t>
            </a:r>
            <a:endParaRPr lang="en-US" sz="2400" b="1" dirty="0">
              <a:latin typeface="Fira Sans" panose="020B0503050000020004" pitchFamily="34" charset="0"/>
            </a:endParaRPr>
          </a:p>
          <a:p>
            <a:r>
              <a:rPr lang="en-US" sz="2400" b="1" dirty="0">
                <a:latin typeface="Fira Sans" panose="020B0503050000020004" pitchFamily="34" charset="0"/>
              </a:rPr>
              <a:t>Devastating wildfires</a:t>
            </a:r>
          </a:p>
          <a:p>
            <a:pPr marL="0" indent="0">
              <a:buNone/>
            </a:pPr>
            <a:r>
              <a:rPr lang="en-US" sz="2400" b="1" dirty="0">
                <a:latin typeface="Fira Sans" panose="020B0503050000020004" pitchFamily="34" charset="0"/>
              </a:rPr>
              <a:t>	</a:t>
            </a:r>
            <a:r>
              <a:rPr lang="en-US" sz="2400" dirty="0">
                <a:latin typeface="Fira Sans" panose="020B0503050000020004" pitchFamily="34" charset="0"/>
              </a:rPr>
              <a:t>-Caused by dry conditions</a:t>
            </a:r>
          </a:p>
          <a:p>
            <a:pPr marL="0" indent="0">
              <a:buNone/>
            </a:pPr>
            <a:r>
              <a:rPr lang="en-US" sz="2400" dirty="0">
                <a:latin typeface="Fira Sans" panose="020B0503050000020004" pitchFamily="34" charset="0"/>
              </a:rPr>
              <a:t>	-Extremely destructive of land, human life, and wildlife</a:t>
            </a:r>
          </a:p>
          <a:p>
            <a:r>
              <a:rPr lang="en-US" sz="2400" b="1" dirty="0">
                <a:latin typeface="Fira Sans" panose="020B0503050000020004" pitchFamily="34" charset="0"/>
              </a:rPr>
              <a:t>Spread of illness vectors</a:t>
            </a:r>
          </a:p>
          <a:p>
            <a:pPr marL="0" indent="0">
              <a:buNone/>
            </a:pPr>
            <a:r>
              <a:rPr lang="en-US" sz="2400" b="1" dirty="0">
                <a:latin typeface="Fira Sans" panose="020B0503050000020004" pitchFamily="34" charset="0"/>
              </a:rPr>
              <a:t>	</a:t>
            </a:r>
            <a:r>
              <a:rPr lang="en-US" sz="2400" dirty="0">
                <a:latin typeface="Fira Sans" panose="020B0503050000020004" pitchFamily="34" charset="0"/>
              </a:rPr>
              <a:t>-Disease-carrying ticks and mosquitos thrive in the hot and 	humid climates</a:t>
            </a:r>
          </a:p>
          <a:p>
            <a:pPr marL="0" indent="0">
              <a:buNone/>
            </a:pPr>
            <a:r>
              <a:rPr lang="en-US" sz="2400" b="1" dirty="0">
                <a:latin typeface="Fira Sans" panose="020B0503050000020004" pitchFamily="34" charset="0"/>
              </a:rPr>
              <a:t>	</a:t>
            </a:r>
            <a:r>
              <a:rPr lang="en-US" sz="2400" dirty="0">
                <a:latin typeface="Fira Sans" panose="020B0503050000020004" pitchFamily="34" charset="0"/>
              </a:rPr>
              <a:t>-Malaria, Zika virus, Lyme and West Nile Virus</a:t>
            </a:r>
            <a:endParaRPr lang="en-CA" sz="2400" b="1" dirty="0">
              <a:latin typeface="Fira Sans" panose="020B0503050000020004" pitchFamily="34" charset="0"/>
            </a:endParaRPr>
          </a:p>
        </p:txBody>
      </p:sp>
    </p:spTree>
    <p:extLst>
      <p:ext uri="{BB962C8B-B14F-4D97-AF65-F5344CB8AC3E}">
        <p14:creationId xmlns:p14="http://schemas.microsoft.com/office/powerpoint/2010/main" val="815802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18AA7-C67F-42A9-A29B-70BF069D7352}"/>
              </a:ext>
            </a:extLst>
          </p:cNvPr>
          <p:cNvSpPr>
            <a:spLocks noGrp="1"/>
          </p:cNvSpPr>
          <p:nvPr>
            <p:ph type="title"/>
          </p:nvPr>
        </p:nvSpPr>
        <p:spPr/>
        <p:txBody>
          <a:bodyPr/>
          <a:lstStyle/>
          <a:p>
            <a:pPr algn="ctr"/>
            <a:r>
              <a:rPr lang="en-US" dirty="0">
                <a:latin typeface="Passion One" panose="02000506080000020004" pitchFamily="50" charset="0"/>
              </a:rPr>
              <a:t>THE CAUSE</a:t>
            </a:r>
            <a:endParaRPr lang="en-CA" dirty="0">
              <a:latin typeface="Passion One" panose="02000506080000020004" pitchFamily="50" charset="0"/>
            </a:endParaRPr>
          </a:p>
        </p:txBody>
      </p:sp>
      <p:pic>
        <p:nvPicPr>
          <p:cNvPr id="4" name="Picture 3">
            <a:extLst>
              <a:ext uri="{FF2B5EF4-FFF2-40B4-BE49-F238E27FC236}">
                <a16:creationId xmlns:a16="http://schemas.microsoft.com/office/drawing/2014/main" id="{B5F996E0-3794-4272-A0C2-0A565333BD1A}"/>
              </a:ext>
            </a:extLst>
          </p:cNvPr>
          <p:cNvPicPr>
            <a:picLocks noChangeAspect="1"/>
          </p:cNvPicPr>
          <p:nvPr/>
        </p:nvPicPr>
        <p:blipFill>
          <a:blip r:embed="rId3"/>
          <a:stretch>
            <a:fillRect/>
          </a:stretch>
        </p:blipFill>
        <p:spPr>
          <a:xfrm>
            <a:off x="838200" y="1588015"/>
            <a:ext cx="10140828" cy="4137332"/>
          </a:xfrm>
          <a:prstGeom prst="rect">
            <a:avLst/>
          </a:prstGeom>
        </p:spPr>
      </p:pic>
    </p:spTree>
    <p:extLst>
      <p:ext uri="{BB962C8B-B14F-4D97-AF65-F5344CB8AC3E}">
        <p14:creationId xmlns:p14="http://schemas.microsoft.com/office/powerpoint/2010/main" val="370536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66A71-83E5-4B5D-8C6F-1C599D809BE4}"/>
              </a:ext>
            </a:extLst>
          </p:cNvPr>
          <p:cNvSpPr>
            <a:spLocks noGrp="1"/>
          </p:cNvSpPr>
          <p:nvPr>
            <p:ph type="title"/>
          </p:nvPr>
        </p:nvSpPr>
        <p:spPr/>
        <p:txBody>
          <a:bodyPr/>
          <a:lstStyle/>
          <a:p>
            <a:pPr algn="ctr"/>
            <a:r>
              <a:rPr lang="en-US" dirty="0">
                <a:latin typeface="Passion One" panose="02000506080000020004" pitchFamily="50" charset="0"/>
              </a:rPr>
              <a:t>THE CAUSE</a:t>
            </a:r>
            <a:endParaRPr lang="en-CA" dirty="0">
              <a:latin typeface="Passion One" panose="02000506080000020004" pitchFamily="50" charset="0"/>
            </a:endParaRPr>
          </a:p>
        </p:txBody>
      </p:sp>
      <p:sp>
        <p:nvSpPr>
          <p:cNvPr id="3" name="Content Placeholder 2">
            <a:extLst>
              <a:ext uri="{FF2B5EF4-FFF2-40B4-BE49-F238E27FC236}">
                <a16:creationId xmlns:a16="http://schemas.microsoft.com/office/drawing/2014/main" id="{33FDB7F4-F164-426F-B174-1C54DBC9106C}"/>
              </a:ext>
            </a:extLst>
          </p:cNvPr>
          <p:cNvSpPr>
            <a:spLocks noGrp="1"/>
          </p:cNvSpPr>
          <p:nvPr>
            <p:ph idx="1"/>
          </p:nvPr>
        </p:nvSpPr>
        <p:spPr/>
        <p:txBody>
          <a:bodyPr>
            <a:normAutofit/>
          </a:bodyPr>
          <a:lstStyle/>
          <a:p>
            <a:r>
              <a:rPr lang="en-US" sz="2400" dirty="0">
                <a:latin typeface="Fira Sans" panose="020B0503050000020004" pitchFamily="34" charset="0"/>
              </a:rPr>
              <a:t>Insolation is pretty predictable. The amount of solar radiation merely depends on our orbit and axial tilt, which is also predictable. So it is not responsible for our current warming trend.</a:t>
            </a:r>
          </a:p>
          <a:p>
            <a:r>
              <a:rPr lang="en-US" sz="2400" dirty="0">
                <a:latin typeface="Fira Sans" panose="020B0503050000020004" pitchFamily="34" charset="0"/>
              </a:rPr>
              <a:t>The amount of particulates is much less predictable, but they don’t factor into our calculations</a:t>
            </a:r>
          </a:p>
          <a:p>
            <a:r>
              <a:rPr lang="en-US" sz="2400" dirty="0">
                <a:latin typeface="Fira Sans" panose="020B0503050000020004" pitchFamily="34" charset="0"/>
              </a:rPr>
              <a:t>So what’s to blame for climate change?</a:t>
            </a:r>
          </a:p>
        </p:txBody>
      </p:sp>
    </p:spTree>
    <p:extLst>
      <p:ext uri="{BB962C8B-B14F-4D97-AF65-F5344CB8AC3E}">
        <p14:creationId xmlns:p14="http://schemas.microsoft.com/office/powerpoint/2010/main" val="995068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CB520-8852-444A-BF95-166B06C3AB7C}"/>
              </a:ext>
            </a:extLst>
          </p:cNvPr>
          <p:cNvSpPr>
            <a:spLocks noGrp="1"/>
          </p:cNvSpPr>
          <p:nvPr>
            <p:ph type="title"/>
          </p:nvPr>
        </p:nvSpPr>
        <p:spPr/>
        <p:txBody>
          <a:bodyPr/>
          <a:lstStyle/>
          <a:p>
            <a:pPr algn="ctr"/>
            <a:r>
              <a:rPr lang="en-US" dirty="0">
                <a:latin typeface="Passion One" panose="02000506080000020004" pitchFamily="50" charset="0"/>
              </a:rPr>
              <a:t>THE CAUSE</a:t>
            </a:r>
            <a:endParaRPr lang="en-CA" dirty="0">
              <a:latin typeface="Passion One" panose="02000506080000020004" pitchFamily="50" charset="0"/>
            </a:endParaRPr>
          </a:p>
        </p:txBody>
      </p:sp>
      <p:sp>
        <p:nvSpPr>
          <p:cNvPr id="3" name="Content Placeholder 2">
            <a:extLst>
              <a:ext uri="{FF2B5EF4-FFF2-40B4-BE49-F238E27FC236}">
                <a16:creationId xmlns:a16="http://schemas.microsoft.com/office/drawing/2014/main" id="{454A8111-57EC-4AB7-B2DD-6C6C3D4A2E37}"/>
              </a:ext>
            </a:extLst>
          </p:cNvPr>
          <p:cNvSpPr>
            <a:spLocks noGrp="1"/>
          </p:cNvSpPr>
          <p:nvPr>
            <p:ph idx="1"/>
          </p:nvPr>
        </p:nvSpPr>
        <p:spPr>
          <a:xfrm>
            <a:off x="838200" y="1408936"/>
            <a:ext cx="10515600" cy="4351338"/>
          </a:xfrm>
        </p:spPr>
        <p:txBody>
          <a:bodyPr>
            <a:normAutofit/>
          </a:bodyPr>
          <a:lstStyle/>
          <a:p>
            <a:r>
              <a:rPr lang="en-US" sz="2400" dirty="0">
                <a:latin typeface="Fira Sans" panose="020B0503050000020004" pitchFamily="34" charset="0"/>
              </a:rPr>
              <a:t>It’s man-made greenhouse gases.</a:t>
            </a:r>
          </a:p>
        </p:txBody>
      </p:sp>
      <p:pic>
        <p:nvPicPr>
          <p:cNvPr id="4" name="Picture 3">
            <a:extLst>
              <a:ext uri="{FF2B5EF4-FFF2-40B4-BE49-F238E27FC236}">
                <a16:creationId xmlns:a16="http://schemas.microsoft.com/office/drawing/2014/main" id="{49611CAC-F1B6-4759-B736-D901F64115CA}"/>
              </a:ext>
            </a:extLst>
          </p:cNvPr>
          <p:cNvPicPr>
            <a:picLocks noChangeAspect="1"/>
          </p:cNvPicPr>
          <p:nvPr/>
        </p:nvPicPr>
        <p:blipFill>
          <a:blip r:embed="rId3"/>
          <a:stretch>
            <a:fillRect/>
          </a:stretch>
        </p:blipFill>
        <p:spPr>
          <a:xfrm>
            <a:off x="2456823" y="2085724"/>
            <a:ext cx="7278354" cy="3932588"/>
          </a:xfrm>
          <a:prstGeom prst="rect">
            <a:avLst/>
          </a:prstGeom>
        </p:spPr>
      </p:pic>
    </p:spTree>
    <p:extLst>
      <p:ext uri="{BB962C8B-B14F-4D97-AF65-F5344CB8AC3E}">
        <p14:creationId xmlns:p14="http://schemas.microsoft.com/office/powerpoint/2010/main" val="2877308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663</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Fira Sans</vt:lpstr>
      <vt:lpstr>Passion One</vt:lpstr>
      <vt:lpstr>Office Theme</vt:lpstr>
      <vt:lpstr>EARTH STRIKE</vt:lpstr>
      <vt:lpstr>WHO WE ARE</vt:lpstr>
      <vt:lpstr>THE PROBLEM</vt:lpstr>
      <vt:lpstr>THE FACTS</vt:lpstr>
      <vt:lpstr>THE EFFECTS</vt:lpstr>
      <vt:lpstr>THE EFFECTS</vt:lpstr>
      <vt:lpstr>THE CAUSE</vt:lpstr>
      <vt:lpstr>THE CAUSE</vt:lpstr>
      <vt:lpstr>THE CAUSE</vt:lpstr>
      <vt:lpstr>THE CULPRITS</vt:lpstr>
      <vt:lpstr>OUR PLAN</vt:lpstr>
      <vt:lpstr>INTERNATIONAL SCHEDULE</vt:lpstr>
      <vt:lpstr>OUR PRINCIPLES</vt:lpstr>
      <vt:lpstr>OUR PRINCIPLES</vt:lpstr>
      <vt:lpstr>OUR PARTENERS AND SUPPORTERS</vt:lpstr>
      <vt:lpstr>SOURCES</vt:lpstr>
      <vt:lpstr>GET IN TOUCH!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 STRIKE</dc:title>
  <dc:creator>Arian2</dc:creator>
  <cp:lastModifiedBy>Arian2</cp:lastModifiedBy>
  <cp:revision>98</cp:revision>
  <dcterms:created xsi:type="dcterms:W3CDTF">2019-01-25T23:53:44Z</dcterms:created>
  <dcterms:modified xsi:type="dcterms:W3CDTF">2019-01-26T04:48:13Z</dcterms:modified>
</cp:coreProperties>
</file>