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0"/>
  </p:notesMasterIdLst>
  <p:handoutMasterIdLst>
    <p:handoutMasterId r:id="rId41"/>
  </p:handoutMasterIdLst>
  <p:sldIdLst>
    <p:sldId id="316" r:id="rId2"/>
    <p:sldId id="317" r:id="rId3"/>
    <p:sldId id="318" r:id="rId4"/>
    <p:sldId id="334" r:id="rId5"/>
    <p:sldId id="321" r:id="rId6"/>
    <p:sldId id="320" r:id="rId7"/>
    <p:sldId id="335" r:id="rId8"/>
    <p:sldId id="311" r:id="rId9"/>
    <p:sldId id="299" r:id="rId10"/>
    <p:sldId id="284" r:id="rId11"/>
    <p:sldId id="267" r:id="rId12"/>
    <p:sldId id="304" r:id="rId13"/>
    <p:sldId id="336" r:id="rId14"/>
    <p:sldId id="343" r:id="rId15"/>
    <p:sldId id="306" r:id="rId16"/>
    <p:sldId id="305" r:id="rId17"/>
    <p:sldId id="327" r:id="rId18"/>
    <p:sldId id="307" r:id="rId19"/>
    <p:sldId id="340" r:id="rId20"/>
    <p:sldId id="277" r:id="rId21"/>
    <p:sldId id="328" r:id="rId22"/>
    <p:sldId id="329" r:id="rId23"/>
    <p:sldId id="330" r:id="rId24"/>
    <p:sldId id="341" r:id="rId25"/>
    <p:sldId id="331" r:id="rId26"/>
    <p:sldId id="332" r:id="rId27"/>
    <p:sldId id="342" r:id="rId28"/>
    <p:sldId id="325" r:id="rId29"/>
    <p:sldId id="324" r:id="rId30"/>
    <p:sldId id="326" r:id="rId31"/>
    <p:sldId id="338" r:id="rId32"/>
    <p:sldId id="339" r:id="rId33"/>
    <p:sldId id="308" r:id="rId34"/>
    <p:sldId id="294" r:id="rId35"/>
    <p:sldId id="295" r:id="rId36"/>
    <p:sldId id="310" r:id="rId37"/>
    <p:sldId id="315" r:id="rId38"/>
    <p:sldId id="323" r:id="rId39"/>
  </p:sldIdLst>
  <p:sldSz cx="9144000" cy="6858000" type="screen4x3"/>
  <p:notesSz cx="6718300" cy="98679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CECFF"/>
    <a:srgbClr val="FFE6CD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8" autoAdjust="0"/>
    <p:restoredTop sz="93983" autoAdjust="0"/>
  </p:normalViewPr>
  <p:slideViewPr>
    <p:cSldViewPr showGuides="1">
      <p:cViewPr>
        <p:scale>
          <a:sx n="90" d="100"/>
          <a:sy n="90" d="100"/>
        </p:scale>
        <p:origin x="-15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howGuides="1">
      <p:cViewPr>
        <p:scale>
          <a:sx n="80" d="100"/>
          <a:sy n="80" d="100"/>
        </p:scale>
        <p:origin x="-2779" y="86"/>
      </p:cViewPr>
      <p:guideLst>
        <p:guide orient="horz" pos="3108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73A51-085D-48ED-A935-2F558D6F6C29}" type="doc">
      <dgm:prSet loTypeId="urn:microsoft.com/office/officeart/2009/3/layout/SubStep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AU"/>
        </a:p>
      </dgm:t>
    </dgm:pt>
    <dgm:pt modelId="{07BFA8BB-9A9E-4F94-A205-5EC8DF5E8123}">
      <dgm:prSet custT="1"/>
      <dgm:spPr/>
      <dgm:t>
        <a:bodyPr/>
        <a:lstStyle/>
        <a:p>
          <a:pPr rtl="0"/>
          <a:r>
            <a:rPr lang="en-AU" sz="2400" dirty="0" smtClean="0"/>
            <a:t>In addition it was agreed that the Expert Group would:</a:t>
          </a:r>
          <a:endParaRPr lang="en-AU" sz="2400" dirty="0"/>
        </a:p>
      </dgm:t>
    </dgm:pt>
    <dgm:pt modelId="{3D599218-7F4F-477D-BEF8-BD82F85CF32B}" type="parTrans" cxnId="{B2810718-100C-49F9-8713-2090C23F0EF1}">
      <dgm:prSet/>
      <dgm:spPr/>
      <dgm:t>
        <a:bodyPr/>
        <a:lstStyle/>
        <a:p>
          <a:endParaRPr lang="en-AU"/>
        </a:p>
      </dgm:t>
    </dgm:pt>
    <dgm:pt modelId="{B23C8723-7AD1-44C6-B872-60C7B4112CC6}" type="sibTrans" cxnId="{B2810718-100C-49F9-8713-2090C23F0EF1}">
      <dgm:prSet/>
      <dgm:spPr/>
      <dgm:t>
        <a:bodyPr/>
        <a:lstStyle/>
        <a:p>
          <a:endParaRPr lang="en-AU"/>
        </a:p>
      </dgm:t>
    </dgm:pt>
    <dgm:pt modelId="{AF82EEED-98EA-46D4-9DCA-485DCE788495}">
      <dgm:prSet custT="1"/>
      <dgm:spPr/>
      <dgm:t>
        <a:bodyPr/>
        <a:lstStyle/>
        <a:p>
          <a:pPr rtl="0"/>
          <a:r>
            <a:rPr lang="en-AU" sz="1800" dirty="0" smtClean="0"/>
            <a:t>Collect national level examples of practices, policies, guidelines, standards and use cases to be published through the Expert group’s webpage;</a:t>
          </a:r>
          <a:endParaRPr lang="en-AU" sz="1800" dirty="0"/>
        </a:p>
      </dgm:t>
    </dgm:pt>
    <dgm:pt modelId="{60AD4AE5-4E89-4E43-A116-7067708807C9}" type="parTrans" cxnId="{9D88BFAA-2B76-4E86-A3E5-93A71331C18E}">
      <dgm:prSet/>
      <dgm:spPr/>
      <dgm:t>
        <a:bodyPr/>
        <a:lstStyle/>
        <a:p>
          <a:endParaRPr lang="en-AU"/>
        </a:p>
      </dgm:t>
    </dgm:pt>
    <dgm:pt modelId="{A91C28E1-148F-4682-BE48-46D75FD33891}" type="sibTrans" cxnId="{9D88BFAA-2B76-4E86-A3E5-93A71331C18E}">
      <dgm:prSet/>
      <dgm:spPr/>
      <dgm:t>
        <a:bodyPr/>
        <a:lstStyle/>
        <a:p>
          <a:endParaRPr lang="en-AU"/>
        </a:p>
      </dgm:t>
    </dgm:pt>
    <dgm:pt modelId="{DC830203-42AE-4A8A-87D6-7656AD27B552}">
      <dgm:prSet custT="1"/>
      <dgm:spPr/>
      <dgm:t>
        <a:bodyPr/>
        <a:lstStyle/>
        <a:p>
          <a:pPr rtl="0"/>
          <a:r>
            <a:rPr lang="en-AU" sz="1800" dirty="0" smtClean="0"/>
            <a:t>Establish a small editorial board (led by Eurostat) to advance work on common terminology, and thanked Eurostat, Finland and Australia work already undertaken;</a:t>
          </a:r>
          <a:endParaRPr lang="en-AU" sz="1800" dirty="0"/>
        </a:p>
      </dgm:t>
    </dgm:pt>
    <dgm:pt modelId="{215D9DBB-FE62-4BA7-8D18-7195D356516A}" type="parTrans" cxnId="{6FB10A90-C7B8-4FCE-BAD3-86E12C46543D}">
      <dgm:prSet/>
      <dgm:spPr/>
      <dgm:t>
        <a:bodyPr/>
        <a:lstStyle/>
        <a:p>
          <a:endParaRPr lang="en-AU"/>
        </a:p>
      </dgm:t>
    </dgm:pt>
    <dgm:pt modelId="{29B93387-92BC-4144-B5FD-08FB68D9343A}" type="sibTrans" cxnId="{6FB10A90-C7B8-4FCE-BAD3-86E12C46543D}">
      <dgm:prSet/>
      <dgm:spPr/>
      <dgm:t>
        <a:bodyPr/>
        <a:lstStyle/>
        <a:p>
          <a:endParaRPr lang="en-AU"/>
        </a:p>
      </dgm:t>
    </dgm:pt>
    <dgm:pt modelId="{521C7EC1-2414-45CE-9FBF-357D4642986E}">
      <dgm:prSet custT="1"/>
      <dgm:spPr/>
      <dgm:t>
        <a:bodyPr/>
        <a:lstStyle/>
        <a:p>
          <a:pPr rtl="0"/>
          <a:r>
            <a:rPr lang="en-AU" sz="1800" dirty="0" smtClean="0"/>
            <a:t>Progress national and international collaboration on data and metadata standards; and</a:t>
          </a:r>
          <a:endParaRPr lang="en-AU" sz="1800" dirty="0"/>
        </a:p>
      </dgm:t>
    </dgm:pt>
    <dgm:pt modelId="{3698E2D8-350F-4EA5-9AAD-473EC77C0A7F}" type="parTrans" cxnId="{2466B70E-1A12-4325-8880-C87B168C476C}">
      <dgm:prSet/>
      <dgm:spPr/>
      <dgm:t>
        <a:bodyPr/>
        <a:lstStyle/>
        <a:p>
          <a:endParaRPr lang="en-AU"/>
        </a:p>
      </dgm:t>
    </dgm:pt>
    <dgm:pt modelId="{5BE80F29-6907-4AB7-875F-633537E60571}" type="sibTrans" cxnId="{2466B70E-1A12-4325-8880-C87B168C476C}">
      <dgm:prSet/>
      <dgm:spPr/>
      <dgm:t>
        <a:bodyPr/>
        <a:lstStyle/>
        <a:p>
          <a:endParaRPr lang="en-AU"/>
        </a:p>
      </dgm:t>
    </dgm:pt>
    <dgm:pt modelId="{EEE66163-90FE-4B30-BB14-4B4316669370}">
      <dgm:prSet custT="1"/>
      <dgm:spPr/>
      <dgm:t>
        <a:bodyPr/>
        <a:lstStyle/>
        <a:p>
          <a:pPr rtl="0"/>
          <a:r>
            <a:rPr lang="en-AU" sz="1800" dirty="0" smtClean="0"/>
            <a:t>Retain it’s existing co-chairs, each to serve for another period of three years.</a:t>
          </a:r>
          <a:endParaRPr lang="en-AU" sz="1800" dirty="0"/>
        </a:p>
      </dgm:t>
    </dgm:pt>
    <dgm:pt modelId="{21377E61-BAC4-4F61-A3C7-1B9C878D0B5A}" type="parTrans" cxnId="{2F7B2EEE-15D5-4D09-9477-B10AC3942EC2}">
      <dgm:prSet/>
      <dgm:spPr/>
      <dgm:t>
        <a:bodyPr/>
        <a:lstStyle/>
        <a:p>
          <a:endParaRPr lang="en-AU"/>
        </a:p>
      </dgm:t>
    </dgm:pt>
    <dgm:pt modelId="{9AC83BF5-5296-4561-896B-B91E06A0D411}" type="sibTrans" cxnId="{2F7B2EEE-15D5-4D09-9477-B10AC3942EC2}">
      <dgm:prSet/>
      <dgm:spPr/>
      <dgm:t>
        <a:bodyPr/>
        <a:lstStyle/>
        <a:p>
          <a:endParaRPr lang="en-AU"/>
        </a:p>
      </dgm:t>
    </dgm:pt>
    <dgm:pt modelId="{83B6928C-0317-4F26-A40F-5EEDED006FB9}" type="pres">
      <dgm:prSet presAssocID="{C9873A51-085D-48ED-A935-2F558D6F6C29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AU"/>
        </a:p>
      </dgm:t>
    </dgm:pt>
    <dgm:pt modelId="{5710F5C7-2930-4803-BB57-781B9C4F63A2}" type="pres">
      <dgm:prSet presAssocID="{07BFA8BB-9A9E-4F94-A205-5EC8DF5E8123}" presName="parTx1" presStyleLbl="node1" presStyleIdx="0" presStyleCnt="1" custScaleX="72498" custScaleY="63330"/>
      <dgm:spPr/>
      <dgm:t>
        <a:bodyPr/>
        <a:lstStyle/>
        <a:p>
          <a:endParaRPr lang="en-AU"/>
        </a:p>
      </dgm:t>
    </dgm:pt>
    <dgm:pt modelId="{4104124C-7B87-492F-B09F-1AE28A902537}" type="pres">
      <dgm:prSet presAssocID="{07BFA8BB-9A9E-4F94-A205-5EC8DF5E8123}" presName="spPre1" presStyleCnt="0"/>
      <dgm:spPr/>
    </dgm:pt>
    <dgm:pt modelId="{BCE22EE8-FCA1-4FFA-8345-A1896A7FAF1D}" type="pres">
      <dgm:prSet presAssocID="{07BFA8BB-9A9E-4F94-A205-5EC8DF5E8123}" presName="chLin1" presStyleCnt="0"/>
      <dgm:spPr/>
    </dgm:pt>
    <dgm:pt modelId="{B2ED69D2-181E-4CB2-88CC-F4D2F6AEA117}" type="pres">
      <dgm:prSet presAssocID="{60AD4AE5-4E89-4E43-A116-7067708807C9}" presName="Name11" presStyleLbl="parChTrans1D1" presStyleIdx="0" presStyleCnt="8"/>
      <dgm:spPr/>
    </dgm:pt>
    <dgm:pt modelId="{912507D6-0A6E-4136-A807-F61350E8C912}" type="pres">
      <dgm:prSet presAssocID="{AF82EEED-98EA-46D4-9DCA-485DCE788495}" presName="txAndLines1" presStyleCnt="0"/>
      <dgm:spPr/>
    </dgm:pt>
    <dgm:pt modelId="{9955FBE4-D149-4451-9AA7-709CF7B60B0E}" type="pres">
      <dgm:prSet presAssocID="{AF82EEED-98EA-46D4-9DCA-485DCE788495}" presName="anchor1" presStyleCnt="0"/>
      <dgm:spPr/>
    </dgm:pt>
    <dgm:pt modelId="{A8F81A95-0E0B-4A65-BB5D-BF1D55C74184}" type="pres">
      <dgm:prSet presAssocID="{AF82EEED-98EA-46D4-9DCA-485DCE788495}" presName="backup1" presStyleCnt="0"/>
      <dgm:spPr/>
    </dgm:pt>
    <dgm:pt modelId="{983A61A4-4928-4D09-8B85-299288B91F15}" type="pres">
      <dgm:prSet presAssocID="{AF82EEED-98EA-46D4-9DCA-485DCE788495}" presName="preLine1" presStyleLbl="parChTrans1D1" presStyleIdx="1" presStyleCnt="8"/>
      <dgm:spPr/>
    </dgm:pt>
    <dgm:pt modelId="{B7566CAD-E6CD-4F89-8F9C-BCB5044BC4A5}" type="pres">
      <dgm:prSet presAssocID="{AF82EEED-98EA-46D4-9DCA-485DCE788495}" presName="desTx1" presStyleLbl="revTx" presStyleIdx="0" presStyleCnt="0" custScaleX="13015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69ABED4-1C7B-449C-AC11-B615C8913A68}" type="pres">
      <dgm:prSet presAssocID="{215D9DBB-FE62-4BA7-8D18-7195D356516A}" presName="Name11" presStyleLbl="parChTrans1D1" presStyleIdx="2" presStyleCnt="8"/>
      <dgm:spPr/>
    </dgm:pt>
    <dgm:pt modelId="{46F2166F-7D6D-47A6-BC00-3EB1D469FD8C}" type="pres">
      <dgm:prSet presAssocID="{DC830203-42AE-4A8A-87D6-7656AD27B552}" presName="txAndLines1" presStyleCnt="0"/>
      <dgm:spPr/>
    </dgm:pt>
    <dgm:pt modelId="{B925B579-4A2B-4A02-B22E-43EF09BC218D}" type="pres">
      <dgm:prSet presAssocID="{DC830203-42AE-4A8A-87D6-7656AD27B552}" presName="anchor1" presStyleCnt="0"/>
      <dgm:spPr/>
    </dgm:pt>
    <dgm:pt modelId="{B4D06C11-56CF-427D-9667-2C5A6288D175}" type="pres">
      <dgm:prSet presAssocID="{DC830203-42AE-4A8A-87D6-7656AD27B552}" presName="backup1" presStyleCnt="0"/>
      <dgm:spPr/>
    </dgm:pt>
    <dgm:pt modelId="{D3C09902-B053-4C3D-B8BA-6721F58C74AA}" type="pres">
      <dgm:prSet presAssocID="{DC830203-42AE-4A8A-87D6-7656AD27B552}" presName="preLine1" presStyleLbl="parChTrans1D1" presStyleIdx="3" presStyleCnt="8"/>
      <dgm:spPr/>
    </dgm:pt>
    <dgm:pt modelId="{97AF4D83-D038-4D36-93AF-DDD0FA7C1DFB}" type="pres">
      <dgm:prSet presAssocID="{DC830203-42AE-4A8A-87D6-7656AD27B552}" presName="desTx1" presStyleLbl="revTx" presStyleIdx="0" presStyleCnt="0" custScaleX="130155" custLinFactNeighborX="3230" custLinFactNeighborY="11031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E55C760-4B42-4DFE-92EF-5560E5B8F675}" type="pres">
      <dgm:prSet presAssocID="{3698E2D8-350F-4EA5-9AAD-473EC77C0A7F}" presName="Name11" presStyleLbl="parChTrans1D1" presStyleIdx="4" presStyleCnt="8"/>
      <dgm:spPr/>
    </dgm:pt>
    <dgm:pt modelId="{E1576FCB-EF6E-4AE6-B036-D6E64492CCC4}" type="pres">
      <dgm:prSet presAssocID="{521C7EC1-2414-45CE-9FBF-357D4642986E}" presName="txAndLines1" presStyleCnt="0"/>
      <dgm:spPr/>
    </dgm:pt>
    <dgm:pt modelId="{7D2AFA51-EB78-449E-A3A7-10C66280FE83}" type="pres">
      <dgm:prSet presAssocID="{521C7EC1-2414-45CE-9FBF-357D4642986E}" presName="anchor1" presStyleCnt="0"/>
      <dgm:spPr/>
    </dgm:pt>
    <dgm:pt modelId="{FF444D09-CEA5-4A23-9415-8F4F322A5CEC}" type="pres">
      <dgm:prSet presAssocID="{521C7EC1-2414-45CE-9FBF-357D4642986E}" presName="backup1" presStyleCnt="0"/>
      <dgm:spPr/>
    </dgm:pt>
    <dgm:pt modelId="{D6D5F369-8324-42DD-83CA-57CCAFC8E00A}" type="pres">
      <dgm:prSet presAssocID="{521C7EC1-2414-45CE-9FBF-357D4642986E}" presName="preLine1" presStyleLbl="parChTrans1D1" presStyleIdx="5" presStyleCnt="8"/>
      <dgm:spPr/>
    </dgm:pt>
    <dgm:pt modelId="{4B03F159-C0FB-49DB-A667-85D366B8ADC5}" type="pres">
      <dgm:prSet presAssocID="{521C7EC1-2414-45CE-9FBF-357D4642986E}" presName="desTx1" presStyleLbl="revTx" presStyleIdx="0" presStyleCnt="0" custScaleX="130155" custLinFactNeighborX="3230" custLinFactNeighborY="2224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6A76434-5CD5-408A-8685-6BF01C52A95C}" type="pres">
      <dgm:prSet presAssocID="{21377E61-BAC4-4F61-A3C7-1B9C878D0B5A}" presName="Name11" presStyleLbl="parChTrans1D1" presStyleIdx="6" presStyleCnt="8"/>
      <dgm:spPr/>
    </dgm:pt>
    <dgm:pt modelId="{2109E23B-FEDE-4AEE-8D35-B4987B103D43}" type="pres">
      <dgm:prSet presAssocID="{EEE66163-90FE-4B30-BB14-4B4316669370}" presName="txAndLines1" presStyleCnt="0"/>
      <dgm:spPr/>
    </dgm:pt>
    <dgm:pt modelId="{31EC205C-B92E-42E6-A9DA-2E9719F70AC0}" type="pres">
      <dgm:prSet presAssocID="{EEE66163-90FE-4B30-BB14-4B4316669370}" presName="anchor1" presStyleCnt="0"/>
      <dgm:spPr/>
    </dgm:pt>
    <dgm:pt modelId="{259BD3A9-95DD-4259-B837-F440FC7089C8}" type="pres">
      <dgm:prSet presAssocID="{EEE66163-90FE-4B30-BB14-4B4316669370}" presName="backup1" presStyleCnt="0"/>
      <dgm:spPr/>
    </dgm:pt>
    <dgm:pt modelId="{8EEC25F8-7C05-40A0-A5FE-0457B2463864}" type="pres">
      <dgm:prSet presAssocID="{EEE66163-90FE-4B30-BB14-4B4316669370}" presName="preLine1" presStyleLbl="parChTrans1D1" presStyleIdx="7" presStyleCnt="8"/>
      <dgm:spPr/>
    </dgm:pt>
    <dgm:pt modelId="{0C08B7AB-2DBC-4023-98C0-1F4BA37D7392}" type="pres">
      <dgm:prSet presAssocID="{EEE66163-90FE-4B30-BB14-4B4316669370}" presName="desTx1" presStyleLbl="revTx" presStyleIdx="0" presStyleCnt="0" custScaleX="130155" custLinFactNeighborX="3230" custLinFactNeighborY="5651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2F7B2EEE-15D5-4D09-9477-B10AC3942EC2}" srcId="{07BFA8BB-9A9E-4F94-A205-5EC8DF5E8123}" destId="{EEE66163-90FE-4B30-BB14-4B4316669370}" srcOrd="3" destOrd="0" parTransId="{21377E61-BAC4-4F61-A3C7-1B9C878D0B5A}" sibTransId="{9AC83BF5-5296-4561-896B-B91E06A0D411}"/>
    <dgm:cxn modelId="{B2810718-100C-49F9-8713-2090C23F0EF1}" srcId="{C9873A51-085D-48ED-A935-2F558D6F6C29}" destId="{07BFA8BB-9A9E-4F94-A205-5EC8DF5E8123}" srcOrd="0" destOrd="0" parTransId="{3D599218-7F4F-477D-BEF8-BD82F85CF32B}" sibTransId="{B23C8723-7AD1-44C6-B872-60C7B4112CC6}"/>
    <dgm:cxn modelId="{4BA4F5E4-3210-834B-AB62-61D466BB3ED0}" type="presOf" srcId="{EEE66163-90FE-4B30-BB14-4B4316669370}" destId="{0C08B7AB-2DBC-4023-98C0-1F4BA37D7392}" srcOrd="0" destOrd="0" presId="urn:microsoft.com/office/officeart/2009/3/layout/SubStepProcess"/>
    <dgm:cxn modelId="{A01E7BDD-3919-0848-96F4-A7AFA0A15B7F}" type="presOf" srcId="{07BFA8BB-9A9E-4F94-A205-5EC8DF5E8123}" destId="{5710F5C7-2930-4803-BB57-781B9C4F63A2}" srcOrd="0" destOrd="0" presId="urn:microsoft.com/office/officeart/2009/3/layout/SubStepProcess"/>
    <dgm:cxn modelId="{948D4834-33DD-7D4F-BF44-23AC6FD72B44}" type="presOf" srcId="{DC830203-42AE-4A8A-87D6-7656AD27B552}" destId="{97AF4D83-D038-4D36-93AF-DDD0FA7C1DFB}" srcOrd="0" destOrd="0" presId="urn:microsoft.com/office/officeart/2009/3/layout/SubStepProcess"/>
    <dgm:cxn modelId="{4109AAC8-1B3E-D445-BCDE-5A88BFC01941}" type="presOf" srcId="{AF82EEED-98EA-46D4-9DCA-485DCE788495}" destId="{B7566CAD-E6CD-4F89-8F9C-BCB5044BC4A5}" srcOrd="0" destOrd="0" presId="urn:microsoft.com/office/officeart/2009/3/layout/SubStepProcess"/>
    <dgm:cxn modelId="{9D88BFAA-2B76-4E86-A3E5-93A71331C18E}" srcId="{07BFA8BB-9A9E-4F94-A205-5EC8DF5E8123}" destId="{AF82EEED-98EA-46D4-9DCA-485DCE788495}" srcOrd="0" destOrd="0" parTransId="{60AD4AE5-4E89-4E43-A116-7067708807C9}" sibTransId="{A91C28E1-148F-4682-BE48-46D75FD33891}"/>
    <dgm:cxn modelId="{2466B70E-1A12-4325-8880-C87B168C476C}" srcId="{07BFA8BB-9A9E-4F94-A205-5EC8DF5E8123}" destId="{521C7EC1-2414-45CE-9FBF-357D4642986E}" srcOrd="2" destOrd="0" parTransId="{3698E2D8-350F-4EA5-9AAD-473EC77C0A7F}" sibTransId="{5BE80F29-6907-4AB7-875F-633537E60571}"/>
    <dgm:cxn modelId="{1B4FDC18-FFBC-0542-A460-65E213EB2856}" type="presOf" srcId="{C9873A51-085D-48ED-A935-2F558D6F6C29}" destId="{83B6928C-0317-4F26-A40F-5EEDED006FB9}" srcOrd="0" destOrd="0" presId="urn:microsoft.com/office/officeart/2009/3/layout/SubStepProcess"/>
    <dgm:cxn modelId="{6FB10A90-C7B8-4FCE-BAD3-86E12C46543D}" srcId="{07BFA8BB-9A9E-4F94-A205-5EC8DF5E8123}" destId="{DC830203-42AE-4A8A-87D6-7656AD27B552}" srcOrd="1" destOrd="0" parTransId="{215D9DBB-FE62-4BA7-8D18-7195D356516A}" sibTransId="{29B93387-92BC-4144-B5FD-08FB68D9343A}"/>
    <dgm:cxn modelId="{D040E209-F2D1-3946-8AD7-83039880B6F7}" type="presOf" srcId="{521C7EC1-2414-45CE-9FBF-357D4642986E}" destId="{4B03F159-C0FB-49DB-A667-85D366B8ADC5}" srcOrd="0" destOrd="0" presId="urn:microsoft.com/office/officeart/2009/3/layout/SubStepProcess"/>
    <dgm:cxn modelId="{B0ECCF53-AB3B-0B4C-B494-EF2C4AC21427}" type="presParOf" srcId="{83B6928C-0317-4F26-A40F-5EEDED006FB9}" destId="{5710F5C7-2930-4803-BB57-781B9C4F63A2}" srcOrd="0" destOrd="0" presId="urn:microsoft.com/office/officeart/2009/3/layout/SubStepProcess"/>
    <dgm:cxn modelId="{2B19D004-27E2-4F42-8981-F92BC990C195}" type="presParOf" srcId="{83B6928C-0317-4F26-A40F-5EEDED006FB9}" destId="{4104124C-7B87-492F-B09F-1AE28A902537}" srcOrd="1" destOrd="0" presId="urn:microsoft.com/office/officeart/2009/3/layout/SubStepProcess"/>
    <dgm:cxn modelId="{E609B480-99AF-6C47-9F30-C59607897D50}" type="presParOf" srcId="{83B6928C-0317-4F26-A40F-5EEDED006FB9}" destId="{BCE22EE8-FCA1-4FFA-8345-A1896A7FAF1D}" srcOrd="2" destOrd="0" presId="urn:microsoft.com/office/officeart/2009/3/layout/SubStepProcess"/>
    <dgm:cxn modelId="{A2969350-EB9D-D84B-89ED-DCA3042876CC}" type="presParOf" srcId="{BCE22EE8-FCA1-4FFA-8345-A1896A7FAF1D}" destId="{B2ED69D2-181E-4CB2-88CC-F4D2F6AEA117}" srcOrd="0" destOrd="0" presId="urn:microsoft.com/office/officeart/2009/3/layout/SubStepProcess"/>
    <dgm:cxn modelId="{069702E1-D478-7344-A66F-352104A74E44}" type="presParOf" srcId="{BCE22EE8-FCA1-4FFA-8345-A1896A7FAF1D}" destId="{912507D6-0A6E-4136-A807-F61350E8C912}" srcOrd="1" destOrd="0" presId="urn:microsoft.com/office/officeart/2009/3/layout/SubStepProcess"/>
    <dgm:cxn modelId="{08A50522-C7A5-DC4F-900E-6E2525721E94}" type="presParOf" srcId="{912507D6-0A6E-4136-A807-F61350E8C912}" destId="{9955FBE4-D149-4451-9AA7-709CF7B60B0E}" srcOrd="0" destOrd="0" presId="urn:microsoft.com/office/officeart/2009/3/layout/SubStepProcess"/>
    <dgm:cxn modelId="{217B79D6-953D-3246-95DB-614DD71D7B5F}" type="presParOf" srcId="{912507D6-0A6E-4136-A807-F61350E8C912}" destId="{A8F81A95-0E0B-4A65-BB5D-BF1D55C74184}" srcOrd="1" destOrd="0" presId="urn:microsoft.com/office/officeart/2009/3/layout/SubStepProcess"/>
    <dgm:cxn modelId="{1BF86F1E-4FDA-134D-B349-75FBD3D2CB0F}" type="presParOf" srcId="{912507D6-0A6E-4136-A807-F61350E8C912}" destId="{983A61A4-4928-4D09-8B85-299288B91F15}" srcOrd="2" destOrd="0" presId="urn:microsoft.com/office/officeart/2009/3/layout/SubStepProcess"/>
    <dgm:cxn modelId="{52B7217B-2852-AB46-B59E-C2D88DA964A2}" type="presParOf" srcId="{912507D6-0A6E-4136-A807-F61350E8C912}" destId="{B7566CAD-E6CD-4F89-8F9C-BCB5044BC4A5}" srcOrd="3" destOrd="0" presId="urn:microsoft.com/office/officeart/2009/3/layout/SubStepProcess"/>
    <dgm:cxn modelId="{57416FE2-3EA1-7E4A-9426-76776DBA1965}" type="presParOf" srcId="{BCE22EE8-FCA1-4FFA-8345-A1896A7FAF1D}" destId="{869ABED4-1C7B-449C-AC11-B615C8913A68}" srcOrd="2" destOrd="0" presId="urn:microsoft.com/office/officeart/2009/3/layout/SubStepProcess"/>
    <dgm:cxn modelId="{4D549876-BFD3-D44B-AB85-68C824286861}" type="presParOf" srcId="{BCE22EE8-FCA1-4FFA-8345-A1896A7FAF1D}" destId="{46F2166F-7D6D-47A6-BC00-3EB1D469FD8C}" srcOrd="3" destOrd="0" presId="urn:microsoft.com/office/officeart/2009/3/layout/SubStepProcess"/>
    <dgm:cxn modelId="{8347A6C2-0EB1-FD46-9F56-44E2E90D4C58}" type="presParOf" srcId="{46F2166F-7D6D-47A6-BC00-3EB1D469FD8C}" destId="{B925B579-4A2B-4A02-B22E-43EF09BC218D}" srcOrd="0" destOrd="0" presId="urn:microsoft.com/office/officeart/2009/3/layout/SubStepProcess"/>
    <dgm:cxn modelId="{538B8E17-B17F-0F45-A76E-ECA7A523073F}" type="presParOf" srcId="{46F2166F-7D6D-47A6-BC00-3EB1D469FD8C}" destId="{B4D06C11-56CF-427D-9667-2C5A6288D175}" srcOrd="1" destOrd="0" presId="urn:microsoft.com/office/officeart/2009/3/layout/SubStepProcess"/>
    <dgm:cxn modelId="{7C24E5CA-60A2-2944-B73F-C70101058C24}" type="presParOf" srcId="{46F2166F-7D6D-47A6-BC00-3EB1D469FD8C}" destId="{D3C09902-B053-4C3D-B8BA-6721F58C74AA}" srcOrd="2" destOrd="0" presId="urn:microsoft.com/office/officeart/2009/3/layout/SubStepProcess"/>
    <dgm:cxn modelId="{E18C8FC5-AC49-6C4A-9104-22B501759723}" type="presParOf" srcId="{46F2166F-7D6D-47A6-BC00-3EB1D469FD8C}" destId="{97AF4D83-D038-4D36-93AF-DDD0FA7C1DFB}" srcOrd="3" destOrd="0" presId="urn:microsoft.com/office/officeart/2009/3/layout/SubStepProcess"/>
    <dgm:cxn modelId="{0D26FC5B-2B82-0D45-92CC-04D891BBF2FC}" type="presParOf" srcId="{BCE22EE8-FCA1-4FFA-8345-A1896A7FAF1D}" destId="{BE55C760-4B42-4DFE-92EF-5560E5B8F675}" srcOrd="4" destOrd="0" presId="urn:microsoft.com/office/officeart/2009/3/layout/SubStepProcess"/>
    <dgm:cxn modelId="{B3595F8E-43FE-DF48-B915-7E0F86CA49F4}" type="presParOf" srcId="{BCE22EE8-FCA1-4FFA-8345-A1896A7FAF1D}" destId="{E1576FCB-EF6E-4AE6-B036-D6E64492CCC4}" srcOrd="5" destOrd="0" presId="urn:microsoft.com/office/officeart/2009/3/layout/SubStepProcess"/>
    <dgm:cxn modelId="{89625F73-CA31-4143-B4BC-F3D952FA775A}" type="presParOf" srcId="{E1576FCB-EF6E-4AE6-B036-D6E64492CCC4}" destId="{7D2AFA51-EB78-449E-A3A7-10C66280FE83}" srcOrd="0" destOrd="0" presId="urn:microsoft.com/office/officeart/2009/3/layout/SubStepProcess"/>
    <dgm:cxn modelId="{D748BC20-CEDB-A349-B2CF-820E586C4B84}" type="presParOf" srcId="{E1576FCB-EF6E-4AE6-B036-D6E64492CCC4}" destId="{FF444D09-CEA5-4A23-9415-8F4F322A5CEC}" srcOrd="1" destOrd="0" presId="urn:microsoft.com/office/officeart/2009/3/layout/SubStepProcess"/>
    <dgm:cxn modelId="{135A43C5-6EBD-5E43-A6B0-4E2DCC671DE3}" type="presParOf" srcId="{E1576FCB-EF6E-4AE6-B036-D6E64492CCC4}" destId="{D6D5F369-8324-42DD-83CA-57CCAFC8E00A}" srcOrd="2" destOrd="0" presId="urn:microsoft.com/office/officeart/2009/3/layout/SubStepProcess"/>
    <dgm:cxn modelId="{E97D4226-C3A1-A54D-9F3B-F2309808EC25}" type="presParOf" srcId="{E1576FCB-EF6E-4AE6-B036-D6E64492CCC4}" destId="{4B03F159-C0FB-49DB-A667-85D366B8ADC5}" srcOrd="3" destOrd="0" presId="urn:microsoft.com/office/officeart/2009/3/layout/SubStepProcess"/>
    <dgm:cxn modelId="{648670EB-B730-624F-AD7E-B49CDD8E26BA}" type="presParOf" srcId="{BCE22EE8-FCA1-4FFA-8345-A1896A7FAF1D}" destId="{F6A76434-5CD5-408A-8685-6BF01C52A95C}" srcOrd="6" destOrd="0" presId="urn:microsoft.com/office/officeart/2009/3/layout/SubStepProcess"/>
    <dgm:cxn modelId="{F4E212BD-43AB-F143-B890-9177858D360B}" type="presParOf" srcId="{BCE22EE8-FCA1-4FFA-8345-A1896A7FAF1D}" destId="{2109E23B-FEDE-4AEE-8D35-B4987B103D43}" srcOrd="7" destOrd="0" presId="urn:microsoft.com/office/officeart/2009/3/layout/SubStepProcess"/>
    <dgm:cxn modelId="{CA582F95-A723-6E45-ABF7-CFFD46FD6B64}" type="presParOf" srcId="{2109E23B-FEDE-4AEE-8D35-B4987B103D43}" destId="{31EC205C-B92E-42E6-A9DA-2E9719F70AC0}" srcOrd="0" destOrd="0" presId="urn:microsoft.com/office/officeart/2009/3/layout/SubStepProcess"/>
    <dgm:cxn modelId="{462D37D5-AA3F-7B46-8EA0-3A7C09996E04}" type="presParOf" srcId="{2109E23B-FEDE-4AEE-8D35-B4987B103D43}" destId="{259BD3A9-95DD-4259-B837-F440FC7089C8}" srcOrd="1" destOrd="0" presId="urn:microsoft.com/office/officeart/2009/3/layout/SubStepProcess"/>
    <dgm:cxn modelId="{429AE5DF-A19E-8448-BDCE-F88816DB53F0}" type="presParOf" srcId="{2109E23B-FEDE-4AEE-8D35-B4987B103D43}" destId="{8EEC25F8-7C05-40A0-A5FE-0457B2463864}" srcOrd="2" destOrd="0" presId="urn:microsoft.com/office/officeart/2009/3/layout/SubStepProcess"/>
    <dgm:cxn modelId="{DC3C254F-E6A9-8146-B5C1-853D644B8E29}" type="presParOf" srcId="{2109E23B-FEDE-4AEE-8D35-B4987B103D43}" destId="{0C08B7AB-2DBC-4023-98C0-1F4BA37D7392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0F5C7-2930-4803-BB57-781B9C4F63A2}">
      <dsp:nvSpPr>
        <dsp:cNvPr id="0" name=""/>
        <dsp:cNvSpPr/>
      </dsp:nvSpPr>
      <dsp:spPr>
        <a:xfrm>
          <a:off x="4066" y="1240796"/>
          <a:ext cx="3094280" cy="27029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In addition it was agreed that the Expert Group would:</a:t>
          </a:r>
          <a:endParaRPr lang="en-AU" sz="2400" kern="1200" dirty="0"/>
        </a:p>
      </dsp:txBody>
      <dsp:txXfrm>
        <a:off x="457213" y="1636639"/>
        <a:ext cx="2187986" cy="1911296"/>
      </dsp:txXfrm>
    </dsp:sp>
    <dsp:sp modelId="{B2ED69D2-181E-4CB2-88CC-F4D2F6AEA117}">
      <dsp:nvSpPr>
        <dsp:cNvPr id="0" name=""/>
        <dsp:cNvSpPr/>
      </dsp:nvSpPr>
      <dsp:spPr>
        <a:xfrm rot="18040743">
          <a:off x="2732859" y="1514225"/>
          <a:ext cx="20101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0123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A61A4-4928-4D09-8B85-299288B91F15}">
      <dsp:nvSpPr>
        <dsp:cNvPr id="0" name=""/>
        <dsp:cNvSpPr/>
      </dsp:nvSpPr>
      <dsp:spPr>
        <a:xfrm>
          <a:off x="4250732" y="649833"/>
          <a:ext cx="559909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66CAD-E6CD-4F89-8F9C-BCB5044BC4A5}">
      <dsp:nvSpPr>
        <dsp:cNvPr id="0" name=""/>
        <dsp:cNvSpPr/>
      </dsp:nvSpPr>
      <dsp:spPr>
        <a:xfrm>
          <a:off x="4810641" y="2348"/>
          <a:ext cx="3970267" cy="129496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Collect national level examples of practices, policies, guidelines, standards and use cases to be published through the Expert group’s webpage;</a:t>
          </a:r>
          <a:endParaRPr lang="en-AU" sz="1800" kern="1200" dirty="0"/>
        </a:p>
      </dsp:txBody>
      <dsp:txXfrm>
        <a:off x="4810641" y="2348"/>
        <a:ext cx="3970267" cy="1294969"/>
      </dsp:txXfrm>
    </dsp:sp>
    <dsp:sp modelId="{869ABED4-1C7B-449C-AC11-B615C8913A68}">
      <dsp:nvSpPr>
        <dsp:cNvPr id="0" name=""/>
        <dsp:cNvSpPr/>
      </dsp:nvSpPr>
      <dsp:spPr>
        <a:xfrm rot="20185509">
          <a:off x="3178695" y="2312214"/>
          <a:ext cx="11229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2966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09902-B053-4C3D-B8BA-6721F58C74AA}">
      <dsp:nvSpPr>
        <dsp:cNvPr id="0" name=""/>
        <dsp:cNvSpPr/>
      </dsp:nvSpPr>
      <dsp:spPr>
        <a:xfrm>
          <a:off x="4254799" y="2087651"/>
          <a:ext cx="559909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F4D83-D038-4D36-93AF-DDD0FA7C1DFB}">
      <dsp:nvSpPr>
        <dsp:cNvPr id="0" name=""/>
        <dsp:cNvSpPr/>
      </dsp:nvSpPr>
      <dsp:spPr>
        <a:xfrm>
          <a:off x="4814708" y="1440166"/>
          <a:ext cx="3970267" cy="129496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Establish a small editorial board (led by Eurostat) to advance work on common terminology, and thanked Eurostat, Finland and Australia work already undertaken;</a:t>
          </a:r>
          <a:endParaRPr lang="en-AU" sz="1800" kern="1200" dirty="0"/>
        </a:p>
      </dsp:txBody>
      <dsp:txXfrm>
        <a:off x="4814708" y="1440166"/>
        <a:ext cx="3970267" cy="1294969"/>
      </dsp:txXfrm>
    </dsp:sp>
    <dsp:sp modelId="{BE55C760-4B42-4DFE-92EF-5560E5B8F675}">
      <dsp:nvSpPr>
        <dsp:cNvPr id="0" name=""/>
        <dsp:cNvSpPr/>
      </dsp:nvSpPr>
      <dsp:spPr>
        <a:xfrm rot="2338269">
          <a:off x="3078254" y="3111497"/>
          <a:ext cx="13238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3847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5F369-8324-42DD-83CA-57CCAFC8E00A}">
      <dsp:nvSpPr>
        <dsp:cNvPr id="0" name=""/>
        <dsp:cNvSpPr/>
      </dsp:nvSpPr>
      <dsp:spPr>
        <a:xfrm>
          <a:off x="4254799" y="3527800"/>
          <a:ext cx="559909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03F159-C0FB-49DB-A667-85D366B8ADC5}">
      <dsp:nvSpPr>
        <dsp:cNvPr id="0" name=""/>
        <dsp:cNvSpPr/>
      </dsp:nvSpPr>
      <dsp:spPr>
        <a:xfrm>
          <a:off x="4814708" y="2880315"/>
          <a:ext cx="3970267" cy="129496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Progress national and international collaboration on data and metadata standards; and</a:t>
          </a:r>
          <a:endParaRPr lang="en-AU" sz="1800" kern="1200" dirty="0"/>
        </a:p>
      </dsp:txBody>
      <dsp:txXfrm>
        <a:off x="4814708" y="2880315"/>
        <a:ext cx="3970267" cy="1294969"/>
      </dsp:txXfrm>
    </dsp:sp>
    <dsp:sp modelId="{F6A76434-5CD5-408A-8685-6BF01C52A95C}">
      <dsp:nvSpPr>
        <dsp:cNvPr id="0" name=""/>
        <dsp:cNvSpPr/>
      </dsp:nvSpPr>
      <dsp:spPr>
        <a:xfrm rot="3555763">
          <a:off x="2733293" y="3671653"/>
          <a:ext cx="20137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3769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EC25F8-7C05-40A0-A5FE-0457B2463864}">
      <dsp:nvSpPr>
        <dsp:cNvPr id="0" name=""/>
        <dsp:cNvSpPr/>
      </dsp:nvSpPr>
      <dsp:spPr>
        <a:xfrm>
          <a:off x="4254799" y="4537091"/>
          <a:ext cx="559909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8B7AB-2DBC-4023-98C0-1F4BA37D7392}">
      <dsp:nvSpPr>
        <dsp:cNvPr id="0" name=""/>
        <dsp:cNvSpPr/>
      </dsp:nvSpPr>
      <dsp:spPr>
        <a:xfrm>
          <a:off x="4814708" y="3889606"/>
          <a:ext cx="3970267" cy="129496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Retain it’s existing co-chairs, each to serve for another period of three years.</a:t>
          </a:r>
          <a:endParaRPr lang="en-AU" sz="1800" kern="1200" dirty="0"/>
        </a:p>
      </dsp:txBody>
      <dsp:txXfrm>
        <a:off x="4814708" y="3889606"/>
        <a:ext cx="3970267" cy="1294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263" cy="49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5482" y="0"/>
            <a:ext cx="2911263" cy="49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792"/>
            <a:ext cx="2911263" cy="49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5482" y="9372792"/>
            <a:ext cx="2911263" cy="49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7902589-522C-4A9B-975C-49C194E5DE00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5726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263" cy="49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482" y="0"/>
            <a:ext cx="2911263" cy="49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2175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830" y="4687253"/>
            <a:ext cx="5374640" cy="4440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792"/>
            <a:ext cx="2911263" cy="49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482" y="9372792"/>
            <a:ext cx="2911263" cy="49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4125A7C-3329-4575-A1F2-15F3D3EC10A2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3777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25A7C-3329-4575-A1F2-15F3D3EC10A2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891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 sz="1800"/>
            </a:pPr>
            <a:r>
              <a:rPr lang="en-AU" sz="1100" dirty="0" smtClean="0">
                <a:latin typeface="Arial"/>
                <a:ea typeface="Arial"/>
                <a:cs typeface="Arial"/>
                <a:sym typeface="Arial"/>
              </a:rPr>
              <a:t>This diagram </a:t>
            </a:r>
            <a:r>
              <a:rPr lang="en-AU" sz="1100" baseline="0" dirty="0" smtClean="0">
                <a:latin typeface="Arial"/>
                <a:ea typeface="Arial"/>
                <a:cs typeface="Arial"/>
                <a:sym typeface="Arial"/>
              </a:rPr>
              <a:t>provides an explanation of what the Framework offers the statistical community.  It presents a way for the statistical community to understand </a:t>
            </a:r>
            <a:r>
              <a:rPr lang="en-AU" sz="1100" b="1" baseline="0" dirty="0" smtClean="0">
                <a:latin typeface="Arial"/>
                <a:ea typeface="Arial"/>
                <a:cs typeface="Arial"/>
                <a:sym typeface="Arial"/>
              </a:rPr>
              <a:t>how environmental data can connect into statistics via the framework</a:t>
            </a:r>
            <a:r>
              <a:rPr lang="en-AU" sz="1100" baseline="0" dirty="0" smtClean="0"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 sz="1800"/>
            </a:pPr>
            <a:endParaRPr lang="en-AU" sz="1100" dirty="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defTabSz="914400">
              <a:lnSpc>
                <a:spcPct val="100000"/>
              </a:lnSpc>
              <a:spcBef>
                <a:spcPts val="400"/>
              </a:spcBef>
              <a:buSzPct val="100000"/>
              <a:buNone/>
              <a:defRPr sz="1800"/>
            </a:pPr>
            <a:r>
              <a:rPr lang="en-AU" sz="1100" dirty="0" smtClean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AU" sz="1100" baseline="0" dirty="0" smtClean="0">
                <a:latin typeface="Arial"/>
                <a:ea typeface="Arial"/>
                <a:cs typeface="Arial"/>
                <a:sym typeface="Arial"/>
              </a:rPr>
              <a:t>Global Statistical Geospatial Framework </a:t>
            </a:r>
            <a:r>
              <a:rPr lang="en-AU" sz="1100" b="1" baseline="0" dirty="0" smtClean="0">
                <a:latin typeface="Arial"/>
                <a:ea typeface="Arial"/>
                <a:cs typeface="Arial"/>
                <a:sym typeface="Arial"/>
              </a:rPr>
              <a:t>enables</a:t>
            </a:r>
            <a:r>
              <a:rPr lang="en-AU" sz="1100" baseline="0" dirty="0" smtClean="0">
                <a:latin typeface="Arial"/>
                <a:ea typeface="Arial"/>
                <a:cs typeface="Arial"/>
                <a:sym typeface="Arial"/>
              </a:rPr>
              <a:t> the linkages between all three spheres of the diagram, recognising that the green components have always had a strong spatial grounding.</a:t>
            </a:r>
          </a:p>
          <a:p>
            <a:pPr marL="0" lvl="0" indent="0" defTabSz="914400">
              <a:lnSpc>
                <a:spcPct val="100000"/>
              </a:lnSpc>
              <a:spcBef>
                <a:spcPts val="400"/>
              </a:spcBef>
              <a:buSzPct val="100000"/>
              <a:buNone/>
              <a:defRPr sz="1800"/>
            </a:pPr>
            <a:endParaRPr lang="en-AU" sz="1100" baseline="0" dirty="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defTabSz="914400">
              <a:lnSpc>
                <a:spcPct val="100000"/>
              </a:lnSpc>
              <a:spcBef>
                <a:spcPts val="400"/>
              </a:spcBef>
              <a:buSzPct val="100000"/>
              <a:buNone/>
              <a:defRPr sz="1800"/>
            </a:pPr>
            <a:r>
              <a:rPr lang="en-AU" sz="1100" baseline="0" dirty="0" smtClean="0">
                <a:latin typeface="Arial"/>
                <a:ea typeface="Arial"/>
                <a:cs typeface="Arial"/>
                <a:sym typeface="Arial"/>
              </a:rPr>
              <a:t>The diagram highlights the Expert Group’s thinking in this space, Location is a 3</a:t>
            </a:r>
            <a:r>
              <a:rPr lang="en-AU" sz="1100" baseline="30000" dirty="0" smtClean="0"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AU" sz="1100" baseline="0" dirty="0" smtClean="0">
                <a:latin typeface="Arial"/>
                <a:ea typeface="Arial"/>
                <a:cs typeface="Arial"/>
                <a:sym typeface="Arial"/>
              </a:rPr>
              <a:t> dimension that has been playing a secondary role until recently in many NSOs. </a:t>
            </a:r>
          </a:p>
          <a:p>
            <a:pPr marL="0" lvl="0" indent="0" defTabSz="914400">
              <a:lnSpc>
                <a:spcPct val="100000"/>
              </a:lnSpc>
              <a:spcBef>
                <a:spcPts val="400"/>
              </a:spcBef>
              <a:buSzPct val="100000"/>
              <a:buNone/>
              <a:defRPr sz="1800"/>
            </a:pPr>
            <a:endParaRPr lang="en-AU" sz="1100" baseline="0" dirty="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defTabSz="914400">
              <a:lnSpc>
                <a:spcPct val="100000"/>
              </a:lnSpc>
              <a:spcBef>
                <a:spcPts val="400"/>
              </a:spcBef>
              <a:buSzPct val="100000"/>
              <a:buNone/>
              <a:defRPr sz="1800"/>
            </a:pPr>
            <a:r>
              <a:rPr lang="en-AU" sz="1100" baseline="0" dirty="0" smtClean="0">
                <a:latin typeface="Arial"/>
                <a:ea typeface="Arial"/>
                <a:cs typeface="Arial"/>
                <a:sym typeface="Arial"/>
              </a:rPr>
              <a:t>Geocoding (or georefernces) provide that </a:t>
            </a:r>
            <a:r>
              <a:rPr lang="en-AU" sz="1100" b="1" baseline="0" dirty="0" smtClean="0">
                <a:latin typeface="Arial"/>
                <a:ea typeface="Arial"/>
                <a:cs typeface="Arial"/>
                <a:sym typeface="Arial"/>
              </a:rPr>
              <a:t>bridge</a:t>
            </a:r>
            <a:r>
              <a:rPr lang="en-AU" sz="1100" baseline="0" dirty="0" smtClean="0">
                <a:latin typeface="Arial"/>
                <a:ea typeface="Arial"/>
                <a:cs typeface="Arial"/>
                <a:sym typeface="Arial"/>
              </a:rPr>
              <a:t> to link traditional statistical data with the environment domain (strongly geospatial) and open up new possibilities (</a:t>
            </a:r>
            <a:r>
              <a:rPr lang="en-AU" sz="1100" b="1" baseline="0" dirty="0" smtClean="0">
                <a:latin typeface="Arial"/>
                <a:ea typeface="Arial"/>
                <a:cs typeface="Arial"/>
                <a:sym typeface="Arial"/>
              </a:rPr>
              <a:t>Data integration and Geo-Statistics</a:t>
            </a:r>
            <a:r>
              <a:rPr lang="en-AU" sz="1100" baseline="0" dirty="0" smtClean="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lvl="0" indent="0" defTabSz="914400">
              <a:lnSpc>
                <a:spcPct val="100000"/>
              </a:lnSpc>
              <a:spcBef>
                <a:spcPts val="400"/>
              </a:spcBef>
              <a:buSzPct val="100000"/>
              <a:buNone/>
              <a:defRPr sz="1800"/>
            </a:pPr>
            <a:endParaRPr lang="en-AU" sz="1100" dirty="0" smtClean="0"/>
          </a:p>
          <a:p>
            <a:pPr marL="0" lvl="0" indent="0" defTabSz="914400">
              <a:lnSpc>
                <a:spcPct val="100000"/>
              </a:lnSpc>
              <a:spcBef>
                <a:spcPts val="400"/>
              </a:spcBef>
              <a:buSzPct val="100000"/>
              <a:buNone/>
              <a:defRPr sz="1800"/>
            </a:pPr>
            <a:r>
              <a:rPr lang="en-AU" sz="1100" dirty="0" smtClean="0"/>
              <a:t>The diagram might provide a higher level view of the framework for use in National statistical agencies where the concept of Geospatial is less common.</a:t>
            </a:r>
            <a:endParaRPr lang="en-AU" sz="1100" baseline="0" dirty="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defTabSz="914400">
              <a:lnSpc>
                <a:spcPct val="100000"/>
              </a:lnSpc>
              <a:spcBef>
                <a:spcPts val="400"/>
              </a:spcBef>
              <a:buSzPct val="100000"/>
              <a:buNone/>
              <a:defRPr sz="1800"/>
            </a:pPr>
            <a:endParaRPr lang="en-AU" sz="1200" baseline="0" dirty="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defTabSz="914400">
              <a:lnSpc>
                <a:spcPct val="100000"/>
              </a:lnSpc>
              <a:spcBef>
                <a:spcPts val="400"/>
              </a:spcBef>
              <a:buSzPct val="100000"/>
              <a:buNone/>
              <a:defRPr sz="1800"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3582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25A7C-3329-4575-A1F2-15F3D3EC10A2}" type="slidenum">
              <a:rPr lang="en-AU" smtClean="0"/>
              <a:pPr>
                <a:defRPr/>
              </a:pPr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431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Includes both the</a:t>
            </a:r>
            <a:r>
              <a:rPr lang="en-AU" baseline="0" dirty="0" smtClean="0"/>
              <a:t> countries responding to the international consultation plus those that provided input to the EG draft only (USA, India and Argentina extra).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25A7C-3329-4575-A1F2-15F3D3EC10A2}" type="slidenum">
              <a:rPr lang="en-AU" smtClean="0"/>
              <a:pPr>
                <a:defRPr/>
              </a:pPr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8326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Includes both the</a:t>
            </a:r>
            <a:r>
              <a:rPr lang="en-AU" baseline="0" dirty="0" smtClean="0"/>
              <a:t> countries responding to the international consultation plus those that provided input to the EG draft only (USA, India and Argentina extra).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25A7C-3329-4575-A1F2-15F3D3EC10A2}" type="slidenum">
              <a:rPr lang="en-AU" smtClean="0"/>
              <a:pPr>
                <a:defRPr/>
              </a:pPr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486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25A7C-3329-4575-A1F2-15F3D3EC10A2}" type="slidenum">
              <a:rPr lang="en-AU" smtClean="0"/>
              <a:pPr>
                <a:defRPr/>
              </a:pPr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0376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25A7C-3329-4575-A1F2-15F3D3EC10A2}" type="slidenum">
              <a:rPr lang="en-AU" smtClean="0"/>
              <a:pPr>
                <a:defRPr/>
              </a:pPr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0867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25A7C-3329-4575-A1F2-15F3D3EC10A2}" type="slidenum">
              <a:rPr lang="en-AU" smtClean="0"/>
              <a:pPr>
                <a:defRPr/>
              </a:pPr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3849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25A7C-3329-4575-A1F2-15F3D3EC10A2}" type="slidenum">
              <a:rPr lang="en-AU" smtClean="0"/>
              <a:pPr>
                <a:defRPr/>
              </a:pPr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3424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19250" y="739775"/>
            <a:ext cx="3479800" cy="2609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4854" y="3349774"/>
            <a:ext cx="5374640" cy="6048671"/>
          </a:xfrm>
        </p:spPr>
        <p:txBody>
          <a:bodyPr/>
          <a:lstStyle/>
          <a:p>
            <a:pPr marL="0" marR="0" lvl="0" indent="-571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AU" sz="1000" dirty="0" smtClean="0"/>
              <a:t>Five principles of the proposed Global Statistical Spatial Framework from </a:t>
            </a:r>
            <a:r>
              <a:rPr lang="en-AU" sz="1000" b="1" dirty="0" smtClean="0"/>
              <a:t>bottom to top</a:t>
            </a:r>
            <a:r>
              <a:rPr lang="en-AU" sz="1000" dirty="0" smtClean="0"/>
              <a:t>:</a:t>
            </a:r>
          </a:p>
          <a:p>
            <a:pPr marL="0" lvl="0" indent="0">
              <a:lnSpc>
                <a:spcPct val="150000"/>
              </a:lnSpc>
              <a:buFont typeface="+mj-lt"/>
              <a:buNone/>
            </a:pPr>
            <a:r>
              <a:rPr lang="en-AU" sz="1000" u="sng" dirty="0" smtClean="0"/>
              <a:t>1. Use of fundamental geospatial infrastructure and geocoding</a:t>
            </a:r>
            <a:r>
              <a:rPr lang="en-AU" sz="1000" dirty="0" smtClean="0"/>
              <a:t>.</a:t>
            </a:r>
            <a:endParaRPr lang="en-AU" sz="1000" b="1" dirty="0" smtClean="0"/>
          </a:p>
          <a:p>
            <a:r>
              <a:rPr lang="en-AU" sz="1000" b="1" dirty="0" smtClean="0"/>
              <a:t>“Fundamental geospatial infrastructure”</a:t>
            </a:r>
            <a:r>
              <a:rPr lang="en-AU" sz="1000" b="0" dirty="0" smtClean="0"/>
              <a:t> will</a:t>
            </a:r>
            <a:r>
              <a:rPr lang="en-AU" sz="1000" b="0" baseline="0" dirty="0" smtClean="0"/>
              <a:t> differ between countries. In this context it refers to those geospatial datasets that underpin the core business of NSOs.</a:t>
            </a:r>
          </a:p>
          <a:p>
            <a:endParaRPr lang="en-AU" sz="1000" b="0" baseline="0" dirty="0" smtClean="0"/>
          </a:p>
          <a:p>
            <a:r>
              <a:rPr lang="en-AU" sz="1000" b="0" baseline="0" dirty="0" smtClean="0"/>
              <a:t>In </a:t>
            </a:r>
            <a:r>
              <a:rPr lang="en-AU" sz="1000" b="1" baseline="0" dirty="0" smtClean="0"/>
              <a:t>developed nations </a:t>
            </a:r>
            <a:r>
              <a:rPr lang="en-AU" sz="1000" b="0" baseline="0" dirty="0" smtClean="0"/>
              <a:t>it is likely to include: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b="0" baseline="0" dirty="0" smtClean="0"/>
              <a:t>National Address Lists,</a:t>
            </a:r>
            <a:r>
              <a:rPr lang="en-AU" sz="1000" b="0" dirty="0" smtClean="0"/>
              <a:t> </a:t>
            </a:r>
            <a:r>
              <a:rPr lang="en-AU" sz="1000" b="0" baseline="0" dirty="0" smtClean="0"/>
              <a:t>land parcel databases,</a:t>
            </a:r>
            <a:r>
              <a:rPr lang="en-AU" sz="1000" b="0" dirty="0" smtClean="0"/>
              <a:t> </a:t>
            </a:r>
            <a:r>
              <a:rPr lang="en-AU" sz="1000" b="0" baseline="0" dirty="0" smtClean="0"/>
              <a:t>road networks,</a:t>
            </a:r>
            <a:r>
              <a:rPr lang="en-AU" sz="1000" b="0" dirty="0" smtClean="0"/>
              <a:t> </a:t>
            </a:r>
            <a:r>
              <a:rPr lang="en-AU" sz="1000" b="0" baseline="0" dirty="0" smtClean="0"/>
              <a:t>business registers,</a:t>
            </a:r>
            <a:r>
              <a:rPr lang="en-AU" sz="1000" b="0" dirty="0" smtClean="0"/>
              <a:t> </a:t>
            </a:r>
            <a:r>
              <a:rPr lang="en-AU" sz="1000" b="0" baseline="0" dirty="0" smtClean="0"/>
              <a:t>building footprints.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000" b="0" baseline="0" dirty="0" smtClean="0"/>
              <a:t>In </a:t>
            </a:r>
            <a:r>
              <a:rPr lang="en-AU" sz="1000" b="1" baseline="0" dirty="0" smtClean="0"/>
              <a:t>developing nations </a:t>
            </a:r>
            <a:r>
              <a:rPr lang="en-AU" sz="1000" b="0" baseline="0" dirty="0" smtClean="0"/>
              <a:t>it is likely to include: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b="0" baseline="0" dirty="0" smtClean="0"/>
              <a:t>national and regional boundaries,</a:t>
            </a:r>
            <a:r>
              <a:rPr lang="en-AU" sz="1000" b="0" dirty="0" smtClean="0"/>
              <a:t> </a:t>
            </a:r>
            <a:r>
              <a:rPr lang="en-AU" sz="1000" b="0" baseline="0" dirty="0" smtClean="0"/>
              <a:t>town and locality locations</a:t>
            </a:r>
            <a:r>
              <a:rPr lang="en-AU" sz="1000" dirty="0"/>
              <a:t>.</a:t>
            </a:r>
            <a:endParaRPr lang="en-AU" sz="1000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000" b="0" baseline="0" dirty="0" smtClean="0"/>
              <a:t>What is fundamental is always evolving! Fundamental datasets in the Geospatial/environmental realm such as land use and land cover (often based on Earth Observations) are of growing interest to NSOs. The push for monitoring of Sustainable Development Goals is a good example of this.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1000" b="0" baseline="0" dirty="0" smtClean="0"/>
          </a:p>
          <a:p>
            <a:pPr marL="0" lvl="0" indent="-57150">
              <a:buFont typeface="+mj-lt"/>
              <a:buNone/>
            </a:pPr>
            <a:r>
              <a:rPr lang="en-AU" sz="1000" u="sng" dirty="0" smtClean="0"/>
              <a:t>2. Geocoded unit record data in a data management environment.</a:t>
            </a:r>
          </a:p>
          <a:p>
            <a:pPr marL="0" lvl="0" indent="-57150">
              <a:buFont typeface="+mj-lt"/>
              <a:buNone/>
            </a:pPr>
            <a:r>
              <a:rPr lang="en-AU" sz="1000" dirty="0" smtClean="0"/>
              <a:t>Key to geospatial enablement and flexibility, </a:t>
            </a:r>
            <a:r>
              <a:rPr lang="en-AU" sz="1000" b="1" dirty="0" smtClean="0"/>
              <a:t>the finer the better</a:t>
            </a:r>
            <a:r>
              <a:rPr lang="en-AU" sz="1000" dirty="0" smtClean="0"/>
              <a:t>.  Statistical data management ensures confidentiality.</a:t>
            </a:r>
          </a:p>
          <a:p>
            <a:pPr marL="0" lvl="0" indent="-57150">
              <a:buFont typeface="+mj-lt"/>
              <a:buNone/>
            </a:pPr>
            <a:endParaRPr lang="en-AU" sz="1000" dirty="0" smtClean="0"/>
          </a:p>
          <a:p>
            <a:pPr marL="0" lvl="0" indent="-57150">
              <a:buFont typeface="+mj-lt"/>
              <a:buNone/>
            </a:pPr>
            <a:r>
              <a:rPr lang="en-AU" sz="1000" u="sng" dirty="0" smtClean="0"/>
              <a:t>3. Common geographies for dissemination of statistics.</a:t>
            </a:r>
          </a:p>
          <a:p>
            <a:pPr marL="0" lvl="0" indent="-57150">
              <a:buFont typeface="+mj-lt"/>
              <a:buNone/>
            </a:pPr>
            <a:r>
              <a:rPr lang="en-AU" sz="1000" dirty="0" smtClean="0"/>
              <a:t>Provide the tools for aggregation and release of data.  Also allow for </a:t>
            </a:r>
            <a:r>
              <a:rPr lang="en-AU" sz="1000" b="1" dirty="0" smtClean="0"/>
              <a:t>integration of aggregate data </a:t>
            </a:r>
            <a:r>
              <a:rPr lang="en-AU" sz="1000" dirty="0" smtClean="0"/>
              <a:t>on common geography.</a:t>
            </a:r>
          </a:p>
          <a:p>
            <a:pPr marL="0" lvl="0" indent="-57150">
              <a:buFont typeface="+mj-lt"/>
              <a:buNone/>
            </a:pPr>
            <a:endParaRPr lang="en-AU" sz="1000" dirty="0" smtClean="0"/>
          </a:p>
          <a:p>
            <a:pPr marL="0" lvl="0" indent="-57150">
              <a:buFont typeface="+mj-lt"/>
              <a:buNone/>
            </a:pPr>
            <a:r>
              <a:rPr lang="en-AU" sz="1000" u="sng" dirty="0" smtClean="0"/>
              <a:t>4. Statistical and geospatial interoperability – Data, Standards and Processes. </a:t>
            </a:r>
          </a:p>
          <a:p>
            <a:pPr marL="0" lvl="0" indent="-57150">
              <a:buFont typeface="+mj-lt"/>
              <a:buNone/>
            </a:pPr>
            <a:r>
              <a:rPr lang="en-AU" sz="1000" dirty="0" smtClean="0"/>
              <a:t>Allows data to be accessed and </a:t>
            </a:r>
            <a:r>
              <a:rPr lang="en-AU" sz="1000" b="1" dirty="0" smtClean="0"/>
              <a:t>used efficiently</a:t>
            </a:r>
            <a:r>
              <a:rPr lang="en-AU" sz="1000" dirty="0" smtClean="0"/>
              <a:t>.  New services and machine to machine applications will support the </a:t>
            </a:r>
            <a:r>
              <a:rPr lang="en-AU" sz="1000" b="1" dirty="0" smtClean="0"/>
              <a:t>modernisation agenda </a:t>
            </a:r>
            <a:r>
              <a:rPr lang="en-AU" sz="1000" dirty="0" smtClean="0"/>
              <a:t>of many NSOs and NMAs.</a:t>
            </a:r>
          </a:p>
          <a:p>
            <a:pPr marL="0" lvl="0" indent="-57150">
              <a:buFont typeface="+mj-lt"/>
              <a:buNone/>
            </a:pPr>
            <a:endParaRPr lang="en-AU" sz="1000" dirty="0" smtClean="0"/>
          </a:p>
          <a:p>
            <a:pPr marL="0" lvl="0" indent="-57150">
              <a:lnSpc>
                <a:spcPct val="150000"/>
              </a:lnSpc>
              <a:buFont typeface="+mj-lt"/>
              <a:buNone/>
            </a:pPr>
            <a:r>
              <a:rPr lang="en-AU" sz="1000" u="sng" dirty="0" smtClean="0"/>
              <a:t>5. Accessible and useable geospatially enabled statistics.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000" b="1" baseline="0" dirty="0" smtClean="0"/>
              <a:t>This is the end game</a:t>
            </a:r>
            <a:r>
              <a:rPr lang="en-AU" sz="1000" b="0" baseline="0" dirty="0" smtClean="0"/>
              <a:t>. Informing decision making in a more flexible, agile approach using new and existing data.  Needs to reassure custodians of safe release but enable users discovery and access.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25A7C-3329-4575-A1F2-15F3D3EC10A2}" type="slidenum">
              <a:rPr lang="en-AU" smtClean="0"/>
              <a:pPr>
                <a:defRPr/>
              </a:pPr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8396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2175" y="325438"/>
            <a:ext cx="4933950" cy="3700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22846" y="4093795"/>
            <a:ext cx="5544616" cy="5592683"/>
          </a:xfrm>
        </p:spPr>
        <p:txBody>
          <a:bodyPr/>
          <a:lstStyle/>
          <a:p>
            <a:r>
              <a:rPr lang="en-AU" dirty="0" smtClean="0"/>
              <a:t>Use </a:t>
            </a:r>
            <a:r>
              <a:rPr lang="en-AU" u="sng" dirty="0" smtClean="0"/>
              <a:t>national fundamental geospatial infrastructure</a:t>
            </a:r>
            <a:r>
              <a:rPr lang="en-AU" dirty="0" smtClean="0"/>
              <a:t> </a:t>
            </a:r>
            <a:br>
              <a:rPr lang="en-AU" dirty="0" smtClean="0"/>
            </a:br>
            <a:r>
              <a:rPr lang="en-AU" dirty="0" smtClean="0"/>
              <a:t>to ensure a </a:t>
            </a:r>
            <a:r>
              <a:rPr lang="en-AU" u="sng" dirty="0" smtClean="0"/>
              <a:t>common and consistent approach to geocoding</a:t>
            </a:r>
            <a:r>
              <a:rPr lang="en-AU" dirty="0" smtClean="0"/>
              <a:t>.</a:t>
            </a:r>
          </a:p>
          <a:p>
            <a:endParaRPr lang="en-AU" dirty="0" smtClean="0"/>
          </a:p>
          <a:p>
            <a:r>
              <a:rPr lang="en-AU" u="sng" dirty="0" smtClean="0"/>
              <a:t>By geocoding we mean</a:t>
            </a:r>
            <a:r>
              <a:rPr lang="en-AU" dirty="0" smtClean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establishing the </a:t>
            </a:r>
            <a:r>
              <a:rPr lang="en-AU" u="sng" dirty="0" smtClean="0"/>
              <a:t>location and providing a geocode for each unit</a:t>
            </a:r>
            <a:r>
              <a:rPr lang="en-AU" dirty="0" smtClean="0"/>
              <a:t> in a dataset,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i="1" dirty="0" smtClean="0"/>
              <a:t>Unit = person, household, business, building or parcel/unit of land. </a:t>
            </a:r>
            <a:r>
              <a:rPr lang="en-AU" dirty="0" smtClean="0"/>
              <a:t>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i="1" dirty="0" smtClean="0"/>
              <a:t>Geocode = x &amp; y coordinate, and a small area code (Meshblock)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recording the </a:t>
            </a:r>
            <a:r>
              <a:rPr lang="en-AU" u="sng" dirty="0" smtClean="0"/>
              <a:t>time or date</a:t>
            </a:r>
            <a:r>
              <a:rPr lang="en-AU" dirty="0" smtClean="0"/>
              <a:t> for each instance of location information. </a:t>
            </a:r>
          </a:p>
          <a:p>
            <a:r>
              <a:rPr lang="en-AU" dirty="0" smtClean="0"/>
              <a:t># </a:t>
            </a:r>
            <a:r>
              <a:rPr lang="en-AU" u="sng" dirty="0" smtClean="0"/>
              <a:t>Fix the unit in space and time</a:t>
            </a:r>
            <a:r>
              <a:rPr lang="en-AU" dirty="0" smtClean="0"/>
              <a:t> #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 smtClean="0"/>
          </a:p>
          <a:p>
            <a:r>
              <a:rPr lang="en-AU" dirty="0" smtClean="0"/>
              <a:t>To do this </a:t>
            </a:r>
            <a:r>
              <a:rPr lang="en-AU" u="sng" dirty="0" smtClean="0"/>
              <a:t>need to use</a:t>
            </a:r>
            <a:r>
              <a:rPr lang="en-AU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u="sng" dirty="0" smtClean="0"/>
              <a:t>National fundamental geospatial infrastructure</a:t>
            </a:r>
            <a:r>
              <a:rPr lang="en-AU" dirty="0" smtClean="0"/>
              <a:t> </a:t>
            </a:r>
            <a:br>
              <a:rPr lang="en-AU" dirty="0" smtClean="0"/>
            </a:br>
            <a:r>
              <a:rPr lang="en-AU" dirty="0" smtClean="0"/>
              <a:t>–integration with geospatial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 smtClean="0"/>
              <a:t>Particularly national </a:t>
            </a:r>
            <a:r>
              <a:rPr lang="en-AU" u="sng" dirty="0" smtClean="0"/>
              <a:t>address systems, and property, building registers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 smtClean="0"/>
              <a:t># </a:t>
            </a:r>
            <a:r>
              <a:rPr lang="en-AU" u="sng" dirty="0" smtClean="0"/>
              <a:t>UN-GGIM has</a:t>
            </a:r>
            <a:r>
              <a:rPr lang="en-AU" u="sng" baseline="0" dirty="0" smtClean="0"/>
              <a:t> a  strong role in this.</a:t>
            </a:r>
            <a:r>
              <a:rPr lang="en-AU" baseline="0" dirty="0" smtClean="0"/>
              <a:t> </a:t>
            </a:r>
            <a:r>
              <a:rPr lang="en-AU" dirty="0" smtClean="0"/>
              <a:t># </a:t>
            </a:r>
            <a:endParaRPr lang="en-AU" u="sng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u="sng" dirty="0" smtClean="0"/>
              <a:t>Consistent geocoding infrastructure and methods</a:t>
            </a:r>
            <a:r>
              <a:rPr lang="en-AU" dirty="0" smtClean="0"/>
              <a:t> </a:t>
            </a:r>
            <a:br>
              <a:rPr lang="en-AU" dirty="0" smtClean="0"/>
            </a:br>
            <a:r>
              <a:rPr lang="en-AU" dirty="0" smtClean="0"/>
              <a:t>– ensure integration of disparate datasets</a:t>
            </a:r>
            <a:r>
              <a:rPr lang="en-AU" sz="1000" dirty="0" smtClean="0"/>
              <a:t/>
            </a:r>
            <a:br>
              <a:rPr lang="en-AU" sz="1000" dirty="0" smtClean="0"/>
            </a:br>
            <a:endParaRPr lang="en-AU" sz="1000" dirty="0" smtClean="0"/>
          </a:p>
          <a:p>
            <a:r>
              <a:rPr lang="en-AU" u="sng" dirty="0" smtClean="0"/>
              <a:t>Developing countries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Current geospatial infrastructure </a:t>
            </a:r>
            <a:r>
              <a:rPr lang="en-AU" u="sng" dirty="0" smtClean="0"/>
              <a:t>may not support fine geocoding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 smtClean="0"/>
              <a:t>trial </a:t>
            </a:r>
            <a:r>
              <a:rPr lang="en-AU" u="sng" dirty="0" smtClean="0"/>
              <a:t>GPS capture</a:t>
            </a:r>
            <a:r>
              <a:rPr lang="en-AU" dirty="0" smtClean="0"/>
              <a:t> in the field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 smtClean="0"/>
              <a:t>use region, suburb and village names </a:t>
            </a:r>
            <a:r>
              <a:rPr lang="en-AU" u="sng" dirty="0" smtClean="0"/>
              <a:t>geocode to larger geography </a:t>
            </a:r>
          </a:p>
          <a:p>
            <a:r>
              <a:rPr lang="en-AU" dirty="0" smtClean="0"/>
              <a:t># </a:t>
            </a:r>
            <a:r>
              <a:rPr lang="en-AU" u="sng" dirty="0" smtClean="0"/>
              <a:t>GSGF provides a road map for development</a:t>
            </a:r>
            <a:r>
              <a:rPr lang="en-AU" dirty="0" smtClean="0"/>
              <a:t> of infrastructure #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25A7C-3329-4575-A1F2-15F3D3EC10A2}" type="slidenum">
              <a:rPr lang="en-AU" smtClean="0"/>
              <a:pPr>
                <a:defRPr/>
              </a:pPr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2373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Outline of 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25A7C-3329-4575-A1F2-15F3D3EC10A2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891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2175" y="541338"/>
            <a:ext cx="4933950" cy="3700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50838" y="4213870"/>
            <a:ext cx="5616624" cy="5544616"/>
          </a:xfrm>
        </p:spPr>
        <p:txBody>
          <a:bodyPr/>
          <a:lstStyle/>
          <a:p>
            <a:pPr indent="-57150">
              <a:lnSpc>
                <a:spcPct val="150000"/>
              </a:lnSpc>
              <a:defRPr/>
            </a:pPr>
            <a:r>
              <a:rPr lang="en-AU" u="sng" dirty="0" smtClean="0"/>
              <a:t>Linking geocodes to each statistical unit</a:t>
            </a:r>
            <a:r>
              <a:rPr lang="en-AU" dirty="0" smtClean="0"/>
              <a:t> record in a dataset </a:t>
            </a:r>
            <a:br>
              <a:rPr lang="en-AU" dirty="0" smtClean="0"/>
            </a:br>
            <a:r>
              <a:rPr lang="en-AU" dirty="0" smtClean="0"/>
              <a:t>needs to </a:t>
            </a:r>
            <a:r>
              <a:rPr lang="en-AU" u="sng" dirty="0" smtClean="0"/>
              <a:t>occur within a data management environment</a:t>
            </a:r>
            <a:r>
              <a:rPr lang="en-AU" dirty="0" smtClean="0"/>
              <a:t>.  </a:t>
            </a:r>
            <a:br>
              <a:rPr lang="en-AU" dirty="0" smtClean="0"/>
            </a:br>
            <a:endParaRPr lang="en-AU" u="sng" dirty="0" smtClean="0"/>
          </a:p>
          <a:p>
            <a:pPr lvl="0">
              <a:lnSpc>
                <a:spcPct val="150000"/>
              </a:lnSpc>
              <a:defRPr/>
            </a:pPr>
            <a:r>
              <a:rPr lang="en-AU" u="sng" dirty="0" smtClean="0"/>
              <a:t>Data management environment allows</a:t>
            </a:r>
            <a:r>
              <a:rPr lang="en-AU" dirty="0" smtClean="0"/>
              <a:t>:</a:t>
            </a:r>
          </a:p>
          <a:p>
            <a:pPr marL="11430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AU" dirty="0" smtClean="0"/>
              <a:t>apply </a:t>
            </a:r>
            <a:r>
              <a:rPr lang="en-AU" u="sng" dirty="0" smtClean="0"/>
              <a:t>persistent linking</a:t>
            </a:r>
            <a:r>
              <a:rPr lang="en-AU" dirty="0" smtClean="0"/>
              <a:t> mechanisms for </a:t>
            </a:r>
            <a:r>
              <a:rPr lang="en-AU" u="sng" dirty="0" smtClean="0"/>
              <a:t>address/location to geocode (consultation issue)</a:t>
            </a:r>
            <a:endParaRPr lang="en-AU" dirty="0" smtClean="0"/>
          </a:p>
          <a:p>
            <a:pPr marL="11430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AU" u="sng" dirty="0" smtClean="0"/>
              <a:t>enable statistical data linking</a:t>
            </a:r>
            <a:r>
              <a:rPr lang="en-AU" dirty="0" smtClean="0"/>
              <a:t> processes – varying data types and sources</a:t>
            </a:r>
          </a:p>
          <a:p>
            <a:pPr marL="11430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AU" dirty="0" smtClean="0"/>
              <a:t>implement mechanisms to </a:t>
            </a:r>
            <a:r>
              <a:rPr lang="en-AU" u="sng" dirty="0" smtClean="0"/>
              <a:t>protect privacy and confidentiality</a:t>
            </a:r>
            <a:r>
              <a:rPr lang="en-AU" dirty="0" smtClean="0"/>
              <a:t>.  </a:t>
            </a:r>
            <a:endParaRPr lang="en-AU" b="0" baseline="0" dirty="0" smtClean="0"/>
          </a:p>
          <a:p>
            <a:pPr marL="0" marR="0" lvl="0" indent="-571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AU" b="0" u="sng" baseline="0" dirty="0" smtClean="0"/>
              <a:t>Geocoding statistical units enables</a:t>
            </a:r>
            <a:r>
              <a:rPr lang="en-AU" b="0" baseline="0" dirty="0" smtClean="0"/>
              <a:t>;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b="0" u="sng" baseline="0" dirty="0" smtClean="0"/>
              <a:t>Flexibility in applying different geographic contexts</a:t>
            </a:r>
            <a:r>
              <a:rPr lang="en-AU" b="0" baseline="0" dirty="0" smtClean="0"/>
              <a:t> to the data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AU" u="sng" dirty="0" smtClean="0"/>
              <a:t>aggregating data into a variety of larger geographies</a:t>
            </a:r>
            <a:endParaRPr lang="en-AU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AU" u="sng" dirty="0" smtClean="0"/>
              <a:t>adaptability to changes in geographies</a:t>
            </a:r>
            <a:r>
              <a:rPr lang="en-AU" dirty="0" smtClean="0"/>
              <a:t> over time and to </a:t>
            </a:r>
            <a:r>
              <a:rPr lang="en-AU" u="sng" dirty="0" smtClean="0"/>
              <a:t>new geog.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AU" u="sng" dirty="0" smtClean="0"/>
              <a:t>compatible with grid based approaches – e.g. DGGS</a:t>
            </a:r>
            <a:endParaRPr lang="en-AU" dirty="0" smtClean="0"/>
          </a:p>
          <a:p>
            <a:pPr>
              <a:lnSpc>
                <a:spcPct val="150000"/>
              </a:lnSpc>
              <a:defRPr/>
            </a:pPr>
            <a:r>
              <a:rPr lang="en-AU" u="sng" dirty="0" smtClean="0"/>
              <a:t/>
            </a:r>
            <a:br>
              <a:rPr lang="en-AU" u="sng" dirty="0" smtClean="0"/>
            </a:br>
            <a:r>
              <a:rPr lang="en-AU" u="sng" dirty="0" smtClean="0"/>
              <a:t>Objectives </a:t>
            </a:r>
            <a:r>
              <a:rPr lang="en-AU" dirty="0" smtClean="0"/>
              <a:t>for this principle are to achieve:</a:t>
            </a:r>
            <a:endParaRPr lang="en-AU" b="0" baseline="0" dirty="0" smtClean="0"/>
          </a:p>
          <a:p>
            <a:pPr marL="171450" marR="0" lvl="0" indent="-17145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b="0" baseline="0" dirty="0" smtClean="0"/>
              <a:t>Consistency in geocodes</a:t>
            </a:r>
          </a:p>
          <a:p>
            <a:pPr marL="171450" marR="0" lvl="0" indent="-17145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b="0" baseline="0" dirty="0" smtClean="0"/>
              <a:t>Simplified aggregation of data</a:t>
            </a:r>
          </a:p>
          <a:p>
            <a:pPr marL="171450" marR="0" lvl="0" indent="-17145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b="0" baseline="0" dirty="0" smtClean="0"/>
              <a:t>Effective data management – incl. privacy &amp; confidentiality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25A7C-3329-4575-A1F2-15F3D3EC10A2}" type="slidenum">
              <a:rPr lang="en-AU" smtClean="0"/>
              <a:pPr>
                <a:defRPr/>
              </a:pPr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6944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2175" y="541338"/>
            <a:ext cx="4933950" cy="3700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50838" y="4285878"/>
            <a:ext cx="5616624" cy="5472608"/>
          </a:xfrm>
        </p:spPr>
        <p:txBody>
          <a:bodyPr/>
          <a:lstStyle/>
          <a:p>
            <a:pPr lvl="0" indent="-57150">
              <a:lnSpc>
                <a:spcPct val="150000"/>
              </a:lnSpc>
              <a:defRPr/>
            </a:pPr>
            <a:r>
              <a:rPr lang="en-AU" dirty="0"/>
              <a:t>Use of </a:t>
            </a:r>
            <a:r>
              <a:rPr lang="en-AU" u="sng" dirty="0"/>
              <a:t>common geographies enables comparisons</a:t>
            </a:r>
            <a:r>
              <a:rPr lang="en-AU" dirty="0"/>
              <a:t> across datasets from different sources, </a:t>
            </a:r>
            <a:r>
              <a:rPr lang="en-AU" dirty="0" smtClean="0"/>
              <a:t>also </a:t>
            </a:r>
            <a:r>
              <a:rPr lang="en-AU" dirty="0"/>
              <a:t>more </a:t>
            </a:r>
            <a:r>
              <a:rPr lang="en-AU" u="sng" dirty="0"/>
              <a:t>efficient access and use</a:t>
            </a:r>
            <a:r>
              <a:rPr lang="en-AU" dirty="0"/>
              <a:t> of these data</a:t>
            </a:r>
            <a:r>
              <a:rPr lang="en-AU" dirty="0" smtClean="0"/>
              <a:t>.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u="sng" dirty="0" smtClean="0"/>
              <a:t>Traditional </a:t>
            </a:r>
            <a:r>
              <a:rPr lang="en-AU" u="sng" dirty="0"/>
              <a:t>statistical and administrative geographies</a:t>
            </a:r>
            <a:r>
              <a:rPr lang="en-AU" dirty="0"/>
              <a:t> 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AU" u="sng" dirty="0"/>
              <a:t>Poland model of consistency with geospatial objects</a:t>
            </a:r>
            <a:r>
              <a:rPr lang="en-AU" dirty="0"/>
              <a:t> – some further thought. </a:t>
            </a:r>
            <a:r>
              <a:rPr lang="en-AU" i="1" dirty="0" smtClean="0"/>
              <a:t>?? </a:t>
            </a:r>
            <a:r>
              <a:rPr lang="en-AU" i="1" dirty="0"/>
              <a:t>Possibly show slide ?? – next slide</a:t>
            </a:r>
          </a:p>
          <a:p>
            <a:pPr lvl="0">
              <a:lnSpc>
                <a:spcPct val="150000"/>
              </a:lnSpc>
              <a:defRPr/>
            </a:pPr>
            <a:r>
              <a:rPr lang="en-AU" dirty="0"/>
              <a:t>EG examining application of </a:t>
            </a:r>
            <a:r>
              <a:rPr lang="en-AU" u="sng" dirty="0"/>
              <a:t>grid formats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AU" dirty="0"/>
              <a:t>Eurostats – population grid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AU" u="sng" dirty="0" smtClean="0"/>
              <a:t>Discrete </a:t>
            </a:r>
            <a:r>
              <a:rPr lang="en-AU" u="sng" dirty="0"/>
              <a:t>Global Grid System (DGGS)</a:t>
            </a:r>
            <a:r>
              <a:rPr lang="en-AU" dirty="0"/>
              <a:t> – further examination required</a:t>
            </a:r>
            <a:br>
              <a:rPr lang="en-AU" dirty="0"/>
            </a:br>
            <a:r>
              <a:rPr lang="en-AU" dirty="0"/>
              <a:t>– flexible and consistent, and useful for converting data between </a:t>
            </a:r>
            <a:r>
              <a:rPr lang="en-AU" dirty="0" smtClean="0"/>
              <a:t>geographies</a:t>
            </a:r>
            <a:br>
              <a:rPr lang="en-AU" dirty="0" smtClean="0"/>
            </a:br>
            <a:r>
              <a:rPr lang="en-AU" dirty="0"/>
              <a:t>–</a:t>
            </a:r>
            <a:r>
              <a:rPr lang="en-AU" dirty="0" smtClean="0"/>
              <a:t> more info to be provided by Stuart / GA at UN-GGIM.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  <a:p>
            <a:pPr lvl="0" indent="-57150">
              <a:lnSpc>
                <a:spcPct val="150000"/>
              </a:lnSpc>
              <a:defRPr/>
            </a:pPr>
            <a:r>
              <a:rPr lang="en-AU" dirty="0"/>
              <a:t>The following objectives to be met:</a:t>
            </a:r>
          </a:p>
          <a:p>
            <a:pPr marL="11430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AU" u="sng" dirty="0"/>
              <a:t>Data from disparate sources </a:t>
            </a:r>
            <a:r>
              <a:rPr lang="en-AU" dirty="0"/>
              <a:t>can be integrated using common geography.</a:t>
            </a:r>
          </a:p>
          <a:p>
            <a:pPr marL="11430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AU" u="sng" dirty="0"/>
              <a:t>Visualisation and analysis is simplified</a:t>
            </a:r>
            <a:r>
              <a:rPr lang="en-AU" dirty="0"/>
              <a:t>.</a:t>
            </a:r>
          </a:p>
          <a:p>
            <a:pPr marL="11430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AU" dirty="0"/>
              <a:t>Metadata supports data integration and use.</a:t>
            </a:r>
          </a:p>
          <a:p>
            <a:pPr marL="11430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AU" u="sng" dirty="0"/>
              <a:t>Conversion of data between geographies is supported</a:t>
            </a:r>
            <a:r>
              <a:rPr lang="en-AU" dirty="0"/>
              <a:t>, </a:t>
            </a:r>
            <a:r>
              <a:rPr lang="en-AU" dirty="0" smtClean="0"/>
              <a:t>e.g</a:t>
            </a:r>
            <a:r>
              <a:rPr lang="en-AU" dirty="0"/>
              <a:t>. </a:t>
            </a:r>
            <a:r>
              <a:rPr lang="en-AU" u="sng" dirty="0" smtClean="0"/>
              <a:t>correspondences</a:t>
            </a:r>
            <a:r>
              <a:rPr lang="en-AU" dirty="0" smtClean="0"/>
              <a:t>.</a:t>
            </a:r>
            <a:endParaRPr lang="en-AU" dirty="0"/>
          </a:p>
          <a:p>
            <a:pPr lvl="0" indent="-57150">
              <a:lnSpc>
                <a:spcPct val="150000"/>
              </a:lnSpc>
              <a:defRPr/>
            </a:pPr>
            <a:endParaRPr lang="en-AU" dirty="0"/>
          </a:p>
          <a:p>
            <a:pPr lvl="0" indent="-57150">
              <a:lnSpc>
                <a:spcPct val="150000"/>
              </a:lnSpc>
              <a:defRPr/>
            </a:pPr>
            <a:endParaRPr lang="en-AU" dirty="0"/>
          </a:p>
          <a:p>
            <a:pPr lvl="0" indent="-57150">
              <a:lnSpc>
                <a:spcPct val="150000"/>
              </a:lnSpc>
              <a:defRPr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25A7C-3329-4575-A1F2-15F3D3EC10A2}" type="slidenum">
              <a:rPr lang="en-AU" smtClean="0"/>
              <a:pPr>
                <a:defRPr/>
              </a:pPr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3942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25A7C-3329-4575-A1F2-15F3D3EC10A2}" type="slidenum">
              <a:rPr lang="en-AU" smtClean="0"/>
              <a:pPr>
                <a:defRPr/>
              </a:pPr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5348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2175" y="541462"/>
            <a:ext cx="4627215" cy="3470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1830" y="3997846"/>
            <a:ext cx="5374640" cy="5616624"/>
          </a:xfrm>
        </p:spPr>
        <p:txBody>
          <a:bodyPr/>
          <a:lstStyle/>
          <a:p>
            <a:pPr indent="-57150">
              <a:lnSpc>
                <a:spcPct val="150000"/>
              </a:lnSpc>
              <a:defRPr/>
            </a:pPr>
            <a:r>
              <a:rPr lang="en-AU" b="0" baseline="0" dirty="0" smtClean="0"/>
              <a:t>This principle emphasises</a:t>
            </a:r>
            <a:r>
              <a:rPr lang="en-AU" b="0" dirty="0" smtClean="0"/>
              <a:t> </a:t>
            </a:r>
            <a:r>
              <a:rPr lang="en-AU" dirty="0" smtClean="0"/>
              <a:t>the need to work to</a:t>
            </a:r>
            <a:br>
              <a:rPr lang="en-AU" dirty="0" smtClean="0"/>
            </a:br>
            <a:r>
              <a:rPr lang="en-AU" u="sng" dirty="0" smtClean="0"/>
              <a:t>overcome barriers between data and metadata across the two communities</a:t>
            </a:r>
            <a:r>
              <a:rPr lang="en-AU" dirty="0" smtClean="0"/>
              <a:t>.</a:t>
            </a:r>
          </a:p>
          <a:p>
            <a:pPr marL="172800" marR="0" indent="-171450" defTabSz="914400" latinLnBrk="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u="sng" dirty="0" smtClean="0"/>
              <a:t>Barriers create inefficiency</a:t>
            </a:r>
            <a:r>
              <a:rPr lang="en-AU" dirty="0" smtClean="0"/>
              <a:t> in accessing, integrating, interrogating and analysing data for statistical and geospatial purposes.</a:t>
            </a:r>
          </a:p>
          <a:p>
            <a:pPr marL="172800" marR="0" indent="-171450" defTabSz="914400" latinLnBrk="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 smtClean="0"/>
              <a:t>The general data models and metadata capabilities and standards of both communities, are </a:t>
            </a:r>
            <a:r>
              <a:rPr lang="en-AU" u="sng" dirty="0" smtClean="0"/>
              <a:t>often not universally applied within both communities</a:t>
            </a:r>
            <a:r>
              <a:rPr lang="en-AU" dirty="0" smtClean="0"/>
              <a:t>.  </a:t>
            </a:r>
          </a:p>
          <a:p>
            <a:pPr lvl="0" indent="-57150">
              <a:lnSpc>
                <a:spcPct val="150000"/>
              </a:lnSpc>
              <a:defRPr/>
            </a:pPr>
            <a:r>
              <a:rPr lang="en-AU" dirty="0" smtClean="0"/>
              <a:t>Need to: </a:t>
            </a:r>
          </a:p>
          <a:p>
            <a:pPr marL="11430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AU" u="sng" dirty="0" smtClean="0"/>
              <a:t>Overcome structural and syntactic barriers</a:t>
            </a:r>
            <a:r>
              <a:rPr lang="en-AU" dirty="0" smtClean="0"/>
              <a:t> across the two communities</a:t>
            </a:r>
          </a:p>
          <a:p>
            <a:pPr marL="17280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AU" dirty="0" smtClean="0"/>
              <a:t>Ensure </a:t>
            </a:r>
            <a:r>
              <a:rPr lang="en-AU" u="sng" dirty="0" smtClean="0"/>
              <a:t>standards from both communities can be applied in each others contexts</a:t>
            </a:r>
            <a:r>
              <a:rPr lang="en-AU" dirty="0" smtClean="0"/>
              <a:t>, not one subsume the other – they must be </a:t>
            </a:r>
            <a:r>
              <a:rPr lang="en-AU" u="sng" dirty="0" smtClean="0"/>
              <a:t>truly interoperable</a:t>
            </a:r>
            <a:r>
              <a:rPr lang="en-AU" dirty="0" smtClean="0"/>
              <a:t>.</a:t>
            </a:r>
          </a:p>
          <a:p>
            <a:pPr marL="17280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AU" dirty="0" smtClean="0"/>
              <a:t>EG encouraging a number of initiatives that have started internationally </a:t>
            </a:r>
            <a:br>
              <a:rPr lang="en-AU" dirty="0" smtClean="0"/>
            </a:br>
            <a:r>
              <a:rPr lang="en-AU" dirty="0" smtClean="0"/>
              <a:t>- for example, W3C - Spatial Data on the Web working group (SDWWG)</a:t>
            </a:r>
            <a:br>
              <a:rPr lang="en-AU" dirty="0" smtClean="0"/>
            </a:br>
            <a:r>
              <a:rPr lang="en-AU" dirty="0" smtClean="0"/>
              <a:t>	[OGC involved in this]</a:t>
            </a:r>
            <a:br>
              <a:rPr lang="en-AU" dirty="0" smtClean="0"/>
            </a:br>
            <a:r>
              <a:rPr lang="en-AU" dirty="0" smtClean="0"/>
              <a:t>- GEOSTAT project – looking at GSBPM and Common Stats Infrastructure</a:t>
            </a:r>
            <a:br>
              <a:rPr lang="en-AU" dirty="0" smtClean="0"/>
            </a:br>
            <a:r>
              <a:rPr lang="en-AU" dirty="0" smtClean="0"/>
              <a:t>- emphasis on harmonisation across various streams of this work. </a:t>
            </a:r>
          </a:p>
          <a:p>
            <a:pPr marL="1350">
              <a:defRPr/>
            </a:pP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Objectives;</a:t>
            </a:r>
          </a:p>
          <a:p>
            <a:pPr marL="172800" indent="-171450">
              <a:buFont typeface="Arial" panose="020B0604020202020204" pitchFamily="34" charset="0"/>
              <a:buChar char="•"/>
              <a:defRPr/>
            </a:pPr>
            <a:r>
              <a:rPr lang="en-AU" dirty="0" smtClean="0"/>
              <a:t>Greater </a:t>
            </a:r>
            <a:r>
              <a:rPr lang="en-AU" u="sng" dirty="0" smtClean="0"/>
              <a:t>efficiency and simplification in the creation and use of data</a:t>
            </a:r>
            <a:r>
              <a:rPr lang="en-AU" dirty="0" smtClean="0"/>
              <a:t>.</a:t>
            </a:r>
          </a:p>
          <a:p>
            <a:pPr marL="172800" indent="-171450">
              <a:buFont typeface="Arial" panose="020B0604020202020204" pitchFamily="34" charset="0"/>
              <a:buChar char="•"/>
              <a:defRPr/>
            </a:pPr>
            <a:r>
              <a:rPr lang="en-AU" u="sng" dirty="0" smtClean="0"/>
              <a:t>Data available</a:t>
            </a:r>
            <a:r>
              <a:rPr lang="en-AU" dirty="0" smtClean="0"/>
              <a:t> for analysis, and increased application of new technologies.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25A7C-3329-4575-A1F2-15F3D3EC10A2}" type="slidenum">
              <a:rPr lang="en-AU" smtClean="0"/>
              <a:pPr>
                <a:defRPr/>
              </a:pPr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9159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50838" y="4687253"/>
            <a:ext cx="5760640" cy="4440555"/>
          </a:xfrm>
        </p:spPr>
        <p:txBody>
          <a:bodyPr/>
          <a:lstStyle/>
          <a:p>
            <a:r>
              <a:rPr lang="en-AU" dirty="0"/>
              <a:t>This </a:t>
            </a:r>
            <a:r>
              <a:rPr lang="en-AU" dirty="0" smtClean="0"/>
              <a:t>principle specifies the need to </a:t>
            </a:r>
            <a:r>
              <a:rPr lang="en-AU" u="sng" dirty="0" smtClean="0"/>
              <a:t>identify </a:t>
            </a:r>
            <a:r>
              <a:rPr lang="en-AU" u="sng" dirty="0"/>
              <a:t>or, where required, develop </a:t>
            </a:r>
            <a:r>
              <a:rPr lang="en-AU" u="sng" dirty="0" smtClean="0"/>
              <a:t/>
            </a:r>
            <a:br>
              <a:rPr lang="en-AU" u="sng" dirty="0" smtClean="0"/>
            </a:br>
            <a:r>
              <a:rPr lang="en-AU" u="sng" dirty="0" smtClean="0"/>
              <a:t>policies</a:t>
            </a:r>
            <a:r>
              <a:rPr lang="en-AU" u="sng" dirty="0"/>
              <a:t>, standards and guidelines</a:t>
            </a:r>
            <a:r>
              <a:rPr lang="en-AU" dirty="0"/>
              <a:t> </a:t>
            </a:r>
            <a:r>
              <a:rPr lang="en-AU" dirty="0" smtClean="0"/>
              <a:t>that </a:t>
            </a:r>
            <a:r>
              <a:rPr lang="en-AU" dirty="0"/>
              <a:t>support </a:t>
            </a:r>
            <a:r>
              <a:rPr lang="en-AU" dirty="0" smtClean="0"/>
              <a:t>the </a:t>
            </a:r>
            <a:br>
              <a:rPr lang="en-AU" dirty="0" smtClean="0"/>
            </a:br>
            <a:r>
              <a:rPr lang="en-AU" u="sng" dirty="0" smtClean="0"/>
              <a:t>release</a:t>
            </a:r>
            <a:r>
              <a:rPr lang="en-AU" u="sng" dirty="0"/>
              <a:t>, access, analysis and visualisation</a:t>
            </a:r>
            <a:r>
              <a:rPr lang="en-AU" dirty="0"/>
              <a:t> of geospatially enabled </a:t>
            </a:r>
            <a:r>
              <a:rPr lang="en-AU" dirty="0" smtClean="0"/>
              <a:t>data</a:t>
            </a:r>
            <a:br>
              <a:rPr lang="en-AU" dirty="0" smtClean="0"/>
            </a:br>
            <a:r>
              <a:rPr lang="en-AU" dirty="0" smtClean="0"/>
              <a:t>(i.e. best practice)</a:t>
            </a:r>
          </a:p>
          <a:p>
            <a:r>
              <a:rPr lang="en-AU" dirty="0" smtClean="0"/>
              <a:t>Two </a:t>
            </a:r>
            <a:r>
              <a:rPr lang="en-AU" dirty="0"/>
              <a:t>important </a:t>
            </a:r>
            <a:r>
              <a:rPr lang="en-AU" dirty="0" smtClean="0"/>
              <a:t>aspects </a:t>
            </a:r>
            <a:r>
              <a:rPr lang="en-AU" dirty="0"/>
              <a:t>of this principle </a:t>
            </a:r>
            <a:r>
              <a:rPr lang="en-AU" dirty="0" smtClean="0"/>
              <a:t>are to: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ensure </a:t>
            </a:r>
            <a:r>
              <a:rPr lang="en-AU" u="sng" dirty="0"/>
              <a:t>data can be accessed using safe mechanisms that protect </a:t>
            </a:r>
            <a:r>
              <a:rPr lang="en-AU" u="sng" dirty="0" smtClean="0"/>
              <a:t>confidentiality</a:t>
            </a:r>
            <a:r>
              <a:rPr lang="en-AU" dirty="0" smtClean="0"/>
              <a:t> </a:t>
            </a:r>
            <a:br>
              <a:rPr lang="en-AU" dirty="0" smtClean="0"/>
            </a:br>
            <a:r>
              <a:rPr lang="en-AU" dirty="0" smtClean="0"/>
              <a:t>- but </a:t>
            </a:r>
            <a:r>
              <a:rPr lang="en-AU" dirty="0"/>
              <a:t>also </a:t>
            </a:r>
            <a:r>
              <a:rPr lang="en-AU" u="sng" dirty="0"/>
              <a:t>enable access</a:t>
            </a:r>
            <a:r>
              <a:rPr lang="en-AU" dirty="0"/>
              <a:t> to data in order to undertake </a:t>
            </a:r>
            <a:r>
              <a:rPr lang="en-AU" dirty="0" smtClean="0"/>
              <a:t>analysis.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encourage the use of </a:t>
            </a:r>
            <a:r>
              <a:rPr lang="en-AU" u="sng" dirty="0" smtClean="0"/>
              <a:t>open data principles</a:t>
            </a:r>
            <a:r>
              <a:rPr lang="en-AU" dirty="0" smtClean="0"/>
              <a:t>, </a:t>
            </a:r>
            <a:br>
              <a:rPr lang="en-AU" dirty="0" smtClean="0"/>
            </a:br>
            <a:r>
              <a:rPr lang="en-AU" dirty="0" smtClean="0"/>
              <a:t>- including the release of data in </a:t>
            </a:r>
            <a:r>
              <a:rPr lang="en-AU" u="sng" dirty="0" smtClean="0"/>
              <a:t>machine readable formats</a:t>
            </a:r>
            <a:r>
              <a:rPr lang="en-AU" dirty="0" smtClean="0"/>
              <a:t>.</a:t>
            </a:r>
            <a:br>
              <a:rPr lang="en-AU" dirty="0" smtClean="0"/>
            </a:br>
            <a:endParaRPr lang="en-AU" dirty="0" smtClean="0"/>
          </a:p>
          <a:p>
            <a:r>
              <a:rPr lang="en-AU" dirty="0" smtClean="0"/>
              <a:t>This </a:t>
            </a:r>
            <a:r>
              <a:rPr lang="en-AU" dirty="0"/>
              <a:t>principle will </a:t>
            </a:r>
            <a:r>
              <a:rPr lang="en-AU" dirty="0" smtClean="0"/>
              <a:t>help: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u="sng" dirty="0" smtClean="0"/>
              <a:t>Custodians to </a:t>
            </a:r>
            <a:r>
              <a:rPr lang="en-AU" u="sng" dirty="0"/>
              <a:t>release data</a:t>
            </a:r>
            <a:r>
              <a:rPr lang="en-AU" dirty="0"/>
              <a:t> in appropriate forms </a:t>
            </a:r>
            <a:endParaRPr lang="en-AU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u="sng" dirty="0" smtClean="0"/>
              <a:t>Users to </a:t>
            </a:r>
            <a:r>
              <a:rPr lang="en-AU" u="sng" dirty="0"/>
              <a:t>discover, access, </a:t>
            </a:r>
            <a:r>
              <a:rPr lang="en-AU" u="sng" dirty="0" smtClean="0"/>
              <a:t>integrate, </a:t>
            </a:r>
            <a:r>
              <a:rPr lang="en-AU" u="sng" dirty="0"/>
              <a:t>analyse and visualise statistical </a:t>
            </a:r>
            <a:r>
              <a:rPr lang="en-AU" u="sng" dirty="0" smtClean="0"/>
              <a:t>data</a:t>
            </a:r>
            <a:r>
              <a:rPr lang="en-AU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dirty="0" smtClean="0"/>
              <a:t>Global consultation highlighted the need for </a:t>
            </a:r>
            <a:r>
              <a:rPr lang="en-AU" u="sng" dirty="0" smtClean="0"/>
              <a:t>more guidance and support material</a:t>
            </a:r>
            <a:r>
              <a:rPr lang="en-AU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EG will be bringing together material to help with this.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25A7C-3329-4575-A1F2-15F3D3EC10A2}" type="slidenum">
              <a:rPr lang="en-AU" smtClean="0"/>
              <a:pPr>
                <a:defRPr/>
              </a:pPr>
              <a:t>26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57450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25A7C-3329-4575-A1F2-15F3D3EC10A2}" type="slidenum">
              <a:rPr lang="en-AU" smtClean="0"/>
              <a:pPr>
                <a:defRPr/>
              </a:pPr>
              <a:t>28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75696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25A7C-3329-4575-A1F2-15F3D3EC10A2}" type="slidenum">
              <a:rPr lang="en-AU" smtClean="0"/>
              <a:pPr>
                <a:defRPr/>
              </a:pPr>
              <a:t>34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4592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25A7C-3329-4575-A1F2-15F3D3EC10A2}" type="slidenum">
              <a:rPr lang="en-AU" smtClean="0"/>
              <a:pPr>
                <a:defRPr/>
              </a:pPr>
              <a:t>35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07167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25A7C-3329-4575-A1F2-15F3D3EC10A2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38</a:t>
            </a:fld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891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u="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25A7C-3329-4575-A1F2-15F3D3EC10A2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701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u="none" dirty="0" smtClean="0"/>
              <a:t>The Expert Group discussed in detail the proposal for a GSGF and reviewed key issues</a:t>
            </a:r>
            <a:r>
              <a:rPr lang="en-AU" u="none" baseline="0" dirty="0" smtClean="0"/>
              <a:t> </a:t>
            </a:r>
            <a:r>
              <a:rPr lang="en-AU" u="none" dirty="0" smtClean="0"/>
              <a:t>raised.</a:t>
            </a:r>
          </a:p>
          <a:p>
            <a:endParaRPr lang="en-AU" u="none" dirty="0" smtClean="0"/>
          </a:p>
          <a:p>
            <a:r>
              <a:rPr lang="en-AU" u="none" dirty="0" smtClean="0"/>
              <a:t>In the lead-up to the 3</a:t>
            </a:r>
            <a:r>
              <a:rPr lang="en-AU" u="none" baseline="30000" dirty="0" smtClean="0"/>
              <a:t>rd</a:t>
            </a:r>
            <a:r>
              <a:rPr lang="en-AU" u="none" dirty="0" smtClean="0"/>
              <a:t> meeting consultation on the GSGF was carried out amongst members of the Expert Group.</a:t>
            </a:r>
          </a:p>
          <a:p>
            <a:endParaRPr lang="en-AU" u="none" dirty="0" smtClean="0"/>
          </a:p>
          <a:p>
            <a:r>
              <a:rPr lang="en-AU" u="none" dirty="0" smtClean="0"/>
              <a:t>Six key issues were raised at the 3</a:t>
            </a:r>
            <a:r>
              <a:rPr lang="en-AU" u="none" baseline="30000" dirty="0" smtClean="0"/>
              <a:t>rd</a:t>
            </a:r>
            <a:r>
              <a:rPr lang="en-AU" u="none" dirty="0" smtClean="0"/>
              <a:t> EG meeting. Resolutions on each</a:t>
            </a:r>
            <a:r>
              <a:rPr lang="en-AU" u="none" baseline="0" dirty="0" smtClean="0"/>
              <a:t> </a:t>
            </a:r>
            <a:r>
              <a:rPr lang="en-AU" u="none" dirty="0" smtClean="0"/>
              <a:t>of these issues were incorporated in the final GSGF paper for global consultation.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25A7C-3329-4575-A1F2-15F3D3EC10A2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701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Further aspects of the future</a:t>
            </a:r>
            <a:r>
              <a:rPr lang="en-AU" baseline="0" dirty="0" smtClean="0"/>
              <a:t> expert group work program were agreed to.</a:t>
            </a:r>
          </a:p>
          <a:p>
            <a:endParaRPr lang="en-AU" baseline="0" dirty="0" smtClean="0"/>
          </a:p>
          <a:p>
            <a:r>
              <a:rPr lang="en-AU" dirty="0" smtClean="0"/>
              <a:t>- Collect national level examples of practices, policies, guidelines, standards and use cases to be published through the Expert group’s webpage;</a:t>
            </a:r>
          </a:p>
          <a:p>
            <a:endParaRPr lang="en-AU" dirty="0" smtClean="0"/>
          </a:p>
          <a:p>
            <a:r>
              <a:rPr lang="en-AU" dirty="0" smtClean="0"/>
              <a:t>- Establish a small editorial board (led by Eurostat) to advance work on common terminology, and thanked Eurostat, Finland and Australia work already undertaken;</a:t>
            </a:r>
          </a:p>
          <a:p>
            <a:endParaRPr lang="en-AU" dirty="0" smtClean="0"/>
          </a:p>
          <a:p>
            <a:r>
              <a:rPr lang="en-AU" dirty="0" smtClean="0"/>
              <a:t>- Progress national and international collaboration on data and metadata standards; and</a:t>
            </a:r>
          </a:p>
          <a:p>
            <a:endParaRPr lang="en-AU" dirty="0" smtClean="0"/>
          </a:p>
          <a:p>
            <a:r>
              <a:rPr lang="en-AU" dirty="0" smtClean="0"/>
              <a:t>- Retain it’s existing co-chairs, each to serve for another period of three years.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25A7C-3329-4575-A1F2-15F3D3EC10A2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8130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u="none" dirty="0" smtClean="0"/>
              <a:t>The Expert Group is seeking to have a member join the IAEG-SDGs Working Group on Geospatial Information.</a:t>
            </a:r>
          </a:p>
          <a:p>
            <a:endParaRPr lang="en-AU" u="none" dirty="0"/>
          </a:p>
          <a:p>
            <a:r>
              <a:rPr lang="en-AU" u="none" dirty="0" smtClean="0"/>
              <a:t>It </a:t>
            </a:r>
            <a:r>
              <a:rPr lang="en-AU" u="none" baseline="0" dirty="0" smtClean="0"/>
              <a:t>was agreed </a:t>
            </a:r>
            <a:r>
              <a:rPr lang="en-AU" u="none" dirty="0" smtClean="0"/>
              <a:t>to</a:t>
            </a:r>
            <a:r>
              <a:rPr lang="en-AU" u="none" baseline="0" dirty="0" smtClean="0"/>
              <a:t> </a:t>
            </a:r>
            <a:r>
              <a:rPr lang="en-AU" u="none" dirty="0" smtClean="0"/>
              <a:t>proceed with a global consultation with the geospatial and statistical communities</a:t>
            </a:r>
          </a:p>
          <a:p>
            <a:r>
              <a:rPr lang="en-AU" u="none" dirty="0" smtClean="0"/>
              <a:t>And</a:t>
            </a:r>
            <a:r>
              <a:rPr lang="en-AU" u="none" baseline="0" dirty="0" smtClean="0"/>
              <a:t> submit the proposal to UN-GGIM and UNSC</a:t>
            </a:r>
            <a:r>
              <a:rPr lang="en-AU" u="none" dirty="0" smtClean="0"/>
              <a:t>.</a:t>
            </a:r>
          </a:p>
          <a:p>
            <a:endParaRPr lang="en-AU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25A7C-3329-4575-A1F2-15F3D3EC10A2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701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u="none" dirty="0" smtClean="0"/>
              <a:t>The Expert Group is seeking to have a member join the IAEG-SDGs Working Group on Geospatial Information.</a:t>
            </a:r>
          </a:p>
          <a:p>
            <a:endParaRPr lang="en-AU" u="none" dirty="0"/>
          </a:p>
          <a:p>
            <a:r>
              <a:rPr lang="en-AU" u="none" dirty="0" smtClean="0"/>
              <a:t>It </a:t>
            </a:r>
            <a:r>
              <a:rPr lang="en-AU" u="none" baseline="0" dirty="0" smtClean="0"/>
              <a:t>was agreed </a:t>
            </a:r>
            <a:r>
              <a:rPr lang="en-AU" u="none" dirty="0" smtClean="0"/>
              <a:t>to</a:t>
            </a:r>
            <a:r>
              <a:rPr lang="en-AU" u="none" baseline="0" dirty="0" smtClean="0"/>
              <a:t> </a:t>
            </a:r>
            <a:r>
              <a:rPr lang="en-AU" u="none" dirty="0" smtClean="0"/>
              <a:t>proceed with a global consultation with the geospatial and statistical communities</a:t>
            </a:r>
          </a:p>
          <a:p>
            <a:r>
              <a:rPr lang="en-AU" u="none" dirty="0" smtClean="0"/>
              <a:t>And</a:t>
            </a:r>
            <a:r>
              <a:rPr lang="en-AU" u="none" baseline="0" dirty="0" smtClean="0"/>
              <a:t> submit the proposal to UN-GGIM and UNSC</a:t>
            </a:r>
            <a:r>
              <a:rPr lang="en-AU" u="none" dirty="0" smtClean="0"/>
              <a:t>.</a:t>
            </a:r>
          </a:p>
          <a:p>
            <a:endParaRPr lang="en-AU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25A7C-3329-4575-A1F2-15F3D3EC10A2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701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37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>
              <a:buFont typeface="Arial" panose="020B0604020202020204" pitchFamily="34" charset="0"/>
              <a:buNone/>
            </a:pPr>
            <a:r>
              <a:rPr lang="en-GB" sz="11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International context.</a:t>
            </a:r>
          </a:p>
          <a:p>
            <a:pPr marL="0" indent="0" rtl="0">
              <a:buFont typeface="Arial" panose="020B0604020202020204" pitchFamily="34" charset="0"/>
              <a:buNone/>
            </a:pPr>
            <a:endParaRPr lang="en-GB" sz="11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sz="11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Expert Group has a mandate from the</a:t>
            </a:r>
            <a:r>
              <a:rPr lang="en-GB" sz="11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Statistical Commission (UNSC)</a:t>
            </a:r>
            <a:r>
              <a:rPr lang="en-GB" sz="11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the </a:t>
            </a:r>
            <a:r>
              <a:rPr lang="en-GB" sz="11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Committee of Experts on Global Geospatial Information Management (UN-GGIM) </a:t>
            </a:r>
            <a:r>
              <a:rPr lang="en-GB" sz="11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develop the GSGF.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4D3A8-3D8C-4426-8A5B-F04B420B0F80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2738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100" dirty="0" smtClean="0"/>
              <a:t>The Global Forum </a:t>
            </a:r>
            <a:r>
              <a:rPr lang="en-US" sz="1100" u="none" dirty="0" smtClean="0"/>
              <a:t>on the Integration of Statistical and Geospatial Information, (2014 New York) have given the Expert Group a mandate to</a:t>
            </a:r>
            <a:r>
              <a:rPr lang="en-US" sz="1100" u="none" baseline="0" dirty="0" smtClean="0"/>
              <a:t> deliver this ‘mechanism’.</a:t>
            </a:r>
          </a:p>
          <a:p>
            <a:endParaRPr lang="en-US" sz="1100" u="none" baseline="0" dirty="0" smtClean="0"/>
          </a:p>
          <a:p>
            <a:r>
              <a:rPr lang="en-US" sz="1100" u="none" baseline="0" dirty="0" smtClean="0"/>
              <a:t>While the GSGF is a relatively simple framework, it is what it’s principles will </a:t>
            </a:r>
            <a:r>
              <a:rPr lang="en-US" sz="1100" b="1" u="none" baseline="0" dirty="0" smtClean="0"/>
              <a:t>enable</a:t>
            </a:r>
            <a:r>
              <a:rPr lang="en-US" sz="1100" u="none" baseline="0" dirty="0" smtClean="0"/>
              <a:t> that is the greatest value.</a:t>
            </a:r>
            <a:r>
              <a:rPr lang="en-US" sz="1200" u="none" baseline="0" dirty="0" smtClean="0"/>
              <a:t> </a:t>
            </a:r>
          </a:p>
          <a:p>
            <a:endParaRPr lang="en-US" sz="1200" u="none" baseline="0" dirty="0" smtClean="0"/>
          </a:p>
          <a:p>
            <a:endParaRPr lang="en-AU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25A7C-3329-4575-A1F2-15F3D3EC10A2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670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12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0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51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110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220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033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98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66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24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373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AU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480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12" y="-27384"/>
            <a:ext cx="916691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36512" y="1916832"/>
            <a:ext cx="9180512" cy="4941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16" y="2060848"/>
            <a:ext cx="7212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solidFill>
                  <a:srgbClr val="0070C0"/>
                </a:solidFill>
              </a:rPr>
              <a:t>The Global Statistical Geospatial Framework</a:t>
            </a:r>
            <a:endParaRPr lang="en-AU" sz="32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3601179"/>
            <a:ext cx="5256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rgbClr val="000000"/>
                </a:solidFill>
              </a:rPr>
              <a:t>Presented by the Co-Chairs of the UN Expert Group on the Integration of Statistical and Geospatial Information:</a:t>
            </a:r>
          </a:p>
          <a:p>
            <a:endParaRPr lang="en-AU" sz="1600" dirty="0" smtClean="0">
              <a:solidFill>
                <a:srgbClr val="000000"/>
              </a:solidFill>
            </a:endParaRPr>
          </a:p>
          <a:p>
            <a:r>
              <a:rPr lang="en-AU" sz="1600" b="1" dirty="0" smtClean="0">
                <a:solidFill>
                  <a:srgbClr val="000000"/>
                </a:solidFill>
              </a:rPr>
              <a:t>Ms Gemma Van Halderen, Australian </a:t>
            </a:r>
            <a:r>
              <a:rPr lang="en-AU" sz="1600" b="1" dirty="0">
                <a:solidFill>
                  <a:srgbClr val="000000"/>
                </a:solidFill>
              </a:rPr>
              <a:t>Bureau of </a:t>
            </a:r>
            <a:r>
              <a:rPr lang="en-AU" sz="1600" b="1" dirty="0" smtClean="0">
                <a:solidFill>
                  <a:srgbClr val="000000"/>
                </a:solidFill>
              </a:rPr>
              <a:t>Statistics, Australia</a:t>
            </a:r>
          </a:p>
          <a:p>
            <a:endParaRPr lang="en-AU" sz="1600" b="1" dirty="0">
              <a:solidFill>
                <a:srgbClr val="000000"/>
              </a:solidFill>
            </a:endParaRPr>
          </a:p>
          <a:p>
            <a:r>
              <a:rPr lang="en-AU" sz="1600" b="1" dirty="0" smtClean="0">
                <a:solidFill>
                  <a:srgbClr val="000000"/>
                </a:solidFill>
              </a:rPr>
              <a:t>Mr Rolando Ocampo, INEGI, Mexico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96661"/>
            <a:ext cx="4032448" cy="747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59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13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5688632"/>
          </a:xfrm>
        </p:spPr>
        <p:txBody>
          <a:bodyPr/>
          <a:lstStyle/>
          <a:p>
            <a:pPr marL="0" indent="0">
              <a:buNone/>
            </a:pPr>
            <a:r>
              <a:rPr lang="en-AU" sz="2400" dirty="0"/>
              <a:t>A </a:t>
            </a:r>
            <a:r>
              <a:rPr lang="en-AU" sz="2400" dirty="0" smtClean="0"/>
              <a:t>recognised need to better integrate statistical and geospatial information:</a:t>
            </a:r>
            <a:br>
              <a:rPr lang="en-AU" sz="2400" dirty="0" smtClean="0"/>
            </a:br>
            <a:endParaRPr lang="en-AU" sz="1600" dirty="0" smtClean="0"/>
          </a:p>
          <a:p>
            <a:pPr marL="457200" lvl="1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“there is an urgent need for a mechanism, such as a global </a:t>
            </a:r>
            <a:r>
              <a:rPr lang="en-US" sz="2400" dirty="0" smtClean="0">
                <a:solidFill>
                  <a:srgbClr val="00B0F0"/>
                </a:solidFill>
              </a:rPr>
              <a:t>statistical-spatial </a:t>
            </a:r>
            <a:r>
              <a:rPr lang="en-US" sz="2400" dirty="0">
                <a:solidFill>
                  <a:srgbClr val="00B0F0"/>
                </a:solidFill>
              </a:rPr>
              <a:t>framework, to facilitate consistent production </a:t>
            </a:r>
            <a:r>
              <a:rPr lang="en-US" sz="2400" dirty="0" smtClean="0">
                <a:solidFill>
                  <a:srgbClr val="00B0F0"/>
                </a:solidFill>
              </a:rPr>
              <a:t>and </a:t>
            </a:r>
            <a:r>
              <a:rPr lang="en-US" sz="2400" dirty="0">
                <a:solidFill>
                  <a:srgbClr val="00B0F0"/>
                </a:solidFill>
              </a:rPr>
              <a:t>integration approaches for geo-statistical information</a:t>
            </a:r>
            <a:r>
              <a:rPr lang="en-US" sz="2400" dirty="0" smtClean="0">
                <a:solidFill>
                  <a:srgbClr val="00B0F0"/>
                </a:solidFill>
              </a:rPr>
              <a:t>.”</a:t>
            </a:r>
            <a:r>
              <a:rPr lang="en-US" sz="1400" u="sng" dirty="0" smtClean="0"/>
              <a:t/>
            </a:r>
            <a:br>
              <a:rPr lang="en-US" sz="1400" u="sng" dirty="0" smtClean="0"/>
            </a:br>
            <a:r>
              <a:rPr lang="en-US" sz="1400" u="sng" dirty="0" smtClean="0"/>
              <a:t>Global </a:t>
            </a:r>
            <a:r>
              <a:rPr lang="en-US" sz="1400" u="sng" dirty="0"/>
              <a:t>Forum on the Integration of Statistical and Geospatial </a:t>
            </a:r>
            <a:r>
              <a:rPr lang="en-US" sz="1400" u="sng" dirty="0" smtClean="0"/>
              <a:t>Information, 2014 New York</a:t>
            </a:r>
          </a:p>
          <a:p>
            <a:pPr marL="0" indent="0">
              <a:buNone/>
            </a:pPr>
            <a:endParaRPr lang="en-AU" sz="1400" u="sng" dirty="0" smtClean="0"/>
          </a:p>
          <a:p>
            <a:pPr marL="0" indent="0">
              <a:buNone/>
            </a:pPr>
            <a:r>
              <a:rPr lang="en-AU" sz="2400" dirty="0" smtClean="0"/>
              <a:t>Integration is crucial to getting the most out of data:</a:t>
            </a:r>
          </a:p>
          <a:p>
            <a:pPr lvl="1" indent="-342900">
              <a:lnSpc>
                <a:spcPct val="150000"/>
              </a:lnSpc>
            </a:pPr>
            <a:r>
              <a:rPr lang="en-AU" sz="2000" dirty="0" smtClean="0"/>
              <a:t>Decision making for smaller geographic areas</a:t>
            </a:r>
          </a:p>
          <a:p>
            <a:pPr lvl="1" indent="-342900">
              <a:lnSpc>
                <a:spcPct val="150000"/>
              </a:lnSpc>
            </a:pPr>
            <a:r>
              <a:rPr lang="en-AU" sz="2000" dirty="0" smtClean="0"/>
              <a:t>Sustainable Development Goals and 2020 Population Censuses</a:t>
            </a:r>
          </a:p>
          <a:p>
            <a:pPr lvl="1" indent="-342900">
              <a:lnSpc>
                <a:spcPct val="150000"/>
              </a:lnSpc>
            </a:pPr>
            <a:r>
              <a:rPr lang="en-AU" sz="2000" dirty="0" smtClean="0"/>
              <a:t>Data sharing and new insights</a:t>
            </a:r>
          </a:p>
          <a:p>
            <a:pPr lvl="1" indent="-342900">
              <a:lnSpc>
                <a:spcPct val="150000"/>
              </a:lnSpc>
            </a:pPr>
            <a:r>
              <a:rPr lang="en-AU" sz="2000" dirty="0" smtClean="0"/>
              <a:t>Investment in modernisation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7664" y="262389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rgbClr val="0070C0"/>
                </a:solidFill>
              </a:rPr>
              <a:t>Introduction</a:t>
            </a:r>
            <a:endParaRPr lang="en-AU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69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13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59632" y="262389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latin typeface="+mj-lt"/>
              </a:rPr>
              <a:t>Location – bridging 3 domains</a:t>
            </a:r>
            <a:endParaRPr lang="en-AU" sz="36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6" b="3374"/>
          <a:stretch/>
        </p:blipFill>
        <p:spPr>
          <a:xfrm>
            <a:off x="179512" y="1268760"/>
            <a:ext cx="864096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13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5723103"/>
            <a:ext cx="8460432" cy="802241"/>
          </a:xfrm>
        </p:spPr>
        <p:txBody>
          <a:bodyPr/>
          <a:lstStyle/>
          <a:p>
            <a:pPr marL="0" indent="0" algn="ctr">
              <a:buNone/>
            </a:pPr>
            <a:r>
              <a:rPr lang="en-AU" sz="2400" dirty="0" smtClean="0">
                <a:solidFill>
                  <a:srgbClr val="00B0F0"/>
                </a:solidFill>
              </a:rPr>
              <a:t>Very </a:t>
            </a:r>
            <a:r>
              <a:rPr lang="en-AU" sz="2400" dirty="0">
                <a:solidFill>
                  <a:srgbClr val="00B0F0"/>
                </a:solidFill>
              </a:rPr>
              <a:t>pleasing to have such a </a:t>
            </a:r>
            <a:r>
              <a:rPr lang="en-AU" sz="2400" dirty="0" smtClean="0">
                <a:solidFill>
                  <a:srgbClr val="00B0F0"/>
                </a:solidFill>
              </a:rPr>
              <a:t>strong positive response</a:t>
            </a:r>
            <a:endParaRPr lang="en-AU" sz="2400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en-AU" sz="2400" dirty="0" smtClean="0"/>
          </a:p>
        </p:txBody>
      </p:sp>
      <p:sp>
        <p:nvSpPr>
          <p:cNvPr id="4" name="Down Arrow Callout 3"/>
          <p:cNvSpPr/>
          <p:nvPr/>
        </p:nvSpPr>
        <p:spPr>
          <a:xfrm>
            <a:off x="2195736" y="1424585"/>
            <a:ext cx="4392488" cy="1346190"/>
          </a:xfrm>
          <a:prstGeom prst="downArrowCallou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Following the 3rd UN EG-ISGI meeting, global consultation was undertaken </a:t>
            </a:r>
          </a:p>
        </p:txBody>
      </p:sp>
      <p:sp>
        <p:nvSpPr>
          <p:cNvPr id="6" name="Down Arrow Callout 5"/>
          <p:cNvSpPr/>
          <p:nvPr/>
        </p:nvSpPr>
        <p:spPr>
          <a:xfrm>
            <a:off x="2195736" y="2896001"/>
            <a:ext cx="4392488" cy="792711"/>
          </a:xfrm>
          <a:prstGeom prst="downArrowCallou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May - EG Members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Down Arrow Callout 7"/>
          <p:cNvSpPr/>
          <p:nvPr/>
        </p:nvSpPr>
        <p:spPr>
          <a:xfrm>
            <a:off x="2195736" y="5039027"/>
            <a:ext cx="4392488" cy="792088"/>
          </a:xfrm>
          <a:prstGeom prst="downArrowCallou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58 Responses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31640" y="490662"/>
            <a:ext cx="6203032" cy="562074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AU" sz="3200" kern="0" dirty="0" smtClean="0">
                <a:solidFill>
                  <a:srgbClr val="0070C0"/>
                </a:solidFill>
              </a:rPr>
              <a:t>Overview of Global Consultation</a:t>
            </a:r>
            <a:endParaRPr lang="en-AU" sz="3200" kern="0" dirty="0">
              <a:solidFill>
                <a:srgbClr val="0070C0"/>
              </a:solidFill>
            </a:endParaRPr>
          </a:p>
        </p:txBody>
      </p:sp>
      <p:sp>
        <p:nvSpPr>
          <p:cNvPr id="11" name="Down Arrow Callout 10"/>
          <p:cNvSpPr/>
          <p:nvPr/>
        </p:nvSpPr>
        <p:spPr>
          <a:xfrm>
            <a:off x="2195736" y="3755831"/>
            <a:ext cx="4392488" cy="1193350"/>
          </a:xfrm>
          <a:prstGeom prst="downArrowCallou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June – </a:t>
            </a:r>
            <a:r>
              <a:rPr lang="en-AU" dirty="0" smtClean="0">
                <a:solidFill>
                  <a:schemeClr val="tx1"/>
                </a:solidFill>
              </a:rPr>
              <a:t>Membe</a:t>
            </a:r>
            <a:r>
              <a:rPr lang="en-AU" dirty="0" smtClean="0">
                <a:solidFill>
                  <a:schemeClr val="tx1"/>
                </a:solidFill>
              </a:rPr>
              <a:t>r States</a:t>
            </a:r>
          </a:p>
          <a:p>
            <a:pPr algn="ctr"/>
            <a:r>
              <a:rPr lang="en-AU" sz="1400" i="1" dirty="0" smtClean="0">
                <a:solidFill>
                  <a:schemeClr val="tx1"/>
                </a:solidFill>
              </a:rPr>
              <a:t>193 Members States times two! (NMAs and NSOs)</a:t>
            </a:r>
            <a:endParaRPr lang="en-AU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8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13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" t="10942" r="5140" b="7410"/>
          <a:stretch/>
        </p:blipFill>
        <p:spPr>
          <a:xfrm>
            <a:off x="107504" y="1222045"/>
            <a:ext cx="9036496" cy="563595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" y="506719"/>
            <a:ext cx="9144000" cy="67070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AU" sz="3200" kern="0" dirty="0" smtClean="0">
                <a:solidFill>
                  <a:srgbClr val="0070C0"/>
                </a:solidFill>
              </a:rPr>
              <a:t>Overview </a:t>
            </a:r>
            <a:r>
              <a:rPr lang="en-AU" sz="3200" kern="0" smtClean="0">
                <a:solidFill>
                  <a:srgbClr val="0070C0"/>
                </a:solidFill>
              </a:rPr>
              <a:t>of responses to the Global </a:t>
            </a:r>
            <a:r>
              <a:rPr lang="en-AU" sz="3200" kern="0" dirty="0" smtClean="0">
                <a:solidFill>
                  <a:srgbClr val="0070C0"/>
                </a:solidFill>
              </a:rPr>
              <a:t>Consultation</a:t>
            </a:r>
            <a:endParaRPr lang="en-AU" sz="3200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13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66813" y="601970"/>
            <a:ext cx="6992937" cy="60453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AU" sz="3200" kern="0" dirty="0" smtClean="0">
                <a:solidFill>
                  <a:srgbClr val="0070C0"/>
                </a:solidFill>
              </a:rPr>
              <a:t>Regional bodies are </a:t>
            </a:r>
            <a:r>
              <a:rPr lang="en-AU" sz="3200" kern="0" smtClean="0">
                <a:solidFill>
                  <a:srgbClr val="0070C0"/>
                </a:solidFill>
              </a:rPr>
              <a:t>also responding</a:t>
            </a:r>
            <a:endParaRPr lang="en-AU" sz="3200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81375" y="2389187"/>
            <a:ext cx="2603500" cy="15001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mtClean="0"/>
              <a:t>UN-GGIM Europe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88938" y="2389187"/>
            <a:ext cx="2603500" cy="15001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mtClean="0"/>
              <a:t>UN-GGIM Americas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262687" y="2389187"/>
            <a:ext cx="2603500" cy="15001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UN-GGIM Africa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381375" y="4274342"/>
            <a:ext cx="2603500" cy="15001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UNECE</a:t>
            </a:r>
          </a:p>
          <a:p>
            <a:pPr algn="ctr"/>
            <a:r>
              <a:rPr lang="en-AU" dirty="0" smtClean="0"/>
              <a:t> Statistics Division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04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13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90662"/>
            <a:ext cx="6203032" cy="562074"/>
          </a:xfrm>
        </p:spPr>
        <p:txBody>
          <a:bodyPr/>
          <a:lstStyle/>
          <a:p>
            <a:r>
              <a:rPr lang="en-AU" sz="3200" dirty="0" smtClean="0">
                <a:solidFill>
                  <a:srgbClr val="0070C0"/>
                </a:solidFill>
              </a:rPr>
              <a:t>Overview of Global Consultation</a:t>
            </a:r>
            <a:endParaRPr lang="en-AU" sz="32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21" t="16822" r="5140" b="22463"/>
          <a:stretch/>
        </p:blipFill>
        <p:spPr>
          <a:xfrm>
            <a:off x="4860032" y="4893324"/>
            <a:ext cx="4139952" cy="192005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844824"/>
            <a:ext cx="8208912" cy="3240360"/>
          </a:xfrm>
        </p:spPr>
        <p:txBody>
          <a:bodyPr/>
          <a:lstStyle/>
          <a:p>
            <a:r>
              <a:rPr lang="en-AU" sz="2400" dirty="0" smtClean="0"/>
              <a:t>Overwhelming support for the five principles of the Global Statistical Geospatial Framework</a:t>
            </a:r>
            <a:br>
              <a:rPr lang="en-AU" sz="2400" dirty="0" smtClean="0"/>
            </a:br>
            <a:endParaRPr lang="en-AU" sz="2400" dirty="0"/>
          </a:p>
          <a:p>
            <a:r>
              <a:rPr lang="en-AU" sz="2400" dirty="0" smtClean="0"/>
              <a:t>The majority of feedback focused on details of the application of the Framework</a:t>
            </a:r>
          </a:p>
          <a:p>
            <a:endParaRPr lang="en-AU" sz="2400" dirty="0"/>
          </a:p>
          <a:p>
            <a:r>
              <a:rPr lang="en-AU" sz="2400" dirty="0" smtClean="0"/>
              <a:t>In some instances, feedback was given on the level of completeness for these detailed aspects. </a:t>
            </a:r>
          </a:p>
          <a:p>
            <a:pPr marL="0" indent="0">
              <a:buNone/>
            </a:pP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79774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13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 trans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21" t="16822" r="5140" b="22463"/>
          <a:stretch/>
        </p:blipFill>
        <p:spPr>
          <a:xfrm>
            <a:off x="4860032" y="4893324"/>
            <a:ext cx="4139952" cy="192005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859" y="1412776"/>
            <a:ext cx="8506621" cy="5256584"/>
          </a:xfrm>
        </p:spPr>
        <p:txBody>
          <a:bodyPr/>
          <a:lstStyle/>
          <a:p>
            <a:pPr marL="0" indent="0">
              <a:buNone/>
            </a:pPr>
            <a:r>
              <a:rPr lang="en-AU" sz="2400" dirty="0"/>
              <a:t>T</a:t>
            </a:r>
            <a:r>
              <a:rPr lang="en-AU" sz="2400" dirty="0" smtClean="0"/>
              <a:t>hree main areas of detail </a:t>
            </a:r>
            <a:r>
              <a:rPr lang="en-AU" sz="2400" dirty="0"/>
              <a:t>were highlighted </a:t>
            </a:r>
            <a:r>
              <a:rPr lang="en-AU" sz="2400" dirty="0" smtClean="0"/>
              <a:t>in the global consultation process:</a:t>
            </a:r>
          </a:p>
          <a:p>
            <a:pPr marL="0" indent="0">
              <a:buNone/>
            </a:pPr>
            <a:endParaRPr lang="en-AU" sz="2400" dirty="0"/>
          </a:p>
          <a:p>
            <a:pPr marL="914400" lvl="1" indent="-457200">
              <a:buFont typeface="+mj-lt"/>
              <a:buAutoNum type="arabicPeriod"/>
            </a:pPr>
            <a:r>
              <a:rPr lang="en-AU" sz="2000" b="1" dirty="0" smtClean="0"/>
              <a:t>Confidentiality </a:t>
            </a:r>
            <a:r>
              <a:rPr lang="en-AU" sz="2000" b="1" dirty="0"/>
              <a:t>and management of unit record </a:t>
            </a:r>
            <a:r>
              <a:rPr lang="en-AU" sz="2000" b="1" dirty="0" smtClean="0"/>
              <a:t>information</a:t>
            </a:r>
            <a:r>
              <a:rPr lang="en-AU" sz="2000" dirty="0"/>
              <a:t>.</a:t>
            </a:r>
            <a:endParaRPr lang="en-AU" sz="2000" dirty="0" smtClean="0"/>
          </a:p>
          <a:p>
            <a:pPr lvl="1"/>
            <a:endParaRPr lang="en-AU" sz="2000" dirty="0" smtClean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AU" sz="2000" b="1" dirty="0" smtClean="0">
                <a:solidFill>
                  <a:srgbClr val="00B0F0"/>
                </a:solidFill>
              </a:rPr>
              <a:t>Response</a:t>
            </a:r>
            <a:endParaRPr lang="en-AU" sz="2000" dirty="0" smtClean="0">
              <a:solidFill>
                <a:srgbClr val="00B0F0"/>
              </a:solidFill>
            </a:endParaRPr>
          </a:p>
          <a:p>
            <a:pPr lvl="1"/>
            <a:r>
              <a:rPr lang="en-AU" sz="2000" dirty="0" smtClean="0">
                <a:solidFill>
                  <a:srgbClr val="00B0F0"/>
                </a:solidFill>
              </a:rPr>
              <a:t>Principle 5 of the Global Statistical Geospatial Standard was strengthened to take on board feedback</a:t>
            </a:r>
            <a:endParaRPr lang="en-AU" sz="2000" dirty="0">
              <a:solidFill>
                <a:srgbClr val="00B0F0"/>
              </a:solidFill>
            </a:endParaRPr>
          </a:p>
          <a:p>
            <a:pPr lvl="1"/>
            <a:r>
              <a:rPr lang="en-AU" sz="2000" dirty="0" smtClean="0">
                <a:solidFill>
                  <a:srgbClr val="00B0F0"/>
                </a:solidFill>
              </a:rPr>
              <a:t>Specific guidance </a:t>
            </a:r>
            <a:r>
              <a:rPr lang="en-AU" sz="2000" dirty="0">
                <a:solidFill>
                  <a:srgbClr val="00B0F0"/>
                </a:solidFill>
              </a:rPr>
              <a:t>on protecting confidentiality </a:t>
            </a:r>
            <a:r>
              <a:rPr lang="en-AU" sz="2000" dirty="0" smtClean="0">
                <a:solidFill>
                  <a:srgbClr val="00B0F0"/>
                </a:solidFill>
              </a:rPr>
              <a:t>added to the </a:t>
            </a:r>
            <a:r>
              <a:rPr lang="en-AU" sz="2000" dirty="0">
                <a:solidFill>
                  <a:srgbClr val="00B0F0"/>
                </a:solidFill>
              </a:rPr>
              <a:t>future work </a:t>
            </a:r>
            <a:r>
              <a:rPr lang="en-AU" sz="2000" dirty="0" smtClean="0">
                <a:solidFill>
                  <a:srgbClr val="00B0F0"/>
                </a:solidFill>
              </a:rPr>
              <a:t>programme of the Expert Group</a:t>
            </a:r>
            <a:endParaRPr lang="en-AU" sz="2000" dirty="0">
              <a:solidFill>
                <a:srgbClr val="00B0F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31640" y="490662"/>
            <a:ext cx="6203032" cy="562074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AU" sz="3200" kern="0" dirty="0" smtClean="0">
                <a:solidFill>
                  <a:srgbClr val="0070C0"/>
                </a:solidFill>
              </a:rPr>
              <a:t>Overview of Global Consultation</a:t>
            </a:r>
            <a:endParaRPr lang="en-AU" sz="3200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13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256584"/>
          </a:xfrm>
        </p:spPr>
        <p:txBody>
          <a:bodyPr/>
          <a:lstStyle/>
          <a:p>
            <a:pPr marL="457200" lvl="1" indent="0">
              <a:buNone/>
            </a:pPr>
            <a:endParaRPr lang="en-AU" sz="2000" dirty="0" smtClean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914400" lvl="1" indent="-457200">
              <a:buFont typeface="+mj-lt"/>
              <a:buAutoNum type="arabicPeriod" startAt="2"/>
            </a:pPr>
            <a:r>
              <a:rPr lang="en-AU" sz="2000" b="1" dirty="0"/>
              <a:t>Time series analysis in relation to geospatial information </a:t>
            </a:r>
            <a:br>
              <a:rPr lang="en-AU" sz="2000" b="1" dirty="0"/>
            </a:br>
            <a:r>
              <a:rPr lang="en-AU" sz="2000" b="1" dirty="0"/>
              <a:t>(managing changing boundaries in particular).</a:t>
            </a:r>
          </a:p>
          <a:p>
            <a:pPr lvl="1"/>
            <a:endParaRPr lang="en-AU" sz="2000" dirty="0" smtClean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AU" sz="2000" b="1" dirty="0" smtClean="0">
                <a:solidFill>
                  <a:srgbClr val="00B0F0"/>
                </a:solidFill>
              </a:rPr>
              <a:t>Response</a:t>
            </a:r>
            <a:endParaRPr lang="en-AU" sz="2000" dirty="0">
              <a:solidFill>
                <a:srgbClr val="00B0F0"/>
              </a:solidFill>
            </a:endParaRPr>
          </a:p>
          <a:p>
            <a:pPr lvl="1"/>
            <a:r>
              <a:rPr lang="en-AU" sz="2000" dirty="0" smtClean="0">
                <a:solidFill>
                  <a:srgbClr val="00B0F0"/>
                </a:solidFill>
              </a:rPr>
              <a:t>Global Statistical Geospatial Framework content strengthened</a:t>
            </a:r>
            <a:endParaRPr lang="en-AU" sz="2000" dirty="0">
              <a:solidFill>
                <a:srgbClr val="00B0F0"/>
              </a:solidFill>
            </a:endParaRPr>
          </a:p>
          <a:p>
            <a:pPr lvl="1"/>
            <a:r>
              <a:rPr lang="en-AU" sz="2000" dirty="0" smtClean="0">
                <a:solidFill>
                  <a:srgbClr val="00B0F0"/>
                </a:solidFill>
              </a:rPr>
              <a:t>The </a:t>
            </a:r>
            <a:r>
              <a:rPr lang="en-AU" sz="2000" dirty="0">
                <a:solidFill>
                  <a:srgbClr val="00B0F0"/>
                </a:solidFill>
              </a:rPr>
              <a:t>challenge of managing change over time is applicable </a:t>
            </a:r>
            <a:r>
              <a:rPr lang="en-AU" sz="2000" dirty="0" smtClean="0">
                <a:solidFill>
                  <a:srgbClr val="00B0F0"/>
                </a:solidFill>
              </a:rPr>
              <a:t>to both statistical and geospatial information, and guidance from each community will be included in the Framework</a:t>
            </a:r>
            <a:endParaRPr lang="en-AU" sz="2000" dirty="0">
              <a:solidFill>
                <a:srgbClr val="00B0F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31640" y="490662"/>
            <a:ext cx="6203032" cy="562074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AU" sz="3200" kern="0" dirty="0" smtClean="0">
                <a:solidFill>
                  <a:srgbClr val="0070C0"/>
                </a:solidFill>
              </a:rPr>
              <a:t>Overview of Global Consultation</a:t>
            </a:r>
            <a:endParaRPr lang="en-AU" sz="3200" kern="0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 trans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21" t="16822" r="5140" b="22463"/>
          <a:stretch/>
        </p:blipFill>
        <p:spPr>
          <a:xfrm>
            <a:off x="4860032" y="4893324"/>
            <a:ext cx="4139952" cy="19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13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 trans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21" t="16822" r="5140" b="22463"/>
          <a:stretch/>
        </p:blipFill>
        <p:spPr>
          <a:xfrm>
            <a:off x="4860032" y="4893324"/>
            <a:ext cx="4139952" cy="192005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256584"/>
          </a:xfrm>
        </p:spPr>
        <p:txBody>
          <a:bodyPr/>
          <a:lstStyle/>
          <a:p>
            <a:pPr marL="914400" lvl="1" indent="-457200">
              <a:buFont typeface="+mj-lt"/>
              <a:buAutoNum type="arabicPeriod" startAt="2"/>
            </a:pPr>
            <a:endParaRPr lang="en-AU" sz="2000" dirty="0" smtClean="0"/>
          </a:p>
          <a:p>
            <a:pPr marL="914400" lvl="1" indent="-457200">
              <a:buFont typeface="+mj-lt"/>
              <a:buAutoNum type="arabicPeriod" startAt="2"/>
            </a:pPr>
            <a:endParaRPr lang="en-AU" sz="2000" dirty="0" smtClean="0"/>
          </a:p>
          <a:p>
            <a:pPr marL="914400" lvl="1" indent="-457200">
              <a:buFont typeface="+mj-lt"/>
              <a:buAutoNum type="arabicPeriod" startAt="3"/>
            </a:pPr>
            <a:r>
              <a:rPr lang="en-AU" sz="2000" b="1" dirty="0" smtClean="0"/>
              <a:t>Assessment </a:t>
            </a:r>
            <a:r>
              <a:rPr lang="en-AU" sz="2000" b="1" dirty="0"/>
              <a:t>and application </a:t>
            </a:r>
            <a:r>
              <a:rPr lang="en-AU" sz="2000" b="1" dirty="0" smtClean="0"/>
              <a:t>of grids, as well as administrative geographies, particularly with the emergence of </a:t>
            </a:r>
            <a:r>
              <a:rPr lang="en-AU" sz="2000" b="1" dirty="0"/>
              <a:t>the Discrete Global Grid </a:t>
            </a:r>
            <a:r>
              <a:rPr lang="en-AU" sz="2000" b="1" dirty="0" smtClean="0"/>
              <a:t>System (DGGS).</a:t>
            </a:r>
          </a:p>
          <a:p>
            <a:pPr lvl="1"/>
            <a:endParaRPr lang="en-AU" sz="2000" dirty="0" smtClean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AU" sz="2000" b="1" dirty="0" smtClean="0">
                <a:solidFill>
                  <a:srgbClr val="00B0F0"/>
                </a:solidFill>
              </a:rPr>
              <a:t>Response</a:t>
            </a:r>
            <a:endParaRPr lang="en-AU" sz="2000" dirty="0">
              <a:solidFill>
                <a:srgbClr val="00B0F0"/>
              </a:solidFill>
            </a:endParaRPr>
          </a:p>
          <a:p>
            <a:pPr lvl="1"/>
            <a:r>
              <a:rPr lang="en-AU" sz="2000" dirty="0" smtClean="0">
                <a:solidFill>
                  <a:srgbClr val="00B0F0"/>
                </a:solidFill>
              </a:rPr>
              <a:t>The Global Statistical Geospatial Framework was updated to highlight the DGGS, in particular Principle 3: Common geographies for dissemination of statistics</a:t>
            </a:r>
            <a:endParaRPr lang="en-AU" sz="2000" dirty="0">
              <a:solidFill>
                <a:srgbClr val="00B0F0"/>
              </a:solidFill>
            </a:endParaRPr>
          </a:p>
          <a:p>
            <a:pPr lvl="1"/>
            <a:r>
              <a:rPr lang="en-AU" sz="2000" dirty="0" smtClean="0">
                <a:solidFill>
                  <a:srgbClr val="00B0F0"/>
                </a:solidFill>
              </a:rPr>
              <a:t>The Expert Group have considered this issue previously and work has commenced on guidance material.</a:t>
            </a:r>
            <a:endParaRPr lang="en-AU" sz="2000" dirty="0">
              <a:solidFill>
                <a:srgbClr val="00B0F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31640" y="490662"/>
            <a:ext cx="6203032" cy="562074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AU" sz="3200" kern="0" dirty="0" smtClean="0">
                <a:solidFill>
                  <a:srgbClr val="0070C0"/>
                </a:solidFill>
              </a:rPr>
              <a:t>Overview of Global Consultation</a:t>
            </a:r>
            <a:endParaRPr lang="en-AU" sz="3200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58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13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 trans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21" t="16822" r="5140" b="22463"/>
          <a:stretch/>
        </p:blipFill>
        <p:spPr>
          <a:xfrm>
            <a:off x="0" y="1556792"/>
            <a:ext cx="9108504" cy="42243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564904"/>
            <a:ext cx="8352928" cy="1728192"/>
          </a:xfrm>
        </p:spPr>
        <p:txBody>
          <a:bodyPr/>
          <a:lstStyle/>
          <a:p>
            <a:endParaRPr lang="en-AU" sz="2400" dirty="0">
              <a:effectLst>
                <a:glow rad="228600">
                  <a:schemeClr val="accent3">
                    <a:satMod val="175000"/>
                  </a:schemeClr>
                </a:glow>
              </a:effectLst>
            </a:endParaRPr>
          </a:p>
          <a:p>
            <a:pPr marL="0" indent="0" algn="ctr">
              <a:buNone/>
            </a:pPr>
            <a:r>
              <a:rPr lang="en-AU" sz="2400" dirty="0" smtClean="0">
                <a:effectLst>
                  <a:glow rad="228600">
                    <a:schemeClr val="accent3">
                      <a:satMod val="175000"/>
                    </a:schemeClr>
                  </a:glow>
                </a:effectLst>
              </a:rPr>
              <a:t>Based on results of the Global Consultation, </a:t>
            </a:r>
            <a:br>
              <a:rPr lang="en-AU" sz="2400" dirty="0" smtClean="0">
                <a:effectLst>
                  <a:glow rad="228600">
                    <a:schemeClr val="accent3">
                      <a:satMod val="175000"/>
                    </a:schemeClr>
                  </a:glow>
                </a:effectLst>
              </a:rPr>
            </a:br>
            <a:r>
              <a:rPr lang="en-AU" sz="2400" dirty="0" smtClean="0">
                <a:effectLst>
                  <a:glow rad="228600">
                    <a:schemeClr val="accent3">
                      <a:satMod val="175000"/>
                    </a:schemeClr>
                  </a:glow>
                </a:effectLst>
              </a:rPr>
              <a:t>the Expert Group are seeking </a:t>
            </a:r>
            <a:r>
              <a:rPr lang="en-AU" sz="2400" dirty="0" smtClean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</a:schemeClr>
                  </a:glow>
                </a:effectLst>
              </a:rPr>
              <a:t>adoption</a:t>
            </a:r>
            <a:r>
              <a:rPr lang="en-AU" sz="2400" dirty="0" smtClean="0">
                <a:effectLst>
                  <a:glow rad="228600">
                    <a:schemeClr val="accent3">
                      <a:satMod val="175000"/>
                    </a:schemeClr>
                  </a:glow>
                </a:effectLst>
              </a:rPr>
              <a:t> of the five principles of the Global Statistical Geospatial Framework.</a:t>
            </a:r>
            <a:endParaRPr lang="en-AU" sz="2400" dirty="0">
              <a:effectLst>
                <a:glow rad="228600">
                  <a:schemeClr val="accent3">
                    <a:satMod val="175000"/>
                  </a:schemeClr>
                </a:glow>
              </a:effectLst>
            </a:endParaRPr>
          </a:p>
          <a:p>
            <a:pPr marL="0" indent="0">
              <a:buNone/>
            </a:pPr>
            <a:endParaRPr lang="en-AU" sz="1600" dirty="0" smtClean="0">
              <a:effectLst>
                <a:glow rad="228600">
                  <a:schemeClr val="accent3">
                    <a:satMod val="175000"/>
                  </a:schemeClr>
                </a:glow>
              </a:effectLst>
            </a:endParaRPr>
          </a:p>
          <a:p>
            <a:pPr marL="0" indent="0">
              <a:buNone/>
            </a:pPr>
            <a:endParaRPr lang="en-AU" sz="2400" dirty="0" smtClean="0">
              <a:effectLst>
                <a:glow rad="228600">
                  <a:schemeClr val="accent3">
                    <a:satMod val="175000"/>
                  </a:schemeClr>
                </a:glo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31640" y="490662"/>
            <a:ext cx="6203032" cy="562074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AU" sz="3200" kern="0" dirty="0" smtClean="0">
                <a:solidFill>
                  <a:srgbClr val="0070C0"/>
                </a:solidFill>
              </a:rPr>
              <a:t>Overview of Global Consultation</a:t>
            </a:r>
            <a:endParaRPr lang="en-AU" sz="3200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60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12" y="-27384"/>
            <a:ext cx="916691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22912" y="2060848"/>
            <a:ext cx="9166912" cy="4797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96661"/>
            <a:ext cx="4032448" cy="747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8448" y="1772816"/>
            <a:ext cx="784887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>
                <a:solidFill>
                  <a:srgbClr val="0070C0"/>
                </a:solidFill>
              </a:rPr>
              <a:t>Agenda:</a:t>
            </a:r>
          </a:p>
          <a:p>
            <a:endParaRPr lang="en-AU" sz="24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2400" dirty="0" smtClean="0">
                <a:solidFill>
                  <a:srgbClr val="000000"/>
                </a:solidFill>
              </a:rPr>
              <a:t>Introduction and Major </a:t>
            </a:r>
            <a:r>
              <a:rPr lang="en-AU" sz="2400" dirty="0">
                <a:solidFill>
                  <a:srgbClr val="000000"/>
                </a:solidFill>
              </a:rPr>
              <a:t>O</a:t>
            </a:r>
            <a:r>
              <a:rPr lang="en-AU" sz="2400" dirty="0" smtClean="0">
                <a:solidFill>
                  <a:srgbClr val="000000"/>
                </a:solidFill>
              </a:rPr>
              <a:t>utcomes of EG-ISGI Third Meeting</a:t>
            </a:r>
          </a:p>
          <a:p>
            <a:pPr marL="342900" indent="-342900">
              <a:buFont typeface="+mj-lt"/>
              <a:buAutoNum type="arabicPeriod"/>
            </a:pPr>
            <a:endParaRPr lang="en-AU" sz="24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2400" dirty="0" smtClean="0">
                <a:solidFill>
                  <a:srgbClr val="000000"/>
                </a:solidFill>
              </a:rPr>
              <a:t>Overview of the Global Consultation on the Proposal for a Global Statistical Geospatial Framework</a:t>
            </a:r>
          </a:p>
          <a:p>
            <a:pPr marL="342900" indent="-342900">
              <a:buFont typeface="+mj-lt"/>
              <a:buAutoNum type="arabicPeriod"/>
            </a:pPr>
            <a:endParaRPr lang="en-AU" sz="24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2400" dirty="0" smtClean="0">
                <a:solidFill>
                  <a:srgbClr val="000000"/>
                </a:solidFill>
              </a:rPr>
              <a:t>EG-ISGI Work Programme</a:t>
            </a:r>
          </a:p>
          <a:p>
            <a:pPr marL="342900" indent="-342900">
              <a:buFont typeface="+mj-lt"/>
              <a:buAutoNum type="arabicPeriod"/>
            </a:pPr>
            <a:endParaRPr lang="en-AU" sz="24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2400" dirty="0" smtClean="0">
                <a:solidFill>
                  <a:srgbClr val="000000"/>
                </a:solidFill>
              </a:rPr>
              <a:t>Discussion and Conclusions</a:t>
            </a:r>
            <a:endParaRPr lang="en-AU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4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13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331640" y="116632"/>
            <a:ext cx="6696744" cy="1070396"/>
          </a:xfrm>
        </p:spPr>
        <p:txBody>
          <a:bodyPr/>
          <a:lstStyle/>
          <a:p>
            <a:pPr marL="0" indent="0" algn="ctr"/>
            <a:r>
              <a:rPr lang="en-AU" sz="2800" dirty="0"/>
              <a:t>Global </a:t>
            </a:r>
            <a:r>
              <a:rPr lang="en-AU" sz="2800" dirty="0" smtClean="0"/>
              <a:t>Statistical Geospatial Framework 5 principles</a:t>
            </a:r>
            <a:r>
              <a:rPr lang="en-AU" sz="2800" dirty="0"/>
              <a:t/>
            </a:r>
            <a:br>
              <a:rPr lang="en-AU" sz="2800" dirty="0"/>
            </a:br>
            <a:endParaRPr lang="en-AU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1" y="1187028"/>
            <a:ext cx="8164395" cy="5626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13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932" y="274638"/>
            <a:ext cx="6126711" cy="980072"/>
          </a:xfrm>
        </p:spPr>
        <p:txBody>
          <a:bodyPr/>
          <a:lstStyle/>
          <a:p>
            <a:r>
              <a:rPr lang="en-AU" sz="2400" b="1" dirty="0" smtClean="0"/>
              <a:t>Principle 1: Use of fundamental geospatial infrastructure and geocoding</a:t>
            </a:r>
            <a:endParaRPr lang="en-GB" sz="2400" b="1" dirty="0"/>
          </a:p>
        </p:txBody>
      </p:sp>
      <p:pic>
        <p:nvPicPr>
          <p:cNvPr id="8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728" y="4479293"/>
            <a:ext cx="3276272" cy="225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7584" y="1340768"/>
            <a:ext cx="76328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AU" sz="2400" dirty="0"/>
              <a:t>A common and consistent approach to establishing a location and temporal description of each unit in a </a:t>
            </a:r>
            <a:r>
              <a:rPr lang="en-AU" sz="2400" dirty="0" smtClean="0"/>
              <a:t>dataset, using </a:t>
            </a:r>
            <a:r>
              <a:rPr lang="en-AU" sz="2400" dirty="0"/>
              <a:t>national fundamental datasets.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B0F0"/>
                </a:solidFill>
              </a:rPr>
              <a:t/>
            </a:r>
            <a:br>
              <a:rPr lang="en-AU" sz="2400" dirty="0">
                <a:solidFill>
                  <a:srgbClr val="00B0F0"/>
                </a:solidFill>
              </a:rPr>
            </a:br>
            <a:r>
              <a:rPr lang="en-AU" sz="2400" dirty="0">
                <a:solidFill>
                  <a:srgbClr val="00B0F0"/>
                </a:solidFill>
              </a:rPr>
              <a:t>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B0F0"/>
                </a:solidFill>
              </a:rPr>
              <a:t> Accurate </a:t>
            </a:r>
            <a:r>
              <a:rPr lang="en-AU" sz="2400" dirty="0">
                <a:solidFill>
                  <a:srgbClr val="00B0F0"/>
                </a:solidFill>
              </a:rPr>
              <a:t>and consistent address, property, building and location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Accurate and consistent geocoding results, </a:t>
            </a:r>
            <a:r>
              <a:rPr lang="en-AU" sz="2400" dirty="0" smtClean="0">
                <a:solidFill>
                  <a:srgbClr val="00B0F0"/>
                </a:solidFill>
              </a:rPr>
              <a:t>and </a:t>
            </a:r>
            <a:r>
              <a:rPr lang="en-AU" sz="2400" dirty="0">
                <a:solidFill>
                  <a:srgbClr val="00B0F0"/>
                </a:solidFill>
              </a:rPr>
              <a:t>consistent management of geocoding </a:t>
            </a:r>
            <a:r>
              <a:rPr lang="en-AU" sz="2400" dirty="0" smtClean="0">
                <a:solidFill>
                  <a:srgbClr val="00B0F0"/>
                </a:solidFill>
              </a:rPr>
              <a:t>issues</a:t>
            </a:r>
            <a:r>
              <a:rPr lang="en-AU" sz="2400" dirty="0">
                <a:solidFill>
                  <a:srgbClr val="00B0F0"/>
                </a:solidFill>
              </a:rPr>
              <a:t>.</a:t>
            </a:r>
            <a:br>
              <a:rPr lang="en-AU" sz="2400" dirty="0">
                <a:solidFill>
                  <a:srgbClr val="00B0F0"/>
                </a:solidFill>
              </a:rPr>
            </a:br>
            <a:endParaRPr lang="en-AU" sz="2400" dirty="0" smtClean="0">
              <a:solidFill>
                <a:srgbClr val="00B0F0"/>
              </a:solidFill>
            </a:endParaRPr>
          </a:p>
          <a:p>
            <a:r>
              <a:rPr lang="en-AU" sz="2400" dirty="0" smtClean="0">
                <a:solidFill>
                  <a:srgbClr val="00B0F0"/>
                </a:solidFill>
              </a:rPr>
              <a:t>Consultation highlighted: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B0F0"/>
                </a:solidFill>
              </a:rPr>
              <a:t>Infrastructure capacity in developing</a:t>
            </a:r>
            <a:br>
              <a:rPr lang="en-AU" sz="2400" dirty="0" smtClean="0">
                <a:solidFill>
                  <a:srgbClr val="00B0F0"/>
                </a:solidFill>
              </a:rPr>
            </a:br>
            <a:r>
              <a:rPr lang="en-AU" sz="2400" dirty="0" smtClean="0">
                <a:solidFill>
                  <a:srgbClr val="00B0F0"/>
                </a:solidFill>
              </a:rPr>
              <a:t>countries – trial GPS capture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B0F0"/>
                </a:solidFill>
              </a:rPr>
              <a:t>GSGF a road map for development</a:t>
            </a:r>
            <a:endParaRPr lang="en-AU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15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13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932" y="274638"/>
            <a:ext cx="6126711" cy="980072"/>
          </a:xfrm>
        </p:spPr>
        <p:txBody>
          <a:bodyPr/>
          <a:lstStyle/>
          <a:p>
            <a:r>
              <a:rPr lang="en-AU" sz="2400" b="1" dirty="0" smtClean="0"/>
              <a:t>Principle 2: Geocoded unit record data in a data management environment</a:t>
            </a:r>
            <a:endParaRPr lang="en-GB" sz="2400" b="1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728" y="4479293"/>
            <a:ext cx="3276272" cy="225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1340768"/>
            <a:ext cx="76328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AU" sz="2400" dirty="0"/>
              <a:t>Storage of </a:t>
            </a:r>
            <a:r>
              <a:rPr lang="en-AU" sz="2400" dirty="0" smtClean="0"/>
              <a:t>the unit record statistical data linked to a </a:t>
            </a:r>
            <a:r>
              <a:rPr lang="en-AU" sz="2400" dirty="0"/>
              <a:t>geocode </a:t>
            </a:r>
            <a:r>
              <a:rPr lang="en-AU" sz="2400" dirty="0" smtClean="0"/>
              <a:t>within </a:t>
            </a:r>
            <a:r>
              <a:rPr lang="en-AU" sz="2400" dirty="0"/>
              <a:t>a data management environment </a:t>
            </a:r>
            <a:r>
              <a:rPr lang="en-AU" sz="2400" dirty="0" smtClean="0"/>
              <a:t>will ensure </a:t>
            </a:r>
            <a:r>
              <a:rPr lang="en-AU" sz="2400" dirty="0"/>
              <a:t>flexibility over time and protect privacy and confidentiality.</a:t>
            </a:r>
            <a:r>
              <a:rPr lang="en-AU" sz="2400" dirty="0">
                <a:solidFill>
                  <a:srgbClr val="00B0F0"/>
                </a:solidFill>
              </a:rPr>
              <a:t/>
            </a:r>
            <a:br>
              <a:rPr lang="en-AU" sz="2400" dirty="0">
                <a:solidFill>
                  <a:srgbClr val="00B0F0"/>
                </a:solidFill>
              </a:rPr>
            </a:br>
            <a:endParaRPr lang="en-AU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AU" sz="2400" dirty="0">
                <a:solidFill>
                  <a:srgbClr val="00B0F0"/>
                </a:solidFill>
              </a:rPr>
              <a:t>Objectives</a:t>
            </a:r>
            <a:r>
              <a:rPr lang="en-AU" sz="2400" dirty="0" smtClean="0">
                <a:solidFill>
                  <a:srgbClr val="00B0F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Effective data management and custodianship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B0F0"/>
                </a:solidFill>
              </a:rPr>
              <a:t>Consistent</a:t>
            </a:r>
            <a:r>
              <a:rPr lang="en-AU" sz="2400" dirty="0">
                <a:solidFill>
                  <a:srgbClr val="00B0F0"/>
                </a:solidFill>
              </a:rPr>
              <a:t> </a:t>
            </a:r>
            <a:r>
              <a:rPr lang="en-AU" sz="2400" dirty="0" smtClean="0">
                <a:solidFill>
                  <a:srgbClr val="00B0F0"/>
                </a:solidFill>
              </a:rPr>
              <a:t>and interpretable </a:t>
            </a:r>
            <a:r>
              <a:rPr lang="en-AU" sz="2400" dirty="0">
                <a:solidFill>
                  <a:srgbClr val="00B0F0"/>
                </a:solidFill>
              </a:rPr>
              <a:t>geocode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Simplified data </a:t>
            </a:r>
            <a:r>
              <a:rPr lang="en-AU" sz="2400" dirty="0" smtClean="0">
                <a:solidFill>
                  <a:srgbClr val="00B0F0"/>
                </a:solidFill>
              </a:rPr>
              <a:t>aggregation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>
              <a:solidFill>
                <a:srgbClr val="00B0F0"/>
              </a:solidFill>
            </a:endParaRPr>
          </a:p>
          <a:p>
            <a:r>
              <a:rPr lang="en-AU" sz="2400" dirty="0">
                <a:solidFill>
                  <a:srgbClr val="00B0F0"/>
                </a:solidFill>
              </a:rPr>
              <a:t>Consultation highlighted: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B0F0"/>
                </a:solidFill>
              </a:rPr>
              <a:t>Managing confidentiality and privacy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B0F0"/>
                </a:solidFill>
              </a:rPr>
              <a:t>Persistent geocodes and linked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32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13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932" y="274638"/>
            <a:ext cx="6126711" cy="980072"/>
          </a:xfrm>
        </p:spPr>
        <p:txBody>
          <a:bodyPr/>
          <a:lstStyle/>
          <a:p>
            <a:r>
              <a:rPr lang="en-AU" sz="2400" b="1" dirty="0" smtClean="0"/>
              <a:t>Principle 3: Common geographies for dissemination of statistics</a:t>
            </a:r>
            <a:endParaRPr lang="en-GB" sz="2400" b="1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728" y="4479293"/>
            <a:ext cx="3276272" cy="225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1340768"/>
            <a:ext cx="76328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AU" sz="2400" dirty="0"/>
              <a:t>A common set of geographies for the display, reporting and analysis of statistics to enable comparisons across datasets – statistical and geospatial.</a:t>
            </a:r>
            <a:br>
              <a:rPr lang="en-AU" sz="2400" dirty="0"/>
            </a:br>
            <a:endParaRPr lang="en-AU" sz="2400" dirty="0"/>
          </a:p>
          <a:p>
            <a:pPr marL="0" indent="0">
              <a:buNone/>
            </a:pPr>
            <a:r>
              <a:rPr lang="en-AU" sz="2400" dirty="0">
                <a:solidFill>
                  <a:srgbClr val="00B0F0"/>
                </a:solidFill>
              </a:rPr>
              <a:t>Objective: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Data from disparate sources can be integrated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Metadata supports data integration and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Visualisation and analysis is simplified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Conversion of data between geographies is </a:t>
            </a:r>
            <a:r>
              <a:rPr lang="en-AU" sz="2400" dirty="0" smtClean="0">
                <a:solidFill>
                  <a:srgbClr val="00B0F0"/>
                </a:solidFill>
              </a:rPr>
              <a:t>supported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 smtClean="0">
              <a:solidFill>
                <a:srgbClr val="00B0F0"/>
              </a:solidFill>
            </a:endParaRPr>
          </a:p>
          <a:p>
            <a:r>
              <a:rPr lang="en-AU" sz="2400" dirty="0">
                <a:solidFill>
                  <a:srgbClr val="00B0F0"/>
                </a:solidFill>
              </a:rPr>
              <a:t>Consultation highlighted: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B0F0"/>
                </a:solidFill>
              </a:rPr>
              <a:t>Consistent geography model, Poland</a:t>
            </a:r>
            <a:endParaRPr lang="en-AU" sz="2400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B0F0"/>
                </a:solidFill>
              </a:rPr>
              <a:t>Discrete Global </a:t>
            </a:r>
            <a:r>
              <a:rPr lang="en-AU" sz="2400" dirty="0" smtClean="0">
                <a:solidFill>
                  <a:srgbClr val="00B0F0"/>
                </a:solidFill>
              </a:rPr>
              <a:t>Grid </a:t>
            </a:r>
            <a:r>
              <a:rPr lang="en-AU" sz="2400" dirty="0" smtClean="0">
                <a:solidFill>
                  <a:srgbClr val="00B0F0"/>
                </a:solidFill>
              </a:rPr>
              <a:t>System</a:t>
            </a:r>
            <a:endParaRPr lang="en-AU" sz="2400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31640" y="332656"/>
            <a:ext cx="6187594" cy="648072"/>
          </a:xfrm>
        </p:spPr>
        <p:txBody>
          <a:bodyPr/>
          <a:lstStyle/>
          <a:p>
            <a:pPr marL="0" indent="0"/>
            <a:r>
              <a:rPr lang="en-US" sz="2800" b="1" i="1" dirty="0"/>
              <a:t>The</a:t>
            </a:r>
            <a:r>
              <a:rPr lang="pl-PL" sz="2800" b="1" i="1" dirty="0"/>
              <a:t> </a:t>
            </a:r>
            <a:r>
              <a:rPr lang="en-US" sz="2800" b="1" i="1" dirty="0"/>
              <a:t>10 Level</a:t>
            </a:r>
            <a:r>
              <a:rPr lang="pl-PL" sz="2800" b="1" i="1" dirty="0"/>
              <a:t>s</a:t>
            </a:r>
            <a:r>
              <a:rPr lang="en-US" sz="2800" b="1" i="1" dirty="0"/>
              <a:t> Model</a:t>
            </a:r>
            <a:r>
              <a:rPr lang="en-AU" sz="2800" dirty="0"/>
              <a:t/>
            </a:r>
            <a:br>
              <a:rPr lang="en-AU" sz="2800" dirty="0"/>
            </a:br>
            <a:endParaRPr lang="en-AU" sz="2800" dirty="0"/>
          </a:p>
        </p:txBody>
      </p:sp>
      <p:pic>
        <p:nvPicPr>
          <p:cNvPr id="43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85453"/>
            <a:ext cx="757237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Prostokąt 3"/>
          <p:cNvSpPr/>
          <p:nvPr/>
        </p:nvSpPr>
        <p:spPr>
          <a:xfrm rot="16200000">
            <a:off x="-1782362" y="3450679"/>
            <a:ext cx="46185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unique </a:t>
            </a:r>
            <a:r>
              <a:rPr lang="en-US" sz="28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</a:t>
            </a:r>
            <a:r>
              <a:rPr lang="pl-PL" sz="28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system</a:t>
            </a:r>
            <a:endParaRPr lang="pl-PL" sz="2800" dirty="0">
              <a:latin typeface="Bookman Old Style" panose="02050604050505020204" pitchFamily="18" charset="0"/>
            </a:endParaRPr>
          </a:p>
        </p:txBody>
      </p:sp>
      <p:sp>
        <p:nvSpPr>
          <p:cNvPr id="49" name="Tytuł 1"/>
          <p:cNvSpPr txBox="1">
            <a:spLocks/>
          </p:cNvSpPr>
          <p:nvPr/>
        </p:nvSpPr>
        <p:spPr>
          <a:xfrm>
            <a:off x="3059832" y="6309320"/>
            <a:ext cx="6120680" cy="407070"/>
          </a:xfrm>
          <a:prstGeom prst="rect">
            <a:avLst/>
          </a:prstGeom>
          <a:solidFill>
            <a:schemeClr val="bg1"/>
          </a:solidFill>
        </p:spPr>
        <p:txBody>
          <a:bodyPr vert="horz" anchor="b" anchorCtr="0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1200" dirty="0" smtClean="0"/>
              <a:t>                                                                       </a:t>
            </a:r>
            <a:r>
              <a:rPr lang="pl-PL" sz="1200" dirty="0" smtClean="0"/>
              <a:t>Personal </a:t>
            </a:r>
            <a:r>
              <a:rPr lang="en-US" sz="1200" dirty="0"/>
              <a:t>proposition</a:t>
            </a:r>
            <a:r>
              <a:rPr lang="pl-PL" sz="1200" dirty="0"/>
              <a:t> of </a:t>
            </a:r>
            <a:r>
              <a:rPr lang="en-AU" sz="1200" dirty="0" smtClean="0"/>
              <a:t/>
            </a:r>
            <a:br>
              <a:rPr lang="en-AU" sz="1200" dirty="0" smtClean="0"/>
            </a:br>
            <a:r>
              <a:rPr lang="en-AU" sz="1200" dirty="0" smtClean="0"/>
              <a:t>                                                                                        </a:t>
            </a:r>
            <a:r>
              <a:rPr lang="pl-PL" sz="1200" dirty="0" smtClean="0"/>
              <a:t>Janusz </a:t>
            </a:r>
            <a:r>
              <a:rPr lang="pl-PL" sz="1200" dirty="0"/>
              <a:t>Dygaszewicz CSO Poland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14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13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AU" dirty="0"/>
              <a:t>A common set of geographies for the display, reporting and analysis of statistics to enable comparisons across datasets – statistical and geospatial.</a:t>
            </a:r>
            <a:br>
              <a:rPr lang="en-AU" dirty="0"/>
            </a:b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932" y="274638"/>
            <a:ext cx="6126711" cy="980072"/>
          </a:xfrm>
        </p:spPr>
        <p:txBody>
          <a:bodyPr/>
          <a:lstStyle/>
          <a:p>
            <a:r>
              <a:rPr lang="en-AU" sz="2400" b="1" dirty="0" smtClean="0"/>
              <a:t>Principle 4: Statistical and geospatial interoperability</a:t>
            </a:r>
            <a:endParaRPr lang="en-GB" sz="2400" b="1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728" y="4479293"/>
            <a:ext cx="3276272" cy="225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1196752"/>
            <a:ext cx="76328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AU" sz="2400" dirty="0"/>
              <a:t>Greater interoperability to enhance the efficiency of creation, discovery, access and use of data</a:t>
            </a:r>
            <a:r>
              <a:rPr lang="en-AU" sz="2400" dirty="0" smtClean="0"/>
              <a:t>.</a:t>
            </a:r>
            <a:br>
              <a:rPr lang="en-AU" sz="2400" dirty="0" smtClean="0"/>
            </a:br>
            <a:endParaRPr lang="en-AU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AU" sz="2400" dirty="0">
                <a:solidFill>
                  <a:srgbClr val="00B0F0"/>
                </a:solidFill>
              </a:rPr>
              <a:t>Objectives;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Greater efficiency and simplification in the creation </a:t>
            </a:r>
            <a:br>
              <a:rPr lang="en-AU" sz="2400" dirty="0">
                <a:solidFill>
                  <a:srgbClr val="00B0F0"/>
                </a:solidFill>
              </a:rPr>
            </a:br>
            <a:r>
              <a:rPr lang="en-AU" sz="2400" dirty="0">
                <a:solidFill>
                  <a:srgbClr val="00B0F0"/>
                </a:solidFill>
              </a:rPr>
              <a:t>and use of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A wider range of data available for analysis and increasing potential applications of data and technologies</a:t>
            </a:r>
            <a:r>
              <a:rPr lang="en-AU" sz="2400" dirty="0" smtClean="0">
                <a:solidFill>
                  <a:srgbClr val="00B0F0"/>
                </a:solidFill>
              </a:rPr>
              <a:t>.</a:t>
            </a:r>
            <a:br>
              <a:rPr lang="en-AU" sz="2400" dirty="0" smtClean="0">
                <a:solidFill>
                  <a:srgbClr val="00B0F0"/>
                </a:solidFill>
              </a:rPr>
            </a:br>
            <a:endParaRPr lang="en-AU" sz="2400" dirty="0" smtClean="0">
              <a:solidFill>
                <a:srgbClr val="00B0F0"/>
              </a:solidFill>
            </a:endParaRPr>
          </a:p>
          <a:p>
            <a:r>
              <a:rPr lang="en-AU" sz="2400" dirty="0">
                <a:solidFill>
                  <a:srgbClr val="00B0F0"/>
                </a:solidFill>
              </a:rPr>
              <a:t>Consultation highlighted: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B0F0"/>
                </a:solidFill>
              </a:rPr>
              <a:t>W3C/OGC </a:t>
            </a:r>
            <a:r>
              <a:rPr lang="en-AU" sz="2400" dirty="0">
                <a:solidFill>
                  <a:srgbClr val="00B0F0"/>
                </a:solidFill>
              </a:rPr>
              <a:t>- Spatial Data on the Web </a:t>
            </a:r>
            <a:r>
              <a:rPr lang="en-AU" sz="2400" dirty="0" smtClean="0">
                <a:solidFill>
                  <a:srgbClr val="00B0F0"/>
                </a:solidFill>
              </a:rPr>
              <a:t/>
            </a:r>
            <a:br>
              <a:rPr lang="en-AU" sz="2400" dirty="0" smtClean="0">
                <a:solidFill>
                  <a:srgbClr val="00B0F0"/>
                </a:solidFill>
              </a:rPr>
            </a:br>
            <a:r>
              <a:rPr lang="en-AU" sz="2400" dirty="0" smtClean="0">
                <a:solidFill>
                  <a:srgbClr val="00B0F0"/>
                </a:solidFill>
              </a:rPr>
              <a:t>Working Group </a:t>
            </a:r>
            <a:r>
              <a:rPr lang="en-AU" sz="2400" dirty="0">
                <a:solidFill>
                  <a:srgbClr val="00B0F0"/>
                </a:solidFill>
              </a:rPr>
              <a:t>(</a:t>
            </a:r>
            <a:r>
              <a:rPr lang="en-AU" sz="2400" dirty="0" smtClean="0">
                <a:solidFill>
                  <a:srgbClr val="00B0F0"/>
                </a:solidFill>
              </a:rPr>
              <a:t>SDWWG)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B0F0"/>
                </a:solidFill>
              </a:rPr>
              <a:t>GEOSTAT - Common Statistical </a:t>
            </a:r>
            <a:br>
              <a:rPr lang="en-AU" sz="2400" dirty="0" smtClean="0">
                <a:solidFill>
                  <a:srgbClr val="00B0F0"/>
                </a:solidFill>
              </a:rPr>
            </a:br>
            <a:r>
              <a:rPr lang="en-AU" sz="2400" dirty="0" smtClean="0">
                <a:solidFill>
                  <a:srgbClr val="00B0F0"/>
                </a:solidFill>
              </a:rPr>
              <a:t>Production Architecture</a:t>
            </a:r>
            <a:endParaRPr lang="en-AU" sz="2400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13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932" y="274638"/>
            <a:ext cx="6126711" cy="980072"/>
          </a:xfrm>
        </p:spPr>
        <p:txBody>
          <a:bodyPr/>
          <a:lstStyle/>
          <a:p>
            <a:r>
              <a:rPr lang="en-AU" sz="2400" b="1" dirty="0" smtClean="0"/>
              <a:t>Principle 5: Accessible and Useable Geospatially enabled statistics</a:t>
            </a:r>
            <a:endParaRPr lang="en-GB" sz="2400" b="1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728" y="4479293"/>
            <a:ext cx="3276272" cy="225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1196752"/>
            <a:ext cx="76328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AU" sz="2400" dirty="0"/>
              <a:t>Identification and development of policies, standards and guidelines to support </a:t>
            </a:r>
            <a:r>
              <a:rPr lang="en-AU" sz="2400" dirty="0" smtClean="0"/>
              <a:t>the release and </a:t>
            </a:r>
            <a:r>
              <a:rPr lang="en-AU" sz="2400" dirty="0"/>
              <a:t>use of geospatially enabled information.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B0F0"/>
                </a:solidFill>
              </a:rPr>
              <a:t/>
            </a:r>
            <a:br>
              <a:rPr lang="en-AU" sz="2400" dirty="0">
                <a:solidFill>
                  <a:srgbClr val="00B0F0"/>
                </a:solidFill>
              </a:rPr>
            </a:br>
            <a:r>
              <a:rPr lang="en-AU" sz="2400" dirty="0">
                <a:solidFill>
                  <a:srgbClr val="00B0F0"/>
                </a:solidFill>
              </a:rPr>
              <a:t>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Data released and accessible, with privacy and confidentiality protected.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Web services enabling machine-to-machine access and dynamic linking.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Promote best practices</a:t>
            </a:r>
            <a:r>
              <a:rPr lang="en-AU" sz="2400" dirty="0" smtClean="0">
                <a:solidFill>
                  <a:srgbClr val="00B0F0"/>
                </a:solidFill>
              </a:rPr>
              <a:t>.</a:t>
            </a:r>
            <a:br>
              <a:rPr lang="en-AU" sz="2400" dirty="0" smtClean="0">
                <a:solidFill>
                  <a:srgbClr val="00B0F0"/>
                </a:solidFill>
              </a:rPr>
            </a:br>
            <a:endParaRPr lang="en-AU" sz="2400" dirty="0" smtClean="0">
              <a:solidFill>
                <a:srgbClr val="00B0F0"/>
              </a:solidFill>
            </a:endParaRPr>
          </a:p>
          <a:p>
            <a:r>
              <a:rPr lang="en-AU" sz="2400" dirty="0">
                <a:solidFill>
                  <a:srgbClr val="00B0F0"/>
                </a:solidFill>
              </a:rPr>
              <a:t>Consultation highlighted: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B0F0"/>
                </a:solidFill>
              </a:rPr>
              <a:t>Need for more guidance and support </a:t>
            </a:r>
            <a:br>
              <a:rPr lang="en-AU" sz="2400" dirty="0" smtClean="0">
                <a:solidFill>
                  <a:srgbClr val="00B0F0"/>
                </a:solidFill>
              </a:rPr>
            </a:br>
            <a:r>
              <a:rPr lang="en-AU" sz="2400" dirty="0" smtClean="0">
                <a:solidFill>
                  <a:srgbClr val="00B0F0"/>
                </a:solidFill>
              </a:rPr>
              <a:t>material for this section.</a:t>
            </a:r>
            <a:endParaRPr lang="en-AU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509120" y="1988840"/>
            <a:ext cx="4671392" cy="4464497"/>
            <a:chOff x="323527" y="831051"/>
            <a:chExt cx="4671392" cy="4464497"/>
          </a:xfrm>
        </p:grpSpPr>
        <p:sp>
          <p:nvSpPr>
            <p:cNvPr id="4" name="Rectangle 3"/>
            <p:cNvSpPr/>
            <p:nvPr/>
          </p:nvSpPr>
          <p:spPr>
            <a:xfrm>
              <a:off x="323527" y="831051"/>
              <a:ext cx="4482000" cy="4464497"/>
            </a:xfrm>
            <a:prstGeom prst="rect">
              <a:avLst/>
            </a:prstGeom>
            <a:noFill/>
            <a:ln w="25400" cap="flat" cmpd="sng" algn="ctr">
              <a:solidFill>
                <a:srgbClr val="C0504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91132" y="1263099"/>
              <a:ext cx="4189698" cy="3887971"/>
              <a:chOff x="984679" y="1030594"/>
              <a:chExt cx="4907392" cy="4321305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r="732" b="9846"/>
              <a:stretch/>
            </p:blipFill>
            <p:spPr bwMode="auto">
              <a:xfrm>
                <a:off x="3627429" y="1030594"/>
                <a:ext cx="2264642" cy="43213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8" name="Group 7"/>
              <p:cNvGrpSpPr/>
              <p:nvPr/>
            </p:nvGrpSpPr>
            <p:grpSpPr>
              <a:xfrm>
                <a:off x="984679" y="1990996"/>
                <a:ext cx="2614632" cy="3121316"/>
                <a:chOff x="-2327689" y="2067752"/>
                <a:chExt cx="2614632" cy="3121316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-2319693" y="2067752"/>
                  <a:ext cx="2606636" cy="290768"/>
                </a:xfrm>
                <a:prstGeom prst="rect">
                  <a:avLst/>
                </a:prstGeom>
                <a:solidFill>
                  <a:srgbClr val="C0504D">
                    <a:lumMod val="75000"/>
                  </a:srgbClr>
                </a:solidFill>
                <a:ln w="25400" cap="flat" cmpd="sng" algn="ctr">
                  <a:solidFill>
                    <a:srgbClr val="C0504D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Admin. &amp; statistical  boundaries 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-2327689" y="2521995"/>
                  <a:ext cx="2606633" cy="290768"/>
                </a:xfrm>
                <a:prstGeom prst="rect">
                  <a:avLst/>
                </a:prstGeom>
                <a:solidFill>
                  <a:srgbClr val="C0504D">
                    <a:lumMod val="75000"/>
                  </a:srgbClr>
                </a:solidFill>
                <a:ln w="25400" cap="flat" cmpd="sng" algn="ctr">
                  <a:solidFill>
                    <a:srgbClr val="C0504D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Addressing, Place Names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-2319690" y="2997253"/>
                  <a:ext cx="2606633" cy="290768"/>
                </a:xfrm>
                <a:prstGeom prst="rect">
                  <a:avLst/>
                </a:prstGeom>
                <a:solidFill>
                  <a:srgbClr val="C0504D">
                    <a:lumMod val="75000"/>
                  </a:srgbClr>
                </a:solidFill>
                <a:ln w="25400" cap="flat" cmpd="sng" algn="ctr">
                  <a:solidFill>
                    <a:srgbClr val="C0504D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Transport, Water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-2319691" y="3472513"/>
                  <a:ext cx="2606634" cy="290768"/>
                </a:xfrm>
                <a:prstGeom prst="rect">
                  <a:avLst/>
                </a:prstGeom>
                <a:solidFill>
                  <a:srgbClr val="C0504D">
                    <a:lumMod val="75000"/>
                  </a:srgbClr>
                </a:solidFill>
                <a:ln w="25400" cap="flat" cmpd="sng" algn="ctr">
                  <a:solidFill>
                    <a:srgbClr val="C0504D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Land and Property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-2319691" y="3947776"/>
                  <a:ext cx="2606634" cy="290768"/>
                </a:xfrm>
                <a:prstGeom prst="rect">
                  <a:avLst/>
                </a:prstGeom>
                <a:solidFill>
                  <a:srgbClr val="C0504D">
                    <a:lumMod val="75000"/>
                  </a:srgbClr>
                </a:solidFill>
                <a:ln w="25400" cap="flat" cmpd="sng" algn="ctr">
                  <a:solidFill>
                    <a:srgbClr val="C0504D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Elevation and Depth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-2319691" y="4423035"/>
                  <a:ext cx="2606634" cy="290768"/>
                </a:xfrm>
                <a:prstGeom prst="rect">
                  <a:avLst/>
                </a:prstGeom>
                <a:solidFill>
                  <a:srgbClr val="C0504D">
                    <a:lumMod val="75000"/>
                  </a:srgbClr>
                </a:solidFill>
                <a:ln w="25400" cap="flat" cmpd="sng" algn="ctr">
                  <a:solidFill>
                    <a:srgbClr val="C0504D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Imagery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-2319691" y="4898300"/>
                  <a:ext cx="2606634" cy="290768"/>
                </a:xfrm>
                <a:prstGeom prst="rect">
                  <a:avLst/>
                </a:prstGeom>
                <a:solidFill>
                  <a:srgbClr val="C0504D">
                    <a:lumMod val="75000"/>
                  </a:srgbClr>
                </a:solidFill>
                <a:ln w="25400" cap="flat" cmpd="sng" algn="ctr">
                  <a:solidFill>
                    <a:srgbClr val="C0504D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Positioning</a:t>
                  </a:r>
                </a:p>
              </p:txBody>
            </p:sp>
          </p:grpSp>
        </p:grpSp>
        <p:sp>
          <p:nvSpPr>
            <p:cNvPr id="6" name="TextBox 5"/>
            <p:cNvSpPr txBox="1"/>
            <p:nvPr/>
          </p:nvSpPr>
          <p:spPr>
            <a:xfrm>
              <a:off x="537616" y="875765"/>
              <a:ext cx="4457303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953735"/>
                  </a:solidFill>
                  <a:effectLst/>
                  <a:uLnTx/>
                  <a:uFillTx/>
                  <a:latin typeface="Calibri"/>
                </a:rPr>
                <a:t>Fundamental Geospatial Datasets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953735"/>
                  </a:solidFill>
                  <a:effectLst/>
                  <a:uLnTx/>
                  <a:uFillTx/>
                  <a:latin typeface="Calibri"/>
                </a:rPr>
                <a:t>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953735"/>
                  </a:solidFill>
                  <a:effectLst/>
                  <a:uLnTx/>
                  <a:uFillTx/>
                  <a:latin typeface="Calibri"/>
                </a:rPr>
                <a:t/>
              </a:r>
              <a:br>
                <a:rPr kumimoji="0" lang="en-AU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953735"/>
                  </a:solidFill>
                  <a:effectLst/>
                  <a:uLnTx/>
                  <a:uFillTx/>
                  <a:latin typeface="Calibri"/>
                </a:rPr>
              </a:br>
              <a:r>
                <a:rPr kumimoji="0" lang="en-AU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953735"/>
                  </a:solidFill>
                  <a:effectLst/>
                  <a:uLnTx/>
                  <a:uFillTx/>
                  <a:latin typeface="Calibri"/>
                </a:rPr>
                <a:t> 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242915" y="1949547"/>
            <a:ext cx="3186085" cy="4575798"/>
          </a:xfrm>
          <a:prstGeom prst="roundRect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0688" y="1980804"/>
            <a:ext cx="229979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AU" sz="1600" b="1" dirty="0" smtClean="0">
                <a:solidFill>
                  <a:srgbClr val="558ED5"/>
                </a:solidFill>
                <a:latin typeface="Calibri"/>
              </a:rPr>
              <a:t>Socio-Economic Datasets</a:t>
            </a:r>
            <a:endParaRPr lang="en-AU" sz="1600" b="1" dirty="0">
              <a:solidFill>
                <a:srgbClr val="558ED5"/>
              </a:solidFill>
              <a:latin typeface="Calibri"/>
            </a:endParaRPr>
          </a:p>
        </p:txBody>
      </p:sp>
      <p:cxnSp>
        <p:nvCxnSpPr>
          <p:cNvPr id="18" name="Straight Connector 17"/>
          <p:cNvCxnSpPr>
            <a:stCxn id="38" idx="2"/>
            <a:endCxn id="44" idx="0"/>
          </p:cNvCxnSpPr>
          <p:nvPr/>
        </p:nvCxnSpPr>
        <p:spPr>
          <a:xfrm flipH="1">
            <a:off x="1007502" y="3385518"/>
            <a:ext cx="212032" cy="696506"/>
          </a:xfrm>
          <a:prstGeom prst="line">
            <a:avLst/>
          </a:prstGeom>
          <a:noFill/>
          <a:ln w="38100" cap="flat" cmpd="sng" algn="ctr">
            <a:solidFill>
              <a:srgbClr val="76B531"/>
            </a:solidFill>
            <a:prstDash val="solid"/>
          </a:ln>
          <a:effectLst/>
        </p:spPr>
      </p:cxnSp>
      <p:cxnSp>
        <p:nvCxnSpPr>
          <p:cNvPr id="19" name="Straight Connector 18"/>
          <p:cNvCxnSpPr/>
          <p:nvPr/>
        </p:nvCxnSpPr>
        <p:spPr>
          <a:xfrm>
            <a:off x="1682347" y="3004920"/>
            <a:ext cx="846553" cy="0"/>
          </a:xfrm>
          <a:prstGeom prst="line">
            <a:avLst/>
          </a:prstGeom>
          <a:noFill/>
          <a:ln w="38100" cap="flat" cmpd="sng" algn="ctr">
            <a:solidFill>
              <a:srgbClr val="76B531"/>
            </a:solidFill>
            <a:prstDash val="solid"/>
          </a:ln>
          <a:effectLst/>
        </p:spPr>
      </p:cxnSp>
      <p:cxnSp>
        <p:nvCxnSpPr>
          <p:cNvPr id="20" name="Straight Connector 19"/>
          <p:cNvCxnSpPr>
            <a:stCxn id="41" idx="2"/>
            <a:endCxn id="34" idx="0"/>
          </p:cNvCxnSpPr>
          <p:nvPr/>
        </p:nvCxnSpPr>
        <p:spPr>
          <a:xfrm flipH="1">
            <a:off x="2636912" y="3241262"/>
            <a:ext cx="144016" cy="660949"/>
          </a:xfrm>
          <a:prstGeom prst="line">
            <a:avLst/>
          </a:prstGeom>
          <a:noFill/>
          <a:ln w="38100" cap="flat" cmpd="sng" algn="ctr">
            <a:solidFill>
              <a:srgbClr val="76B531"/>
            </a:solidFill>
            <a:prstDash val="solid"/>
          </a:ln>
          <a:effectLst/>
        </p:spPr>
      </p:cxnSp>
      <p:cxnSp>
        <p:nvCxnSpPr>
          <p:cNvPr id="21" name="Straight Connector 20"/>
          <p:cNvCxnSpPr/>
          <p:nvPr/>
        </p:nvCxnSpPr>
        <p:spPr>
          <a:xfrm flipH="1" flipV="1">
            <a:off x="1682347" y="3332749"/>
            <a:ext cx="594525" cy="459016"/>
          </a:xfrm>
          <a:prstGeom prst="line">
            <a:avLst/>
          </a:prstGeom>
          <a:noFill/>
          <a:ln w="38100" cap="flat" cmpd="sng" algn="ctr">
            <a:solidFill>
              <a:srgbClr val="76B531"/>
            </a:solidFill>
            <a:prstDash val="solid"/>
          </a:ln>
          <a:effectLst/>
        </p:spPr>
      </p:cxnSp>
      <p:cxnSp>
        <p:nvCxnSpPr>
          <p:cNvPr id="22" name="Straight Connector 21"/>
          <p:cNvCxnSpPr>
            <a:endCxn id="33" idx="0"/>
          </p:cNvCxnSpPr>
          <p:nvPr/>
        </p:nvCxnSpPr>
        <p:spPr>
          <a:xfrm flipH="1">
            <a:off x="2528901" y="4206447"/>
            <a:ext cx="108011" cy="712027"/>
          </a:xfrm>
          <a:prstGeom prst="line">
            <a:avLst/>
          </a:prstGeom>
          <a:noFill/>
          <a:ln w="38100" cap="flat" cmpd="sng" algn="ctr">
            <a:solidFill>
              <a:srgbClr val="76B531"/>
            </a:solidFill>
            <a:prstDash val="solid"/>
          </a:ln>
          <a:effectLst/>
        </p:spPr>
      </p:cxnSp>
      <p:cxnSp>
        <p:nvCxnSpPr>
          <p:cNvPr id="23" name="Straight Connector 22"/>
          <p:cNvCxnSpPr/>
          <p:nvPr/>
        </p:nvCxnSpPr>
        <p:spPr>
          <a:xfrm>
            <a:off x="2582906" y="5205376"/>
            <a:ext cx="0" cy="593597"/>
          </a:xfrm>
          <a:prstGeom prst="line">
            <a:avLst/>
          </a:prstGeom>
          <a:noFill/>
          <a:ln w="38100" cap="flat" cmpd="sng" algn="ctr">
            <a:solidFill>
              <a:srgbClr val="76B531"/>
            </a:solidFill>
            <a:prstDash val="solid"/>
          </a:ln>
          <a:effectLst/>
        </p:spPr>
      </p:cxnSp>
      <p:cxnSp>
        <p:nvCxnSpPr>
          <p:cNvPr id="24" name="Straight Connector 23"/>
          <p:cNvCxnSpPr/>
          <p:nvPr/>
        </p:nvCxnSpPr>
        <p:spPr>
          <a:xfrm flipH="1">
            <a:off x="1606677" y="5929778"/>
            <a:ext cx="576815" cy="0"/>
          </a:xfrm>
          <a:prstGeom prst="line">
            <a:avLst/>
          </a:prstGeom>
          <a:noFill/>
          <a:ln w="38100" cap="flat" cmpd="sng" algn="ctr">
            <a:solidFill>
              <a:srgbClr val="76B531"/>
            </a:solidFill>
            <a:prstDash val="solid"/>
          </a:ln>
          <a:effectLst/>
        </p:spPr>
      </p:cxnSp>
      <p:cxnSp>
        <p:nvCxnSpPr>
          <p:cNvPr id="25" name="Straight Connector 24"/>
          <p:cNvCxnSpPr>
            <a:stCxn id="47" idx="0"/>
          </p:cNvCxnSpPr>
          <p:nvPr/>
        </p:nvCxnSpPr>
        <p:spPr>
          <a:xfrm flipH="1" flipV="1">
            <a:off x="990707" y="4918474"/>
            <a:ext cx="153990" cy="494037"/>
          </a:xfrm>
          <a:prstGeom prst="line">
            <a:avLst/>
          </a:prstGeom>
          <a:noFill/>
          <a:ln w="38100" cap="flat" cmpd="sng" algn="ctr">
            <a:solidFill>
              <a:srgbClr val="76B531"/>
            </a:solidFill>
            <a:prstDash val="solid"/>
          </a:ln>
          <a:effectLst/>
        </p:spPr>
      </p:cxnSp>
      <p:cxnSp>
        <p:nvCxnSpPr>
          <p:cNvPr id="26" name="Straight Connector 25"/>
          <p:cNvCxnSpPr/>
          <p:nvPr/>
        </p:nvCxnSpPr>
        <p:spPr>
          <a:xfrm flipV="1">
            <a:off x="1682347" y="5165492"/>
            <a:ext cx="234485" cy="336680"/>
          </a:xfrm>
          <a:prstGeom prst="line">
            <a:avLst/>
          </a:prstGeom>
          <a:noFill/>
          <a:ln w="38100" cap="flat" cmpd="sng" algn="ctr">
            <a:solidFill>
              <a:srgbClr val="76B531"/>
            </a:solidFill>
            <a:prstDash val="solid"/>
          </a:ln>
          <a:effectLst/>
        </p:spPr>
      </p:cxnSp>
      <p:cxnSp>
        <p:nvCxnSpPr>
          <p:cNvPr id="27" name="Straight Connector 26"/>
          <p:cNvCxnSpPr/>
          <p:nvPr/>
        </p:nvCxnSpPr>
        <p:spPr>
          <a:xfrm flipH="1" flipV="1">
            <a:off x="1412776" y="4587382"/>
            <a:ext cx="504056" cy="356384"/>
          </a:xfrm>
          <a:prstGeom prst="line">
            <a:avLst/>
          </a:prstGeom>
          <a:noFill/>
          <a:ln w="38100" cap="flat" cmpd="sng" algn="ctr">
            <a:solidFill>
              <a:srgbClr val="76B531"/>
            </a:solidFill>
            <a:prstDash val="solid"/>
          </a:ln>
          <a:effectLst/>
        </p:spPr>
      </p:cxnSp>
      <p:cxnSp>
        <p:nvCxnSpPr>
          <p:cNvPr id="28" name="Straight Connector 27"/>
          <p:cNvCxnSpPr/>
          <p:nvPr/>
        </p:nvCxnSpPr>
        <p:spPr>
          <a:xfrm flipH="1" flipV="1">
            <a:off x="1606677" y="3513881"/>
            <a:ext cx="576815" cy="1251693"/>
          </a:xfrm>
          <a:prstGeom prst="line">
            <a:avLst/>
          </a:prstGeom>
          <a:noFill/>
          <a:ln w="38100" cap="flat" cmpd="sng" algn="ctr">
            <a:solidFill>
              <a:srgbClr val="76B531"/>
            </a:solidFill>
            <a:prstDash val="solid"/>
          </a:ln>
          <a:effectLst/>
        </p:spPr>
      </p:cxnSp>
      <p:cxnSp>
        <p:nvCxnSpPr>
          <p:cNvPr id="29" name="Straight Connector 28"/>
          <p:cNvCxnSpPr/>
          <p:nvPr/>
        </p:nvCxnSpPr>
        <p:spPr>
          <a:xfrm flipH="1">
            <a:off x="1219534" y="3207558"/>
            <a:ext cx="1309366" cy="1142612"/>
          </a:xfrm>
          <a:prstGeom prst="line">
            <a:avLst/>
          </a:prstGeom>
          <a:noFill/>
          <a:ln w="38100" cap="flat" cmpd="sng" algn="ctr">
            <a:solidFill>
              <a:srgbClr val="76B531"/>
            </a:solidFill>
            <a:prstDash val="solid"/>
          </a:ln>
          <a:effectLst/>
        </p:spPr>
      </p:cxnSp>
      <p:cxnSp>
        <p:nvCxnSpPr>
          <p:cNvPr id="30" name="Straight Connector 29"/>
          <p:cNvCxnSpPr/>
          <p:nvPr/>
        </p:nvCxnSpPr>
        <p:spPr>
          <a:xfrm flipH="1">
            <a:off x="1229299" y="4139727"/>
            <a:ext cx="954193" cy="1362445"/>
          </a:xfrm>
          <a:prstGeom prst="line">
            <a:avLst/>
          </a:prstGeom>
          <a:noFill/>
          <a:ln w="38100" cap="flat" cmpd="sng" algn="ctr">
            <a:solidFill>
              <a:srgbClr val="76B531"/>
            </a:solidFill>
            <a:prstDash val="solid"/>
          </a:ln>
          <a:effectLst/>
        </p:spPr>
      </p:cxnSp>
      <p:cxnSp>
        <p:nvCxnSpPr>
          <p:cNvPr id="31" name="Straight Connector 30"/>
          <p:cNvCxnSpPr/>
          <p:nvPr/>
        </p:nvCxnSpPr>
        <p:spPr>
          <a:xfrm flipV="1">
            <a:off x="2924944" y="4206447"/>
            <a:ext cx="0" cy="1592526"/>
          </a:xfrm>
          <a:prstGeom prst="line">
            <a:avLst/>
          </a:prstGeom>
          <a:noFill/>
          <a:ln w="38100" cap="flat" cmpd="sng" algn="ctr">
            <a:solidFill>
              <a:srgbClr val="76B531"/>
            </a:solidFill>
            <a:prstDash val="solid"/>
          </a:ln>
          <a:effectLst/>
        </p:spPr>
      </p:cxnSp>
      <p:cxnSp>
        <p:nvCxnSpPr>
          <p:cNvPr id="32" name="Straight Connector 31"/>
          <p:cNvCxnSpPr/>
          <p:nvPr/>
        </p:nvCxnSpPr>
        <p:spPr>
          <a:xfrm flipV="1">
            <a:off x="692696" y="3513881"/>
            <a:ext cx="0" cy="1988291"/>
          </a:xfrm>
          <a:prstGeom prst="line">
            <a:avLst/>
          </a:prstGeom>
          <a:noFill/>
          <a:ln w="38100" cap="flat" cmpd="sng" algn="ctr">
            <a:solidFill>
              <a:srgbClr val="76B531"/>
            </a:solidFill>
            <a:prstDash val="solid"/>
          </a:ln>
          <a:effectLst/>
        </p:spPr>
      </p:cxnSp>
      <p:sp>
        <p:nvSpPr>
          <p:cNvPr id="33" name="Flowchart: Magnetic Disk 32"/>
          <p:cNvSpPr/>
          <p:nvPr/>
        </p:nvSpPr>
        <p:spPr>
          <a:xfrm>
            <a:off x="1772817" y="4691102"/>
            <a:ext cx="1512167" cy="682115"/>
          </a:xfrm>
          <a:prstGeom prst="flowChartMagneticDisk">
            <a:avLst/>
          </a:prstGeom>
          <a:gradFill flip="none" rotWithShape="1">
            <a:gsLst>
              <a:gs pos="0">
                <a:srgbClr val="DDEBCF"/>
              </a:gs>
              <a:gs pos="25000">
                <a:srgbClr val="9CB86E"/>
              </a:gs>
              <a:gs pos="100000">
                <a:srgbClr val="156B13"/>
              </a:gs>
            </a:gsLst>
            <a:lin ang="13500000" scaled="1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Land </a:t>
            </a:r>
            <a:br>
              <a:rPr kumimoji="0" lang="en-AU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AU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Valuation </a:t>
            </a:r>
            <a:br>
              <a:rPr kumimoji="0" lang="en-AU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AU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Use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34" name="Flowchart: Magnetic Disk 33"/>
          <p:cNvSpPr/>
          <p:nvPr/>
        </p:nvSpPr>
        <p:spPr>
          <a:xfrm>
            <a:off x="2132856" y="3684319"/>
            <a:ext cx="1008112" cy="653676"/>
          </a:xfrm>
          <a:prstGeom prst="flowChartMagneticDisk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Immigration</a:t>
            </a:r>
          </a:p>
        </p:txBody>
      </p:sp>
      <p:sp>
        <p:nvSpPr>
          <p:cNvPr id="35" name="Flowchart: Magnetic Disk 34"/>
          <p:cNvSpPr/>
          <p:nvPr/>
        </p:nvSpPr>
        <p:spPr>
          <a:xfrm>
            <a:off x="2060848" y="5589240"/>
            <a:ext cx="1166831" cy="864097"/>
          </a:xfrm>
          <a:prstGeom prst="flowChartMagneticDisk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6200000" scaled="0"/>
            <a:tileRect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Others …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07272" y="2348881"/>
            <a:ext cx="1824524" cy="1312079"/>
            <a:chOff x="295498" y="2060848"/>
            <a:chExt cx="1917904" cy="1440160"/>
          </a:xfrm>
        </p:grpSpPr>
        <p:sp>
          <p:nvSpPr>
            <p:cNvPr id="37" name="Flowchart: Magnetic Disk 36"/>
            <p:cNvSpPr/>
            <p:nvPr/>
          </p:nvSpPr>
          <p:spPr>
            <a:xfrm>
              <a:off x="405702" y="2060848"/>
              <a:ext cx="1718026" cy="1440160"/>
            </a:xfrm>
            <a:prstGeom prst="flowChartMagneticDisk">
              <a:avLst/>
            </a:prstGeom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ln w="254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5498" y="2183015"/>
              <a:ext cx="191790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Core Statistical</a:t>
              </a:r>
              <a:r>
                <a:rPr kumimoji="0" lang="en-A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/>
              </a:r>
              <a:br>
                <a:rPr kumimoji="0" lang="en-A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</a:br>
              <a:endParaRPr kumimoji="0" lang="en-AU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Census, Demographics, Agriculture, Building,  </a:t>
              </a:r>
              <a:br>
                <a:rPr kumimoji="0" lang="en-A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</a:br>
              <a:r>
                <a:rPr kumimoji="0" lang="en-A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Labour Force, etc.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183492" y="2460183"/>
            <a:ext cx="1194871" cy="872566"/>
            <a:chOff x="2174364" y="2172150"/>
            <a:chExt cx="1194871" cy="872566"/>
          </a:xfrm>
        </p:grpSpPr>
        <p:sp>
          <p:nvSpPr>
            <p:cNvPr id="40" name="Flowchart: Magnetic Disk 39"/>
            <p:cNvSpPr/>
            <p:nvPr/>
          </p:nvSpPr>
          <p:spPr>
            <a:xfrm>
              <a:off x="2267744" y="2172150"/>
              <a:ext cx="1008113" cy="872566"/>
            </a:xfrm>
            <a:prstGeom prst="flowChartMagneticDisk">
              <a:avLst/>
            </a:prstGeom>
            <a:gradFill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0"/>
            </a:gradFill>
            <a:ln w="254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74364" y="2183788"/>
              <a:ext cx="119487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Tax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Income and Business Tax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32656" y="4018905"/>
            <a:ext cx="1349691" cy="1249591"/>
            <a:chOff x="281446" y="3756326"/>
            <a:chExt cx="1349691" cy="1069695"/>
          </a:xfrm>
        </p:grpSpPr>
        <p:sp>
          <p:nvSpPr>
            <p:cNvPr id="43" name="Flowchart: Magnetic Disk 42"/>
            <p:cNvSpPr/>
            <p:nvPr/>
          </p:nvSpPr>
          <p:spPr>
            <a:xfrm>
              <a:off x="323528" y="3756326"/>
              <a:ext cx="1231939" cy="973274"/>
            </a:xfrm>
            <a:prstGeom prst="flowChartMagneticDisk">
              <a:avLst/>
            </a:prstGeom>
            <a:gradFill flip="none" rotWithShape="1"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52000">
                  <a:srgbClr val="EEECE1">
                    <a:lumMod val="75000"/>
                  </a:srgbClr>
                </a:gs>
                <a:gs pos="62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lin ang="2700000" scaled="0"/>
              <a:tileRect/>
            </a:gradFill>
            <a:ln w="254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81446" y="3810358"/>
              <a:ext cx="134969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Health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/>
              </a:r>
              <a:br>
                <a:rPr kumimoji="0" lang="en-AU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</a:br>
              <a:r>
                <a:rPr kumimoji="0" lang="en-A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Medicare, </a:t>
              </a:r>
              <a:br>
                <a:rPr kumimoji="0" lang="en-A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</a:br>
              <a:r>
                <a:rPr kumimoji="0" lang="en-A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Pharmaceuticals, Workforce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60648" y="5373217"/>
            <a:ext cx="1768097" cy="870367"/>
            <a:chOff x="395536" y="5120819"/>
            <a:chExt cx="1768097" cy="870367"/>
          </a:xfrm>
        </p:grpSpPr>
        <p:sp>
          <p:nvSpPr>
            <p:cNvPr id="46" name="Flowchart: Magnetic Disk 45"/>
            <p:cNvSpPr/>
            <p:nvPr/>
          </p:nvSpPr>
          <p:spPr>
            <a:xfrm>
              <a:off x="477710" y="5120819"/>
              <a:ext cx="1574010" cy="870367"/>
            </a:xfrm>
            <a:prstGeom prst="flowChartMagneticDisk">
              <a:avLst/>
            </a:prstGeom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0" scaled="0"/>
            </a:gradFill>
            <a:ln w="254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5536" y="5160113"/>
              <a:ext cx="176809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Social Welfare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Unemployment, Disability, </a:t>
              </a:r>
              <a:br>
                <a:rPr kumimoji="0" lang="en-A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</a:br>
              <a:r>
                <a:rPr kumimoji="0" lang="en-A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Family Support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068960" y="3240655"/>
            <a:ext cx="1846081" cy="1572829"/>
            <a:chOff x="3131840" y="1628800"/>
            <a:chExt cx="1630057" cy="1378946"/>
          </a:xfrm>
        </p:grpSpPr>
        <p:sp>
          <p:nvSpPr>
            <p:cNvPr id="49" name="TextBox 48"/>
            <p:cNvSpPr txBox="1"/>
            <p:nvPr/>
          </p:nvSpPr>
          <p:spPr>
            <a:xfrm>
              <a:off x="3529330" y="2441088"/>
              <a:ext cx="792088" cy="566658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 smtClean="0">
                  <a:solidFill>
                    <a:prstClr val="white"/>
                  </a:solidFill>
                  <a:latin typeface="Calibri"/>
                </a:rPr>
                <a:t>GSGF bridge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719" b="92072" l="804" r="9819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1840" y="1628800"/>
              <a:ext cx="1630057" cy="824501"/>
            </a:xfrm>
            <a:prstGeom prst="rect">
              <a:avLst/>
            </a:prstGeom>
          </p:spPr>
        </p:pic>
      </p:grpSp>
      <p:sp>
        <p:nvSpPr>
          <p:cNvPr id="51" name="TextBox 50"/>
          <p:cNvSpPr txBox="1"/>
          <p:nvPr/>
        </p:nvSpPr>
        <p:spPr>
          <a:xfrm>
            <a:off x="548680" y="1484784"/>
            <a:ext cx="2874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rgbClr val="558ED5"/>
                </a:solidFill>
                <a:latin typeface="Calibri"/>
              </a:rPr>
              <a:t>Statistical Community</a:t>
            </a:r>
            <a:endParaRPr lang="en-AU" sz="2000" b="1" dirty="0">
              <a:solidFill>
                <a:srgbClr val="558ED5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73216" y="1484785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rgbClr val="953735"/>
                </a:solidFill>
                <a:latin typeface="Calibri"/>
              </a:rPr>
              <a:t>Spatial Community</a:t>
            </a:r>
            <a:endParaRPr lang="en-AU" sz="2000" b="1" dirty="0">
              <a:solidFill>
                <a:srgbClr val="953735"/>
              </a:solidFill>
              <a:latin typeface="Calibri"/>
            </a:endParaRP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692696" y="274638"/>
            <a:ext cx="7983760" cy="980072"/>
          </a:xfrm>
        </p:spPr>
        <p:txBody>
          <a:bodyPr/>
          <a:lstStyle/>
          <a:p>
            <a:r>
              <a:rPr lang="en-AU" sz="2400" b="1" dirty="0" smtClean="0"/>
              <a:t>Global Statistical Geospatial Framework</a:t>
            </a:r>
            <a:br>
              <a:rPr lang="en-AU" sz="2400" b="1" dirty="0" smtClean="0"/>
            </a:br>
            <a:r>
              <a:rPr lang="en-AU" sz="2400" b="1" dirty="0" smtClean="0"/>
              <a:t>- bridging integration gaps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93493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9214" y="-14185"/>
            <a:ext cx="9144000" cy="6813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932" y="274639"/>
            <a:ext cx="7327868" cy="577574"/>
          </a:xfrm>
        </p:spPr>
        <p:txBody>
          <a:bodyPr/>
          <a:lstStyle/>
          <a:p>
            <a:r>
              <a:rPr lang="en-AU" sz="2600" b="1" dirty="0" smtClean="0"/>
              <a:t>Consultation has been extensive</a:t>
            </a:r>
            <a:endParaRPr lang="en-GB" sz="2600" b="1" dirty="0"/>
          </a:p>
        </p:txBody>
      </p:sp>
      <p:sp>
        <p:nvSpPr>
          <p:cNvPr id="3" name="Rectangle 2"/>
          <p:cNvSpPr/>
          <p:nvPr/>
        </p:nvSpPr>
        <p:spPr>
          <a:xfrm>
            <a:off x="4745624" y="4025852"/>
            <a:ext cx="2878215" cy="19856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Global Consultation with NMAs and NSOs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82521" y="4025852"/>
            <a:ext cx="2903006" cy="19856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Global Consultation with members of EG-ISGI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Membership growing e.g UN-GGIM-Africa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82963" y="1594111"/>
            <a:ext cx="1553831" cy="1998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Input from UNSC and UN-GGIM and their regional bodies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2016" y="1629036"/>
            <a:ext cx="1698226" cy="1964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Large number of Country examples collected or volunteered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78655" y="1629036"/>
            <a:ext cx="1553831" cy="1964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Regional sessions e.g. Beijing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35207" y="1629036"/>
            <a:ext cx="1553831" cy="1998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Professional Interest e.g. EFGS, IAOS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3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0" y="0"/>
            <a:ext cx="9144000" cy="6813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FFFFF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580112" y="2634555"/>
            <a:ext cx="0" cy="752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524328" y="2636912"/>
            <a:ext cx="0" cy="752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07904" y="2636912"/>
            <a:ext cx="0" cy="752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763688" y="2636912"/>
            <a:ext cx="0" cy="752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83568" y="2060848"/>
            <a:ext cx="9404" cy="1308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618380" y="2048308"/>
            <a:ext cx="9404" cy="1308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562596" y="2060848"/>
            <a:ext cx="9404" cy="1308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588224" y="2048308"/>
            <a:ext cx="9404" cy="1308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451028" y="2060848"/>
            <a:ext cx="9404" cy="1308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0"/>
          </p:cNvCxnSpPr>
          <p:nvPr/>
        </p:nvCxnSpPr>
        <p:spPr>
          <a:xfrm flipV="1">
            <a:off x="692972" y="3369532"/>
            <a:ext cx="0" cy="403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339752" y="3356992"/>
            <a:ext cx="0" cy="403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148064" y="3356992"/>
            <a:ext cx="0" cy="403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897427" y="3352257"/>
            <a:ext cx="0" cy="403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172400" y="3356992"/>
            <a:ext cx="0" cy="403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0"/>
          </p:cNvCxnSpPr>
          <p:nvPr/>
        </p:nvCxnSpPr>
        <p:spPr>
          <a:xfrm flipH="1" flipV="1">
            <a:off x="3707905" y="3389164"/>
            <a:ext cx="16040" cy="1608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5580112" y="3356992"/>
            <a:ext cx="16040" cy="1608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7" idx="0"/>
          </p:cNvCxnSpPr>
          <p:nvPr/>
        </p:nvCxnSpPr>
        <p:spPr>
          <a:xfrm flipV="1">
            <a:off x="6562806" y="3356992"/>
            <a:ext cx="21257" cy="2520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524328" y="3356992"/>
            <a:ext cx="16040" cy="1608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445" y="159478"/>
            <a:ext cx="6103678" cy="1130017"/>
          </a:xfrm>
        </p:spPr>
        <p:txBody>
          <a:bodyPr/>
          <a:lstStyle/>
          <a:p>
            <a:pPr algn="ctr"/>
            <a:r>
              <a:rPr lang="en-AU" sz="2600" b="1" dirty="0" smtClean="0"/>
              <a:t>The Roadmap towards a Global Statistical Geospatial Framework</a:t>
            </a:r>
            <a:endParaRPr lang="en-GB" sz="2600" b="1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673707" y="3352257"/>
            <a:ext cx="7796585" cy="3455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32853" y="3779396"/>
            <a:ext cx="1110890" cy="7297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3rd EG-IGSI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April 2016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00525" y="3772663"/>
            <a:ext cx="1110890" cy="73395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2nd EG-IGSI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May 2015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35696" y="3772663"/>
            <a:ext cx="1110890" cy="77636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1st EG-IGSI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Nov 2013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2463" y="2355675"/>
            <a:ext cx="1202965" cy="557761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4th UN-GGIM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Aug 2014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09945" y="2355675"/>
            <a:ext cx="1202965" cy="557761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5</a:t>
            </a:r>
            <a:r>
              <a:rPr lang="en-AU" sz="1200" dirty="0" smtClean="0">
                <a:solidFill>
                  <a:schemeClr val="tx1"/>
                </a:solidFill>
              </a:rPr>
              <a:t>th UN-GGIM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Aug 2015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97427" y="2355675"/>
            <a:ext cx="1202965" cy="642514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6</a:t>
            </a:r>
            <a:r>
              <a:rPr lang="en-AU" sz="1200" dirty="0" smtClean="0">
                <a:solidFill>
                  <a:schemeClr val="tx1"/>
                </a:solidFill>
              </a:rPr>
              <a:t>th UN-GGIM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Aug 2016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66579" y="1556792"/>
            <a:ext cx="1202965" cy="560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46th UNSC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Mar 2014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07416" y="1556792"/>
            <a:ext cx="1202965" cy="5605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46th UNSC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Mar 2015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48253" y="1556792"/>
            <a:ext cx="1202965" cy="568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47th UNSC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Mar 2016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89090" y="1556792"/>
            <a:ext cx="1202965" cy="596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48th UNSC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Mar 2017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22462" y="4998002"/>
            <a:ext cx="1202965" cy="672984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Global Forum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Aug 2014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1999" y="4998002"/>
            <a:ext cx="1826961" cy="671586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EG-IGSI </a:t>
            </a:r>
            <a:br>
              <a:rPr lang="en-AU" sz="1200" dirty="0" smtClean="0">
                <a:solidFill>
                  <a:schemeClr val="tx1"/>
                </a:solidFill>
              </a:rPr>
            </a:br>
            <a:r>
              <a:rPr lang="en-AU" sz="1200" dirty="0" smtClean="0">
                <a:solidFill>
                  <a:schemeClr val="tx1"/>
                </a:solidFill>
              </a:rPr>
              <a:t>Informal Side Event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Aug 2015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59252" y="4998002"/>
            <a:ext cx="1522033" cy="671586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EG-IGSI 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Formal Side Event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Aug 2016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5742" y="1556792"/>
            <a:ext cx="1202965" cy="560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44th UNSC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March 2013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7527" y="3772663"/>
            <a:ext cx="1110890" cy="77636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EG-IGSI established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March 2013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34981" y="2355675"/>
            <a:ext cx="1202965" cy="557761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3rd UN-GGIM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Aug 2013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37574" y="3772663"/>
            <a:ext cx="1110890" cy="7297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4th EG-IGSI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Jan 2017 (tentative)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61323" y="5877272"/>
            <a:ext cx="1202965" cy="568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EG-IGSI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Side Event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Mar 2016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640960" cy="5544616"/>
          </a:xfrm>
        </p:spPr>
        <p:txBody>
          <a:bodyPr/>
          <a:lstStyle/>
          <a:p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Focused on the Global Statistical Geospatial Framework</a:t>
            </a:r>
          </a:p>
          <a:p>
            <a:pPr lvl="1"/>
            <a:r>
              <a:rPr lang="en-AU" sz="2000" dirty="0" smtClean="0"/>
              <a:t>Discussed feedback from global consultation amongst EG members </a:t>
            </a:r>
          </a:p>
          <a:p>
            <a:pPr lvl="1"/>
            <a:r>
              <a:rPr lang="en-AU" sz="2000" dirty="0" smtClean="0"/>
              <a:t>Agreed on a way forward on the issues raised by EG members</a:t>
            </a:r>
          </a:p>
          <a:p>
            <a:pPr lvl="1"/>
            <a:r>
              <a:rPr lang="en-AU" sz="2000" dirty="0" smtClean="0"/>
              <a:t>Agreed on the importance of committing to the originally agreed timeframe of seeking endorsement of the Framework at the 6</a:t>
            </a:r>
            <a:r>
              <a:rPr lang="en-AU" sz="2000" baseline="30000" dirty="0" smtClean="0"/>
              <a:t>th</a:t>
            </a:r>
            <a:r>
              <a:rPr lang="en-AU" sz="2000" dirty="0" smtClean="0"/>
              <a:t> meeting of UN-GGIM in August 2016</a:t>
            </a:r>
          </a:p>
          <a:p>
            <a:pPr lvl="1"/>
            <a:r>
              <a:rPr lang="en-AU" sz="2000" dirty="0" smtClean="0"/>
              <a:t>Undertook to meet an ambitious timeframe of</a:t>
            </a:r>
          </a:p>
          <a:p>
            <a:pPr lvl="2"/>
            <a:r>
              <a:rPr lang="en-AU" sz="2000" dirty="0" smtClean="0"/>
              <a:t>May - finalise the draft Framework</a:t>
            </a:r>
          </a:p>
          <a:p>
            <a:pPr lvl="2"/>
            <a:r>
              <a:rPr lang="en-AU" sz="2000" dirty="0" smtClean="0"/>
              <a:t>June – Global consultation</a:t>
            </a:r>
          </a:p>
          <a:p>
            <a:pPr lvl="2"/>
            <a:r>
              <a:rPr lang="en-AU" sz="2000" dirty="0" smtClean="0"/>
              <a:t>July – UN-GGIM Member State consideration</a:t>
            </a:r>
          </a:p>
          <a:p>
            <a:pPr lvl="2"/>
            <a:r>
              <a:rPr lang="en-AU" sz="2000" dirty="0" smtClean="0"/>
              <a:t>August – 6</a:t>
            </a:r>
            <a:r>
              <a:rPr lang="en-AU" sz="2000" baseline="30000" dirty="0" smtClean="0"/>
              <a:t>th</a:t>
            </a:r>
            <a:r>
              <a:rPr lang="en-AU" sz="2000" dirty="0" smtClean="0"/>
              <a:t> meeting of UN-GGIM</a:t>
            </a:r>
            <a:endParaRPr lang="en-A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87624" y="332656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70C0"/>
                </a:solidFill>
              </a:rPr>
              <a:t>Outcomes of the 3</a:t>
            </a:r>
            <a:r>
              <a:rPr lang="en-AU" sz="2800" baseline="30000" dirty="0" smtClean="0">
                <a:solidFill>
                  <a:srgbClr val="0070C0"/>
                </a:solidFill>
              </a:rPr>
              <a:t>rd</a:t>
            </a:r>
            <a:r>
              <a:rPr lang="en-AU" sz="2800" dirty="0" smtClean="0">
                <a:solidFill>
                  <a:srgbClr val="0070C0"/>
                </a:solidFill>
              </a:rPr>
              <a:t> EG-ISGI meeting</a:t>
            </a:r>
            <a:endParaRPr lang="en-AU" sz="28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C:\Program Files\Microsoft Office\MEDIA\CAGCAT10\j0157763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861048"/>
            <a:ext cx="1794967" cy="181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93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13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023202"/>
            <a:ext cx="8640960" cy="1829734"/>
          </a:xfrm>
        </p:spPr>
        <p:txBody>
          <a:bodyPr/>
          <a:lstStyle/>
          <a:p>
            <a:pPr algn="ctr"/>
            <a:r>
              <a:rPr lang="en-AU" sz="3200" dirty="0" smtClean="0"/>
              <a:t>Now is an important time for Member States to have guidance on how to integrate statistical and geospatial information</a:t>
            </a:r>
            <a:endParaRPr lang="en-GB" sz="3200" dirty="0"/>
          </a:p>
        </p:txBody>
      </p:sp>
      <p:sp>
        <p:nvSpPr>
          <p:cNvPr id="3" name="Rectangle 2"/>
          <p:cNvSpPr/>
          <p:nvPr/>
        </p:nvSpPr>
        <p:spPr>
          <a:xfrm>
            <a:off x="1187624" y="3140969"/>
            <a:ext cx="2728502" cy="274107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2030 Agenda for Sustainable Development</a:t>
            </a:r>
          </a:p>
          <a:p>
            <a:pPr algn="ctr"/>
            <a:endParaRPr lang="en-AU" sz="2000" dirty="0"/>
          </a:p>
          <a:p>
            <a:pPr algn="ctr"/>
            <a:endParaRPr lang="en-AU" sz="2000" dirty="0" smtClean="0"/>
          </a:p>
          <a:p>
            <a:pPr algn="ctr"/>
            <a:endParaRPr lang="en-AU" sz="2000" dirty="0" smtClean="0"/>
          </a:p>
          <a:p>
            <a:pPr algn="ctr"/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5234663" y="3140970"/>
            <a:ext cx="2793721" cy="274107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2020 Round of Population Censuses</a:t>
            </a:r>
          </a:p>
          <a:p>
            <a:pPr algn="ctr"/>
            <a:endParaRPr lang="en-AU" sz="2000" dirty="0"/>
          </a:p>
          <a:p>
            <a:pPr algn="ctr"/>
            <a:endParaRPr lang="en-AU" sz="2000" dirty="0" smtClean="0"/>
          </a:p>
          <a:p>
            <a:pPr algn="ctr"/>
            <a:endParaRPr lang="en-AU" sz="2000" dirty="0" smtClean="0"/>
          </a:p>
          <a:p>
            <a:pPr algn="ctr"/>
            <a:endParaRPr lang="en-AU" sz="2000" dirty="0"/>
          </a:p>
        </p:txBody>
      </p:sp>
      <p:pic>
        <p:nvPicPr>
          <p:cNvPr id="1026" name="Picture 2" descr="S:\Work\ABS SSF\UN EG ISGI\Chart_of_UN_Sustainable_Development_Goa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4630">
            <a:off x="644603" y="4492794"/>
            <a:ext cx="3732566" cy="19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S:\Work\ABS SSF\UN EG ISGI\2020 Census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4164">
            <a:off x="4609046" y="4858310"/>
            <a:ext cx="4268179" cy="802938"/>
          </a:xfrm>
          <a:prstGeom prst="rect">
            <a:avLst/>
          </a:prstGeom>
          <a:noFill/>
          <a:ln w="28575">
            <a:solidFill>
              <a:srgbClr val="99CC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84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531440"/>
            <a:ext cx="9144000" cy="72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6120680" cy="1143000"/>
          </a:xfrm>
        </p:spPr>
        <p:txBody>
          <a:bodyPr/>
          <a:lstStyle/>
          <a:p>
            <a:r>
              <a:rPr lang="en-AU" sz="2800" dirty="0" smtClean="0">
                <a:solidFill>
                  <a:srgbClr val="0070C0"/>
                </a:solidFill>
              </a:rPr>
              <a:t>Conclusion</a:t>
            </a:r>
            <a:endParaRPr lang="en-AU" sz="28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471" y="1268760"/>
            <a:ext cx="849694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The UN-GGIM/UNSC Expert Group on the Integration of Statistical and Geospatial Information was established with a </a:t>
            </a:r>
            <a:r>
              <a:rPr lang="en-GB" sz="2400" dirty="0" smtClean="0">
                <a:solidFill>
                  <a:srgbClr val="00B0F0"/>
                </a:solidFill>
              </a:rPr>
              <a:t>mandate to develop an international statistical geospatial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By evaluating the Australian Statistical Spatial Framework and determining if, and how, it could be internationalised.</a:t>
            </a:r>
          </a:p>
          <a:p>
            <a:endParaRPr lang="en-GB" sz="2400" dirty="0"/>
          </a:p>
          <a:p>
            <a:r>
              <a:rPr lang="en-GB" sz="2400" dirty="0" smtClean="0"/>
              <a:t>The Expert Group has concluded that the Australian Statistical Spatial Framework is a </a:t>
            </a:r>
            <a:r>
              <a:rPr lang="en-GB" sz="2400" dirty="0" smtClean="0">
                <a:solidFill>
                  <a:srgbClr val="00B0F0"/>
                </a:solidFill>
              </a:rPr>
              <a:t>practical, principle based framework that is flexible enough to be customised to suit national contexts.</a:t>
            </a:r>
          </a:p>
        </p:txBody>
      </p:sp>
    </p:spTree>
    <p:extLst>
      <p:ext uri="{BB962C8B-B14F-4D97-AF65-F5344CB8AC3E}">
        <p14:creationId xmlns:p14="http://schemas.microsoft.com/office/powerpoint/2010/main" val="232329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531440"/>
            <a:ext cx="9144000" cy="72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-99392"/>
            <a:ext cx="6120680" cy="1143000"/>
          </a:xfrm>
        </p:spPr>
        <p:txBody>
          <a:bodyPr/>
          <a:lstStyle/>
          <a:p>
            <a:r>
              <a:rPr lang="en-AU" dirty="0" smtClean="0">
                <a:solidFill>
                  <a:srgbClr val="0070C0"/>
                </a:solidFill>
              </a:rPr>
              <a:t>Recommendation</a:t>
            </a:r>
            <a:endParaRPr lang="en-AU" sz="2800" i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5052" y="1043608"/>
            <a:ext cx="84969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That the UN-GGIM</a:t>
            </a:r>
            <a:endParaRPr lang="en-AU" sz="2000" dirty="0"/>
          </a:p>
          <a:p>
            <a:r>
              <a:rPr lang="en-GB" sz="2000" dirty="0"/>
              <a:t> </a:t>
            </a:r>
            <a:endParaRPr lang="en-AU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2000" b="1" i="1" dirty="0" smtClean="0">
                <a:solidFill>
                  <a:srgbClr val="FF0000"/>
                </a:solidFill>
              </a:rPr>
              <a:t>Adopt</a:t>
            </a:r>
            <a:r>
              <a:rPr lang="en-GB" sz="2000" i="1" dirty="0" smtClean="0"/>
              <a:t> </a:t>
            </a:r>
            <a:r>
              <a:rPr lang="en-GB" sz="2000" dirty="0" smtClean="0"/>
              <a:t>the </a:t>
            </a:r>
            <a:r>
              <a:rPr lang="en-GB" sz="2000" dirty="0"/>
              <a:t>five guiding principles as foundation of the Global Statistical Geospatial </a:t>
            </a:r>
            <a:r>
              <a:rPr lang="en-GB" sz="2000" dirty="0" smtClean="0"/>
              <a:t>Framework</a:t>
            </a:r>
          </a:p>
          <a:p>
            <a:endParaRPr lang="en-GB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2000" b="1" i="1" dirty="0" smtClean="0">
                <a:solidFill>
                  <a:srgbClr val="FF0000"/>
                </a:solidFill>
              </a:rPr>
              <a:t>Agree</a:t>
            </a:r>
            <a:r>
              <a:rPr lang="en-GB" sz="2000" dirty="0" smtClean="0"/>
              <a:t> to </a:t>
            </a:r>
            <a:r>
              <a:rPr lang="en-GB" sz="2000" dirty="0"/>
              <a:t>retain the current co-Chairs for another three year </a:t>
            </a:r>
            <a:r>
              <a:rPr lang="en-GB" sz="2000" dirty="0" smtClean="0"/>
              <a:t>term </a:t>
            </a:r>
            <a:r>
              <a:rPr lang="en-GB" sz="2000" dirty="0"/>
              <a:t>to </a:t>
            </a:r>
            <a:r>
              <a:rPr lang="en-AU" sz="2000" dirty="0" smtClean="0"/>
              <a:t>help </a:t>
            </a:r>
            <a:r>
              <a:rPr lang="en-GB" sz="2000" dirty="0" smtClean="0"/>
              <a:t>steer </a:t>
            </a:r>
            <a:r>
              <a:rPr lang="en-GB" sz="2000" dirty="0"/>
              <a:t>the discussion and consultation on the Global Statistical Geospatial Framework towards its endorsement by </a:t>
            </a:r>
            <a:r>
              <a:rPr lang="en-GB" sz="2000" dirty="0" smtClean="0"/>
              <a:t>the </a:t>
            </a:r>
            <a:r>
              <a:rPr lang="en-GB" sz="2000" dirty="0"/>
              <a:t>Statistical Commission</a:t>
            </a:r>
            <a:r>
              <a:rPr lang="en-GB" sz="20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7297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00352" y="2492896"/>
            <a:ext cx="4947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AU" sz="2800" dirty="0">
                <a:solidFill>
                  <a:srgbClr val="0070C0"/>
                </a:solidFill>
              </a:rPr>
              <a:t>EG-ISGI Work Programme</a:t>
            </a:r>
          </a:p>
        </p:txBody>
      </p:sp>
    </p:spTree>
    <p:extLst>
      <p:ext uri="{BB962C8B-B14F-4D97-AF65-F5344CB8AC3E}">
        <p14:creationId xmlns:p14="http://schemas.microsoft.com/office/powerpoint/2010/main" val="347334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968552"/>
          </a:xfrm>
        </p:spPr>
        <p:txBody>
          <a:bodyPr/>
          <a:lstStyle/>
          <a:p>
            <a:pPr marL="0" indent="0">
              <a:buNone/>
            </a:pPr>
            <a:r>
              <a:rPr lang="en-AU" sz="2400" dirty="0" smtClean="0"/>
              <a:t>Adoption and endorsement will allow the </a:t>
            </a:r>
            <a:r>
              <a:rPr lang="en-AU" sz="2400" dirty="0"/>
              <a:t>Expert Group </a:t>
            </a:r>
            <a:r>
              <a:rPr lang="en-AU" sz="2400" dirty="0" smtClean="0"/>
              <a:t>to focus on already identified areas of </a:t>
            </a:r>
            <a:r>
              <a:rPr lang="en-AU" sz="2400" dirty="0"/>
              <a:t>further work</a:t>
            </a:r>
            <a:r>
              <a:rPr lang="en-AU" sz="2400" dirty="0" smtClean="0"/>
              <a:t>: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1800" dirty="0" smtClean="0"/>
              <a:t>Application </a:t>
            </a:r>
            <a:r>
              <a:rPr lang="en-AU" sz="1800" dirty="0"/>
              <a:t>of the principles of the Framework to the development of statistical and geospatial information to support the global indicator framework for </a:t>
            </a:r>
            <a:r>
              <a:rPr lang="en-AU" sz="1800" dirty="0">
                <a:solidFill>
                  <a:srgbClr val="00B0F0"/>
                </a:solidFill>
              </a:rPr>
              <a:t>Sustainable Development Goals </a:t>
            </a:r>
            <a:r>
              <a:rPr lang="en-AU" sz="1800" dirty="0"/>
              <a:t>(SDGs</a:t>
            </a:r>
            <a:r>
              <a:rPr lang="en-AU" sz="1800" dirty="0" smtClean="0"/>
              <a:t>).</a:t>
            </a:r>
          </a:p>
          <a:p>
            <a:endParaRPr lang="en-AU" sz="1800" dirty="0"/>
          </a:p>
          <a:p>
            <a:r>
              <a:rPr lang="en-AU" sz="1800" dirty="0" smtClean="0"/>
              <a:t>Build </a:t>
            </a:r>
            <a:r>
              <a:rPr lang="en-AU" sz="1800" dirty="0"/>
              <a:t>capability through the application of the Global Statistical Geospatial Framework and geospatial technologies to the </a:t>
            </a:r>
            <a:r>
              <a:rPr lang="en-AU" sz="1800" dirty="0">
                <a:solidFill>
                  <a:srgbClr val="00B0F0"/>
                </a:solidFill>
              </a:rPr>
              <a:t>2020 Round of Population Censuses</a:t>
            </a:r>
            <a:r>
              <a:rPr lang="en-AU" sz="1800" dirty="0" smtClean="0"/>
              <a:t>;</a:t>
            </a:r>
          </a:p>
          <a:p>
            <a:endParaRPr lang="en-AU" sz="1800" dirty="0"/>
          </a:p>
          <a:p>
            <a:r>
              <a:rPr lang="en-AU" sz="1800" dirty="0" smtClean="0"/>
              <a:t>Work </a:t>
            </a:r>
            <a:r>
              <a:rPr lang="en-AU" sz="1800" dirty="0"/>
              <a:t>to </a:t>
            </a:r>
            <a:r>
              <a:rPr lang="en-AU" sz="1800" dirty="0">
                <a:solidFill>
                  <a:srgbClr val="00B0F0"/>
                </a:solidFill>
              </a:rPr>
              <a:t>operationalise the principles </a:t>
            </a:r>
            <a:r>
              <a:rPr lang="en-AU" sz="1800" dirty="0"/>
              <a:t>of the Framework to ensure they are implemented and consolidated</a:t>
            </a:r>
            <a:r>
              <a:rPr lang="en-AU" sz="1800" dirty="0" smtClean="0"/>
              <a:t>;</a:t>
            </a:r>
            <a:endParaRPr lang="en-AU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5904656" cy="648072"/>
          </a:xfrm>
        </p:spPr>
        <p:txBody>
          <a:bodyPr/>
          <a:lstStyle/>
          <a:p>
            <a:r>
              <a:rPr lang="en-AU" sz="3200" dirty="0" smtClean="0">
                <a:solidFill>
                  <a:srgbClr val="0070C0"/>
                </a:solidFill>
              </a:rPr>
              <a:t>Existing EG-ISGI work program</a:t>
            </a:r>
            <a:endParaRPr lang="en-AU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4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824536"/>
          </a:xfrm>
        </p:spPr>
        <p:txBody>
          <a:bodyPr/>
          <a:lstStyle/>
          <a:p>
            <a:r>
              <a:rPr lang="en-AU" sz="1800" dirty="0"/>
              <a:t>Enhance </a:t>
            </a:r>
            <a:r>
              <a:rPr lang="en-AU" sz="1800" dirty="0">
                <a:solidFill>
                  <a:srgbClr val="00B0F0"/>
                </a:solidFill>
              </a:rPr>
              <a:t>collaboration and build partnership </a:t>
            </a:r>
            <a:r>
              <a:rPr lang="en-AU" sz="1800" dirty="0"/>
              <a:t>between statistical and geospatial organisations</a:t>
            </a:r>
            <a:r>
              <a:rPr lang="en-AU" sz="1800" dirty="0" smtClean="0"/>
              <a:t>;</a:t>
            </a:r>
          </a:p>
          <a:p>
            <a:endParaRPr lang="en-AU" sz="1800" dirty="0"/>
          </a:p>
          <a:p>
            <a:r>
              <a:rPr lang="en-AU" sz="1800" dirty="0"/>
              <a:t>Work towards </a:t>
            </a:r>
            <a:r>
              <a:rPr lang="en-AU" sz="1800" dirty="0">
                <a:solidFill>
                  <a:srgbClr val="00B0F0"/>
                </a:solidFill>
              </a:rPr>
              <a:t>consistent terminology internationally </a:t>
            </a:r>
            <a:r>
              <a:rPr lang="en-AU" sz="1800" dirty="0"/>
              <a:t>and across communities;</a:t>
            </a:r>
          </a:p>
          <a:p>
            <a:endParaRPr lang="en-AU" sz="1800" dirty="0" smtClean="0"/>
          </a:p>
          <a:p>
            <a:r>
              <a:rPr lang="en-AU" sz="1800" dirty="0" smtClean="0"/>
              <a:t>Protect </a:t>
            </a:r>
            <a:r>
              <a:rPr lang="en-AU" sz="1800" dirty="0">
                <a:solidFill>
                  <a:srgbClr val="00B0F0"/>
                </a:solidFill>
              </a:rPr>
              <a:t>confidentiality</a:t>
            </a:r>
            <a:r>
              <a:rPr lang="en-AU" sz="1800" dirty="0"/>
              <a:t> within statistics released for small geographic areas and across different geographies</a:t>
            </a:r>
            <a:r>
              <a:rPr lang="en-AU" sz="1800" dirty="0" smtClean="0"/>
              <a:t>;</a:t>
            </a:r>
          </a:p>
          <a:p>
            <a:endParaRPr lang="en-AU" sz="1800" dirty="0"/>
          </a:p>
          <a:p>
            <a:r>
              <a:rPr lang="en-AU" sz="1800" dirty="0"/>
              <a:t>Ensure </a:t>
            </a:r>
            <a:r>
              <a:rPr lang="en-AU" sz="1800" dirty="0">
                <a:solidFill>
                  <a:srgbClr val="00B0F0"/>
                </a:solidFill>
              </a:rPr>
              <a:t>data is interoperable between statistical and geospatial domains </a:t>
            </a:r>
            <a:r>
              <a:rPr lang="en-AU" sz="1800" dirty="0"/>
              <a:t>through connecting, extending and enhancing information (data and metadata) standards and information architectures </a:t>
            </a:r>
            <a:r>
              <a:rPr lang="en-AU" sz="1800" dirty="0" smtClean="0"/>
              <a:t>and </a:t>
            </a:r>
            <a:r>
              <a:rPr lang="en-AU" sz="1800" dirty="0"/>
              <a:t>the development and application of linked data methods;</a:t>
            </a:r>
          </a:p>
          <a:p>
            <a:endParaRPr lang="en-AU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5904656" cy="648072"/>
          </a:xfrm>
        </p:spPr>
        <p:txBody>
          <a:bodyPr/>
          <a:lstStyle/>
          <a:p>
            <a:r>
              <a:rPr lang="en-AU" sz="3200" dirty="0" smtClean="0">
                <a:solidFill>
                  <a:srgbClr val="0070C0"/>
                </a:solidFill>
              </a:rPr>
              <a:t>Existing EG-ISGI work program</a:t>
            </a:r>
            <a:endParaRPr lang="en-AU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39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1800" dirty="0"/>
              <a:t>Investigate the application of </a:t>
            </a:r>
            <a:r>
              <a:rPr lang="en-AU" sz="1800" dirty="0">
                <a:solidFill>
                  <a:srgbClr val="00B0F0"/>
                </a:solidFill>
              </a:rPr>
              <a:t>statistical, administrative and grid geographies </a:t>
            </a:r>
            <a:r>
              <a:rPr lang="en-AU" sz="1800" dirty="0"/>
              <a:t>to data release and any issues associated with managing confidentiality and data comparability</a:t>
            </a:r>
            <a:r>
              <a:rPr lang="en-AU" sz="1800" dirty="0" smtClean="0"/>
              <a:t>;</a:t>
            </a:r>
          </a:p>
          <a:p>
            <a:endParaRPr lang="en-AU" sz="1800" dirty="0"/>
          </a:p>
          <a:p>
            <a:r>
              <a:rPr lang="en-AU" sz="1800" dirty="0"/>
              <a:t>Develop and share methods for ensuring </a:t>
            </a:r>
            <a:r>
              <a:rPr lang="en-AU" sz="1800" dirty="0">
                <a:solidFill>
                  <a:srgbClr val="00B0F0"/>
                </a:solidFill>
              </a:rPr>
              <a:t>effective and authoritative geocoding</a:t>
            </a:r>
            <a:r>
              <a:rPr lang="en-AU" sz="1800" dirty="0"/>
              <a:t>; </a:t>
            </a:r>
            <a:r>
              <a:rPr lang="en-AU" sz="1800" dirty="0" smtClean="0"/>
              <a:t>and</a:t>
            </a:r>
          </a:p>
          <a:p>
            <a:endParaRPr lang="en-AU" sz="1800" dirty="0"/>
          </a:p>
          <a:p>
            <a:r>
              <a:rPr lang="en-AU" sz="1800" dirty="0"/>
              <a:t>Contribute to the broader discussion on the use of </a:t>
            </a:r>
            <a:r>
              <a:rPr lang="en-AU" sz="1800" dirty="0">
                <a:solidFill>
                  <a:srgbClr val="00B0F0"/>
                </a:solidFill>
              </a:rPr>
              <a:t>Big Data </a:t>
            </a:r>
            <a:r>
              <a:rPr lang="en-AU" sz="1800" dirty="0"/>
              <a:t>in official statistics and geospatial information; for example, The United Nations Statistics Division Global Working Group on Big Data for Official Statistics .</a:t>
            </a:r>
          </a:p>
          <a:p>
            <a:endParaRPr lang="en-A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31640" y="260648"/>
            <a:ext cx="5904656" cy="64807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AU" sz="3200" kern="0" dirty="0" smtClean="0">
                <a:solidFill>
                  <a:srgbClr val="0070C0"/>
                </a:solidFill>
              </a:rPr>
              <a:t>Existing EG-ISGI work program</a:t>
            </a:r>
            <a:endParaRPr lang="en-AU" sz="3200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07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013576" cy="5472608"/>
          </a:xfrm>
        </p:spPr>
        <p:txBody>
          <a:bodyPr/>
          <a:lstStyle/>
          <a:p>
            <a:pPr marL="0" indent="0">
              <a:buNone/>
            </a:pPr>
            <a:r>
              <a:rPr lang="en-AU" sz="1800" dirty="0" smtClean="0"/>
              <a:t>A number of topics were identified from the consultation process that the </a:t>
            </a:r>
            <a:r>
              <a:rPr lang="en-AU" sz="1800" dirty="0"/>
              <a:t>Expert Group </a:t>
            </a:r>
            <a:r>
              <a:rPr lang="en-AU" sz="1800" dirty="0" smtClean="0"/>
              <a:t>will consider at its next meeting.  </a:t>
            </a:r>
            <a:br>
              <a:rPr lang="en-AU" sz="1800" dirty="0" smtClean="0"/>
            </a:br>
            <a:endParaRPr lang="en-AU" sz="1800" dirty="0"/>
          </a:p>
          <a:p>
            <a:pPr marL="0" indent="0">
              <a:buNone/>
            </a:pPr>
            <a:r>
              <a:rPr lang="en-AU" sz="1800" dirty="0" smtClean="0"/>
              <a:t>Some examples include:</a:t>
            </a:r>
          </a:p>
          <a:p>
            <a:pPr lvl="0"/>
            <a:r>
              <a:rPr lang="en-AU" sz="1800" dirty="0"/>
              <a:t>The potential role of </a:t>
            </a:r>
            <a:r>
              <a:rPr lang="en-AU" sz="1800" dirty="0">
                <a:solidFill>
                  <a:srgbClr val="00B0F0"/>
                </a:solidFill>
              </a:rPr>
              <a:t>linked </a:t>
            </a:r>
            <a:r>
              <a:rPr lang="en-AU" sz="1800" dirty="0" smtClean="0">
                <a:solidFill>
                  <a:srgbClr val="00B0F0"/>
                </a:solidFill>
              </a:rPr>
              <a:t>data</a:t>
            </a:r>
            <a:r>
              <a:rPr lang="en-AU" sz="1800" dirty="0"/>
              <a:t> in geocoding, and geospatial and statistical data and metadata interoperability.</a:t>
            </a:r>
          </a:p>
          <a:p>
            <a:r>
              <a:rPr lang="en-AU" sz="1800" dirty="0"/>
              <a:t>Work to harmonise the </a:t>
            </a:r>
            <a:r>
              <a:rPr lang="en-AU" sz="1800" dirty="0">
                <a:solidFill>
                  <a:srgbClr val="00B0F0"/>
                </a:solidFill>
              </a:rPr>
              <a:t>geographic and geospatial objects </a:t>
            </a:r>
            <a:r>
              <a:rPr lang="en-AU" sz="1800" dirty="0"/>
              <a:t>used by the statistical and geospatial communities as their geographic reference framework.    </a:t>
            </a:r>
          </a:p>
          <a:p>
            <a:pPr lvl="0"/>
            <a:r>
              <a:rPr lang="en-AU" sz="1800" dirty="0"/>
              <a:t>Identify where there are synergies between the Global Framework and the </a:t>
            </a:r>
            <a:r>
              <a:rPr lang="en-AU" sz="1800" dirty="0">
                <a:solidFill>
                  <a:srgbClr val="00B0F0"/>
                </a:solidFill>
              </a:rPr>
              <a:t>Discrete Global Grid System (DGGS) </a:t>
            </a:r>
            <a:r>
              <a:rPr lang="en-AU" sz="1800" dirty="0"/>
              <a:t>to ensure efficient use of grid technology in the integration of data. </a:t>
            </a:r>
            <a:endParaRPr lang="en-AU" sz="1800" dirty="0" smtClean="0"/>
          </a:p>
          <a:p>
            <a:pPr lvl="0"/>
            <a:r>
              <a:rPr lang="en-AU" sz="1800" dirty="0" smtClean="0">
                <a:solidFill>
                  <a:srgbClr val="00B0F0"/>
                </a:solidFill>
              </a:rPr>
              <a:t>Consult </a:t>
            </a:r>
            <a:r>
              <a:rPr lang="en-AU" sz="1800" dirty="0">
                <a:solidFill>
                  <a:srgbClr val="00B0F0"/>
                </a:solidFill>
              </a:rPr>
              <a:t>users </a:t>
            </a:r>
            <a:r>
              <a:rPr lang="en-AU" sz="1800" dirty="0"/>
              <a:t>of geospatially enabled statistics on their requirements in order to better assess the usefulness and effectiveness of the Global </a:t>
            </a:r>
            <a:r>
              <a:rPr lang="en-AU" sz="1800" dirty="0" smtClean="0"/>
              <a:t>Framework. </a:t>
            </a:r>
            <a:endParaRPr lang="en-AU" sz="1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31640" y="260648"/>
            <a:ext cx="5904656" cy="64807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AU" sz="3200" kern="0" dirty="0" smtClean="0">
                <a:solidFill>
                  <a:srgbClr val="0070C0"/>
                </a:solidFill>
              </a:rPr>
              <a:t>Topics from consultation</a:t>
            </a:r>
            <a:endParaRPr lang="en-AU" sz="3200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12" y="-27384"/>
            <a:ext cx="916691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22912" y="2060848"/>
            <a:ext cx="9166912" cy="4797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96661"/>
            <a:ext cx="4032448" cy="747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51720" y="2996952"/>
            <a:ext cx="53285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AU" sz="2800" dirty="0" smtClean="0">
                <a:solidFill>
                  <a:srgbClr val="0070C0"/>
                </a:solidFill>
              </a:rPr>
              <a:t>Discussion </a:t>
            </a:r>
            <a:r>
              <a:rPr lang="en-AU" sz="2800" dirty="0">
                <a:solidFill>
                  <a:srgbClr val="0070C0"/>
                </a:solidFill>
              </a:rPr>
              <a:t>and </a:t>
            </a:r>
            <a:r>
              <a:rPr lang="en-AU" sz="2800" dirty="0" smtClean="0">
                <a:solidFill>
                  <a:srgbClr val="0070C0"/>
                </a:solidFill>
              </a:rPr>
              <a:t>Conclusions</a:t>
            </a:r>
            <a:endParaRPr lang="en-AU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13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3" y="241484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/>
              <a:t>Six key issues identified by EG members</a:t>
            </a:r>
            <a:endParaRPr lang="en-AU" sz="2800" dirty="0"/>
          </a:p>
        </p:txBody>
      </p:sp>
      <p:sp>
        <p:nvSpPr>
          <p:cNvPr id="2" name="Rectangle 1"/>
          <p:cNvSpPr/>
          <p:nvPr/>
        </p:nvSpPr>
        <p:spPr>
          <a:xfrm>
            <a:off x="179512" y="1336608"/>
            <a:ext cx="2663810" cy="25964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Is it a standard or a framework?</a:t>
            </a:r>
          </a:p>
          <a:p>
            <a:pPr algn="ctr"/>
            <a:endParaRPr lang="en-AU" sz="1600" dirty="0"/>
          </a:p>
          <a:p>
            <a:pPr algn="ctr"/>
            <a:r>
              <a:rPr lang="en-AU" sz="1600" dirty="0" smtClean="0"/>
              <a:t>The EG agreed the GSGF is a principles-based framework, not a statistical or technical standard.</a:t>
            </a:r>
            <a:endParaRPr lang="en-AU" sz="1600" dirty="0"/>
          </a:p>
        </p:txBody>
      </p:sp>
      <p:sp>
        <p:nvSpPr>
          <p:cNvPr id="6" name="Rectangle 5"/>
          <p:cNvSpPr/>
          <p:nvPr/>
        </p:nvSpPr>
        <p:spPr>
          <a:xfrm>
            <a:off x="3100066" y="1336608"/>
            <a:ext cx="3123888" cy="25964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The GSGF should be as inclusive as possible with regard to georeferencing. </a:t>
            </a:r>
            <a:endParaRPr lang="en-AU" sz="1600" dirty="0" smtClean="0"/>
          </a:p>
          <a:p>
            <a:pPr algn="ctr"/>
            <a:endParaRPr lang="en-AU" sz="1600" dirty="0"/>
          </a:p>
          <a:p>
            <a:pPr algn="ctr"/>
            <a:r>
              <a:rPr lang="en-AU" sz="1600" dirty="0" smtClean="0"/>
              <a:t>Address </a:t>
            </a:r>
            <a:r>
              <a:rPr lang="en-AU" sz="1600" dirty="0"/>
              <a:t>and </a:t>
            </a:r>
            <a:r>
              <a:rPr lang="en-AU" sz="1600" dirty="0" smtClean="0"/>
              <a:t>property-level georeferencing are </a:t>
            </a:r>
            <a:r>
              <a:rPr lang="en-AU" sz="1600" dirty="0"/>
              <a:t>preferable but </a:t>
            </a:r>
            <a:r>
              <a:rPr lang="en-AU" sz="1600" dirty="0" smtClean="0"/>
              <a:t>are not the only </a:t>
            </a:r>
            <a:r>
              <a:rPr lang="en-AU" sz="1600" dirty="0"/>
              <a:t>method of locating statistical units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44208" y="1336607"/>
            <a:ext cx="2448272" cy="25964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What is the scope?</a:t>
            </a:r>
          </a:p>
          <a:p>
            <a:pPr algn="ctr"/>
            <a:endParaRPr lang="en-AU" sz="1600" dirty="0"/>
          </a:p>
          <a:p>
            <a:pPr algn="ctr"/>
            <a:r>
              <a:rPr lang="en-AU" sz="1600" dirty="0" smtClean="0"/>
              <a:t>The scope of the GSGF covers all statistical information including demographic, social, economic and environmental </a:t>
            </a:r>
            <a:r>
              <a:rPr lang="en-AU" sz="1600" dirty="0" smtClean="0"/>
              <a:t>data.</a:t>
            </a:r>
            <a:endParaRPr lang="en-AU" sz="1600" dirty="0"/>
          </a:p>
        </p:txBody>
      </p:sp>
      <p:sp>
        <p:nvSpPr>
          <p:cNvPr id="8" name="Rectangle 7"/>
          <p:cNvSpPr/>
          <p:nvPr/>
        </p:nvSpPr>
        <p:spPr>
          <a:xfrm>
            <a:off x="179512" y="4221088"/>
            <a:ext cx="2663810" cy="24482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Consistent Terminology</a:t>
            </a:r>
          </a:p>
          <a:p>
            <a:pPr algn="ctr"/>
            <a:endParaRPr lang="en-AU" sz="1600" dirty="0"/>
          </a:p>
          <a:p>
            <a:pPr algn="ctr"/>
            <a:r>
              <a:rPr lang="en-AU" sz="1600" dirty="0" smtClean="0"/>
              <a:t>The </a:t>
            </a:r>
            <a:r>
              <a:rPr lang="en-AU" sz="1600" dirty="0"/>
              <a:t>first principle of the GSGF </a:t>
            </a:r>
            <a:r>
              <a:rPr lang="en-AU" sz="1600" dirty="0" smtClean="0"/>
              <a:t>changed to </a:t>
            </a:r>
            <a:r>
              <a:rPr lang="en-AU" sz="1600" dirty="0"/>
              <a:t>‘Fundamental’ geospatial data instead of ‘Authoritative’</a:t>
            </a:r>
          </a:p>
        </p:txBody>
      </p:sp>
      <p:sp>
        <p:nvSpPr>
          <p:cNvPr id="9" name="Rectangle 8"/>
          <p:cNvSpPr/>
          <p:nvPr/>
        </p:nvSpPr>
        <p:spPr>
          <a:xfrm>
            <a:off x="3100066" y="4221088"/>
            <a:ext cx="3123888" cy="24482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What about ‘new data sources?”</a:t>
            </a:r>
          </a:p>
          <a:p>
            <a:pPr algn="ctr"/>
            <a:endParaRPr lang="en-AU" sz="1600" dirty="0" smtClean="0"/>
          </a:p>
          <a:p>
            <a:pPr algn="ctr"/>
            <a:r>
              <a:rPr lang="en-AU" sz="1600" dirty="0" smtClean="0"/>
              <a:t>“</a:t>
            </a:r>
            <a:r>
              <a:rPr lang="en-AU" sz="1600" dirty="0"/>
              <a:t>New data” sources identified as an area that could benefit from application of  GSGF principles </a:t>
            </a:r>
            <a:r>
              <a:rPr lang="en-AU" sz="1600" dirty="0" smtClean="0"/>
              <a:t>e.g</a:t>
            </a:r>
            <a:r>
              <a:rPr lang="en-AU" sz="1600" dirty="0"/>
              <a:t>. mobile phone datasets.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72200" y="4221088"/>
            <a:ext cx="2520280" cy="24482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Inclusion of open data policies and principles</a:t>
            </a:r>
            <a:r>
              <a:rPr lang="en-AU" sz="1600" dirty="0" smtClean="0"/>
              <a:t>.</a:t>
            </a:r>
          </a:p>
          <a:p>
            <a:pPr algn="ctr"/>
            <a:endParaRPr lang="en-AU" sz="1600" dirty="0"/>
          </a:p>
          <a:p>
            <a:pPr algn="ctr"/>
            <a:r>
              <a:rPr lang="en-AU" sz="1600" dirty="0" smtClean="0"/>
              <a:t> </a:t>
            </a:r>
            <a:r>
              <a:rPr lang="en-AU" sz="1600" dirty="0"/>
              <a:t>The Expert Group agreed to include references to international principles and/or agreed national policies on open data.</a:t>
            </a:r>
          </a:p>
        </p:txBody>
      </p:sp>
    </p:spTree>
    <p:extLst>
      <p:ext uri="{BB962C8B-B14F-4D97-AF65-F5344CB8AC3E}">
        <p14:creationId xmlns:p14="http://schemas.microsoft.com/office/powerpoint/2010/main" val="33754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340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2656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70C0"/>
                </a:solidFill>
              </a:rPr>
              <a:t>Outcomes of the 3</a:t>
            </a:r>
            <a:r>
              <a:rPr lang="en-AU" sz="2800" baseline="30000" dirty="0" smtClean="0">
                <a:solidFill>
                  <a:srgbClr val="0070C0"/>
                </a:solidFill>
              </a:rPr>
              <a:t>rd</a:t>
            </a:r>
            <a:r>
              <a:rPr lang="en-AU" sz="2800" dirty="0" smtClean="0">
                <a:solidFill>
                  <a:srgbClr val="0070C0"/>
                </a:solidFill>
              </a:rPr>
              <a:t> EG-ISGI meeting</a:t>
            </a:r>
            <a:endParaRPr lang="en-AU" sz="2800" dirty="0">
              <a:solidFill>
                <a:srgbClr val="0070C0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8092260"/>
              </p:ext>
            </p:extLst>
          </p:nvPr>
        </p:nvGraphicFramePr>
        <p:xfrm>
          <a:off x="179512" y="1124744"/>
          <a:ext cx="878497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59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348880"/>
            <a:ext cx="8568952" cy="2088232"/>
          </a:xfrm>
        </p:spPr>
        <p:txBody>
          <a:bodyPr/>
          <a:lstStyle/>
          <a:p>
            <a:r>
              <a:rPr lang="en-AU" sz="2000" dirty="0" smtClean="0"/>
              <a:t>The meeting also included presentations </a:t>
            </a:r>
            <a:r>
              <a:rPr lang="en-AU" sz="2000" dirty="0"/>
              <a:t>on </a:t>
            </a:r>
            <a:r>
              <a:rPr lang="en-AU" sz="2000" dirty="0" smtClean="0"/>
              <a:t>Sustainable </a:t>
            </a:r>
            <a:r>
              <a:rPr lang="en-AU" sz="2000" dirty="0"/>
              <a:t>Development </a:t>
            </a:r>
            <a:r>
              <a:rPr lang="en-AU" sz="2000" dirty="0" smtClean="0"/>
              <a:t>Goals and the UN Global </a:t>
            </a:r>
            <a:r>
              <a:rPr lang="en-AU" sz="2000" dirty="0"/>
              <a:t>Working Group on </a:t>
            </a:r>
            <a:r>
              <a:rPr lang="en-AU" sz="2000" dirty="0" smtClean="0"/>
              <a:t>Big Data.</a:t>
            </a:r>
          </a:p>
          <a:p>
            <a:pPr lvl="1"/>
            <a:r>
              <a:rPr lang="en-AU" sz="2000" dirty="0" smtClean="0">
                <a:solidFill>
                  <a:srgbClr val="00B0F0"/>
                </a:solidFill>
              </a:rPr>
              <a:t>The </a:t>
            </a:r>
            <a:r>
              <a:rPr lang="en-AU" sz="2000" dirty="0">
                <a:solidFill>
                  <a:srgbClr val="00B0F0"/>
                </a:solidFill>
              </a:rPr>
              <a:t>Expert Group </a:t>
            </a:r>
            <a:r>
              <a:rPr lang="en-AU" sz="2000" dirty="0" smtClean="0">
                <a:solidFill>
                  <a:srgbClr val="00B0F0"/>
                </a:solidFill>
              </a:rPr>
              <a:t>has been invited to </a:t>
            </a:r>
            <a:r>
              <a:rPr lang="en-AU" sz="2000" dirty="0">
                <a:solidFill>
                  <a:srgbClr val="00B0F0"/>
                </a:solidFill>
              </a:rPr>
              <a:t>join the IAEG-SDGs Working Group on </a:t>
            </a:r>
            <a:r>
              <a:rPr lang="en-AU" sz="2000" dirty="0" smtClean="0">
                <a:solidFill>
                  <a:srgbClr val="00B0F0"/>
                </a:solidFill>
              </a:rPr>
              <a:t>Geospatial Information.</a:t>
            </a:r>
            <a:endParaRPr lang="en-AU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A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87624" y="332656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70C0"/>
                </a:solidFill>
              </a:rPr>
              <a:t>Outcomes of the 3</a:t>
            </a:r>
            <a:r>
              <a:rPr lang="en-AU" sz="2800" baseline="30000" dirty="0" smtClean="0">
                <a:solidFill>
                  <a:srgbClr val="0070C0"/>
                </a:solidFill>
              </a:rPr>
              <a:t>rd</a:t>
            </a:r>
            <a:r>
              <a:rPr lang="en-AU" sz="2800" dirty="0" smtClean="0">
                <a:solidFill>
                  <a:srgbClr val="0070C0"/>
                </a:solidFill>
              </a:rPr>
              <a:t> EG-ISGI meeting</a:t>
            </a:r>
            <a:endParaRPr lang="en-AU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8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13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FFF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5536" y="1665173"/>
            <a:ext cx="8640959" cy="4997270"/>
            <a:chOff x="395536" y="1665173"/>
            <a:chExt cx="8640959" cy="4997270"/>
          </a:xfrm>
        </p:grpSpPr>
        <p:sp>
          <p:nvSpPr>
            <p:cNvPr id="7" name="Freeform 6"/>
            <p:cNvSpPr/>
            <p:nvPr/>
          </p:nvSpPr>
          <p:spPr>
            <a:xfrm>
              <a:off x="395536" y="1665173"/>
              <a:ext cx="1834511" cy="2776075"/>
            </a:xfrm>
            <a:custGeom>
              <a:avLst/>
              <a:gdLst>
                <a:gd name="connsiteX0" fmla="*/ 0 w 2353394"/>
                <a:gd name="connsiteY0" fmla="*/ 0 h 1647376"/>
                <a:gd name="connsiteX1" fmla="*/ 1529706 w 2353394"/>
                <a:gd name="connsiteY1" fmla="*/ 0 h 1647376"/>
                <a:gd name="connsiteX2" fmla="*/ 2353394 w 2353394"/>
                <a:gd name="connsiteY2" fmla="*/ 823688 h 1647376"/>
                <a:gd name="connsiteX3" fmla="*/ 1529706 w 2353394"/>
                <a:gd name="connsiteY3" fmla="*/ 1647376 h 1647376"/>
                <a:gd name="connsiteX4" fmla="*/ 0 w 2353394"/>
                <a:gd name="connsiteY4" fmla="*/ 1647376 h 1647376"/>
                <a:gd name="connsiteX5" fmla="*/ 823688 w 2353394"/>
                <a:gd name="connsiteY5" fmla="*/ 823688 h 1647376"/>
                <a:gd name="connsiteX6" fmla="*/ 0 w 2353394"/>
                <a:gd name="connsiteY6" fmla="*/ 0 h 164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3394" h="1647376">
                  <a:moveTo>
                    <a:pt x="2353393" y="0"/>
                  </a:moveTo>
                  <a:lnTo>
                    <a:pt x="2353393" y="1070794"/>
                  </a:lnTo>
                  <a:lnTo>
                    <a:pt x="1176697" y="1647376"/>
                  </a:lnTo>
                  <a:lnTo>
                    <a:pt x="1" y="1070794"/>
                  </a:lnTo>
                  <a:lnTo>
                    <a:pt x="1" y="0"/>
                  </a:lnTo>
                  <a:lnTo>
                    <a:pt x="1176697" y="576582"/>
                  </a:lnTo>
                  <a:lnTo>
                    <a:pt x="2353393" y="0"/>
                  </a:lnTo>
                  <a:close/>
                </a:path>
              </a:pathLst>
            </a:custGeom>
            <a:solidFill>
              <a:srgbClr val="99CCFF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1" tIns="835119" rIns="11431" bIns="835118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800" kern="1200" dirty="0" smtClean="0">
                  <a:solidFill>
                    <a:schemeClr val="tx1"/>
                  </a:solidFill>
                </a:rPr>
                <a:t>Adopt the Framework</a:t>
              </a:r>
              <a:endParaRPr lang="en-AU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2258935" y="1700808"/>
              <a:ext cx="6777560" cy="1804449"/>
            </a:xfrm>
            <a:custGeom>
              <a:avLst/>
              <a:gdLst>
                <a:gd name="connsiteX0" fmla="*/ 254956 w 1529706"/>
                <a:gd name="connsiteY0" fmla="*/ 0 h 6777559"/>
                <a:gd name="connsiteX1" fmla="*/ 1274750 w 1529706"/>
                <a:gd name="connsiteY1" fmla="*/ 0 h 6777559"/>
                <a:gd name="connsiteX2" fmla="*/ 1529706 w 1529706"/>
                <a:gd name="connsiteY2" fmla="*/ 254956 h 6777559"/>
                <a:gd name="connsiteX3" fmla="*/ 1529706 w 1529706"/>
                <a:gd name="connsiteY3" fmla="*/ 6777559 h 6777559"/>
                <a:gd name="connsiteX4" fmla="*/ 1529706 w 1529706"/>
                <a:gd name="connsiteY4" fmla="*/ 6777559 h 6777559"/>
                <a:gd name="connsiteX5" fmla="*/ 0 w 1529706"/>
                <a:gd name="connsiteY5" fmla="*/ 6777559 h 6777559"/>
                <a:gd name="connsiteX6" fmla="*/ 0 w 1529706"/>
                <a:gd name="connsiteY6" fmla="*/ 6777559 h 6777559"/>
                <a:gd name="connsiteX7" fmla="*/ 0 w 1529706"/>
                <a:gd name="connsiteY7" fmla="*/ 254956 h 6777559"/>
                <a:gd name="connsiteX8" fmla="*/ 254956 w 1529706"/>
                <a:gd name="connsiteY8" fmla="*/ 0 h 6777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9706" h="6777559">
                  <a:moveTo>
                    <a:pt x="1529706" y="1129617"/>
                  </a:moveTo>
                  <a:lnTo>
                    <a:pt x="1529706" y="5647942"/>
                  </a:lnTo>
                  <a:cubicBezTo>
                    <a:pt x="1529706" y="6271810"/>
                    <a:pt x="1503943" y="6777557"/>
                    <a:pt x="1472162" y="6777557"/>
                  </a:cubicBezTo>
                  <a:lnTo>
                    <a:pt x="0" y="6777557"/>
                  </a:lnTo>
                  <a:lnTo>
                    <a:pt x="0" y="6777557"/>
                  </a:lnTo>
                  <a:lnTo>
                    <a:pt x="0" y="2"/>
                  </a:lnTo>
                  <a:lnTo>
                    <a:pt x="0" y="2"/>
                  </a:lnTo>
                  <a:lnTo>
                    <a:pt x="1472162" y="2"/>
                  </a:lnTo>
                  <a:cubicBezTo>
                    <a:pt x="1503943" y="2"/>
                    <a:pt x="1529706" y="505749"/>
                    <a:pt x="1529706" y="1129617"/>
                  </a:cubicBezTo>
                  <a:close/>
                </a:path>
              </a:pathLst>
            </a:custGeom>
            <a:solidFill>
              <a:srgbClr val="CCECFF">
                <a:alpha val="89804"/>
              </a:srgb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3" tIns="84834" rIns="84834" bIns="84835" numCol="1" spcCol="1270" anchor="ctr" anchorCtr="0">
              <a:noAutofit/>
            </a:bodyPr>
            <a:lstStyle/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600" kern="1200" dirty="0" smtClean="0"/>
                <a:t>That the Global Statistical Geospatial Framework be adopted by the Committee of Experts at its session in August 2016 and endorsed by the UN Statistical Commission in March 2017.</a:t>
              </a:r>
              <a:br>
                <a:rPr lang="en-AU" sz="1600" kern="1200" dirty="0" smtClean="0"/>
              </a:br>
              <a:endParaRPr lang="en-AU" sz="16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395536" y="3807390"/>
              <a:ext cx="1863401" cy="2855053"/>
            </a:xfrm>
            <a:custGeom>
              <a:avLst/>
              <a:gdLst>
                <a:gd name="connsiteX0" fmla="*/ 0 w 2353394"/>
                <a:gd name="connsiteY0" fmla="*/ 0 h 1647376"/>
                <a:gd name="connsiteX1" fmla="*/ 1529706 w 2353394"/>
                <a:gd name="connsiteY1" fmla="*/ 0 h 1647376"/>
                <a:gd name="connsiteX2" fmla="*/ 2353394 w 2353394"/>
                <a:gd name="connsiteY2" fmla="*/ 823688 h 1647376"/>
                <a:gd name="connsiteX3" fmla="*/ 1529706 w 2353394"/>
                <a:gd name="connsiteY3" fmla="*/ 1647376 h 1647376"/>
                <a:gd name="connsiteX4" fmla="*/ 0 w 2353394"/>
                <a:gd name="connsiteY4" fmla="*/ 1647376 h 1647376"/>
                <a:gd name="connsiteX5" fmla="*/ 823688 w 2353394"/>
                <a:gd name="connsiteY5" fmla="*/ 823688 h 1647376"/>
                <a:gd name="connsiteX6" fmla="*/ 0 w 2353394"/>
                <a:gd name="connsiteY6" fmla="*/ 0 h 164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3394" h="1647376">
                  <a:moveTo>
                    <a:pt x="2353393" y="0"/>
                  </a:moveTo>
                  <a:lnTo>
                    <a:pt x="2353393" y="1070794"/>
                  </a:lnTo>
                  <a:lnTo>
                    <a:pt x="1176697" y="1647376"/>
                  </a:lnTo>
                  <a:lnTo>
                    <a:pt x="1" y="1070794"/>
                  </a:lnTo>
                  <a:lnTo>
                    <a:pt x="1" y="0"/>
                  </a:lnTo>
                  <a:lnTo>
                    <a:pt x="1176697" y="576582"/>
                  </a:lnTo>
                  <a:lnTo>
                    <a:pt x="2353393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1" tIns="835118" rIns="11431" bIns="835118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800" kern="1200" dirty="0" smtClean="0">
                  <a:solidFill>
                    <a:schemeClr val="tx1"/>
                  </a:solidFill>
                </a:rPr>
                <a:t>EG-IGSI should continue</a:t>
              </a:r>
              <a:endParaRPr lang="en-AU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258936" y="3807390"/>
              <a:ext cx="6777559" cy="2533025"/>
            </a:xfrm>
            <a:custGeom>
              <a:avLst/>
              <a:gdLst>
                <a:gd name="connsiteX0" fmla="*/ 422179 w 2533025"/>
                <a:gd name="connsiteY0" fmla="*/ 0 h 6777559"/>
                <a:gd name="connsiteX1" fmla="*/ 2110846 w 2533025"/>
                <a:gd name="connsiteY1" fmla="*/ 0 h 6777559"/>
                <a:gd name="connsiteX2" fmla="*/ 2533025 w 2533025"/>
                <a:gd name="connsiteY2" fmla="*/ 422179 h 6777559"/>
                <a:gd name="connsiteX3" fmla="*/ 2533025 w 2533025"/>
                <a:gd name="connsiteY3" fmla="*/ 6777559 h 6777559"/>
                <a:gd name="connsiteX4" fmla="*/ 2533025 w 2533025"/>
                <a:gd name="connsiteY4" fmla="*/ 6777559 h 6777559"/>
                <a:gd name="connsiteX5" fmla="*/ 0 w 2533025"/>
                <a:gd name="connsiteY5" fmla="*/ 6777559 h 6777559"/>
                <a:gd name="connsiteX6" fmla="*/ 0 w 2533025"/>
                <a:gd name="connsiteY6" fmla="*/ 6777559 h 6777559"/>
                <a:gd name="connsiteX7" fmla="*/ 0 w 2533025"/>
                <a:gd name="connsiteY7" fmla="*/ 422179 h 6777559"/>
                <a:gd name="connsiteX8" fmla="*/ 422179 w 2533025"/>
                <a:gd name="connsiteY8" fmla="*/ 0 h 6777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3025" h="6777559">
                  <a:moveTo>
                    <a:pt x="2533025" y="1129615"/>
                  </a:moveTo>
                  <a:lnTo>
                    <a:pt x="2533025" y="5647944"/>
                  </a:lnTo>
                  <a:cubicBezTo>
                    <a:pt x="2533025" y="6271813"/>
                    <a:pt x="2462383" y="6777559"/>
                    <a:pt x="2375241" y="6777559"/>
                  </a:cubicBezTo>
                  <a:lnTo>
                    <a:pt x="0" y="6777559"/>
                  </a:lnTo>
                  <a:lnTo>
                    <a:pt x="0" y="677755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5241" y="0"/>
                  </a:lnTo>
                  <a:cubicBezTo>
                    <a:pt x="2462383" y="0"/>
                    <a:pt x="2533025" y="505746"/>
                    <a:pt x="2533025" y="1129615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33812" rIns="133812" bIns="133812" numCol="1" spcCol="1270" anchor="ctr" anchorCtr="0">
              <a:noAutofit/>
            </a:bodyPr>
            <a:lstStyle/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AU" sz="1600" kern="1200" dirty="0"/>
            </a:p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600" kern="1200" dirty="0" smtClean="0"/>
                <a:t>That the Committee of Experts and the Statistical Commission support the continuation of the Expert Group with a focus on:</a:t>
              </a:r>
              <a:endParaRPr lang="en-AU" sz="1600" kern="1200" dirty="0"/>
            </a:p>
            <a:p>
              <a:pPr marL="342900" lvl="2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600" kern="1200" dirty="0" smtClean="0"/>
                <a:t>Consolidation and implementation of the Global Statistical Geospatial Framework;</a:t>
              </a:r>
              <a:endParaRPr lang="en-AU" sz="1600" kern="1200" dirty="0"/>
            </a:p>
            <a:p>
              <a:pPr marL="342900" lvl="2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600" kern="1200" dirty="0" smtClean="0"/>
                <a:t>Capability building;</a:t>
              </a:r>
              <a:endParaRPr lang="en-AU" sz="1600" kern="1200" dirty="0"/>
            </a:p>
            <a:p>
              <a:pPr marL="342900" lvl="2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600" kern="1200" dirty="0" smtClean="0"/>
                <a:t>Knowledge management; and</a:t>
              </a:r>
              <a:endParaRPr lang="en-AU" sz="1600" kern="1200" dirty="0"/>
            </a:p>
            <a:p>
              <a:pPr marL="342900" lvl="2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600" kern="1200" dirty="0" smtClean="0"/>
                <a:t>Interaction with existing and emerging bodies, global or regional, in the development and implementation of Global Statistical Geospatial Framework.</a:t>
              </a:r>
              <a:endParaRPr lang="en-AU" sz="1600" kern="1200" dirty="0"/>
            </a:p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AU" sz="1600" kern="12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755576" y="332656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2800" dirty="0">
                <a:solidFill>
                  <a:srgbClr val="0070C0"/>
                </a:solidFill>
              </a:rPr>
              <a:t>The Expert Group made </a:t>
            </a:r>
            <a:r>
              <a:rPr lang="en-AU" sz="2800" dirty="0" smtClean="0">
                <a:solidFill>
                  <a:srgbClr val="0070C0"/>
                </a:solidFill>
              </a:rPr>
              <a:t>two recommendations </a:t>
            </a:r>
            <a:r>
              <a:rPr lang="en-AU" sz="2800" dirty="0">
                <a:solidFill>
                  <a:srgbClr val="0070C0"/>
                </a:solidFill>
              </a:rPr>
              <a:t>following the meeting:</a:t>
            </a:r>
          </a:p>
        </p:txBody>
      </p:sp>
    </p:spTree>
    <p:extLst>
      <p:ext uri="{BB962C8B-B14F-4D97-AF65-F5344CB8AC3E}">
        <p14:creationId xmlns:p14="http://schemas.microsoft.com/office/powerpoint/2010/main" val="342302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13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2348880"/>
            <a:ext cx="7776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AU" sz="2800" dirty="0">
                <a:solidFill>
                  <a:srgbClr val="0070C0"/>
                </a:solidFill>
              </a:rPr>
              <a:t>Overview of the Global Consultation on the Proposal for a Global Statistical Geospatial Framework</a:t>
            </a:r>
          </a:p>
        </p:txBody>
      </p:sp>
    </p:spTree>
    <p:extLst>
      <p:ext uri="{BB962C8B-B14F-4D97-AF65-F5344CB8AC3E}">
        <p14:creationId xmlns:p14="http://schemas.microsoft.com/office/powerpoint/2010/main" val="139698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13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FFFF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95541" y="1239749"/>
            <a:ext cx="8280920" cy="5088565"/>
            <a:chOff x="395536" y="843558"/>
            <a:chExt cx="8280920" cy="3456384"/>
          </a:xfrm>
        </p:grpSpPr>
        <p:grpSp>
          <p:nvGrpSpPr>
            <p:cNvPr id="26" name="Group 25"/>
            <p:cNvGrpSpPr/>
            <p:nvPr/>
          </p:nvGrpSpPr>
          <p:grpSpPr>
            <a:xfrm rot="10800000">
              <a:off x="2843806" y="2401909"/>
              <a:ext cx="2664297" cy="1311098"/>
              <a:chOff x="3491883" y="2212774"/>
              <a:chExt cx="2664297" cy="1748132"/>
            </a:xfrm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7" name="Elbow Connector 26"/>
              <p:cNvCxnSpPr/>
              <p:nvPr/>
            </p:nvCxnSpPr>
            <p:spPr>
              <a:xfrm rot="16200000" flipH="1">
                <a:off x="4418020" y="2222744"/>
                <a:ext cx="1748130" cy="1728190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lbow Connector 28"/>
              <p:cNvCxnSpPr/>
              <p:nvPr/>
            </p:nvCxnSpPr>
            <p:spPr>
              <a:xfrm rot="5400000">
                <a:off x="3085874" y="2618789"/>
                <a:ext cx="1748126" cy="936107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3707903" y="1491631"/>
              <a:ext cx="2592289" cy="1288669"/>
              <a:chOff x="3707903" y="2198578"/>
              <a:chExt cx="2592289" cy="1748133"/>
            </a:xfrm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6" name="Elbow Connector 15"/>
              <p:cNvCxnSpPr/>
              <p:nvPr/>
            </p:nvCxnSpPr>
            <p:spPr>
              <a:xfrm rot="16200000" flipH="1">
                <a:off x="4562031" y="2208550"/>
                <a:ext cx="1748132" cy="1728190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Elbow Connector 2"/>
              <p:cNvCxnSpPr/>
              <p:nvPr/>
            </p:nvCxnSpPr>
            <p:spPr>
              <a:xfrm rot="5400000">
                <a:off x="3265890" y="2640591"/>
                <a:ext cx="1748128" cy="86410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Freeform 41"/>
            <p:cNvSpPr/>
            <p:nvPr/>
          </p:nvSpPr>
          <p:spPr>
            <a:xfrm>
              <a:off x="2123729" y="843558"/>
              <a:ext cx="4704585" cy="718191"/>
            </a:xfrm>
            <a:custGeom>
              <a:avLst/>
              <a:gdLst>
                <a:gd name="connsiteX0" fmla="*/ 0 w 1981402"/>
                <a:gd name="connsiteY0" fmla="*/ 0 h 990701"/>
                <a:gd name="connsiteX1" fmla="*/ 1981402 w 1981402"/>
                <a:gd name="connsiteY1" fmla="*/ 0 h 990701"/>
                <a:gd name="connsiteX2" fmla="*/ 1981402 w 1981402"/>
                <a:gd name="connsiteY2" fmla="*/ 990701 h 990701"/>
                <a:gd name="connsiteX3" fmla="*/ 0 w 1981402"/>
                <a:gd name="connsiteY3" fmla="*/ 990701 h 990701"/>
                <a:gd name="connsiteX4" fmla="*/ 0 w 1981402"/>
                <a:gd name="connsiteY4" fmla="*/ 0 h 990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402" h="990701">
                  <a:moveTo>
                    <a:pt x="0" y="0"/>
                  </a:moveTo>
                  <a:lnTo>
                    <a:pt x="1981402" y="0"/>
                  </a:lnTo>
                  <a:lnTo>
                    <a:pt x="1981402" y="990701"/>
                  </a:lnTo>
                  <a:lnTo>
                    <a:pt x="0" y="990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852E"/>
            </a:solidFill>
            <a:ln>
              <a:noFill/>
            </a:ln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2000" kern="1200" dirty="0" smtClean="0"/>
                <a:t>UN Economic and Social Council (ECOSOC)</a:t>
              </a:r>
              <a:endParaRPr lang="en-AU" sz="2000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395536" y="1653651"/>
              <a:ext cx="3816424" cy="1833151"/>
            </a:xfrm>
            <a:custGeom>
              <a:avLst/>
              <a:gdLst>
                <a:gd name="connsiteX0" fmla="*/ 0 w 1981402"/>
                <a:gd name="connsiteY0" fmla="*/ 0 h 990701"/>
                <a:gd name="connsiteX1" fmla="*/ 1981402 w 1981402"/>
                <a:gd name="connsiteY1" fmla="*/ 0 h 990701"/>
                <a:gd name="connsiteX2" fmla="*/ 1981402 w 1981402"/>
                <a:gd name="connsiteY2" fmla="*/ 990701 h 990701"/>
                <a:gd name="connsiteX3" fmla="*/ 0 w 1981402"/>
                <a:gd name="connsiteY3" fmla="*/ 990701 h 990701"/>
                <a:gd name="connsiteX4" fmla="*/ 0 w 1981402"/>
                <a:gd name="connsiteY4" fmla="*/ 0 h 990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402" h="990701">
                  <a:moveTo>
                    <a:pt x="0" y="0"/>
                  </a:moveTo>
                  <a:lnTo>
                    <a:pt x="1981402" y="0"/>
                  </a:lnTo>
                  <a:lnTo>
                    <a:pt x="1981402" y="990701"/>
                  </a:lnTo>
                  <a:lnTo>
                    <a:pt x="0" y="990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FC7"/>
            </a:solidFill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000" tIns="72000" rIns="36000" bIns="72000" numCol="1" spcCol="1270" anchor="ctr" anchorCtr="0">
              <a:noAutofit/>
            </a:bodyPr>
            <a:lstStyle/>
            <a:p>
              <a:pPr marL="72000">
                <a:lnSpc>
                  <a:spcPct val="90000"/>
                </a:lnSpc>
              </a:pPr>
              <a:r>
                <a:rPr lang="en-AU" sz="2000" dirty="0"/>
                <a:t>UN Statistical Commission </a:t>
              </a:r>
              <a:r>
                <a:rPr lang="en-AU" sz="2000" dirty="0" smtClean="0"/>
                <a:t>(UNSC)</a:t>
              </a:r>
            </a:p>
            <a:p>
              <a:pPr marL="360000" indent="-324000">
                <a:lnSpc>
                  <a:spcPct val="90000"/>
                </a:lnSpc>
                <a:spcBef>
                  <a:spcPts val="600"/>
                </a:spcBef>
                <a:buFont typeface="Wingdings" pitchFamily="2" charset="2"/>
                <a:buChar char="§"/>
              </a:pPr>
              <a:r>
                <a:rPr lang="en-AU" sz="2000" dirty="0" smtClean="0"/>
                <a:t>Global Statistical-Geospatial </a:t>
              </a:r>
              <a:r>
                <a:rPr lang="en-AU" sz="2000" dirty="0"/>
                <a:t>program </a:t>
              </a:r>
              <a:r>
                <a:rPr lang="en-AU" sz="2000" dirty="0" smtClean="0"/>
                <a:t>review – proposed a global framework</a:t>
              </a:r>
              <a:endParaRPr lang="en-AU" sz="20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5004048" y="1653652"/>
              <a:ext cx="3672408" cy="1833152"/>
            </a:xfrm>
            <a:custGeom>
              <a:avLst/>
              <a:gdLst>
                <a:gd name="connsiteX0" fmla="*/ 0 w 1981402"/>
                <a:gd name="connsiteY0" fmla="*/ 0 h 990701"/>
                <a:gd name="connsiteX1" fmla="*/ 1981402 w 1981402"/>
                <a:gd name="connsiteY1" fmla="*/ 0 h 990701"/>
                <a:gd name="connsiteX2" fmla="*/ 1981402 w 1981402"/>
                <a:gd name="connsiteY2" fmla="*/ 990701 h 990701"/>
                <a:gd name="connsiteX3" fmla="*/ 0 w 1981402"/>
                <a:gd name="connsiteY3" fmla="*/ 990701 h 990701"/>
                <a:gd name="connsiteX4" fmla="*/ 0 w 1981402"/>
                <a:gd name="connsiteY4" fmla="*/ 0 h 990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402" h="990701">
                  <a:moveTo>
                    <a:pt x="0" y="0"/>
                  </a:moveTo>
                  <a:lnTo>
                    <a:pt x="1981402" y="0"/>
                  </a:lnTo>
                  <a:lnTo>
                    <a:pt x="1981402" y="990701"/>
                  </a:lnTo>
                  <a:lnTo>
                    <a:pt x="0" y="990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2424"/>
            </a:solidFill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000" tIns="72000" rIns="36000" bIns="72000" numCol="1" spcCol="1270" anchor="ctr" anchorCtr="0">
              <a:noAutofit/>
            </a:bodyPr>
            <a:lstStyle/>
            <a:p>
              <a:pPr marL="72000" lvl="0"/>
              <a:r>
                <a:rPr lang="en-AU" sz="2000" dirty="0"/>
                <a:t>UN Committee of Experts on Global Geospatial Information Management (UN-GGIM) </a:t>
              </a:r>
              <a:endParaRPr lang="en-AU" sz="2000" dirty="0" smtClean="0"/>
            </a:p>
            <a:p>
              <a:pPr marL="360000" lvl="0" indent="-324000">
                <a:spcBef>
                  <a:spcPts val="600"/>
                </a:spcBef>
                <a:buFont typeface="Wingdings" pitchFamily="2" charset="2"/>
                <a:buChar char="§"/>
              </a:pPr>
              <a:r>
                <a:rPr lang="en-AU" sz="2000" dirty="0" smtClean="0"/>
                <a:t>List </a:t>
              </a:r>
              <a:r>
                <a:rPr lang="en-AU" sz="2000" dirty="0"/>
                <a:t>of nine issues </a:t>
              </a:r>
              <a:r>
                <a:rPr lang="en-AU" sz="2000" dirty="0" smtClean="0"/>
                <a:t>included 'linking </a:t>
              </a:r>
              <a:r>
                <a:rPr lang="en-AU" sz="2000" dirty="0"/>
                <a:t>of spatial to statistics</a:t>
              </a:r>
              <a:r>
                <a:rPr lang="en-AU" sz="2000" dirty="0" smtClean="0"/>
                <a:t>'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2555776" y="3594819"/>
              <a:ext cx="3888433" cy="705123"/>
            </a:xfrm>
            <a:custGeom>
              <a:avLst/>
              <a:gdLst>
                <a:gd name="connsiteX0" fmla="*/ 0 w 1981402"/>
                <a:gd name="connsiteY0" fmla="*/ 0 h 990701"/>
                <a:gd name="connsiteX1" fmla="*/ 1981402 w 1981402"/>
                <a:gd name="connsiteY1" fmla="*/ 0 h 990701"/>
                <a:gd name="connsiteX2" fmla="*/ 1981402 w 1981402"/>
                <a:gd name="connsiteY2" fmla="*/ 990701 h 990701"/>
                <a:gd name="connsiteX3" fmla="*/ 0 w 1981402"/>
                <a:gd name="connsiteY3" fmla="*/ 990701 h 990701"/>
                <a:gd name="connsiteX4" fmla="*/ 0 w 1981402"/>
                <a:gd name="connsiteY4" fmla="*/ 0 h 990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402" h="990701">
                  <a:moveTo>
                    <a:pt x="0" y="0"/>
                  </a:moveTo>
                  <a:lnTo>
                    <a:pt x="1981402" y="0"/>
                  </a:lnTo>
                  <a:lnTo>
                    <a:pt x="1981402" y="990701"/>
                  </a:lnTo>
                  <a:lnTo>
                    <a:pt x="0" y="99070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76B531">
                    <a:lumMod val="80000"/>
                    <a:lumOff val="20000"/>
                  </a:srgbClr>
                </a:gs>
                <a:gs pos="75000">
                  <a:srgbClr val="76B531"/>
                </a:gs>
                <a:gs pos="100000">
                  <a:srgbClr val="76B531">
                    <a:lumMod val="55000"/>
                    <a:lumOff val="45000"/>
                  </a:srgbClr>
                </a:gs>
              </a:gsLst>
            </a:gradFill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b="1" dirty="0"/>
                <a:t>UN Expert </a:t>
              </a:r>
              <a:r>
                <a:rPr lang="en-AU" b="1" dirty="0" smtClean="0"/>
                <a:t>Group – Integration of</a:t>
              </a:r>
              <a:br>
                <a:rPr lang="en-AU" b="1" dirty="0" smtClean="0"/>
              </a:br>
              <a:r>
                <a:rPr lang="en-AU" b="1" dirty="0" smtClean="0"/>
                <a:t>Statistical Geospatial Information</a:t>
              </a:r>
              <a:endParaRPr lang="en-AU" b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49742" y="262389"/>
            <a:ext cx="464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/>
              <a:t>International Mandate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99729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BS_powerp_horiz_3_4">
  <a:themeElements>
    <a:clrScheme name="ABS Circles - Cover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BS Circles - Cover P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BS Circles - Cover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S Circles - Cover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S Circles - Cover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S Circles - Cover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S Circles - Cover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S Circles - Cover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BS Circles - Cover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BS Circles - Cover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BS Circles - Cover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BS Circles - Cover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BS Circles - Cover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BS Circles - Cover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ABS_powerp_horiz_3_4</Template>
  <TotalTime>3997</TotalTime>
  <Words>2508</Words>
  <Application>Microsoft Macintosh PowerPoint</Application>
  <PresentationFormat>On-screen Show (4:3)</PresentationFormat>
  <Paragraphs>451</Paragraphs>
  <Slides>38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Wingdings</vt:lpstr>
      <vt:lpstr>Arial</vt:lpstr>
      <vt:lpstr>Calibri</vt:lpstr>
      <vt:lpstr>Cambria Math</vt:lpstr>
      <vt:lpstr>Times New Roman</vt:lpstr>
      <vt:lpstr>Bookman Old Style</vt:lpstr>
      <vt:lpstr>ABS_powerp_horiz_3_4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 of Global Consultation</vt:lpstr>
      <vt:lpstr>PowerPoint Presentation</vt:lpstr>
      <vt:lpstr>PowerPoint Presentation</vt:lpstr>
      <vt:lpstr>PowerPoint Presentation</vt:lpstr>
      <vt:lpstr>PowerPoint Presentation</vt:lpstr>
      <vt:lpstr>Global Statistical Geospatial Framework 5 principles </vt:lpstr>
      <vt:lpstr>Principle 1: Use of fundamental geospatial infrastructure and geocoding</vt:lpstr>
      <vt:lpstr>Principle 2: Geocoded unit record data in a data management environment</vt:lpstr>
      <vt:lpstr>Principle 3: Common geographies for dissemination of statistics</vt:lpstr>
      <vt:lpstr>The 10 Levels Model </vt:lpstr>
      <vt:lpstr>Principle 4: Statistical and geospatial interoperability</vt:lpstr>
      <vt:lpstr>Principle 5: Accessible and Useable Geospatially enabled statistics</vt:lpstr>
      <vt:lpstr>Global Statistical Geospatial Framework - bridging integration gaps</vt:lpstr>
      <vt:lpstr>Consultation has been extensive</vt:lpstr>
      <vt:lpstr>The Roadmap towards a Global Statistical Geospatial Framework</vt:lpstr>
      <vt:lpstr>Now is an important time for Member States to have guidance on how to integrate statistical and geospatial information</vt:lpstr>
      <vt:lpstr>Conclusion</vt:lpstr>
      <vt:lpstr>Recommendation</vt:lpstr>
      <vt:lpstr>PowerPoint Presentation</vt:lpstr>
      <vt:lpstr>Existing EG-ISGI work program</vt:lpstr>
      <vt:lpstr>Existing EG-ISGI work program</vt:lpstr>
      <vt:lpstr>PowerPoint Presentation</vt:lpstr>
      <vt:lpstr>PowerPoint Presentation</vt:lpstr>
      <vt:lpstr>PowerPoint Presentation</vt:lpstr>
    </vt:vector>
  </TitlesOfParts>
  <Company>ABS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ABS</dc:subject>
  <dc:creator>Sally Clement</dc:creator>
  <cp:lastModifiedBy>g.vanhalderen@abs.gov.au</cp:lastModifiedBy>
  <cp:revision>396</cp:revision>
  <cp:lastPrinted>2015-06-11T02:42:14Z</cp:lastPrinted>
  <dcterms:created xsi:type="dcterms:W3CDTF">2016-02-02T23:43:49Z</dcterms:created>
  <dcterms:modified xsi:type="dcterms:W3CDTF">2016-08-02T18:20:50Z</dcterms:modified>
  <cp:category>ABS</cp:category>
</cp:coreProperties>
</file>