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ack Bold"/>
        <a:ea typeface="Hack Bold"/>
        <a:cs typeface="Hack Bold"/>
        <a:sym typeface="Hack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ack Bold"/>
          <a:ea typeface="Hack Bold"/>
          <a:cs typeface="Hack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ack Bold"/>
          <a:ea typeface="Hack Bold"/>
          <a:cs typeface="Hack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n" i="off">
        <a:font>
          <a:latin typeface="Hack Bold"/>
          <a:ea typeface="Hack Bold"/>
          <a:cs typeface="Hack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ack Bold"/>
          <a:ea typeface="Hack Bold"/>
          <a:cs typeface="Hack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ack Bold"/>
          <a:ea typeface="Hack Bold"/>
          <a:cs typeface="Hack Bold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n" i="off">
        <a:font>
          <a:latin typeface="Hack Bold"/>
          <a:ea typeface="Hack Bold"/>
          <a:cs typeface="Hack Bold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ack Bold"/>
          <a:ea typeface="Hack Bold"/>
          <a:cs typeface="Hack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ack Bold"/>
          <a:ea typeface="Hack Bold"/>
          <a:cs typeface="Hack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ack Bold"/>
          <a:ea typeface="Hack Bold"/>
          <a:cs typeface="Hack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ack Bold"/>
          <a:ea typeface="Hack Bold"/>
          <a:cs typeface="Hack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Hack Bold"/>
          <a:ea typeface="Hack Bold"/>
          <a:cs typeface="Hack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ack Bold"/>
          <a:ea typeface="Hack Bold"/>
          <a:cs typeface="Hack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ack Bold"/>
          <a:ea typeface="Hack Bold"/>
          <a:cs typeface="Hack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ack Bold"/>
          <a:ea typeface="Hack Bold"/>
          <a:cs typeface="Hack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ack Bold"/>
          <a:ea typeface="Hack Bold"/>
          <a:cs typeface="Hack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ack Regular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Relationship Id="rId3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sonatype.com/ssc2017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root-me.org" TargetMode="External"/><Relationship Id="rId3" Type="http://schemas.openxmlformats.org/officeDocument/2006/relationships/hyperlink" Target="http://hackthis.co.uk" TargetMode="External"/><Relationship Id="rId4" Type="http://schemas.openxmlformats.org/officeDocument/2006/relationships/hyperlink" Target="http://vulnhub.com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CKING"/>
          <p:cNvSpPr txBox="1"/>
          <p:nvPr>
            <p:ph type="subTitle" sz="quarter" idx="1"/>
          </p:nvPr>
        </p:nvSpPr>
        <p:spPr>
          <a:xfrm>
            <a:off x="1934046" y="3947368"/>
            <a:ext cx="6393508" cy="1858864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>
              <a:defRPr sz="89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lvl1pPr>
          </a:lstStyle>
          <a:p>
            <a:pPr/>
            <a:r>
              <a:t>HACKING</a:t>
            </a:r>
          </a:p>
        </p:txBody>
      </p:sp>
      <p:pic>
        <p:nvPicPr>
          <p:cNvPr id="120" name="Troll_Based_On.png" descr="Troll_Based_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8799" y="3961210"/>
            <a:ext cx="1748202" cy="1390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SRF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CSRF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What Can We Do?"/>
          <p:cNvSpPr txBox="1"/>
          <p:nvPr>
            <p:ph type="ctrTitle"/>
          </p:nvPr>
        </p:nvSpPr>
        <p:spPr>
          <a:xfrm>
            <a:off x="2925390" y="3623741"/>
            <a:ext cx="7154020" cy="82971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Can We Do?</a:t>
            </a:r>
          </a:p>
        </p:txBody>
      </p:sp>
      <p:sp>
        <p:nvSpPr>
          <p:cNvPr id="151" name="No Entry Sign"/>
          <p:cNvSpPr/>
          <p:nvPr/>
        </p:nvSpPr>
        <p:spPr>
          <a:xfrm>
            <a:off x="5867400" y="49657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08" y="0"/>
                </a:moveTo>
                <a:cubicBezTo>
                  <a:pt x="1080" y="0"/>
                  <a:pt x="0" y="1080"/>
                  <a:pt x="0" y="2408"/>
                </a:cubicBezTo>
                <a:lnTo>
                  <a:pt x="0" y="19192"/>
                </a:lnTo>
                <a:cubicBezTo>
                  <a:pt x="0" y="20520"/>
                  <a:pt x="1080" y="21600"/>
                  <a:pt x="2408" y="21600"/>
                </a:cubicBezTo>
                <a:lnTo>
                  <a:pt x="19192" y="21600"/>
                </a:lnTo>
                <a:cubicBezTo>
                  <a:pt x="20520" y="21600"/>
                  <a:pt x="21600" y="20520"/>
                  <a:pt x="21600" y="19192"/>
                </a:cubicBezTo>
                <a:lnTo>
                  <a:pt x="21600" y="2408"/>
                </a:lnTo>
                <a:cubicBezTo>
                  <a:pt x="21600" y="1080"/>
                  <a:pt x="20520" y="0"/>
                  <a:pt x="19192" y="0"/>
                </a:cubicBezTo>
                <a:lnTo>
                  <a:pt x="2408" y="0"/>
                </a:lnTo>
                <a:close/>
                <a:moveTo>
                  <a:pt x="2408" y="913"/>
                </a:moveTo>
                <a:lnTo>
                  <a:pt x="19192" y="913"/>
                </a:lnTo>
                <a:cubicBezTo>
                  <a:pt x="20018" y="913"/>
                  <a:pt x="20687" y="1582"/>
                  <a:pt x="20687" y="2408"/>
                </a:cubicBezTo>
                <a:lnTo>
                  <a:pt x="20687" y="19192"/>
                </a:lnTo>
                <a:cubicBezTo>
                  <a:pt x="20687" y="20018"/>
                  <a:pt x="20018" y="20687"/>
                  <a:pt x="19192" y="20687"/>
                </a:cubicBezTo>
                <a:lnTo>
                  <a:pt x="2408" y="20687"/>
                </a:lnTo>
                <a:cubicBezTo>
                  <a:pt x="1582" y="20687"/>
                  <a:pt x="913" y="20018"/>
                  <a:pt x="913" y="19192"/>
                </a:cubicBezTo>
                <a:lnTo>
                  <a:pt x="913" y="2408"/>
                </a:lnTo>
                <a:cubicBezTo>
                  <a:pt x="913" y="1582"/>
                  <a:pt x="1582" y="913"/>
                  <a:pt x="2408" y="913"/>
                </a:cubicBezTo>
                <a:close/>
                <a:moveTo>
                  <a:pt x="10800" y="1971"/>
                </a:moveTo>
                <a:cubicBezTo>
                  <a:pt x="5924" y="1971"/>
                  <a:pt x="1971" y="5924"/>
                  <a:pt x="1971" y="10800"/>
                </a:cubicBezTo>
                <a:cubicBezTo>
                  <a:pt x="1971" y="15676"/>
                  <a:pt x="5924" y="19629"/>
                  <a:pt x="10800" y="19629"/>
                </a:cubicBezTo>
                <a:cubicBezTo>
                  <a:pt x="15676" y="19629"/>
                  <a:pt x="19629" y="15676"/>
                  <a:pt x="19629" y="10800"/>
                </a:cubicBezTo>
                <a:cubicBezTo>
                  <a:pt x="19629" y="5924"/>
                  <a:pt x="15676" y="1971"/>
                  <a:pt x="10800" y="1971"/>
                </a:cubicBezTo>
                <a:close/>
                <a:moveTo>
                  <a:pt x="4379" y="9477"/>
                </a:moveTo>
                <a:lnTo>
                  <a:pt x="17221" y="9477"/>
                </a:lnTo>
                <a:lnTo>
                  <a:pt x="17221" y="12123"/>
                </a:lnTo>
                <a:lnTo>
                  <a:pt x="4379" y="12123"/>
                </a:lnTo>
                <a:lnTo>
                  <a:pt x="4379" y="9477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shot 2018-08-21 18.32.57.jpg" descr="Screenshot 2018-08-21 18.32.5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63157" y="-108159"/>
            <a:ext cx="14987595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shot 2018-08-21 19.08.48.jpg" descr="Screenshot 2018-08-21 19.08.4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75" y="93638"/>
            <a:ext cx="13223862" cy="986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HTTP Parameter Pol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Parameter Pollution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shot 2018-08-21 16.54.37.jpg" descr="Screenshot 2018-08-21 16.54.3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26585" y="-44837"/>
            <a:ext cx="15057970" cy="9386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gular Expression Denial of Service (ReDo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 Expression Denial of Service (ReDos)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shot 2018-08-21 19.05.55.jpg" descr="Screenshot 2018-08-21 19.05.5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856" y="3015108"/>
            <a:ext cx="11226801" cy="500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shot 2018-08-21 19.05.36.jpg" descr="Screenshot 2018-08-21 19.05.3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42503"/>
            <a:ext cx="10706100" cy="24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shot 2018-08-21 19.17.00.jpg" descr="Screenshot 2018-08-21 19.17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37" y="2526431"/>
            <a:ext cx="11865126" cy="553050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https://snyk.io/"/>
          <p:cNvSpPr txBox="1"/>
          <p:nvPr/>
        </p:nvSpPr>
        <p:spPr>
          <a:xfrm>
            <a:off x="3753842" y="1149350"/>
            <a:ext cx="5497116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https://snyk.io/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riangle"/>
          <p:cNvSpPr/>
          <p:nvPr/>
        </p:nvSpPr>
        <p:spPr>
          <a:xfrm>
            <a:off x="-32892" y="-401167"/>
            <a:ext cx="13789572" cy="10301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B118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7500">
                <a:solidFill>
                  <a:srgbClr val="183569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</p:txBody>
      </p:sp>
      <p:sp>
        <p:nvSpPr>
          <p:cNvPr id="170" name="Triangle"/>
          <p:cNvSpPr/>
          <p:nvPr/>
        </p:nvSpPr>
        <p:spPr>
          <a:xfrm>
            <a:off x="-1102867" y="-7467"/>
            <a:ext cx="14222761" cy="10301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8346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B11808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RED"/>
          <p:cNvSpPr txBox="1"/>
          <p:nvPr/>
        </p:nvSpPr>
        <p:spPr>
          <a:xfrm>
            <a:off x="2121997" y="2127249"/>
            <a:ext cx="3041490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0400">
                <a:solidFill>
                  <a:srgbClr val="183569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RED</a:t>
            </a:r>
          </a:p>
        </p:txBody>
      </p:sp>
      <p:sp>
        <p:nvSpPr>
          <p:cNvPr id="172" name="BLUE"/>
          <p:cNvSpPr txBox="1"/>
          <p:nvPr/>
        </p:nvSpPr>
        <p:spPr>
          <a:xfrm>
            <a:off x="7966709" y="5685285"/>
            <a:ext cx="27863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B11808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yber Professionals…"/>
          <p:cNvSpPr txBox="1"/>
          <p:nvPr>
            <p:ph type="subTitle" sz="half" idx="1"/>
          </p:nvPr>
        </p:nvSpPr>
        <p:spPr>
          <a:xfrm>
            <a:off x="2159942" y="2971080"/>
            <a:ext cx="8684916" cy="381144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defTabSz="350520"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t>Cyber Professionals </a:t>
            </a:r>
          </a:p>
          <a:p>
            <a:pPr defTabSz="350520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t>are </a:t>
            </a:r>
            <a:r>
              <a:rPr>
                <a:solidFill>
                  <a:schemeClr val="accent3"/>
                </a:solidFill>
              </a:rPr>
              <a:t>Hackers</a:t>
            </a:r>
            <a:r>
              <a:t> </a:t>
            </a:r>
          </a:p>
          <a:p>
            <a:pPr defTabSz="350520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</a:p>
          <a:p>
            <a:pPr defTabSz="350520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t>BUT </a:t>
            </a:r>
          </a:p>
          <a:p>
            <a:pPr defTabSz="350520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</a:p>
          <a:p>
            <a:pPr defTabSz="350520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rPr>
                <a:solidFill>
                  <a:schemeClr val="accent3"/>
                </a:solidFill>
              </a:rPr>
              <a:t>Hackers</a:t>
            </a:r>
            <a:r>
              <a:t> are not necessarily </a:t>
            </a:r>
            <a:r>
              <a:rPr>
                <a:solidFill>
                  <a:schemeClr val="accent1"/>
                </a:solidFill>
              </a:rPr>
              <a:t>Cyber Professionals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ug Bounty Platforms"/>
          <p:cNvSpPr txBox="1"/>
          <p:nvPr>
            <p:ph type="title"/>
          </p:nvPr>
        </p:nvSpPr>
        <p:spPr>
          <a:xfrm>
            <a:off x="600149" y="805810"/>
            <a:ext cx="11804502" cy="1302390"/>
          </a:xfrm>
          <a:prstGeom prst="rect">
            <a:avLst/>
          </a:prstGeom>
          <a:solidFill>
            <a:srgbClr val="5E5E5E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Bug Bounty Platforms</a:t>
            </a:r>
          </a:p>
        </p:txBody>
      </p:sp>
      <p:pic>
        <p:nvPicPr>
          <p:cNvPr id="175" name="Screenshot 2018-08-21 19.26.06.jpg" descr="Screenshot 2018-08-21 19.26.0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1023" y="2979922"/>
            <a:ext cx="5522754" cy="133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shot 2018-08-21 19.27.04.jpg" descr="Screenshot 2018-08-21 19.27.0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0015" y="4808037"/>
            <a:ext cx="3924770" cy="1302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 2018-08-21 19.27.56.jpg" descr="Screenshot 2018-08-21 19.27.5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2295" y="6999830"/>
            <a:ext cx="6060210" cy="122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shot 2018-08-21 19.33.34.jpg" descr="Screenshot 2018-08-21 19.33.3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5640" y="-21163"/>
            <a:ext cx="13236080" cy="5865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shot 2018-08-21 19.53.00.jpg" descr="Screenshot 2018-08-21 19.53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204" y="16139"/>
            <a:ext cx="13207259" cy="8459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ellshock"/>
          <p:cNvSpPr txBox="1"/>
          <p:nvPr>
            <p:ph type="ctrTitle"/>
          </p:nvPr>
        </p:nvSpPr>
        <p:spPr>
          <a:xfrm>
            <a:off x="1270000" y="1320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Shellshock</a:t>
            </a:r>
          </a:p>
        </p:txBody>
      </p:sp>
      <p:sp>
        <p:nvSpPr>
          <p:cNvPr id="184" name="Not all vulnerabilities come from the applications themselves"/>
          <p:cNvSpPr txBox="1"/>
          <p:nvPr>
            <p:ph type="subTitle" sz="quarter" idx="1"/>
          </p:nvPr>
        </p:nvSpPr>
        <p:spPr>
          <a:xfrm>
            <a:off x="2143050" y="5035550"/>
            <a:ext cx="8718700" cy="11303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</p:spPr>
        <p:txBody>
          <a:bodyPr anchor="ctr"/>
          <a:lstStyle>
            <a:lvl1pPr>
              <a:defRPr sz="2400">
                <a:solidFill>
                  <a:srgbClr val="FFFFFF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Not all vulnerabilities come from the applications themselves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hot 2018-08-21 20.53.55.jpg" descr="Screenshot 2018-08-21 20.53.5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506" y="5430078"/>
            <a:ext cx="11729788" cy="1093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ellshock is a Remote Command Execution vulnerability in bash…"/>
          <p:cNvSpPr txBox="1"/>
          <p:nvPr/>
        </p:nvSpPr>
        <p:spPr>
          <a:xfrm>
            <a:off x="2385125" y="1528267"/>
            <a:ext cx="8234550" cy="26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3200"/>
              </a:spcBef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Shellshock</a:t>
            </a:r>
            <a:r>
              <a:t> is a </a:t>
            </a:r>
            <a:r>
              <a:rPr u="sng"/>
              <a:t>Remote Command Execution</a:t>
            </a:r>
            <a:r>
              <a:t> vulnerability in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bash</a:t>
            </a:r>
          </a:p>
          <a:p>
            <a:pPr>
              <a:spcBef>
                <a:spcPts val="3200"/>
              </a:spcBef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relies in the fact that bash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incorrectly executes trailing commands</a:t>
            </a:r>
            <a:r>
              <a:t> when it </a:t>
            </a:r>
            <a:r>
              <a:rPr b="1"/>
              <a:t>imports a function definition stored into an environment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ellshock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Shellshock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inding/Publishing Exploi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Finding/Publishing Exploits</a:t>
            </a:r>
          </a:p>
          <a:p>
            <a:pPr/>
          </a:p>
          <a:p>
            <a:pPr/>
            <a:r>
              <a:t> 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Exploit-DB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reenshot 2018-08-22 11.48.10.jpg" descr="Screenshot 2018-08-22 11.48.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380" y="1281526"/>
            <a:ext cx="13155560" cy="7190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shot 2018-08-22 12.39.03.jpg" descr="Screenshot 2018-08-22 12.39.0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550" y="2813050"/>
            <a:ext cx="80137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e Magic of Google Dorks"/>
          <p:cNvSpPr txBox="1"/>
          <p:nvPr/>
        </p:nvSpPr>
        <p:spPr>
          <a:xfrm>
            <a:off x="3370386" y="1308099"/>
            <a:ext cx="4701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Magic of Google Dorks</a:t>
            </a:r>
          </a:p>
        </p:txBody>
      </p:sp>
      <p:pic>
        <p:nvPicPr>
          <p:cNvPr id="197" name="Troll_Based_On.png" descr="Troll_Based_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0991" y="1031070"/>
            <a:ext cx="1271585" cy="1011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vers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reak things, understand why it broke and put them back together in a better way"/>
          <p:cNvSpPr txBox="1"/>
          <p:nvPr/>
        </p:nvSpPr>
        <p:spPr>
          <a:xfrm>
            <a:off x="2786112" y="2705099"/>
            <a:ext cx="74325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Break things, understand why it broke and put them back together in a better way</a:t>
            </a:r>
          </a:p>
        </p:txBody>
      </p:sp>
      <p:sp>
        <p:nvSpPr>
          <p:cNvPr id="125" name="Study low level stuff (C/C++, Assembly, Hardware devices, Network Analysis, etc…)"/>
          <p:cNvSpPr txBox="1"/>
          <p:nvPr/>
        </p:nvSpPr>
        <p:spPr>
          <a:xfrm>
            <a:off x="3668836" y="4254499"/>
            <a:ext cx="566712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Study low level stuff (C/C++, Assembly, Hardware devices, Network Analysis, etc…)</a:t>
            </a:r>
          </a:p>
        </p:txBody>
      </p:sp>
      <p:sp>
        <p:nvSpPr>
          <p:cNvPr id="126" name="Satisfy their curiosity by constantly learning and improving their skills"/>
          <p:cNvSpPr txBox="1"/>
          <p:nvPr/>
        </p:nvSpPr>
        <p:spPr>
          <a:xfrm>
            <a:off x="3017341" y="5803900"/>
            <a:ext cx="69701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Satisfy their curiosity by constantly learning and improving their skills </a:t>
            </a:r>
          </a:p>
        </p:txBody>
      </p:sp>
      <p:sp>
        <p:nvSpPr>
          <p:cNvPr id="127" name="Solve problems by thinking outside of the box"/>
          <p:cNvSpPr txBox="1"/>
          <p:nvPr/>
        </p:nvSpPr>
        <p:spPr>
          <a:xfrm>
            <a:off x="3091507" y="6997700"/>
            <a:ext cx="68217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Solve problems by thinking outside of the box</a:t>
            </a:r>
          </a:p>
        </p:txBody>
      </p:sp>
      <p:sp>
        <p:nvSpPr>
          <p:cNvPr id="128" name="Rectangle"/>
          <p:cNvSpPr/>
          <p:nvPr/>
        </p:nvSpPr>
        <p:spPr>
          <a:xfrm>
            <a:off x="-488950" y="-38100"/>
            <a:ext cx="13982700" cy="1838028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Hackers love to…"/>
          <p:cNvSpPr txBox="1"/>
          <p:nvPr>
            <p:ph type="title"/>
          </p:nvPr>
        </p:nvSpPr>
        <p:spPr>
          <a:xfrm>
            <a:off x="952500" y="-198587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Hackers love to…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y should you care?"/>
          <p:cNvSpPr txBox="1"/>
          <p:nvPr>
            <p:ph type="title"/>
          </p:nvPr>
        </p:nvSpPr>
        <p:spPr>
          <a:xfrm>
            <a:off x="-328191" y="-152400"/>
            <a:ext cx="13661182" cy="2159000"/>
          </a:xfrm>
          <a:prstGeom prst="rect">
            <a:avLst/>
          </a:prstGeom>
          <a:solidFill>
            <a:srgbClr val="5E5E5E"/>
          </a:solidFill>
        </p:spPr>
        <p:txBody>
          <a:bodyPr/>
          <a:lstStyle/>
          <a:p>
            <a:pPr/>
            <a:r>
              <a:t>Why should you care?</a:t>
            </a:r>
          </a:p>
        </p:txBody>
      </p:sp>
      <p:pic>
        <p:nvPicPr>
          <p:cNvPr id="202" name="Screenshot 2018-08-22 20.50.32.jpg" descr="Screenshot 2018-08-22 20.50.3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80" y="2239231"/>
            <a:ext cx="12299440" cy="7002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77%: Proportion of respondents…"/>
          <p:cNvSpPr txBox="1"/>
          <p:nvPr/>
        </p:nvSpPr>
        <p:spPr>
          <a:xfrm>
            <a:off x="2692102" y="3136900"/>
            <a:ext cx="7904821" cy="3276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</a:p>
          <a:p>
            <a:pPr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</a:p>
          <a:p>
            <a:pPr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t>77%: Proportion of respondents </a:t>
            </a:r>
          </a:p>
          <a:p>
            <a:pPr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t>in a survey of 2,800 IT professionals</a:t>
            </a:r>
          </a:p>
          <a:p>
            <a:pPr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t> who said their organizations </a:t>
            </a:r>
          </a:p>
          <a:p>
            <a:pPr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t>do not have a formal cybersecurity </a:t>
            </a:r>
          </a:p>
          <a:p>
            <a:pPr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  <a:r>
              <a:t>incident response plan</a:t>
            </a:r>
          </a:p>
          <a:p>
            <a:pPr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ack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“According to the Sonatype 2017 State of Software Supply Chain Report, 80 – 90% of an application  is built from 3rd party components that often contain critical vulnerabilities as well. Often dev teams use out-dated versions with known security defects. But even if they are up-to-date, 84% of OpenSource projects (probably mostly smaller ones) do not fix known security defects at all.”"/>
          <p:cNvSpPr txBox="1"/>
          <p:nvPr>
            <p:ph type="title"/>
          </p:nvPr>
        </p:nvSpPr>
        <p:spPr>
          <a:xfrm>
            <a:off x="667394" y="2335758"/>
            <a:ext cx="11670012" cy="5082084"/>
          </a:xfrm>
          <a:prstGeom prst="rect">
            <a:avLst/>
          </a:prstGeom>
        </p:spPr>
        <p:txBody>
          <a:bodyPr/>
          <a:lstStyle/>
          <a:p>
            <a:pPr defTabSz="403097">
              <a:defRPr sz="3036"/>
            </a:pPr>
          </a:p>
          <a:p>
            <a:pPr algn="just" defTabSz="403097">
              <a:defRPr sz="3036"/>
            </a:pPr>
            <a:r>
              <a:t>“According to the </a:t>
            </a:r>
            <a:r>
              <a:rPr u="sng">
                <a:hlinkClick r:id="rId2" invalidUrl="" action="" tgtFrame="" tooltip="" history="1" highlightClick="0" endSnd="0"/>
              </a:rPr>
              <a:t>Sonatype 2017 State of Software Supply Chain Report,</a:t>
            </a:r>
            <a:r>
              <a:t> 80 – 90% of an application  is built from 3rd party components that often contain critical vulnerabilities as well. Often dev teams use out-dated versions with known security defects. But even if they are up-to-date, 84% of OpenSource projects (probably mostly smaller ones) do not fix known security defects at all.”</a:t>
            </a:r>
          </a:p>
        </p:txBody>
      </p:sp>
      <p:sp>
        <p:nvSpPr>
          <p:cNvPr id="207" name="https://blog.secodis.com/2018/01/23/statistics-web-application-security-breaches/"/>
          <p:cNvSpPr txBox="1"/>
          <p:nvPr/>
        </p:nvSpPr>
        <p:spPr>
          <a:xfrm>
            <a:off x="1907678" y="7924800"/>
            <a:ext cx="91894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https://blog.secodis.com/2018/01/23/statistics-web-application-security-breaches/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ssources"/>
          <p:cNvSpPr txBox="1"/>
          <p:nvPr>
            <p:ph type="title"/>
          </p:nvPr>
        </p:nvSpPr>
        <p:spPr>
          <a:xfrm>
            <a:off x="952500" y="-16620"/>
            <a:ext cx="11245255" cy="1473896"/>
          </a:xfrm>
          <a:prstGeom prst="rect">
            <a:avLst/>
          </a:prstGeom>
          <a:solidFill>
            <a:srgbClr val="5E5E5E"/>
          </a:solidFill>
        </p:spPr>
        <p:txBody>
          <a:bodyPr/>
          <a:lstStyle/>
          <a:p>
            <a:pPr/>
            <a:r>
              <a:t>Ressources</a:t>
            </a:r>
          </a:p>
        </p:txBody>
      </p:sp>
      <p:graphicFrame>
        <p:nvGraphicFramePr>
          <p:cNvPr id="210" name="Table"/>
          <p:cNvGraphicFramePr/>
          <p:nvPr/>
        </p:nvGraphicFramePr>
        <p:xfrm>
          <a:off x="958850" y="2469951"/>
          <a:ext cx="11245255" cy="6274198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{33BA23B1-9221-436E-865A-0063620EA4FD}</a:tableStyleId>
              </a:tblPr>
              <a:tblGrid>
                <a:gridCol w="2808138"/>
                <a:gridCol w="2808138"/>
                <a:gridCol w="2808138"/>
                <a:gridCol w="2808138"/>
              </a:tblGrid>
              <a:tr h="208716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u="sng">
                          <a:solidFill>
                            <a:srgbClr val="FFFFFF"/>
                          </a:solidFill>
                          <a:sym typeface="Hack Bold"/>
                        </a:rPr>
                        <a:t>Tools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BurpSuite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Wireshark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Kali Linux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8716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u="sng">
                          <a:solidFill>
                            <a:srgbClr val="FFFFFF"/>
                          </a:solidFill>
                          <a:sym typeface="Hack Bold"/>
                        </a:rPr>
                        <a:t>Websites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000">
                          <a:sym typeface="Hack Bold"/>
                        </a:defRPr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root-me.org</a:t>
                      </a:r>
                    </a:p>
                    <a:p>
                      <a:pPr defTabSz="914400">
                        <a:defRPr b="0" sz="2000">
                          <a:sym typeface="Hack Bold"/>
                        </a:defRPr>
                      </a:pPr>
                    </a:p>
                    <a:p>
                      <a:pPr defTabSz="914400">
                        <a:defRPr b="0" sz="2000">
                          <a:sym typeface="Hack Bold"/>
                        </a:defRPr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hackthis.co.uk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000">
                          <a:sym typeface="Hack Bold"/>
                        </a:defRPr>
                      </a:pPr>
                      <a:r>
                        <a:rPr u="sng">
                          <a:hlinkClick r:id="rId4" invalidUrl="" action="" tgtFrame="" tooltip="" history="1" highlightClick="0" endSnd="0"/>
                        </a:rPr>
                        <a:t>vulnhub.com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000">
                          <a:solidFill>
                            <a:srgbClr val="FFFFFF"/>
                          </a:solidFill>
                          <a:sym typeface="Hack Bold"/>
                        </a:defRPr>
                      </a:pPr>
                      <a:r>
                        <a:t>Youtube:</a:t>
                      </a:r>
                    </a:p>
                    <a:p>
                      <a:pPr defTabSz="914400">
                        <a:defRPr b="0" sz="2000">
                          <a:sym typeface="Hack Bold"/>
                        </a:defRPr>
                      </a:pPr>
                      <a:r>
                        <a:t>Defcon Conferences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8716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u="sng">
                          <a:solidFill>
                            <a:srgbClr val="FFFFFF"/>
                          </a:solidFill>
                          <a:sym typeface="Hack Bold"/>
                        </a:rPr>
                        <a:t>Readings / Courses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The Web Application Hacker’s Handbook v.2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OWASP Testing Guide v.4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Metasploit Unleashed
(OFSEC)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hat we didn’t have time to cover…"/>
          <p:cNvSpPr txBox="1"/>
          <p:nvPr>
            <p:ph type="title"/>
          </p:nvPr>
        </p:nvSpPr>
        <p:spPr>
          <a:xfrm>
            <a:off x="-541660" y="-279400"/>
            <a:ext cx="14088120" cy="2159000"/>
          </a:xfrm>
          <a:prstGeom prst="rect">
            <a:avLst/>
          </a:prstGeom>
          <a:solidFill>
            <a:srgbClr val="5E5E5E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we didn’t have time to cover…</a:t>
            </a:r>
          </a:p>
        </p:txBody>
      </p:sp>
      <p:sp>
        <p:nvSpPr>
          <p:cNvPr id="213" name="Privacy / Anonymity…"/>
          <p:cNvSpPr txBox="1"/>
          <p:nvPr>
            <p:ph type="body" idx="1"/>
          </p:nvPr>
        </p:nvSpPr>
        <p:spPr>
          <a:xfrm>
            <a:off x="1043582" y="2912367"/>
            <a:ext cx="11476436" cy="4767066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80000"/>
              <a:buBlip>
                <a:blip r:embed="rId2"/>
              </a:buBlip>
            </a:pPr>
            <a:r>
              <a:t>  </a:t>
            </a:r>
            <a:r>
              <a:rPr sz="3000"/>
              <a:t>Privacy / Anonymity</a:t>
            </a:r>
            <a:endParaRPr sz="3000"/>
          </a:p>
          <a:p>
            <a:pPr marL="228599" indent="-228599">
              <a:buSzPct val="80000"/>
              <a:buBlip>
                <a:blip r:embed="rId2"/>
              </a:buBlip>
              <a:defRPr sz="3000"/>
            </a:pPr>
            <a:r>
              <a:t>  Cybercrime Laws</a:t>
            </a:r>
          </a:p>
          <a:p>
            <a:pPr marL="228599" indent="-228599">
              <a:buSzPct val="80000"/>
              <a:buBlip>
                <a:blip r:embed="rId2"/>
              </a:buBlip>
              <a:defRPr sz="3000"/>
            </a:pPr>
            <a:r>
              <a:t>  Cybercrime Impact on National Security and Infrastructures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ank You…"/>
          <p:cNvSpPr txBox="1"/>
          <p:nvPr>
            <p:ph type="title"/>
          </p:nvPr>
        </p:nvSpPr>
        <p:spPr>
          <a:xfrm>
            <a:off x="2880791" y="1946696"/>
            <a:ext cx="7243218" cy="4818808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  <a:p>
            <a:pPr>
              <a:defRPr>
                <a:solidFill>
                  <a:schemeClr val="accent3"/>
                </a:solidFill>
              </a:defRPr>
            </a:pPr>
          </a:p>
          <a:p>
            <a:pPr/>
            <a:r>
              <a:t>&amp;&amp;</a:t>
            </a:r>
          </a:p>
          <a:p>
            <a:pPr/>
            <a:r>
              <a:t> 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0000"/>
                </a:solidFill>
              </a:rPr>
              <a:t>Happy Hacking</a:t>
            </a:r>
            <a:r>
              <a:t>         </a:t>
            </a:r>
          </a:p>
        </p:txBody>
      </p:sp>
      <p:sp>
        <p:nvSpPr>
          <p:cNvPr id="216" name="Computer"/>
          <p:cNvSpPr/>
          <p:nvPr/>
        </p:nvSpPr>
        <p:spPr>
          <a:xfrm>
            <a:off x="2242568" y="1439191"/>
            <a:ext cx="8519664" cy="6875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ypes Of Hackers"/>
          <p:cNvSpPr txBox="1"/>
          <p:nvPr>
            <p:ph type="title"/>
          </p:nvPr>
        </p:nvSpPr>
        <p:spPr>
          <a:xfrm>
            <a:off x="952500" y="225474"/>
            <a:ext cx="11099800" cy="1454052"/>
          </a:xfrm>
          <a:prstGeom prst="rect">
            <a:avLst/>
          </a:prstGeom>
        </p:spPr>
        <p:txBody>
          <a:bodyPr/>
          <a:lstStyle/>
          <a:p>
            <a:pPr/>
            <a:r>
              <a:t>Types Of Hackers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501755" y="2131392"/>
          <a:ext cx="12013990" cy="68751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0322"/>
                <a:gridCol w="3000322"/>
                <a:gridCol w="3000322"/>
                <a:gridCol w="3000322"/>
              </a:tblGrid>
              <a:tr h="137248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u="sng">
                          <a:solidFill>
                            <a:srgbClr val="FFFFFF"/>
                          </a:solidFill>
                          <a:sym typeface="Hack Bold"/>
                        </a:rPr>
                        <a:t>Script Kiddies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u="sng">
                          <a:solidFill>
                            <a:srgbClr val="FFFFFF"/>
                          </a:solidFill>
                          <a:sym typeface="Hack Bold"/>
                        </a:rPr>
                        <a:t>White Hats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u="sng">
                          <a:solidFill>
                            <a:srgbClr val="FFFFFF"/>
                          </a:solidFill>
                          <a:sym typeface="Hack Bold"/>
                        </a:rPr>
                        <a:t>Gray Hats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u="sng">
                          <a:solidFill>
                            <a:srgbClr val="FFFFFF"/>
                          </a:solidFill>
                          <a:sym typeface="Hack Bold"/>
                        </a:rPr>
                        <a:t>Black Hats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2483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Usually very young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Cyber professionals or serious hobbyists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Reformed black hats or cyber pros with a grudge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2000">
                          <a:sym typeface="Hack Bold"/>
                        </a:defRPr>
                      </a:pPr>
                      <a:r>
                        <a:t>Motivated by personal gain (</a:t>
                      </a:r>
                      <a:r>
                        <a:rPr>
                          <a:solidFill>
                            <a:srgbClr val="FFFFFF"/>
                          </a:solidFill>
                        </a:rPr>
                        <a:t>$$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2483">
                <a:tc>
                  <a:txBody>
                    <a:bodyPr/>
                    <a:lstStyle/>
                    <a:p>
                      <a:pPr defTabSz="914400">
                        <a:defRPr b="0" sz="2000">
                          <a:sym typeface="Hack Bold"/>
                        </a:defRPr>
                      </a:pPr>
                      <a:r>
                        <a:t>Trying things just for the **</a:t>
                      </a:r>
                      <a:r>
                        <a:rPr>
                          <a:solidFill>
                            <a:srgbClr val="FFFFFF"/>
                          </a:solidFill>
                        </a:rPr>
                        <a:t>lulz</a:t>
                      </a:r>
                      <a:r>
                        <a:t>**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Motivated by curiosity and knowledge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Motivated by power to some extent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No interest in getting credit for their work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2483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Noisy, no real skills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Reformed black hats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No tolerance for human stupidity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Know how to cover their tracks, live in the shadows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2483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Can do serious damage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Happy to share their knowledge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Hactivists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>
                          <a:sym typeface="Hack Bold"/>
                        </a:rPr>
                        <a:t>Can be hired to work along side of the government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ypes of Cyber Professio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Cyber Professionals</a:t>
            </a:r>
          </a:p>
        </p:txBody>
      </p:sp>
      <p:graphicFrame>
        <p:nvGraphicFramePr>
          <p:cNvPr id="135" name="Table"/>
          <p:cNvGraphicFramePr/>
          <p:nvPr/>
        </p:nvGraphicFramePr>
        <p:xfrm>
          <a:off x="3291011" y="2590800"/>
          <a:ext cx="6435478" cy="5904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40925"/>
                <a:gridCol w="2140925"/>
                <a:gridCol w="2140925"/>
              </a:tblGrid>
              <a:tr h="1963820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Malware Analysts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Network
Pentesters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Social Engineers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63820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Forensic Experts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Incident Response and Management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IoT Devices Researchers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63820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Exploit Developers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Researchers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Web Application Pentesters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acking 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Hacking Methodology</a:t>
            </a:r>
          </a:p>
        </p:txBody>
      </p:sp>
      <p:graphicFrame>
        <p:nvGraphicFramePr>
          <p:cNvPr id="138" name="Table"/>
          <p:cNvGraphicFramePr/>
          <p:nvPr/>
        </p:nvGraphicFramePr>
        <p:xfrm>
          <a:off x="4563690" y="2603500"/>
          <a:ext cx="3890120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3877419"/>
              </a:tblGrid>
              <a:tr h="1568450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Passive / Active
Reconnaissance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450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Enumeration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450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Exploitation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450">
                <a:tc>
                  <a:txBody>
                    <a:bodyPr/>
                    <a:lstStyle/>
                    <a:p>
                      <a:pPr defTabSz="914400">
                        <a:defRPr b="0" sz="1800"/>
                      </a:pPr>
                      <a:r>
                        <a:rPr sz="2000">
                          <a:sym typeface="Hack Bold"/>
                        </a:rPr>
                        <a:t>Clean Up / Backdoor 
Assessment 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ross-Site Scripting YES……"/>
          <p:cNvSpPr txBox="1"/>
          <p:nvPr/>
        </p:nvSpPr>
        <p:spPr>
          <a:xfrm>
            <a:off x="3660948" y="3270250"/>
            <a:ext cx="5682904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/>
            </a:pPr>
            <a:r>
              <a:t>Cross-Site Scripting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YES</a:t>
            </a:r>
            <a:r>
              <a:t>…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SQLI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YES</a:t>
            </a:r>
            <a:r>
              <a:t>…</a:t>
            </a:r>
          </a:p>
          <a:p>
            <a:pPr>
              <a:defRPr sz="3000"/>
            </a:pPr>
            <a:r>
              <a:t> </a:t>
            </a:r>
          </a:p>
          <a:p>
            <a:pPr>
              <a:defRPr sz="3000"/>
            </a:pPr>
            <a:r>
              <a:t>but let’s talk about 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CSRF</a:t>
            </a:r>
          </a:p>
        </p:txBody>
      </p:sp>
      <p:sp>
        <p:nvSpPr>
          <p:cNvPr id="141" name="What does it mean in the WWW"/>
          <p:cNvSpPr txBox="1"/>
          <p:nvPr>
            <p:ph type="title"/>
          </p:nvPr>
        </p:nvSpPr>
        <p:spPr>
          <a:xfrm>
            <a:off x="-100856" y="-191393"/>
            <a:ext cx="13579823" cy="2510582"/>
          </a:xfrm>
          <a:prstGeom prst="rect">
            <a:avLst/>
          </a:prstGeom>
          <a:solidFill>
            <a:srgbClr val="5E5E5E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does it mean in the WWW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csrf_big_picture_en.png" descr="csrf_big_picture_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795" y="1510427"/>
            <a:ext cx="11787210" cy="6732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SRF Character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CSRF Characteristics</a:t>
            </a:r>
          </a:p>
        </p:txBody>
      </p:sp>
      <p:sp>
        <p:nvSpPr>
          <p:cNvPr id="146" name="It involves sites that rely on a user’s identity…"/>
          <p:cNvSpPr txBox="1"/>
          <p:nvPr>
            <p:ph type="body" sz="half" idx="1"/>
          </p:nvPr>
        </p:nvSpPr>
        <p:spPr>
          <a:xfrm>
            <a:off x="2474813" y="2556147"/>
            <a:ext cx="8459441" cy="464130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3200"/>
              </a:spcBef>
              <a:buSzTx/>
              <a:buNone/>
              <a:defRPr sz="2800"/>
            </a:pPr>
          </a:p>
          <a:p>
            <a:pPr marL="457200" indent="-457200">
              <a:spcBef>
                <a:spcPts val="3200"/>
              </a:spcBef>
              <a:buSzPct val="100000"/>
              <a:buAutoNum type="arabicPeriod" startAt="1"/>
              <a:defRPr sz="2800"/>
            </a:pPr>
            <a:r>
              <a:t> It involves sites that rely on a user’s identity</a:t>
            </a:r>
          </a:p>
          <a:p>
            <a:pPr marL="457200" indent="-457200">
              <a:spcBef>
                <a:spcPts val="3200"/>
              </a:spcBef>
              <a:buSzPct val="100000"/>
              <a:buAutoNum type="arabicPeriod" startAt="1"/>
              <a:defRPr sz="2800"/>
            </a:pPr>
            <a:r>
              <a:t> It exploits the site’s trust in that identity</a:t>
            </a:r>
          </a:p>
          <a:p>
            <a:pPr marL="457200" indent="-457200">
              <a:spcBef>
                <a:spcPts val="3200"/>
              </a:spcBef>
              <a:buSzPct val="100000"/>
              <a:buAutoNum type="arabicPeriod" startAt="1"/>
              <a:defRPr sz="2800"/>
            </a:pPr>
            <a:r>
              <a:t> It tricks the user’s browser into sending HTTP requests to a target site</a:t>
            </a:r>
          </a:p>
          <a:p>
            <a:pPr marL="457200" indent="-457200">
              <a:spcBef>
                <a:spcPts val="3200"/>
              </a:spcBef>
              <a:buSzPct val="100000"/>
              <a:buAutoNum type="arabicPeriod" startAt="1"/>
              <a:defRPr sz="2800"/>
            </a:pPr>
            <a:r>
              <a:t> It involves HTTP requests that have side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ack Regular"/>
        <a:ea typeface="Hack Regular"/>
        <a:cs typeface="Hack Regula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ack Bold"/>
            <a:ea typeface="Hack Bold"/>
            <a:cs typeface="Hack Bold"/>
            <a:sym typeface="Ha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ack Regular"/>
        <a:ea typeface="Hack Regular"/>
        <a:cs typeface="Hack Regula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ack Bold"/>
            <a:ea typeface="Hack Bold"/>
            <a:cs typeface="Hack Bold"/>
            <a:sym typeface="Ha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