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3"/>
  </p:sldMasterIdLst>
  <p:notesMasterIdLst>
    <p:notesMasterId r:id="rId28"/>
  </p:notesMasterIdLst>
  <p:sldIdLst>
    <p:sldId id="259" r:id="rId4"/>
    <p:sldId id="261" r:id="rId5"/>
    <p:sldId id="258" r:id="rId6"/>
    <p:sldId id="260" r:id="rId7"/>
    <p:sldId id="262" r:id="rId8"/>
    <p:sldId id="267" r:id="rId9"/>
    <p:sldId id="257" r:id="rId10"/>
    <p:sldId id="269" r:id="rId11"/>
    <p:sldId id="266" r:id="rId12"/>
    <p:sldId id="264" r:id="rId13"/>
    <p:sldId id="268" r:id="rId14"/>
    <p:sldId id="270" r:id="rId15"/>
    <p:sldId id="272" r:id="rId16"/>
    <p:sldId id="271" r:id="rId17"/>
    <p:sldId id="275" r:id="rId18"/>
    <p:sldId id="273" r:id="rId19"/>
    <p:sldId id="274" r:id="rId20"/>
    <p:sldId id="276" r:id="rId21"/>
    <p:sldId id="279" r:id="rId22"/>
    <p:sldId id="278" r:id="rId23"/>
    <p:sldId id="280" r:id="rId24"/>
    <p:sldId id="281" r:id="rId25"/>
    <p:sldId id="283" r:id="rId26"/>
    <p:sldId id="263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TH Sarabun New" panose="020B0500040200020003" pitchFamily="34" charset="-34"/>
      <p:regular r:id="rId35"/>
      <p:bold r:id="rId36"/>
      <p:italic r:id="rId37"/>
      <p:boldItalic r:id="rId38"/>
    </p:embeddedFont>
  </p:embeddedFontLst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C9BB5E"/>
    <a:srgbClr val="007469"/>
    <a:srgbClr val="004D45"/>
    <a:srgbClr val="029082"/>
    <a:srgbClr val="014C44"/>
    <a:srgbClr val="DB9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755E7-511A-4284-B251-2D620488D95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FF643-A13D-42B7-804A-9AFA8F9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FF643-A13D-42B7-804A-9AFA8F9103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1350525-3B68-E350-69EE-8423D3CFA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4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35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788F35A8-2EA5-05B8-C825-B3E8A05F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1892FF43-7F37-DC42-A51E-446EF7D4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FF9C5-4036-43E4-9552-2FC55841A6A2}" type="datetimeFigureOut">
              <a:rPr lang="th-TH" smtClean="0"/>
              <a:pPr>
                <a:defRPr/>
              </a:pPr>
              <a:t>13/10/66</a:t>
            </a:fld>
            <a:endParaRPr lang="th-TH" dirty="0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062096E2-C145-DF34-05A4-05DB66F2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69D5CB3A-18D9-EA0D-AC76-7DE7B75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A3F35-9389-4ABB-9D4E-51441BC725CF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804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BD050360-B2B3-280C-C014-FE0DBE55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2473637-1E32-2877-C036-0D2E1965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AF959AD-B422-4DEF-91F8-71D318413541}" type="datetimeFigureOut">
              <a:rPr lang="th-TH" smtClean="0"/>
              <a:pPr>
                <a:defRPr/>
              </a:pPr>
              <a:t>13/10/66</a:t>
            </a:fld>
            <a:endParaRPr lang="th-TH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DF0F12-9559-A48D-7A31-03EC2CD2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2BDCED-7C78-28EA-B97C-23E5CA78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55E1DD24-3D8E-4D1B-87DD-5CDB4A049F42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249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B225C220-A37A-70F1-A7DE-065F20DD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2992F2A-A710-A61F-A97B-493B50F5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0DAEEF1-13B7-4CFE-A760-CF34A1C5F4DE}" type="datetimeFigureOut">
              <a:rPr lang="th-TH" smtClean="0"/>
              <a:pPr>
                <a:defRPr/>
              </a:pPr>
              <a:t>13/10/66</a:t>
            </a:fld>
            <a:endParaRPr lang="th-TH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6B84EC-8A45-A073-9D90-B2E176B4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64981E-682C-00AF-AF0C-839B1A3B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F6CE1EE-00CE-4DD3-A006-C14368833098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23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84C3A293-1EF0-B483-1D7C-5977BAA1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4A5559F-6B75-FE25-0DD3-13827774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FC66BA7-397A-4AB9-99EF-ACB5184E1F44}" type="datetimeFigureOut">
              <a:rPr lang="th-TH" smtClean="0"/>
              <a:pPr>
                <a:defRPr/>
              </a:pPr>
              <a:t>13/10/66</a:t>
            </a:fld>
            <a:endParaRPr lang="th-TH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E9BC423-FFB1-FB31-E8C4-EBF068D7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0D2C7F-8834-EA12-DE9E-FF795E9C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43C5046-FE91-4010-8ED8-25DCFCE25434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2619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075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7A3DAC4-C561-243F-AA17-1D7942EEC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2FE753B-F62C-4ADA-DB47-4C7A5332F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5305-EB03-F52E-8EAD-A466692EC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C6AF1673-53C0-45F5-A6AA-398406531A69}" type="datetimeFigureOut">
              <a:rPr lang="th-TH" smtClean="0"/>
              <a:pPr>
                <a:defRPr/>
              </a:pPr>
              <a:t>13/10/66</a:t>
            </a:fld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5CAA-E4FF-C449-56F6-266D29B0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FFB5-29F3-672B-6212-F99E9C2C2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810AA41-A437-420D-8F9F-C55A22545A6B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3B705A9-8FBE-3088-541D-982B7B72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8100"/>
            <a:ext cx="12192000" cy="15875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7200" dirty="0"/>
              <a:t>List in Dart </a:t>
            </a:r>
            <a:r>
              <a:rPr lang="en-US" sz="2000" b="0" dirty="0"/>
              <a:t>(start-ex4)</a:t>
            </a:r>
            <a:endParaRPr lang="th-TH" sz="1600" b="0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135268D-F148-6580-E35D-6631604DE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0638"/>
            <a:ext cx="12061825" cy="236220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th-TH" sz="2000" dirty="0">
                <a:cs typeface="TH Sarabun New" panose="020B0500040200020003"/>
              </a:rPr>
              <a:t>จัดทำโดย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>
                <a:cs typeface="TH Sarabun New" panose="020B0500040200020003"/>
              </a:rPr>
              <a:t>630710340 </a:t>
            </a:r>
            <a:r>
              <a:rPr lang="th-TH" sz="2000" dirty="0">
                <a:cs typeface="TH Sarabun New" panose="020B0500040200020003"/>
              </a:rPr>
              <a:t>สุธีมนต์ ยศยิ่ง</a:t>
            </a:r>
          </a:p>
          <a:p>
            <a:pPr algn="ctr" fontAlgn="auto">
              <a:spcAft>
                <a:spcPts val="0"/>
              </a:spcAft>
              <a:defRPr/>
            </a:pPr>
            <a:endParaRPr lang="th-TH" sz="2000" dirty="0">
              <a:cs typeface="TH Sarabun New" panose="020B0500040200020003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th-TH" sz="2000" dirty="0">
                <a:cs typeface="TH Sarabun New" panose="020B0500040200020003"/>
              </a:rPr>
              <a:t>รายงานนี้เป็นส่วนหนึ่งของรายวิชา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>
                <a:cs typeface="TH Sarabun New" panose="020B0500040200020003"/>
              </a:rPr>
              <a:t>517321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>
                <a:cs typeface="TH Sarabun New" panose="020B0500040200020003"/>
              </a:rPr>
              <a:t>PRINCIPLES OF PROGRAMMING LANGUAGES</a:t>
            </a:r>
            <a:endParaRPr lang="th-TH" sz="2000" dirty="0">
              <a:cs typeface="TH Sarabun New" panose="020B05000402000200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B294FA-E75B-4D81-0EB9-05FC370B543D}"/>
              </a:ext>
            </a:extLst>
          </p:cNvPr>
          <p:cNvSpPr/>
          <p:nvPr/>
        </p:nvSpPr>
        <p:spPr>
          <a:xfrm>
            <a:off x="5112419" y="4464694"/>
            <a:ext cx="2786314" cy="499841"/>
          </a:xfrm>
          <a:prstGeom prst="roundRect">
            <a:avLst>
              <a:gd name="adj" fmla="val 32165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E4C987-A054-7784-6A22-D9DD41E95F6F}"/>
              </a:ext>
            </a:extLst>
          </p:cNvPr>
          <p:cNvSpPr/>
          <p:nvPr/>
        </p:nvSpPr>
        <p:spPr>
          <a:xfrm>
            <a:off x="4969669" y="1834804"/>
            <a:ext cx="2911016" cy="1652125"/>
          </a:xfrm>
          <a:prstGeom prst="roundRect">
            <a:avLst>
              <a:gd name="adj" fmla="val 18210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3870D-B4E5-E06D-063E-C34F8CBAF64E}"/>
              </a:ext>
            </a:extLst>
          </p:cNvPr>
          <p:cNvSpPr/>
          <p:nvPr/>
        </p:nvSpPr>
        <p:spPr>
          <a:xfrm>
            <a:off x="304800" y="1528011"/>
            <a:ext cx="3773905" cy="3943851"/>
          </a:xfrm>
          <a:prstGeom prst="roundRect">
            <a:avLst>
              <a:gd name="adj" fmla="val 10928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7FF2A7E3-75BC-2AD8-946E-074931156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21181"/>
            <a:ext cx="9329738" cy="50683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h-TH" altLang="en-US"/>
              <a:t>เราสามารถเข้าถึงข้อมูลใน </a:t>
            </a:r>
            <a:r>
              <a:rPr lang="en-US" altLang="en-US"/>
              <a:t>List </a:t>
            </a:r>
            <a:r>
              <a:rPr lang="th-TH" altLang="en-US"/>
              <a:t>โดยใช้ </a:t>
            </a:r>
            <a:r>
              <a:rPr lang="en-US" altLang="en-US"/>
              <a:t>Index </a:t>
            </a:r>
            <a:r>
              <a:rPr lang="th-TH" altLang="en-US"/>
              <a:t>หรือเลขตำแหน่ง ซึ่งจะเริ่มต้นที่ 0</a:t>
            </a:r>
            <a:endParaRPr lang="en-US" alt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2CAFCF-4355-C414-2D4A-6A228021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th-TH" dirty="0"/>
              <a:t>การเข้าถึงข้อมูลภายใน </a:t>
            </a:r>
            <a:r>
              <a:rPr lang="en-US" dirty="0"/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D75B4-1656-1348-58BA-012C85310176}"/>
              </a:ext>
            </a:extLst>
          </p:cNvPr>
          <p:cNvSpPr txBox="1"/>
          <p:nvPr/>
        </p:nvSpPr>
        <p:spPr>
          <a:xfrm>
            <a:off x="304800" y="1610476"/>
            <a:ext cx="38581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var list = [210, 21, 22, 33, 44, 55];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print(list[0]);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print(list[1]);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print(list[2]);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print(list[3]);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print(list[4]);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print(list[5]);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985C0-A628-0CEF-6176-293CCCD618DC}"/>
              </a:ext>
            </a:extLst>
          </p:cNvPr>
          <p:cNvSpPr txBox="1"/>
          <p:nvPr/>
        </p:nvSpPr>
        <p:spPr>
          <a:xfrm>
            <a:off x="493922" y="5555830"/>
            <a:ext cx="36690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>
                <a:solidFill>
                  <a:srgbClr val="007A6D"/>
                </a:solidFill>
              </a:rPr>
              <a:t>ตัวอย่างนี้จะแสดงข้อมูลออกมาทีละตำแหน่งตั้งแต่ 0 จนถึง 5</a:t>
            </a:r>
            <a:endParaRPr lang="en-US" dirty="0">
              <a:solidFill>
                <a:srgbClr val="007A6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DEC69-887A-4FDD-45C7-45ADE159C880}"/>
              </a:ext>
            </a:extLst>
          </p:cNvPr>
          <p:cNvSpPr txBox="1"/>
          <p:nvPr/>
        </p:nvSpPr>
        <p:spPr>
          <a:xfrm>
            <a:off x="4969669" y="1917269"/>
            <a:ext cx="30594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var scores = [1, 3, 4, 2];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print(scores[2]);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BB726-F28B-A327-618E-D39E2D5799B7}"/>
              </a:ext>
            </a:extLst>
          </p:cNvPr>
          <p:cNvSpPr txBox="1"/>
          <p:nvPr/>
        </p:nvSpPr>
        <p:spPr>
          <a:xfrm>
            <a:off x="4987717" y="400302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3295B-93EF-D2DF-1B77-CDD97ED3DB4F}"/>
              </a:ext>
            </a:extLst>
          </p:cNvPr>
          <p:cNvSpPr txBox="1"/>
          <p:nvPr/>
        </p:nvSpPr>
        <p:spPr>
          <a:xfrm>
            <a:off x="5292517" y="4496561"/>
            <a:ext cx="2413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5C9C2-1050-8E15-FCD0-561DF8A01DCA}"/>
              </a:ext>
            </a:extLst>
          </p:cNvPr>
          <p:cNvSpPr txBox="1"/>
          <p:nvPr/>
        </p:nvSpPr>
        <p:spPr>
          <a:xfrm>
            <a:off x="4969669" y="5555830"/>
            <a:ext cx="34163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ตัวอย่างนี้จะแสดงการเข้าถึงข้อมูลในตำแหน่งที่ 3 (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= 2)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42AC14-E599-587A-86FC-8D8529000EFC}"/>
              </a:ext>
            </a:extLst>
          </p:cNvPr>
          <p:cNvCxnSpPr>
            <a:cxnSpLocks/>
          </p:cNvCxnSpPr>
          <p:nvPr/>
        </p:nvCxnSpPr>
        <p:spPr>
          <a:xfrm>
            <a:off x="4535905" y="1580384"/>
            <a:ext cx="0" cy="4920916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80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54AA8A-A2FE-8B9D-7BEA-F77F39DDCD47}"/>
              </a:ext>
            </a:extLst>
          </p:cNvPr>
          <p:cNvSpPr/>
          <p:nvPr/>
        </p:nvSpPr>
        <p:spPr>
          <a:xfrm>
            <a:off x="5406443" y="2570345"/>
            <a:ext cx="3448799" cy="944837"/>
          </a:xfrm>
          <a:prstGeom prst="roundRect">
            <a:avLst>
              <a:gd name="adj" fmla="val 18333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9F6CF5-9C43-2801-8DF4-9024DFBEBFFE}"/>
              </a:ext>
            </a:extLst>
          </p:cNvPr>
          <p:cNvSpPr/>
          <p:nvPr/>
        </p:nvSpPr>
        <p:spPr>
          <a:xfrm>
            <a:off x="436144" y="2105527"/>
            <a:ext cx="3677399" cy="2425318"/>
          </a:xfrm>
          <a:prstGeom prst="roundRect">
            <a:avLst>
              <a:gd name="adj" fmla="val 9810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DCA-E0B9-B454-8804-73726DAD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975"/>
            <a:ext cx="9329738" cy="487446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h-TH" dirty="0"/>
              <a:t>เราสามารถเข้าถึงตำแหน่งข้อมูลได้เช่นกัน โดย: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9A4BF-5C57-FB74-6DC7-C50AF6BD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การเข้าถึงตำแหน่งโดยใช้ค่าของข้อมูลภายใน </a:t>
            </a:r>
            <a:r>
              <a:rPr lang="en-US" dirty="0"/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96A54-8020-6EB9-F25E-A4353D70D2A5}"/>
              </a:ext>
            </a:extLst>
          </p:cNvPr>
          <p:cNvSpPr txBox="1"/>
          <p:nvPr/>
        </p:nvSpPr>
        <p:spPr>
          <a:xfrm>
            <a:off x="436144" y="2222520"/>
            <a:ext cx="60939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var list = [210, 21, 22, 33, 44, 55];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list.indexOf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(22));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list.indexOf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(33));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4A058-2DA4-EF9A-B6F1-B21DC7770BBA}"/>
              </a:ext>
            </a:extLst>
          </p:cNvPr>
          <p:cNvSpPr txBox="1"/>
          <p:nvPr/>
        </p:nvSpPr>
        <p:spPr>
          <a:xfrm>
            <a:off x="5382126" y="1991687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C3734-A73C-DB0B-08E8-E58FBD056CC1}"/>
              </a:ext>
            </a:extLst>
          </p:cNvPr>
          <p:cNvSpPr txBox="1"/>
          <p:nvPr/>
        </p:nvSpPr>
        <p:spPr>
          <a:xfrm>
            <a:off x="5561597" y="2684185"/>
            <a:ext cx="26078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713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209C9C-FAE0-CAF8-00FA-37087F53C3F6}"/>
              </a:ext>
            </a:extLst>
          </p:cNvPr>
          <p:cNvSpPr/>
          <p:nvPr/>
        </p:nvSpPr>
        <p:spPr>
          <a:xfrm>
            <a:off x="3132222" y="4549075"/>
            <a:ext cx="5398168" cy="568409"/>
          </a:xfrm>
          <a:prstGeom prst="roundRect">
            <a:avLst>
              <a:gd name="adj" fmla="val 29206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56381-041C-8967-75B1-5018985033E6}"/>
              </a:ext>
            </a:extLst>
          </p:cNvPr>
          <p:cNvSpPr/>
          <p:nvPr/>
        </p:nvSpPr>
        <p:spPr>
          <a:xfrm>
            <a:off x="3132222" y="1564251"/>
            <a:ext cx="5398168" cy="1864749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ACE18-B28D-1048-771C-5DF1B795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การหาความยาวของ </a:t>
            </a:r>
            <a:r>
              <a:rPr lang="en-US" dirty="0"/>
              <a:t>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1AF59-09E6-CEDF-588D-06FBE1361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884011"/>
            <a:ext cx="72430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การหาความยาวของ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.length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ในการหาและแสดงผลออกมา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280ED-012F-125C-E8E3-2590244AE328}"/>
              </a:ext>
            </a:extLst>
          </p:cNvPr>
          <p:cNvSpPr txBox="1"/>
          <p:nvPr/>
        </p:nvSpPr>
        <p:spPr>
          <a:xfrm>
            <a:off x="3287629" y="1752164"/>
            <a:ext cx="6093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List&lt;String&gt; names = ["Raj", "John", "Rocky"];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names.length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528D1-A0E5-490C-0D31-1DEEE9A234E2}"/>
              </a:ext>
            </a:extLst>
          </p:cNvPr>
          <p:cNvSpPr txBox="1"/>
          <p:nvPr/>
        </p:nvSpPr>
        <p:spPr>
          <a:xfrm>
            <a:off x="3287629" y="398772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059F3-8F36-50E1-62E5-509F62DC4D5B}"/>
              </a:ext>
            </a:extLst>
          </p:cNvPr>
          <p:cNvSpPr txBox="1"/>
          <p:nvPr/>
        </p:nvSpPr>
        <p:spPr>
          <a:xfrm>
            <a:off x="3528261" y="4602446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6BD15-BF4D-5720-F019-481329296577}"/>
              </a:ext>
            </a:extLst>
          </p:cNvPr>
          <p:cNvSpPr txBox="1"/>
          <p:nvPr/>
        </p:nvSpPr>
        <p:spPr>
          <a:xfrm>
            <a:off x="3287629" y="5994647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NOTE: List index </a:t>
            </a:r>
            <a:r>
              <a:rPr lang="th-TH" sz="2000" i="1" dirty="0">
                <a:solidFill>
                  <a:schemeClr val="accent2">
                    <a:lumMod val="75000"/>
                  </a:schemeClr>
                </a:solidFill>
              </a:rPr>
              <a:t>จะเริ่มที่ 0 และ ความยาวจะเริ่มที่ 1 เสมอ</a:t>
            </a:r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5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D73429-84D2-DD21-1DA4-6516F312C523}"/>
              </a:ext>
            </a:extLst>
          </p:cNvPr>
          <p:cNvSpPr/>
          <p:nvPr/>
        </p:nvSpPr>
        <p:spPr>
          <a:xfrm>
            <a:off x="1315740" y="4936748"/>
            <a:ext cx="7034463" cy="566448"/>
          </a:xfrm>
          <a:prstGeom prst="roundRect">
            <a:avLst>
              <a:gd name="adj" fmla="val 28428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9B726-B22E-CD0F-78DD-EA230980C788}"/>
              </a:ext>
            </a:extLst>
          </p:cNvPr>
          <p:cNvSpPr/>
          <p:nvPr/>
        </p:nvSpPr>
        <p:spPr>
          <a:xfrm>
            <a:off x="1291389" y="1684566"/>
            <a:ext cx="7034463" cy="2550550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7161-5297-F403-D0F2-55CB2B85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การเปลี่ยนค่าใน </a:t>
            </a:r>
            <a:r>
              <a:rPr lang="en-US" dirty="0"/>
              <a:t>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C6CBC-44E9-3509-2EE9-F133301B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1031847"/>
            <a:ext cx="9329056" cy="499023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เราสามารถเปลี่ยนค่าใน </a:t>
            </a:r>
            <a:r>
              <a:rPr lang="en-US" dirty="0"/>
              <a:t>List </a:t>
            </a:r>
            <a:r>
              <a:rPr lang="th-TH" dirty="0"/>
              <a:t>โดยใช้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US" dirty="0" err="1"/>
              <a:t>listName</a:t>
            </a:r>
            <a:r>
              <a:rPr lang="en-US" dirty="0"/>
              <a:t>[index]=value;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83731-C059-8912-5EF9-BE0B63FE4FD1}"/>
              </a:ext>
            </a:extLst>
          </p:cNvPr>
          <p:cNvSpPr txBox="1"/>
          <p:nvPr/>
        </p:nvSpPr>
        <p:spPr>
          <a:xfrm>
            <a:off x="1446797" y="1816819"/>
            <a:ext cx="65782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List&lt;String&gt; names = ["Raj", "John", "Rocky"];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names[1] = "Bill"; //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แทนค่าตำแหน่งที่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 Index = 1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"Bill"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names[2] = "Elon"; //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แทนค่าตำแหน่งที่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3 Index = 2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"Elon"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print(names);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A1CFF-470D-36A8-6C3D-7AE3A2253513}"/>
              </a:ext>
            </a:extLst>
          </p:cNvPr>
          <p:cNvSpPr txBox="1"/>
          <p:nvPr/>
        </p:nvSpPr>
        <p:spPr>
          <a:xfrm>
            <a:off x="1567113" y="438881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B07AE-E5B1-644C-AD52-BFA1D1906CCA}"/>
              </a:ext>
            </a:extLst>
          </p:cNvPr>
          <p:cNvSpPr txBox="1"/>
          <p:nvPr/>
        </p:nvSpPr>
        <p:spPr>
          <a:xfrm>
            <a:off x="1531018" y="5004173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[Raj, Bill, Elon]</a:t>
            </a:r>
          </a:p>
        </p:txBody>
      </p:sp>
    </p:spTree>
    <p:extLst>
      <p:ext uri="{BB962C8B-B14F-4D97-AF65-F5344CB8AC3E}">
        <p14:creationId xmlns:p14="http://schemas.microsoft.com/office/powerpoint/2010/main" val="406389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B28796-851C-C8DB-CF08-67A101BA13B9}"/>
              </a:ext>
            </a:extLst>
          </p:cNvPr>
          <p:cNvSpPr/>
          <p:nvPr/>
        </p:nvSpPr>
        <p:spPr>
          <a:xfrm>
            <a:off x="1838378" y="2478505"/>
            <a:ext cx="6535600" cy="2873606"/>
          </a:xfrm>
          <a:prstGeom prst="roundRect">
            <a:avLst>
              <a:gd name="adj" fmla="val 9810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615A8-EFF3-1762-5789-0F47EED3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And Immutable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DD5C3-2316-CFD3-C72C-4A20B906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1281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list </a:t>
            </a:r>
            <a:r>
              <a:rPr lang="th-TH" dirty="0"/>
              <a:t>ที่ ตัวแปรเปลี่ยนค่าได้ (</a:t>
            </a:r>
            <a:r>
              <a:rPr lang="en-US" dirty="0"/>
              <a:t>Mutable List) </a:t>
            </a:r>
            <a:r>
              <a:rPr lang="th-TH" dirty="0"/>
              <a:t>สามารถเปลี่ยนแปลงค่าได้หลังจากการประกาศค่าไปแล้ว และ </a:t>
            </a:r>
            <a:r>
              <a:rPr lang="en-US" dirty="0"/>
              <a:t>List </a:t>
            </a:r>
            <a:r>
              <a:rPr lang="th-TH" dirty="0"/>
              <a:t>ที่ตัวแปรเปลี่ยนค่าไม่ได้ (</a:t>
            </a:r>
            <a:r>
              <a:rPr lang="en-US" dirty="0"/>
              <a:t>Immutable List) </a:t>
            </a:r>
            <a:r>
              <a:rPr lang="th-TH" dirty="0"/>
              <a:t>ไม่สามารถเปลี่ยนแปลงค่าได้หลังจากการประกาศค่าไปแล้ว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19075-FE21-41C7-8109-B54B047DB43A}"/>
              </a:ext>
            </a:extLst>
          </p:cNvPr>
          <p:cNvSpPr txBox="1"/>
          <p:nvPr/>
        </p:nvSpPr>
        <p:spPr>
          <a:xfrm>
            <a:off x="1843839" y="2576480"/>
            <a:ext cx="79618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List&lt;String&gt; names = ["Raj", "John", "Rocky"]; // Mutable List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names[1] = "Bill"; // possible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names[2] = "Elon"; // possible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 List&lt;String&gt; names = ["Raj", "John", "Rocky"]; // Immutable List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names[1] = "Bill"; // not possible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names[2] = "Elon"; // not possible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1C20317-D74E-E4B0-CE8A-62901C44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81" y="5698921"/>
            <a:ext cx="93290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จะสังเกตได้ว่าก่อนหน้าการประกาศ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String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ตัวที่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มี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const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 ทำให้เป็น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Immutable 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ที่ไม่สามารถเปลี่ยนค่าได้นั่นเอง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74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91095F5-7EA5-C563-A16A-C681B1B6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34" y="1985211"/>
            <a:ext cx="11892037" cy="473732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first:</a:t>
            </a:r>
            <a:r>
              <a:rPr lang="en-US" dirty="0"/>
              <a:t>  </a:t>
            </a:r>
            <a:r>
              <a:rPr lang="th-TH" dirty="0"/>
              <a:t>ใช้คืนค่าของข้อมูลหรือค่าในตำแหน่ง "แรก" ใน </a:t>
            </a:r>
            <a:r>
              <a:rPr lang="en-US" dirty="0"/>
              <a:t>List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last:</a:t>
            </a:r>
            <a:r>
              <a:rPr lang="en-US" dirty="0"/>
              <a:t>  </a:t>
            </a:r>
            <a:r>
              <a:rPr lang="th-TH" dirty="0"/>
              <a:t>ใช้คืนค่าของข้อมูลหรือค่าในตำแหน่ง "สุดท้าย" ใน </a:t>
            </a:r>
            <a:r>
              <a:rPr lang="en-US" dirty="0"/>
              <a:t>List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 err="1"/>
              <a:t>isEmpty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th-TH" dirty="0"/>
              <a:t>จะคืนค่า </a:t>
            </a:r>
            <a:r>
              <a:rPr lang="en-US" dirty="0"/>
              <a:t>true </a:t>
            </a:r>
            <a:r>
              <a:rPr lang="th-TH" dirty="0"/>
              <a:t>เมื่อภายใน </a:t>
            </a:r>
            <a:r>
              <a:rPr lang="en-US" dirty="0"/>
              <a:t>List </a:t>
            </a:r>
            <a:r>
              <a:rPr lang="th-TH" dirty="0"/>
              <a:t>มีข้อมูล และจะคืนค่า </a:t>
            </a:r>
            <a:r>
              <a:rPr lang="en-US" dirty="0"/>
              <a:t>false </a:t>
            </a:r>
            <a:r>
              <a:rPr lang="th-TH" dirty="0"/>
              <a:t>เมื่อ </a:t>
            </a:r>
            <a:r>
              <a:rPr lang="en-US" dirty="0"/>
              <a:t>List </a:t>
            </a:r>
            <a:r>
              <a:rPr lang="th-TH" dirty="0"/>
              <a:t>นั้นว่างเปล่า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 err="1"/>
              <a:t>isNotEmpty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th-TH" dirty="0"/>
              <a:t>จะตรงข้ามกับ </a:t>
            </a:r>
            <a:r>
              <a:rPr lang="en-US" b="1" dirty="0" err="1"/>
              <a:t>isEmpty</a:t>
            </a:r>
            <a:r>
              <a:rPr lang="en-US" dirty="0"/>
              <a:t> </a:t>
            </a:r>
            <a:r>
              <a:rPr lang="th-TH" dirty="0"/>
              <a:t>คือ จะคืนค่า </a:t>
            </a:r>
            <a:r>
              <a:rPr lang="en-US" dirty="0"/>
              <a:t>true </a:t>
            </a:r>
            <a:r>
              <a:rPr lang="th-TH" dirty="0"/>
              <a:t>เมื่อ </a:t>
            </a:r>
            <a:r>
              <a:rPr lang="en-US" dirty="0"/>
              <a:t>List </a:t>
            </a:r>
            <a:r>
              <a:rPr lang="th-TH" dirty="0"/>
              <a:t>นั้นว่างเปล่า และจะคืนค่า </a:t>
            </a:r>
            <a:r>
              <a:rPr lang="en-US" dirty="0"/>
              <a:t>false </a:t>
            </a:r>
            <a:r>
              <a:rPr lang="th-TH" dirty="0"/>
              <a:t>เมื่อ </a:t>
            </a:r>
            <a:r>
              <a:rPr lang="en-US" dirty="0"/>
              <a:t>List </a:t>
            </a:r>
            <a:r>
              <a:rPr lang="th-TH" dirty="0"/>
              <a:t>นั้นมีข้อมูล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length:</a:t>
            </a:r>
            <a:r>
              <a:rPr lang="en-US" dirty="0"/>
              <a:t>  </a:t>
            </a:r>
            <a:r>
              <a:rPr lang="th-TH" dirty="0"/>
              <a:t>จะคืนค่าความยาวของ </a:t>
            </a:r>
            <a:r>
              <a:rPr lang="en-US" dirty="0"/>
              <a:t>List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reversed:</a:t>
            </a:r>
            <a:r>
              <a:rPr lang="en-US" dirty="0"/>
              <a:t>  </a:t>
            </a:r>
            <a:r>
              <a:rPr lang="th-TH" dirty="0"/>
              <a:t>จะคืนค่าใน </a:t>
            </a:r>
            <a:r>
              <a:rPr lang="en-US" dirty="0"/>
              <a:t>List </a:t>
            </a:r>
            <a:r>
              <a:rPr lang="th-TH" dirty="0"/>
              <a:t>จากตำแหน่งสุดท้ายจนถึงตำแหน่งแรก หรือการแสดงค่านับจากหลังมาหน้านั่นเอง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single:</a:t>
            </a:r>
            <a:r>
              <a:rPr lang="en-US" dirty="0"/>
              <a:t>  </a:t>
            </a:r>
            <a:r>
              <a:rPr lang="th-TH" dirty="0"/>
              <a:t>ใช้ในการตรวจสอบว่าใน </a:t>
            </a:r>
            <a:r>
              <a:rPr lang="en-US" dirty="0"/>
              <a:t>List </a:t>
            </a:r>
            <a:r>
              <a:rPr lang="th-TH" dirty="0"/>
              <a:t>นั้นมีตัวแปรประเภทเดียวหรือไม่ และคืนค่ากลับไป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B4837-A1D7-5CC2-F6AB-4AC59D0B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34" y="664856"/>
            <a:ext cx="11892037" cy="1002378"/>
          </a:xfrm>
        </p:spPr>
        <p:txBody>
          <a:bodyPr/>
          <a:lstStyle/>
          <a:p>
            <a:pPr algn="l"/>
            <a:r>
              <a:rPr lang="th-TH" dirty="0"/>
              <a:t>คุณสมบัติของ </a:t>
            </a:r>
            <a:r>
              <a:rPr lang="en-US" dirty="0"/>
              <a:t>List </a:t>
            </a:r>
            <a:r>
              <a:rPr lang="th-TH" dirty="0"/>
              <a:t>ในภาษา </a:t>
            </a:r>
            <a:r>
              <a:rPr lang="en-US" dirty="0"/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24368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5FE2C1-ACC1-4B33-4184-21C8523E77D5}"/>
              </a:ext>
            </a:extLst>
          </p:cNvPr>
          <p:cNvSpPr/>
          <p:nvPr/>
        </p:nvSpPr>
        <p:spPr>
          <a:xfrm>
            <a:off x="3380873" y="4614472"/>
            <a:ext cx="5233737" cy="995382"/>
          </a:xfrm>
          <a:prstGeom prst="roundRect">
            <a:avLst>
              <a:gd name="adj" fmla="val 21292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269BF5-9C6B-1C2F-399F-DAA4643A6303}"/>
              </a:ext>
            </a:extLst>
          </p:cNvPr>
          <p:cNvSpPr/>
          <p:nvPr/>
        </p:nvSpPr>
        <p:spPr>
          <a:xfrm>
            <a:off x="3380874" y="1696453"/>
            <a:ext cx="5233737" cy="2237874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41A42A-24D1-E54D-EF4F-3E4D7EBA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17140"/>
            <a:ext cx="9655629" cy="990600"/>
          </a:xfrm>
        </p:spPr>
        <p:txBody>
          <a:bodyPr/>
          <a:lstStyle/>
          <a:p>
            <a:r>
              <a:rPr lang="th-TH" dirty="0"/>
              <a:t>การเข้าถึงค่าแรกและค่าสุดท้ายของ </a:t>
            </a:r>
            <a:r>
              <a:rPr lang="en-US" dirty="0"/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9140D-E6F7-736F-CC5F-0F7FFB38F1ED}"/>
              </a:ext>
            </a:extLst>
          </p:cNvPr>
          <p:cNvSpPr txBox="1"/>
          <p:nvPr/>
        </p:nvSpPr>
        <p:spPr>
          <a:xfrm>
            <a:off x="2286000" y="1042383"/>
            <a:ext cx="6093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เราสามารถเข้าถึงค่าตัวแรกและตัวสุดท้ายได้โดย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C9C0A-649E-5DE2-70D5-1936CD4C8BEE}"/>
              </a:ext>
            </a:extLst>
          </p:cNvPr>
          <p:cNvSpPr txBox="1"/>
          <p:nvPr/>
        </p:nvSpPr>
        <p:spPr>
          <a:xfrm>
            <a:off x="2613861" y="1887885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 List&lt;String&gt; drinks = ["water", "juice", "milk", "coke"];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 print("First element of the List is: ${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drinks.first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}");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 print("Last element of the List is: ${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drinks.last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}");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42C5E-2453-62EB-C1C3-F7944E86F8E7}"/>
              </a:ext>
            </a:extLst>
          </p:cNvPr>
          <p:cNvSpPr txBox="1"/>
          <p:nvPr/>
        </p:nvSpPr>
        <p:spPr>
          <a:xfrm>
            <a:off x="3480134" y="412575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D72CB-CE1B-E394-A8FA-3C221E27F332}"/>
              </a:ext>
            </a:extLst>
          </p:cNvPr>
          <p:cNvSpPr txBox="1"/>
          <p:nvPr/>
        </p:nvSpPr>
        <p:spPr>
          <a:xfrm>
            <a:off x="2854492" y="4746048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First element of the List is: water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Last element of the List is: coke</a:t>
            </a:r>
          </a:p>
        </p:txBody>
      </p:sp>
    </p:spTree>
    <p:extLst>
      <p:ext uri="{BB962C8B-B14F-4D97-AF65-F5344CB8AC3E}">
        <p14:creationId xmlns:p14="http://schemas.microsoft.com/office/powerpoint/2010/main" val="110344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48D4B8-BF99-9FBD-AB8F-55786375D996}"/>
              </a:ext>
            </a:extLst>
          </p:cNvPr>
          <p:cNvSpPr/>
          <p:nvPr/>
        </p:nvSpPr>
        <p:spPr>
          <a:xfrm>
            <a:off x="862262" y="4673518"/>
            <a:ext cx="5233737" cy="1325747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47A17-5DE2-1BD4-5171-5A640D8026E4}"/>
              </a:ext>
            </a:extLst>
          </p:cNvPr>
          <p:cNvSpPr/>
          <p:nvPr/>
        </p:nvSpPr>
        <p:spPr>
          <a:xfrm>
            <a:off x="862261" y="1322100"/>
            <a:ext cx="5233737" cy="2616101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7161-5297-F403-D0F2-55CB2B85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การตรวจสอบว่าเป็น </a:t>
            </a:r>
            <a:r>
              <a:rPr lang="en-US" dirty="0"/>
              <a:t>List </a:t>
            </a:r>
            <a:r>
              <a:rPr lang="th-TH" dirty="0"/>
              <a:t>ที่ว่างเปล่าหรือไม่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C6CBC-44E9-3509-2EE9-F133301B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59" y="2509835"/>
            <a:ext cx="3400925" cy="2423111"/>
          </a:xfrm>
        </p:spPr>
        <p:txBody>
          <a:bodyPr/>
          <a:lstStyle/>
          <a:p>
            <a:r>
              <a:rPr lang="th-TH" sz="2400" dirty="0"/>
              <a:t>จะเห็นได้ว่าการแสดงค่าออกมาเป็น </a:t>
            </a:r>
            <a:r>
              <a:rPr lang="en-US" sz="2400" dirty="0"/>
              <a:t>true </a:t>
            </a:r>
            <a:r>
              <a:rPr lang="th-TH" sz="2400" dirty="0"/>
              <a:t>และ </a:t>
            </a:r>
            <a:r>
              <a:rPr lang="en-US" sz="2400" dirty="0"/>
              <a:t>false </a:t>
            </a:r>
            <a:r>
              <a:rPr lang="th-TH" sz="2400" dirty="0"/>
              <a:t>โดยกรณีใช้ </a:t>
            </a:r>
            <a:r>
              <a:rPr lang="en-US" sz="2400" dirty="0" err="1"/>
              <a:t>isEmpty</a:t>
            </a:r>
            <a:r>
              <a:rPr lang="en-US" sz="2400" dirty="0"/>
              <a:t>, List </a:t>
            </a:r>
            <a:r>
              <a:rPr lang="th-TH" sz="2400" dirty="0"/>
              <a:t>ที่มีค่าจะคืนค่า </a:t>
            </a:r>
            <a:r>
              <a:rPr lang="en-US" sz="2400" dirty="0"/>
              <a:t>false </a:t>
            </a:r>
            <a:r>
              <a:rPr lang="th-TH" sz="2400" dirty="0"/>
              <a:t>ส่วนที่ว่างเปล่าจะคืนค่า </a:t>
            </a:r>
            <a:r>
              <a:rPr lang="en-US" sz="2400" dirty="0"/>
              <a:t>true , </a:t>
            </a:r>
            <a:r>
              <a:rPr lang="th-TH" sz="2400" dirty="0"/>
              <a:t>กรณีที่ใช้ </a:t>
            </a:r>
            <a:r>
              <a:rPr lang="en-US" sz="2400" dirty="0" err="1"/>
              <a:t>isNotEmpty</a:t>
            </a:r>
            <a:r>
              <a:rPr lang="en-US" sz="2400" dirty="0"/>
              <a:t>, List </a:t>
            </a:r>
            <a:r>
              <a:rPr lang="th-TH" sz="2400" dirty="0"/>
              <a:t>ที่มีค่าจะคืนค่า </a:t>
            </a:r>
            <a:r>
              <a:rPr lang="en-US" sz="2400" dirty="0"/>
              <a:t>true </a:t>
            </a:r>
            <a:r>
              <a:rPr lang="th-TH" sz="2400" dirty="0"/>
              <a:t>ส่วนที่ว่างเปล่าจะคืนค่า </a:t>
            </a:r>
            <a:r>
              <a:rPr lang="en-US" sz="2400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E5881-212F-43A6-2380-8D86A882101F}"/>
              </a:ext>
            </a:extLst>
          </p:cNvPr>
          <p:cNvSpPr txBox="1"/>
          <p:nvPr/>
        </p:nvSpPr>
        <p:spPr>
          <a:xfrm>
            <a:off x="404849" y="1322101"/>
            <a:ext cx="900864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List&lt;String&gt; drinks = ["water", "juice", "milk", "coke"];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List&lt;int&gt;  ages = [];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print("Is drinks Empty: "+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drinks.isEmpty.toString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print("Is drinks not Empty: "+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drinks.isNotEmpty.toString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print("Is ages Empty: "+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ages.isEmpty.toString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print("Is ages not Empty: "+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ages.isNotEmpty.toString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997F-C621-C108-244A-340EDF6094B9}"/>
              </a:ext>
            </a:extLst>
          </p:cNvPr>
          <p:cNvSpPr txBox="1"/>
          <p:nvPr/>
        </p:nvSpPr>
        <p:spPr>
          <a:xfrm>
            <a:off x="1025691" y="4103675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75FAB-9590-D3EA-DF80-38C1F0908B88}"/>
              </a:ext>
            </a:extLst>
          </p:cNvPr>
          <p:cNvSpPr txBox="1"/>
          <p:nvPr/>
        </p:nvSpPr>
        <p:spPr>
          <a:xfrm>
            <a:off x="652713" y="4734093"/>
            <a:ext cx="60939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Is drinks Empty: false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Is drinks not Empty: true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Is ages Empty: true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Is ages not Empty: false</a:t>
            </a:r>
          </a:p>
        </p:txBody>
      </p:sp>
    </p:spTree>
    <p:extLst>
      <p:ext uri="{BB962C8B-B14F-4D97-AF65-F5344CB8AC3E}">
        <p14:creationId xmlns:p14="http://schemas.microsoft.com/office/powerpoint/2010/main" val="29982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A3398E-0B54-BE74-BE05-7B8A06260688}"/>
              </a:ext>
            </a:extLst>
          </p:cNvPr>
          <p:cNvSpPr/>
          <p:nvPr/>
        </p:nvSpPr>
        <p:spPr>
          <a:xfrm>
            <a:off x="3392905" y="1608909"/>
            <a:ext cx="5654842" cy="1591592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41A42A-24D1-E54D-EF4F-3E4D7EBA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การกลับด้าน </a:t>
            </a:r>
            <a:r>
              <a:rPr lang="en-US" dirty="0"/>
              <a:t>List </a:t>
            </a:r>
            <a:r>
              <a:rPr lang="th-TH" dirty="0"/>
              <a:t>ในภาษา </a:t>
            </a:r>
            <a:r>
              <a:rPr lang="en-US" dirty="0"/>
              <a:t>Dart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60BF48-4584-407B-A806-8350B72D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379" y="884011"/>
            <a:ext cx="58397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การกลับด้าน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สามารถทำได้ง่ายๆ โดยใช้คำสั่ง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.reversed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BD453-8318-3790-1935-6347CD2D3519}"/>
              </a:ext>
            </a:extLst>
          </p:cNvPr>
          <p:cNvSpPr txBox="1"/>
          <p:nvPr/>
        </p:nvSpPr>
        <p:spPr>
          <a:xfrm>
            <a:off x="2830428" y="1608909"/>
            <a:ext cx="6093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List&lt;String&gt; drinks = ["water", "juice", "milk", "coke"];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print("List in reverse: ${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drinks.reversed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}");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855EF-DBEE-A0F3-0A1F-8E1A5871AA1D}"/>
              </a:ext>
            </a:extLst>
          </p:cNvPr>
          <p:cNvSpPr txBox="1"/>
          <p:nvPr/>
        </p:nvSpPr>
        <p:spPr>
          <a:xfrm>
            <a:off x="3612482" y="3500627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0EA3DA-6857-7F1C-B000-1F8FEC370FE5}"/>
              </a:ext>
            </a:extLst>
          </p:cNvPr>
          <p:cNvSpPr/>
          <p:nvPr/>
        </p:nvSpPr>
        <p:spPr>
          <a:xfrm>
            <a:off x="3392905" y="3962292"/>
            <a:ext cx="5654842" cy="530958"/>
          </a:xfrm>
          <a:prstGeom prst="roundRect">
            <a:avLst>
              <a:gd name="adj" fmla="val 2612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02694-7740-81A7-3FF0-B36A6BE5AF05}"/>
              </a:ext>
            </a:extLst>
          </p:cNvPr>
          <p:cNvSpPr txBox="1"/>
          <p:nvPr/>
        </p:nvSpPr>
        <p:spPr>
          <a:xfrm>
            <a:off x="2801853" y="4031585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 in reverse: (coke, milk, juice, water)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771FE-87EB-65A2-0FBE-EE795F868C47}"/>
              </a:ext>
            </a:extLst>
          </p:cNvPr>
          <p:cNvSpPr txBox="1"/>
          <p:nvPr/>
        </p:nvSpPr>
        <p:spPr>
          <a:xfrm>
            <a:off x="3260199" y="5084656"/>
            <a:ext cx="7707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จะเห็นว่าเราได้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ที่กลับด้านโดยพิมพ์จากด้านหลังมาด้านหน้า</a:t>
            </a:r>
            <a:endParaRPr lang="en-US" dirty="0">
              <a:solidFill>
                <a:srgbClr val="007A6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253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FEA0908-7456-CE40-6E81-80312FF5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81" y="1865533"/>
            <a:ext cx="11892037" cy="4857001"/>
          </a:xfrm>
        </p:spPr>
        <p:txBody>
          <a:bodyPr>
            <a:noAutofit/>
          </a:bodyPr>
          <a:lstStyle/>
          <a:p>
            <a:pPr algn="l"/>
            <a:r>
              <a:rPr lang="th-TH" sz="2800" dirty="0"/>
              <a:t>คำสั่งที่สามารถใช้ได้มีดังนี้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800" b="1" dirty="0"/>
              <a:t>add(): </a:t>
            </a:r>
            <a:r>
              <a:rPr lang="th-TH" sz="2800" b="1" dirty="0"/>
              <a:t> </a:t>
            </a:r>
            <a:r>
              <a:rPr lang="th-TH" sz="2800" dirty="0"/>
              <a:t>คือการเพิ่มค่า 1 ตัว ใน 1 ครั้ง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800" b="1" dirty="0" err="1"/>
              <a:t>addall</a:t>
            </a:r>
            <a:r>
              <a:rPr lang="en-US" sz="2800" b="1" dirty="0"/>
              <a:t>(): </a:t>
            </a:r>
            <a:r>
              <a:rPr lang="th-TH" sz="2800" b="1" dirty="0"/>
              <a:t> </a:t>
            </a:r>
            <a:r>
              <a:rPr lang="th-TH" sz="2800" dirty="0"/>
              <a:t>คือการเพิ่มค่าหลายๆตัวใน 1 ครั้ง โดยแต่ละตัวจะคั่นด้วย  ,  (</a:t>
            </a:r>
            <a:r>
              <a:rPr lang="en-US" sz="2800" dirty="0"/>
              <a:t>comma) </a:t>
            </a:r>
            <a:r>
              <a:rPr lang="th-TH" sz="2800" dirty="0"/>
              <a:t> ใน [ ] (วงเล็บก้ามปู)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800" b="1" dirty="0"/>
              <a:t>insert(): </a:t>
            </a:r>
            <a:r>
              <a:rPr lang="th-TH" sz="2800" b="1" dirty="0"/>
              <a:t> </a:t>
            </a:r>
            <a:r>
              <a:rPr lang="th-TH" sz="2800" dirty="0"/>
              <a:t>ใช้เพิ่มค่าลงไปโดยระบุตำแหน่ง (</a:t>
            </a:r>
            <a:r>
              <a:rPr lang="en-US" sz="2800" dirty="0"/>
              <a:t>index) </a:t>
            </a:r>
            <a:r>
              <a:rPr lang="th-TH" sz="2800" dirty="0"/>
              <a:t>ที่ต้องการเพิ่มลงไป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800" b="1" dirty="0" err="1"/>
              <a:t>insertall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th-TH" sz="2800" dirty="0"/>
              <a:t> ใช้เพิ่มค่าหลายๆ ตัวโดยระบุตำแหน่ง (</a:t>
            </a:r>
            <a:r>
              <a:rPr lang="en-US" sz="2800" dirty="0"/>
              <a:t>index) </a:t>
            </a:r>
            <a:r>
              <a:rPr lang="th-TH" sz="2800" dirty="0"/>
              <a:t>ที่ต้องการลงไป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673103-1C5A-E91D-CF6A-F586F758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80" y="580634"/>
            <a:ext cx="11892037" cy="821904"/>
          </a:xfrm>
        </p:spPr>
        <p:txBody>
          <a:bodyPr/>
          <a:lstStyle/>
          <a:p>
            <a:pPr algn="l"/>
            <a:r>
              <a:rPr lang="th-TH" dirty="0"/>
              <a:t>การเพิ่มข้อมูล หรือค่าลงใน </a:t>
            </a:r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14655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45C791F8-9A04-23F7-4A2D-350DBC93CD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410200" y="271463"/>
            <a:ext cx="6440906" cy="6380162"/>
          </a:xfrm>
        </p:spPr>
        <p:txBody>
          <a:bodyPr/>
          <a:lstStyle/>
          <a:p>
            <a:pPr marL="0" indent="0" algn="l">
              <a:buNone/>
            </a:pPr>
            <a:r>
              <a:rPr lang="th-TH" dirty="0">
                <a:solidFill>
                  <a:schemeClr val="tx1"/>
                </a:solidFill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</a:rPr>
              <a:t>List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ในภาษา </a:t>
            </a:r>
            <a:r>
              <a:rPr lang="en-US" b="0" i="0" dirty="0">
                <a:solidFill>
                  <a:schemeClr val="tx1"/>
                </a:solidFill>
                <a:effectLst/>
              </a:rPr>
              <a:t>Dart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ใช้ในการเก็บข้อมูลหลายๆ ประเภทในพื้นที่จัดเก็บที่สร้างขึ้น โดยจะเรียงลำดับของข้อมูลด้วย</a:t>
            </a:r>
          </a:p>
          <a:p>
            <a:pPr marL="0" indent="0" algn="l">
              <a:buNone/>
            </a:pPr>
            <a:endParaRPr lang="th-TH" b="0" i="0" dirty="0"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r>
              <a:rPr lang="th-TH" b="0" i="0" dirty="0">
                <a:solidFill>
                  <a:schemeClr val="tx1"/>
                </a:solidFill>
                <a:effectLst/>
              </a:rPr>
              <a:t>	โดย </a:t>
            </a:r>
            <a:r>
              <a:rPr lang="en-US" b="0" i="0" dirty="0">
                <a:solidFill>
                  <a:schemeClr val="tx1"/>
                </a:solidFill>
                <a:effectLst/>
              </a:rPr>
              <a:t>List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จะคล้ายกับ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Array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ในภาษาโปรแกรมอื่นๆ โดยขอยกตัวอย่างภาษา </a:t>
            </a:r>
            <a:r>
              <a:rPr lang="en-US" b="0" i="0" dirty="0">
                <a:solidFill>
                  <a:schemeClr val="tx1"/>
                </a:solidFill>
                <a:effectLst/>
              </a:rPr>
              <a:t>Java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แต่จะแตกต่างกันในส่วนของ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Array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นั้นจำเป็นต้องจัดเก็บข้อมูลประเภทเดียวกัน ไม่สามารถเก็บข้อมูล หรือตัวแปรต่างประเภทกันได้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20EAC192-F049-B853-3595-805EB968C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85800"/>
            <a:ext cx="4529138" cy="54911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/>
              <a:t>List in Dart </a:t>
            </a:r>
            <a:r>
              <a:rPr lang="th-TH" altLang="en-US" sz="4400" dirty="0"/>
              <a:t>คืออะไร?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A4326A-28E3-8AC8-ED06-15CDCC152352}"/>
              </a:ext>
            </a:extLst>
          </p:cNvPr>
          <p:cNvSpPr/>
          <p:nvPr/>
        </p:nvSpPr>
        <p:spPr>
          <a:xfrm>
            <a:off x="5724024" y="1224939"/>
            <a:ext cx="3260557" cy="2308324"/>
          </a:xfrm>
          <a:prstGeom prst="roundRect">
            <a:avLst>
              <a:gd name="adj" fmla="val 11901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F9935F-93AB-C92E-20CC-186D57AF4D76}"/>
              </a:ext>
            </a:extLst>
          </p:cNvPr>
          <p:cNvSpPr/>
          <p:nvPr/>
        </p:nvSpPr>
        <p:spPr>
          <a:xfrm>
            <a:off x="560470" y="4078586"/>
            <a:ext cx="2935705" cy="1195230"/>
          </a:xfrm>
          <a:prstGeom prst="roundRect">
            <a:avLst>
              <a:gd name="adj" fmla="val 19954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CA338F-8A5E-9C64-8A8C-32927CDB6188}"/>
              </a:ext>
            </a:extLst>
          </p:cNvPr>
          <p:cNvSpPr/>
          <p:nvPr/>
        </p:nvSpPr>
        <p:spPr>
          <a:xfrm>
            <a:off x="398045" y="1249552"/>
            <a:ext cx="3260557" cy="2308324"/>
          </a:xfrm>
          <a:prstGeom prst="roundRect">
            <a:avLst>
              <a:gd name="adj" fmla="val 11901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7161-5297-F403-D0F2-55CB2B85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u="sng" dirty="0"/>
              <a:t>ตัวอย่างการใช้คำสั่งเพิ่มข้อมูลในภาษา </a:t>
            </a:r>
            <a:r>
              <a:rPr lang="en-US" u="sng" dirty="0"/>
              <a:t>Dart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02CB2C-6252-E494-201A-75FD4028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87" y="5759181"/>
            <a:ext cx="3152274" cy="810880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โปรแกรมนี้จะแสดงตัวอย่างการใช้ </a:t>
            </a:r>
            <a:r>
              <a:rPr lang="en-US" dirty="0"/>
              <a:t>add() </a:t>
            </a:r>
            <a:r>
              <a:rPr lang="th-TH" dirty="0"/>
              <a:t>เพิ่มค่าลงใน </a:t>
            </a:r>
            <a:r>
              <a:rPr lang="en-US" dirty="0"/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47C36-9525-0CC7-F350-7A9A4B2731A3}"/>
              </a:ext>
            </a:extLst>
          </p:cNvPr>
          <p:cNvSpPr txBox="1"/>
          <p:nvPr/>
        </p:nvSpPr>
        <p:spPr>
          <a:xfrm>
            <a:off x="-262688" y="1343800"/>
            <a:ext cx="40526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void main() 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 var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[2,4,6,8,10];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evenList.add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(12);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9C05B-17C8-C31B-13CF-857674170A47}"/>
              </a:ext>
            </a:extLst>
          </p:cNvPr>
          <p:cNvSpPr txBox="1"/>
          <p:nvPr/>
        </p:nvSpPr>
        <p:spPr>
          <a:xfrm>
            <a:off x="0" y="4260703"/>
            <a:ext cx="2795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[2, 4, 6, 8, 10]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[2, 4, 6, 8, 10, 12]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91D11-6504-B863-8E6E-73B0FD9D0551}"/>
              </a:ext>
            </a:extLst>
          </p:cNvPr>
          <p:cNvSpPr txBox="1"/>
          <p:nvPr/>
        </p:nvSpPr>
        <p:spPr>
          <a:xfrm>
            <a:off x="398045" y="368227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8B7E6-1FD4-9231-726D-27A29614CC02}"/>
              </a:ext>
            </a:extLst>
          </p:cNvPr>
          <p:cNvSpPr txBox="1"/>
          <p:nvPr/>
        </p:nvSpPr>
        <p:spPr>
          <a:xfrm>
            <a:off x="4920915" y="1187996"/>
            <a:ext cx="425917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var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[2, 4, 6, 8, 10];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evenList.addAll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([12, 14, 16, 18]);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953A7-459D-60C7-3233-B9E91CF8FBDA}"/>
              </a:ext>
            </a:extLst>
          </p:cNvPr>
          <p:cNvSpPr txBox="1"/>
          <p:nvPr/>
        </p:nvSpPr>
        <p:spPr>
          <a:xfrm>
            <a:off x="5519487" y="368794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12471-CABF-6A58-9DAD-BFAF30843265}"/>
              </a:ext>
            </a:extLst>
          </p:cNvPr>
          <p:cNvSpPr/>
          <p:nvPr/>
        </p:nvSpPr>
        <p:spPr>
          <a:xfrm>
            <a:off x="5724024" y="4143935"/>
            <a:ext cx="3293643" cy="1195230"/>
          </a:xfrm>
          <a:prstGeom prst="roundRect">
            <a:avLst>
              <a:gd name="adj" fmla="val 19954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77382-D830-6666-96D8-30377565E9CD}"/>
              </a:ext>
            </a:extLst>
          </p:cNvPr>
          <p:cNvSpPr txBox="1"/>
          <p:nvPr/>
        </p:nvSpPr>
        <p:spPr>
          <a:xfrm>
            <a:off x="5009435" y="4320166"/>
            <a:ext cx="62263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[2, 4, 6, 8, 10]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[2, 4, 6, 8, 10, 12, 14, 16, 18]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1933F0C-0C3E-C746-9BBB-1142839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219" y="5701369"/>
            <a:ext cx="386113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โปรแกรมนี้จะแสดงตัวอย่างการใช้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addall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()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เพิ่มค่าหลายๆ ตัวลงใน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F6AF9A-1C8C-FF31-51BE-2E588C47B921}"/>
              </a:ext>
            </a:extLst>
          </p:cNvPr>
          <p:cNvCxnSpPr>
            <a:cxnSpLocks/>
          </p:cNvCxnSpPr>
          <p:nvPr/>
        </p:nvCxnSpPr>
        <p:spPr>
          <a:xfrm>
            <a:off x="4764505" y="1099455"/>
            <a:ext cx="0" cy="5590103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1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A4326A-28E3-8AC8-ED06-15CDCC152352}"/>
              </a:ext>
            </a:extLst>
          </p:cNvPr>
          <p:cNvSpPr/>
          <p:nvPr/>
        </p:nvSpPr>
        <p:spPr>
          <a:xfrm>
            <a:off x="5724024" y="1224939"/>
            <a:ext cx="3260557" cy="2308324"/>
          </a:xfrm>
          <a:prstGeom prst="roundRect">
            <a:avLst>
              <a:gd name="adj" fmla="val 11901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F9935F-93AB-C92E-20CC-186D57AF4D76}"/>
              </a:ext>
            </a:extLst>
          </p:cNvPr>
          <p:cNvSpPr/>
          <p:nvPr/>
        </p:nvSpPr>
        <p:spPr>
          <a:xfrm>
            <a:off x="560470" y="4078586"/>
            <a:ext cx="2935705" cy="1195230"/>
          </a:xfrm>
          <a:prstGeom prst="roundRect">
            <a:avLst>
              <a:gd name="adj" fmla="val 19954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CA338F-8A5E-9C64-8A8C-32927CDB6188}"/>
              </a:ext>
            </a:extLst>
          </p:cNvPr>
          <p:cNvSpPr/>
          <p:nvPr/>
        </p:nvSpPr>
        <p:spPr>
          <a:xfrm>
            <a:off x="398045" y="1249552"/>
            <a:ext cx="3260557" cy="2308324"/>
          </a:xfrm>
          <a:prstGeom prst="roundRect">
            <a:avLst>
              <a:gd name="adj" fmla="val 11901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7161-5297-F403-D0F2-55CB2B85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u="sng" dirty="0"/>
              <a:t>ตัวอย่างการใช้คำสั่งเพิ่มข้อมูลในภาษา </a:t>
            </a:r>
            <a:r>
              <a:rPr lang="en-US" u="sng" dirty="0"/>
              <a:t>Dart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02CB2C-6252-E494-201A-75FD4028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87" y="5759181"/>
            <a:ext cx="3152274" cy="810880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โปรแกรมนี้จะแสดงตัวอย่างการใช้ </a:t>
            </a:r>
            <a:r>
              <a:rPr lang="en-US" dirty="0"/>
              <a:t>insert() </a:t>
            </a:r>
            <a:r>
              <a:rPr lang="th-TH" dirty="0"/>
              <a:t>เพิ่มค่าลงใน </a:t>
            </a:r>
            <a:r>
              <a:rPr lang="en-US" dirty="0"/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47C36-9525-0CC7-F350-7A9A4B2731A3}"/>
              </a:ext>
            </a:extLst>
          </p:cNvPr>
          <p:cNvSpPr txBox="1"/>
          <p:nvPr/>
        </p:nvSpPr>
        <p:spPr>
          <a:xfrm>
            <a:off x="-262688" y="1343800"/>
            <a:ext cx="40526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List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[3, 4, 2, 5];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myList.insert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 15);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9C05B-17C8-C31B-13CF-857674170A47}"/>
              </a:ext>
            </a:extLst>
          </p:cNvPr>
          <p:cNvSpPr txBox="1"/>
          <p:nvPr/>
        </p:nvSpPr>
        <p:spPr>
          <a:xfrm>
            <a:off x="0" y="4260703"/>
            <a:ext cx="2795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[3, 4, 2, 5]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[3, 4, 15, 2, 5]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91D11-6504-B863-8E6E-73B0FD9D0551}"/>
              </a:ext>
            </a:extLst>
          </p:cNvPr>
          <p:cNvSpPr txBox="1"/>
          <p:nvPr/>
        </p:nvSpPr>
        <p:spPr>
          <a:xfrm>
            <a:off x="398045" y="368227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8B7E6-1FD4-9231-726D-27A29614CC02}"/>
              </a:ext>
            </a:extLst>
          </p:cNvPr>
          <p:cNvSpPr txBox="1"/>
          <p:nvPr/>
        </p:nvSpPr>
        <p:spPr>
          <a:xfrm>
            <a:off x="4920915" y="1187996"/>
            <a:ext cx="425917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var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[3, 4, 2, 5];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myList.insertAll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(1, [6, 7, 10, 9]);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953A7-459D-60C7-3233-B9E91CF8FBDA}"/>
              </a:ext>
            </a:extLst>
          </p:cNvPr>
          <p:cNvSpPr txBox="1"/>
          <p:nvPr/>
        </p:nvSpPr>
        <p:spPr>
          <a:xfrm>
            <a:off x="5519487" y="368794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12471-CABF-6A58-9DAD-BFAF30843265}"/>
              </a:ext>
            </a:extLst>
          </p:cNvPr>
          <p:cNvSpPr/>
          <p:nvPr/>
        </p:nvSpPr>
        <p:spPr>
          <a:xfrm>
            <a:off x="5724024" y="4143935"/>
            <a:ext cx="3293643" cy="1195230"/>
          </a:xfrm>
          <a:prstGeom prst="roundRect">
            <a:avLst>
              <a:gd name="adj" fmla="val 19954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77382-D830-6666-96D8-30377565E9CD}"/>
              </a:ext>
            </a:extLst>
          </p:cNvPr>
          <p:cNvSpPr txBox="1"/>
          <p:nvPr/>
        </p:nvSpPr>
        <p:spPr>
          <a:xfrm>
            <a:off x="5009435" y="4320166"/>
            <a:ext cx="62263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[3, 4, 2, 5]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[3, 6, 7, 10, 9, 4, 2, 5]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1933F0C-0C3E-C746-9BBB-1142839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219" y="5701369"/>
            <a:ext cx="386113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โปรแกรมนี้จะแสดงตัวอย่างการใช้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insertall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()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เพิ่มค่าหลายๆ ตัวลงใน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F6AF9A-1C8C-FF31-51BE-2E588C47B921}"/>
              </a:ext>
            </a:extLst>
          </p:cNvPr>
          <p:cNvCxnSpPr>
            <a:cxnSpLocks/>
          </p:cNvCxnSpPr>
          <p:nvPr/>
        </p:nvCxnSpPr>
        <p:spPr>
          <a:xfrm>
            <a:off x="4764505" y="1099455"/>
            <a:ext cx="0" cy="5590103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1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1A42A-24D1-E54D-EF4F-3E4D7EBA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495" y="108855"/>
            <a:ext cx="9655629" cy="990600"/>
          </a:xfrm>
        </p:spPr>
        <p:txBody>
          <a:bodyPr/>
          <a:lstStyle/>
          <a:p>
            <a:r>
              <a:rPr lang="th-TH" dirty="0"/>
              <a:t>การเพิ่มข้อมูลใน </a:t>
            </a:r>
            <a:r>
              <a:rPr lang="en-US" dirty="0"/>
              <a:t>List </a:t>
            </a:r>
            <a:r>
              <a:rPr lang="th-TH" dirty="0"/>
              <a:t>ในภาษาอื่นๆ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9C9B8-7B78-67C7-FBCC-2CD1B1FE96AE}"/>
              </a:ext>
            </a:extLst>
          </p:cNvPr>
          <p:cNvSpPr txBox="1"/>
          <p:nvPr/>
        </p:nvSpPr>
        <p:spPr>
          <a:xfrm>
            <a:off x="2406315" y="837845"/>
            <a:ext cx="64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F2B47-6BDB-2D71-E39B-B145FCB42530}"/>
              </a:ext>
            </a:extLst>
          </p:cNvPr>
          <p:cNvSpPr txBox="1"/>
          <p:nvPr/>
        </p:nvSpPr>
        <p:spPr>
          <a:xfrm>
            <a:off x="1552074" y="1311174"/>
            <a:ext cx="60939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Java Program to Add Elements to a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Importing all utility classes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import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java.util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.*;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Main class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class GFG {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Main driver method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public static void main(String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args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[])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{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Creating an object of List interface,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implemented by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List&lt;String&gt; al = new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&lt;&gt;();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F3255-0071-D91A-5576-B65A3AAC9BC6}"/>
              </a:ext>
            </a:extLst>
          </p:cNvPr>
          <p:cNvSpPr txBox="1"/>
          <p:nvPr/>
        </p:nvSpPr>
        <p:spPr>
          <a:xfrm>
            <a:off x="6355681" y="1114063"/>
            <a:ext cx="60939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Adding elements to object of List interface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Custom elements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al.add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("Geeks");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al.add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("Geeks");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al.add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(1, "For");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Print all the elements inside the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List interface object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System.out.println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(al);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65291-31E4-E058-C727-5F5DDC172A24}"/>
              </a:ext>
            </a:extLst>
          </p:cNvPr>
          <p:cNvCxnSpPr>
            <a:cxnSpLocks/>
          </p:cNvCxnSpPr>
          <p:nvPr/>
        </p:nvCxnSpPr>
        <p:spPr>
          <a:xfrm>
            <a:off x="6196263" y="1114063"/>
            <a:ext cx="0" cy="5590103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3E4A8054-CFB4-99EF-910D-F3ADDF29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7" y="4965475"/>
            <a:ext cx="4591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แสดงตัวอย่างการใช้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add()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เพิ่มค่าลงใน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007A6D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โดยภาษา </a:t>
            </a:r>
            <a:r>
              <a:rPr lang="en-US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 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สามารถใช้ได้เพียงคำสั่ง </a:t>
            </a:r>
            <a:r>
              <a:rPr lang="en-US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add()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A6D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593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1A42A-24D1-E54D-EF4F-3E4D7EBA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495" y="108855"/>
            <a:ext cx="9655629" cy="990600"/>
          </a:xfrm>
        </p:spPr>
        <p:txBody>
          <a:bodyPr/>
          <a:lstStyle/>
          <a:p>
            <a:r>
              <a:rPr lang="th-TH" dirty="0"/>
              <a:t>การเพิ่มข้อมูลใน </a:t>
            </a:r>
            <a:r>
              <a:rPr lang="en-US" dirty="0"/>
              <a:t>List </a:t>
            </a:r>
            <a:r>
              <a:rPr lang="th-TH" dirty="0"/>
              <a:t>ในภาษาอื่นๆ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9C9B8-7B78-67C7-FBCC-2CD1B1FE96AE}"/>
              </a:ext>
            </a:extLst>
          </p:cNvPr>
          <p:cNvSpPr txBox="1"/>
          <p:nvPr/>
        </p:nvSpPr>
        <p:spPr>
          <a:xfrm>
            <a:off x="2406315" y="837845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F2B47-6BDB-2D71-E39B-B145FCB42530}"/>
              </a:ext>
            </a:extLst>
          </p:cNvPr>
          <p:cNvSpPr txBox="1"/>
          <p:nvPr/>
        </p:nvSpPr>
        <p:spPr>
          <a:xfrm>
            <a:off x="1335506" y="1326595"/>
            <a:ext cx="46602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numbers = [21, 34, 54, 12]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print("Before Append:", numbers)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using append method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numbers.append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(32)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print("After Append:", numbers) 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F3255-0071-D91A-5576-B65A3AAC9BC6}"/>
              </a:ext>
            </a:extLst>
          </p:cNvPr>
          <p:cNvSpPr txBox="1"/>
          <p:nvPr/>
        </p:nvSpPr>
        <p:spPr>
          <a:xfrm>
            <a:off x="5790995" y="993747"/>
            <a:ext cx="60939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numbers = [1, 3, 5]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even_numbers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[4, 6, 8]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add elements of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even_numbers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to the numbers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numbers.extend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even_numbers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print("List after append:", numbers)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65291-31E4-E058-C727-5F5DDC172A24}"/>
              </a:ext>
            </a:extLst>
          </p:cNvPr>
          <p:cNvCxnSpPr>
            <a:cxnSpLocks/>
          </p:cNvCxnSpPr>
          <p:nvPr/>
        </p:nvCxnSpPr>
        <p:spPr>
          <a:xfrm>
            <a:off x="6196263" y="1114063"/>
            <a:ext cx="0" cy="4035453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3E4A8054-CFB4-99EF-910D-F3ADDF29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271" y="4393921"/>
            <a:ext cx="369649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แสดงตัวอย่างการใช้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append()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เพิ่มค่าลงใน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Python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007A6D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590CE6-BBD9-B016-172F-B2397A16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532" y="4433184"/>
            <a:ext cx="52834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แสดงตัวอย่างการใช้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extend()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เพิ่มค่าลงใน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Python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007A6D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2496974-5083-F43C-80C9-E85C48D52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687" y="5804711"/>
            <a:ext cx="96110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Note : 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append() 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extend()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จะเพิ่มค่าเข้าไปใน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ที่ตำแหน่งสุดท้ายเสมอ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kumimoji="0" lang="th-TH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9981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73103-1C5A-E91D-CF6A-F586F758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34" y="1467599"/>
            <a:ext cx="11892037" cy="2362200"/>
          </a:xfrm>
        </p:spPr>
        <p:txBody>
          <a:bodyPr>
            <a:normAutofit/>
          </a:bodyPr>
          <a:lstStyle/>
          <a:p>
            <a:pPr algn="ctr"/>
            <a:r>
              <a:rPr lang="th-TH" sz="6000" dirty="0"/>
              <a:t>จบการนำเสนอ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780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034BD-C79C-A1F2-CCD9-0F373C7D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 wrap="square"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A6D"/>
                </a:solidFill>
              </a:rPr>
              <a:t>Logical of List</a:t>
            </a:r>
            <a:endParaRPr lang="th-TH" dirty="0">
              <a:solidFill>
                <a:srgbClr val="007A6D"/>
              </a:solidFill>
            </a:endParaRPr>
          </a:p>
        </p:txBody>
      </p:sp>
      <p:pic>
        <p:nvPicPr>
          <p:cNvPr id="2" name="Picture 1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42BE64D9-3DE7-0694-A638-62E36008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099455"/>
            <a:ext cx="9655629" cy="357258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F18F2-6C55-DC9F-D51E-FAF6D6BDFB6B}"/>
              </a:ext>
            </a:extLst>
          </p:cNvPr>
          <p:cNvSpPr txBox="1"/>
          <p:nvPr/>
        </p:nvSpPr>
        <p:spPr>
          <a:xfrm>
            <a:off x="2285999" y="4933263"/>
            <a:ext cx="97937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จากภาพจะเห็นได้ว่าการเก็บข้อมูลนั้นจะเก็บเป็นส่วนๆ โดยจะมีเลข </a:t>
            </a:r>
            <a:r>
              <a:rPr lang="en-US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ของแต่ละตำแหน่งของข้อมูลที่เราทำการจัดเก็บ การที่จะนำข้อมูลมาแสดงผล จำเป็นต้องใช้เลขตำแหน่ง หรือ </a:t>
            </a:r>
            <a:r>
              <a:rPr lang="en-US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นั่นเอง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F00235-617F-1BBA-61A1-CDD71792065C}"/>
              </a:ext>
            </a:extLst>
          </p:cNvPr>
          <p:cNvSpPr/>
          <p:nvPr/>
        </p:nvSpPr>
        <p:spPr>
          <a:xfrm>
            <a:off x="4883227" y="2904469"/>
            <a:ext cx="3153868" cy="656878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BCC48-3F64-9026-86B1-B78EBA2AB928}"/>
              </a:ext>
            </a:extLst>
          </p:cNvPr>
          <p:cNvSpPr/>
          <p:nvPr/>
        </p:nvSpPr>
        <p:spPr>
          <a:xfrm>
            <a:off x="304800" y="4890157"/>
            <a:ext cx="4255168" cy="656878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3">
            <a:extLst>
              <a:ext uri="{FF2B5EF4-FFF2-40B4-BE49-F238E27FC236}">
                <a16:creationId xmlns:a16="http://schemas.microsoft.com/office/drawing/2014/main" id="{D259AFA5-A04B-0A74-6FE4-4210ABE38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pPr eaLnBrk="1" hangingPunct="1"/>
            <a:r>
              <a:rPr lang="th-TH" altLang="en-US" dirty="0">
                <a:cs typeface="TH Sarabun New" panose="020B0500040200020003"/>
              </a:rPr>
              <a:t>วิธีการสร้าง </a:t>
            </a:r>
            <a:r>
              <a:rPr lang="en-US" altLang="en-US" dirty="0">
                <a:cs typeface="TH Sarabun New" panose="020B0500040200020003"/>
              </a:rPr>
              <a:t>List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7FF2A7E3-75BC-2AD8-946E-074931156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990600"/>
          </a:xfrm>
        </p:spPr>
        <p:txBody>
          <a:bodyPr/>
          <a:lstStyle/>
          <a:p>
            <a:pPr eaLnBrk="1" hangingPunct="1"/>
            <a:r>
              <a:rPr lang="th-TH" altLang="en-US" dirty="0">
                <a:cs typeface="TH Sarabun New" panose="020B0500040200020003"/>
              </a:rPr>
              <a:t>การสร้าง </a:t>
            </a:r>
            <a:r>
              <a:rPr lang="en-US" altLang="en-US" dirty="0">
                <a:cs typeface="TH Sarabun New" panose="020B0500040200020003"/>
              </a:rPr>
              <a:t>List </a:t>
            </a:r>
            <a:r>
              <a:rPr lang="th-TH" altLang="en-US" dirty="0">
                <a:cs typeface="TH Sarabun New" panose="020B0500040200020003"/>
              </a:rPr>
              <a:t>เราจะใช้ [</a:t>
            </a:r>
            <a:r>
              <a:rPr lang="en-US" altLang="en-US" dirty="0">
                <a:cs typeface="TH Sarabun New" panose="020B0500040200020003"/>
              </a:rPr>
              <a:t>  </a:t>
            </a:r>
            <a:r>
              <a:rPr lang="th-TH" altLang="en-US" dirty="0">
                <a:cs typeface="TH Sarabun New" panose="020B0500040200020003"/>
              </a:rPr>
              <a:t>] (วงเล็บก้ามปู) ในการ </a:t>
            </a:r>
            <a:r>
              <a:rPr lang="en-US" altLang="en-US" dirty="0">
                <a:cs typeface="TH Sarabun New" panose="020B0500040200020003"/>
              </a:rPr>
              <a:t>fill </a:t>
            </a:r>
            <a:r>
              <a:rPr lang="th-TH" altLang="en-US" dirty="0">
                <a:cs typeface="TH Sarabun New" panose="020B0500040200020003"/>
              </a:rPr>
              <a:t>ข้อมูล และหากมีการ </a:t>
            </a:r>
            <a:r>
              <a:rPr lang="en-US" altLang="en-US" dirty="0">
                <a:cs typeface="TH Sarabun New" panose="020B0500040200020003"/>
              </a:rPr>
              <a:t>fill </a:t>
            </a:r>
            <a:r>
              <a:rPr lang="th-TH" altLang="en-US" dirty="0">
                <a:cs typeface="TH Sarabun New" panose="020B0500040200020003"/>
              </a:rPr>
              <a:t>ข้อมูลพร้อมกันหลายๆ ตัว จำเป็นต้องใส่เครื่องหมาย , (</a:t>
            </a:r>
            <a:r>
              <a:rPr lang="en-US" altLang="en-US" dirty="0">
                <a:cs typeface="TH Sarabun New" panose="020B0500040200020003"/>
              </a:rPr>
              <a:t>comma) </a:t>
            </a:r>
            <a:r>
              <a:rPr lang="th-TH" altLang="en-US" dirty="0">
                <a:cs typeface="TH Sarabun New" panose="020B0500040200020003"/>
              </a:rPr>
              <a:t>คั่นระหว่างข้อมูล</a:t>
            </a:r>
            <a:endParaRPr lang="en-US" altLang="en-US" dirty="0">
              <a:cs typeface="TH Sarabun New" panose="020B0500040200020003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F709B-09DA-0F8C-3860-E9122D47F102}"/>
              </a:ext>
            </a:extLst>
          </p:cNvPr>
          <p:cNvSpPr txBox="1"/>
          <p:nvPr/>
        </p:nvSpPr>
        <p:spPr>
          <a:xfrm>
            <a:off x="757990" y="22844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439FC-38C6-E117-603B-A1F38FF981CA}"/>
              </a:ext>
            </a:extLst>
          </p:cNvPr>
          <p:cNvSpPr txBox="1"/>
          <p:nvPr/>
        </p:nvSpPr>
        <p:spPr>
          <a:xfrm>
            <a:off x="757990" y="4264827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28EBD-B22E-6C1D-AB5C-D77DEBD56996}"/>
              </a:ext>
            </a:extLst>
          </p:cNvPr>
          <p:cNvSpPr txBox="1"/>
          <p:nvPr/>
        </p:nvSpPr>
        <p:spPr>
          <a:xfrm>
            <a:off x="5386005" y="2343980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H Sarabun New" panose="020B0500040200020003" pitchFamily="34" charset="-34"/>
                <a:cs typeface="TH Sarabun New" panose="020B0500040200020003" pitchFamily="34" charset="-34"/>
              </a:rPr>
              <a:t>Mixed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753796-8D56-CD75-60E0-D2B44C0341F0}"/>
              </a:ext>
            </a:extLst>
          </p:cNvPr>
          <p:cNvSpPr/>
          <p:nvPr/>
        </p:nvSpPr>
        <p:spPr>
          <a:xfrm>
            <a:off x="304800" y="2904469"/>
            <a:ext cx="3027947" cy="656878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F3697-74F8-5CCE-29E8-AB320BAD2DE1}"/>
              </a:ext>
            </a:extLst>
          </p:cNvPr>
          <p:cNvSpPr txBox="1"/>
          <p:nvPr/>
        </p:nvSpPr>
        <p:spPr>
          <a:xfrm>
            <a:off x="397985" y="3028890"/>
            <a:ext cx="31538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List&lt;int&gt; ages = [10, 30, 23];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4FBC9-C17F-CB73-5B82-B368F697BB74}"/>
              </a:ext>
            </a:extLst>
          </p:cNvPr>
          <p:cNvSpPr txBox="1"/>
          <p:nvPr/>
        </p:nvSpPr>
        <p:spPr>
          <a:xfrm>
            <a:off x="304800" y="5029207"/>
            <a:ext cx="4435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List&lt;String&gt; names = ["Raj", "John", "Rocky"];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78FCA-5E26-A3C1-0463-76E1C5B4C90D}"/>
              </a:ext>
            </a:extLst>
          </p:cNvPr>
          <p:cNvSpPr txBox="1"/>
          <p:nvPr/>
        </p:nvSpPr>
        <p:spPr>
          <a:xfrm>
            <a:off x="4740442" y="4782985"/>
            <a:ext cx="5245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fill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ข้อมูลประเภท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ต้องใส่เครื่องหมาย ‘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‘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Single </a:t>
            </a:r>
            <a:r>
              <a:rPr lang="en-US" dirty="0" err="1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qoute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"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Double </a:t>
            </a:r>
            <a:r>
              <a:rPr lang="en-US" dirty="0" err="1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qoute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endParaRPr lang="en-US" dirty="0">
              <a:solidFill>
                <a:srgbClr val="007A6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A950B0-9516-C26A-B80A-53640BE89758}"/>
              </a:ext>
            </a:extLst>
          </p:cNvPr>
          <p:cNvSpPr txBox="1"/>
          <p:nvPr/>
        </p:nvSpPr>
        <p:spPr>
          <a:xfrm>
            <a:off x="4969669" y="3023605"/>
            <a:ext cx="329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var mixed = [10, "John", 18.8];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4B27A4-4142-D4B8-062B-CB8548C131A4}"/>
              </a:ext>
            </a:extLst>
          </p:cNvPr>
          <p:cNvSpPr/>
          <p:nvPr/>
        </p:nvSpPr>
        <p:spPr>
          <a:xfrm>
            <a:off x="7371346" y="1795655"/>
            <a:ext cx="4026569" cy="3826042"/>
          </a:xfrm>
          <a:prstGeom prst="roundRect">
            <a:avLst>
              <a:gd name="adj" fmla="val 11636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ACE18-B28D-1048-771C-5DF1B795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 </a:t>
            </a:r>
            <a:r>
              <a:rPr lang="en-US" dirty="0"/>
              <a:t>List </a:t>
            </a:r>
            <a:r>
              <a:rPr lang="th-TH" dirty="0"/>
              <a:t>ในภาษาอื่นๆ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921A5-700C-F852-B7F4-0CCA8854CB32}"/>
              </a:ext>
            </a:extLst>
          </p:cNvPr>
          <p:cNvSpPr txBox="1"/>
          <p:nvPr/>
        </p:nvSpPr>
        <p:spPr>
          <a:xfrm>
            <a:off x="2695073" y="1099455"/>
            <a:ext cx="64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644DEB-48A5-15FE-6A6E-1A851978722E}"/>
              </a:ext>
            </a:extLst>
          </p:cNvPr>
          <p:cNvSpPr/>
          <p:nvPr/>
        </p:nvSpPr>
        <p:spPr>
          <a:xfrm>
            <a:off x="2225841" y="1828800"/>
            <a:ext cx="4026569" cy="3826042"/>
          </a:xfrm>
          <a:prstGeom prst="roundRect">
            <a:avLst>
              <a:gd name="adj" fmla="val 11636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DB88E-6B38-3AEC-90E4-AEE4A7671EC0}"/>
              </a:ext>
            </a:extLst>
          </p:cNvPr>
          <p:cNvSpPr txBox="1"/>
          <p:nvPr/>
        </p:nvSpPr>
        <p:spPr>
          <a:xfrm>
            <a:off x="1467852" y="1969739"/>
            <a:ext cx="47845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//Creating a List of type String using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List&lt;String&gt; list=new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&lt;String&gt;();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//Creating a List of type Integer using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List&lt;Integer&gt; list=new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&lt;Integer&gt;();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//Creating a List of type Book using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List&lt;Book&gt; list=new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&lt;Book&gt;();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//Creating a List of type String using LinkedList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List&lt;String&gt; list=new LinkedList&lt;String&gt;();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5CA65D-8801-9413-DFD3-3530735E82AD}"/>
              </a:ext>
            </a:extLst>
          </p:cNvPr>
          <p:cNvCxnSpPr>
            <a:cxnSpLocks/>
          </p:cNvCxnSpPr>
          <p:nvPr/>
        </p:nvCxnSpPr>
        <p:spPr>
          <a:xfrm>
            <a:off x="6617368" y="1503947"/>
            <a:ext cx="0" cy="4920916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2F2283-C2AF-9074-633E-E9340A752C54}"/>
              </a:ext>
            </a:extLst>
          </p:cNvPr>
          <p:cNvSpPr txBox="1"/>
          <p:nvPr/>
        </p:nvSpPr>
        <p:spPr>
          <a:xfrm>
            <a:off x="7256421" y="1100596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E26A-24C0-E19E-45CD-FDCFA25814F3}"/>
              </a:ext>
            </a:extLst>
          </p:cNvPr>
          <p:cNvSpPr txBox="1"/>
          <p:nvPr/>
        </p:nvSpPr>
        <p:spPr>
          <a:xfrm>
            <a:off x="6740692" y="1966299"/>
            <a:ext cx="60939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list with elements of different data types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list1 = [1, "Hello", 3.4]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list with duplicate elements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list1 = [1, "Hello", 3.4, "Hello", 1]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empty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list3 = []</a:t>
            </a:r>
          </a:p>
        </p:txBody>
      </p:sp>
    </p:spTree>
    <p:extLst>
      <p:ext uri="{BB962C8B-B14F-4D97-AF65-F5344CB8AC3E}">
        <p14:creationId xmlns:p14="http://schemas.microsoft.com/office/powerpoint/2010/main" val="17901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45C791F8-9A04-23F7-4A2D-350DBC93CD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31568" y="271463"/>
            <a:ext cx="6054056" cy="6380162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List </a:t>
            </a:r>
            <a:r>
              <a:rPr lang="th-TH" sz="2400" dirty="0">
                <a:solidFill>
                  <a:schemeClr val="tx1"/>
                </a:solidFill>
              </a:rPr>
              <a:t>ถูกแบ่งออกเป็น 2 ประเภท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th-TH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Fixed Length List (List </a:t>
            </a:r>
            <a:r>
              <a:rPr lang="th-TH" sz="2400" dirty="0">
                <a:solidFill>
                  <a:schemeClr val="tx1"/>
                </a:solidFill>
              </a:rPr>
              <a:t>ที่กำหนดขอบเขต)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th-TH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Growable List (List </a:t>
            </a:r>
            <a:r>
              <a:rPr lang="th-TH" sz="2400" dirty="0">
                <a:solidFill>
                  <a:schemeClr val="tx1"/>
                </a:solidFill>
              </a:rPr>
              <a:t>ที่ไม่มีการกำหนดขอบเขต)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20EAC192-F049-B853-3595-805EB968C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85800"/>
            <a:ext cx="4529138" cy="54911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th-TH" altLang="en-US" sz="4400" dirty="0"/>
              <a:t>ประเภทของ </a:t>
            </a:r>
            <a:r>
              <a:rPr lang="en-US" altLang="en-US" sz="44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73819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DC4418-0A7C-028D-5144-79380F00CC53}"/>
              </a:ext>
            </a:extLst>
          </p:cNvPr>
          <p:cNvSpPr/>
          <p:nvPr/>
        </p:nvSpPr>
        <p:spPr>
          <a:xfrm>
            <a:off x="304800" y="5339196"/>
            <a:ext cx="3112168" cy="523220"/>
          </a:xfrm>
          <a:prstGeom prst="roundRect">
            <a:avLst>
              <a:gd name="adj" fmla="val 25433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E38754-E0A0-139F-F84F-92267238B14B}"/>
              </a:ext>
            </a:extLst>
          </p:cNvPr>
          <p:cNvSpPr/>
          <p:nvPr/>
        </p:nvSpPr>
        <p:spPr>
          <a:xfrm>
            <a:off x="304800" y="2946388"/>
            <a:ext cx="3112168" cy="1696705"/>
          </a:xfrm>
          <a:prstGeom prst="roundRect">
            <a:avLst>
              <a:gd name="adj" fmla="val 11636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0AFA4084-1741-C426-E8AF-355375292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Fixed Length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DCA-E0B9-B454-8804-73726DAD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975"/>
            <a:ext cx="9329738" cy="11130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r>
              <a:rPr lang="th-TH" dirty="0"/>
              <a:t>การสร้าง </a:t>
            </a:r>
            <a:r>
              <a:rPr lang="en-US" dirty="0"/>
              <a:t>List </a:t>
            </a:r>
            <a:r>
              <a:rPr lang="th-TH" dirty="0"/>
              <a:t>โดยกำหนดขอบเขตความยาวของพื้นที่จัดเก็บไว้ก่อน จะไม่สามารถเปลี่ยนแปลงหรือเพิ่มความยาวของพื้นที่จัดเก็บได้อีกในภายหลัง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AE34-371A-1E02-86AC-9790E82C3EAA}"/>
              </a:ext>
            </a:extLst>
          </p:cNvPr>
          <p:cNvSpPr txBox="1"/>
          <p:nvPr/>
        </p:nvSpPr>
        <p:spPr>
          <a:xfrm>
            <a:off x="304800" y="240690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u="sng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2400" b="1" u="sng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284EA-CD2D-DF64-1C20-F9E3B53E2E9F}"/>
              </a:ext>
            </a:extLst>
          </p:cNvPr>
          <p:cNvSpPr txBox="1"/>
          <p:nvPr/>
        </p:nvSpPr>
        <p:spPr>
          <a:xfrm>
            <a:off x="304800" y="3039799"/>
            <a:ext cx="3606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var list = List&lt;int&gt;.filled(5,0);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print(list);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BF772-490A-1589-2A0E-E0551A09A9EA}"/>
              </a:ext>
            </a:extLst>
          </p:cNvPr>
          <p:cNvSpPr txBox="1"/>
          <p:nvPr/>
        </p:nvSpPr>
        <p:spPr>
          <a:xfrm>
            <a:off x="304800" y="4814327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EF359-6BA4-99F0-8FD6-A75274A31CDC}"/>
              </a:ext>
            </a:extLst>
          </p:cNvPr>
          <p:cNvSpPr txBox="1"/>
          <p:nvPr/>
        </p:nvSpPr>
        <p:spPr>
          <a:xfrm>
            <a:off x="304800" y="5369973"/>
            <a:ext cx="2907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[0, 0, 0, 0, 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B395A8-4B44-4C36-9F39-B1DA41C0F6FB}"/>
              </a:ext>
            </a:extLst>
          </p:cNvPr>
          <p:cNvSpPr txBox="1"/>
          <p:nvPr/>
        </p:nvSpPr>
        <p:spPr>
          <a:xfrm>
            <a:off x="3911266" y="3347575"/>
            <a:ext cx="56295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โดยตัวอย่างนี้คือการประกาศตัวแปร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ที่มีข้อมูลด้านในเป็น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0 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 และมีความยาวที่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5 (Index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0-4)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5C8F-C480-A718-BC79-C5CC69F4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34" y="-36095"/>
            <a:ext cx="99393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l"/>
            <a:r>
              <a:rPr lang="en-US" altLang="en-US"/>
              <a:t>Fixed Length List</a:t>
            </a:r>
            <a:endParaRPr lang="en-US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3EF783-B448-887D-DCD3-847DAD33DF25}"/>
              </a:ext>
            </a:extLst>
          </p:cNvPr>
          <p:cNvSpPr/>
          <p:nvPr/>
        </p:nvSpPr>
        <p:spPr>
          <a:xfrm>
            <a:off x="100264" y="1388647"/>
            <a:ext cx="6918096" cy="5359815"/>
          </a:xfrm>
          <a:prstGeom prst="roundRect">
            <a:avLst>
              <a:gd name="adj" fmla="val 8493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B70F1-71A5-B55D-FDBC-C9DFBC03C82F}"/>
              </a:ext>
            </a:extLst>
          </p:cNvPr>
          <p:cNvSpPr txBox="1"/>
          <p:nvPr/>
        </p:nvSpPr>
        <p:spPr>
          <a:xfrm>
            <a:off x="304800" y="920691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u="sng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2400" b="1" u="sng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6065A-D0ED-F490-BCAD-3632D494B1D5}"/>
              </a:ext>
            </a:extLst>
          </p:cNvPr>
          <p:cNvSpPr txBox="1"/>
          <p:nvPr/>
        </p:nvSpPr>
        <p:spPr>
          <a:xfrm>
            <a:off x="100264" y="1485484"/>
            <a:ext cx="749818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List?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List.filled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(5, null, growable: false);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[0] = 'Geeks’;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[1] = 'For’;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[2] = 'Geeks’;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Printing all the values in List 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แสดงค่าทั้งหมดใน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List)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// Printing value at specific position 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แสดงเฉพาะค่าในตำแหน่งที่ 3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= 2))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[2]);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46AF5-ECBE-7F78-1347-038E4DCD5895}"/>
              </a:ext>
            </a:extLst>
          </p:cNvPr>
          <p:cNvSpPr/>
          <p:nvPr/>
        </p:nvSpPr>
        <p:spPr>
          <a:xfrm>
            <a:off x="7185000" y="2694820"/>
            <a:ext cx="2923672" cy="830997"/>
          </a:xfrm>
          <a:prstGeom prst="roundRect">
            <a:avLst>
              <a:gd name="adj" fmla="val 25433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E06-A459-9317-FFEA-3D9E7E8DB7F6}"/>
              </a:ext>
            </a:extLst>
          </p:cNvPr>
          <p:cNvSpPr txBox="1"/>
          <p:nvPr/>
        </p:nvSpPr>
        <p:spPr>
          <a:xfrm>
            <a:off x="7301739" y="221084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1BCB4-FA89-BBAE-6688-F3D1859D5EC7}"/>
              </a:ext>
            </a:extLst>
          </p:cNvPr>
          <p:cNvSpPr txBox="1"/>
          <p:nvPr/>
        </p:nvSpPr>
        <p:spPr>
          <a:xfrm>
            <a:off x="7185000" y="2717133"/>
            <a:ext cx="4066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[Geeks, For, Geeks, null, null]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Geeks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9785B7E-DF24-7565-B33F-7EC8318B6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964" y="4435135"/>
            <a:ext cx="463977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ตัวอย่างนี้จะประกาศตัวแปร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ที่มีความยาวอยู่ที่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และข้อมูลใน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null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จากนั้นมีการเพิ่มข้อมูลลงใน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3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ตัว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2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C7C7-BAA3-DA8C-21A7-12E85B288903}"/>
              </a:ext>
            </a:extLst>
          </p:cNvPr>
          <p:cNvSpPr/>
          <p:nvPr/>
        </p:nvSpPr>
        <p:spPr>
          <a:xfrm>
            <a:off x="3898231" y="5080117"/>
            <a:ext cx="3429001" cy="481522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B69A50-BA5E-A121-9837-754E8F64D5AC}"/>
              </a:ext>
            </a:extLst>
          </p:cNvPr>
          <p:cNvSpPr/>
          <p:nvPr/>
        </p:nvSpPr>
        <p:spPr>
          <a:xfrm>
            <a:off x="3898231" y="2737062"/>
            <a:ext cx="3429001" cy="1529944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ACE18-B28D-1048-771C-5DF1B795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Growable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90D2E-6007-AE42-F7DE-7DAA2A56170D}"/>
              </a:ext>
            </a:extLst>
          </p:cNvPr>
          <p:cNvSpPr txBox="1"/>
          <p:nvPr/>
        </p:nvSpPr>
        <p:spPr>
          <a:xfrm>
            <a:off x="2285999" y="1099455"/>
            <a:ext cx="95169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b="0" i="0" dirty="0"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b="0" i="0" dirty="0"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โดยที่ไม่ได้มีการกำหนดขอบเขตความยาวของพื้นที่จัดเก็บไว้ก่อน ทำให้สามารถเปลี่ยนแปลงหรือเพิ่มความยาวของพื้นที่จัดเก็บได้ และเป็นที่นิยมมากกว่า </a:t>
            </a:r>
            <a:r>
              <a:rPr lang="en-US" b="0" i="0" dirty="0"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Fixed Length List</a:t>
            </a:r>
            <a:endParaRPr lang="en-US" dirty="0">
              <a:solidFill>
                <a:srgbClr val="007A6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31AE6-909C-8306-BDF5-D5C789F49CD6}"/>
              </a:ext>
            </a:extLst>
          </p:cNvPr>
          <p:cNvSpPr txBox="1"/>
          <p:nvPr/>
        </p:nvSpPr>
        <p:spPr>
          <a:xfrm>
            <a:off x="3997339" y="2245608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24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0144A-246F-DB80-970C-49562F06C297}"/>
              </a:ext>
            </a:extLst>
          </p:cNvPr>
          <p:cNvSpPr txBox="1"/>
          <p:nvPr/>
        </p:nvSpPr>
        <p:spPr>
          <a:xfrm>
            <a:off x="3898231" y="2717203"/>
            <a:ext cx="34290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 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var list1 = [210,21,22,33,44,55];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print(list1);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54A31-C81A-8750-BF84-81368EDDCEBF}"/>
              </a:ext>
            </a:extLst>
          </p:cNvPr>
          <p:cNvSpPr txBox="1"/>
          <p:nvPr/>
        </p:nvSpPr>
        <p:spPr>
          <a:xfrm>
            <a:off x="3898231" y="463830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91CCA-24D9-0EB3-5DEB-24FE0DDC14A9}"/>
              </a:ext>
            </a:extLst>
          </p:cNvPr>
          <p:cNvSpPr txBox="1"/>
          <p:nvPr/>
        </p:nvSpPr>
        <p:spPr>
          <a:xfrm>
            <a:off x="3898231" y="5099974"/>
            <a:ext cx="2923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[210, 21, 22, 33, 44, 55]</a:t>
            </a:r>
          </a:p>
        </p:txBody>
      </p:sp>
    </p:spTree>
    <p:extLst>
      <p:ext uri="{BB962C8B-B14F-4D97-AF65-F5344CB8AC3E}">
        <p14:creationId xmlns:p14="http://schemas.microsoft.com/office/powerpoint/2010/main" val="45682728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449</TotalTime>
  <Words>2616</Words>
  <Application>Microsoft Office PowerPoint</Application>
  <PresentationFormat>Widescreen</PresentationFormat>
  <Paragraphs>293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TH Sarabun New</vt:lpstr>
      <vt:lpstr>ธีมของ Office</vt:lpstr>
      <vt:lpstr>List in Dart (start-ex4)</vt:lpstr>
      <vt:lpstr>List in Dart คืออะไร?</vt:lpstr>
      <vt:lpstr>Logical of List</vt:lpstr>
      <vt:lpstr>วิธีการสร้าง List</vt:lpstr>
      <vt:lpstr>การสร้าง List ในภาษาอื่นๆ</vt:lpstr>
      <vt:lpstr>ประเภทของ List</vt:lpstr>
      <vt:lpstr>Fixed Length List</vt:lpstr>
      <vt:lpstr>PowerPoint Presentation</vt:lpstr>
      <vt:lpstr>Growable List</vt:lpstr>
      <vt:lpstr>การเข้าถึงข้อมูลภายใน List</vt:lpstr>
      <vt:lpstr>การเข้าถึงตำแหน่งโดยใช้ค่าของข้อมูลภายใน List</vt:lpstr>
      <vt:lpstr>การหาความยาวของ List</vt:lpstr>
      <vt:lpstr>การเปลี่ยนค่าใน List</vt:lpstr>
      <vt:lpstr>Mutable And Immutable List</vt:lpstr>
      <vt:lpstr>คุณสมบัติของ List ในภาษา Dart</vt:lpstr>
      <vt:lpstr>การเข้าถึงค่าแรกและค่าสุดท้ายของ List</vt:lpstr>
      <vt:lpstr>การตรวจสอบว่าเป็น List ที่ว่างเปล่าหรือไม่</vt:lpstr>
      <vt:lpstr>การกลับด้าน List ในภาษา Dart</vt:lpstr>
      <vt:lpstr>การเพิ่มข้อมูล หรือค่าลงใน List</vt:lpstr>
      <vt:lpstr>ตัวอย่างการใช้คำสั่งเพิ่มข้อมูลในภาษา Dart</vt:lpstr>
      <vt:lpstr>ตัวอย่างการใช้คำสั่งเพิ่มข้อมูลในภาษา Dart</vt:lpstr>
      <vt:lpstr>การเพิ่มข้อมูลใน List ในภาษาอื่นๆ</vt:lpstr>
      <vt:lpstr>การเพิ่มข้อมูลใน List ในภาษาอื่นๆ</vt:lpstr>
      <vt:lpstr>จบการนำเสนอ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in Dart (start-ex4)</dc:title>
  <dc:creator>Suteemon Yodying</dc:creator>
  <cp:lastModifiedBy>Suteemon Yodying</cp:lastModifiedBy>
  <cp:revision>8</cp:revision>
  <dcterms:created xsi:type="dcterms:W3CDTF">2023-09-30T02:48:12Z</dcterms:created>
  <dcterms:modified xsi:type="dcterms:W3CDTF">2023-10-13T04:01:45Z</dcterms:modified>
</cp:coreProperties>
</file>