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6858000" cx="9144000"/>
  <p:notesSz cx="6858000" cy="9144000"/>
  <p:embeddedFontLst>
    <p:embeddedFont>
      <p:font typeface="Book Antiqua"/>
      <p:regular r:id="rId19"/>
      <p:bold r:id="rId20"/>
      <p:italic r:id="rId21"/>
      <p:boldItalic r:id="rId22"/>
    </p:embeddedFont>
    <p:embeddedFont>
      <p:font typeface="Quintessential"/>
      <p:regular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  <p:ext uri="http://customooxmlschemas.google.com/">
      <go:slidesCustomData xmlns:go="http://customooxmlschemas.google.com/" r:id="rId24" roundtripDataSignature="AMtx7miQ9Vv7QqoM5XoDUkjD6rKZR79Ef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BookAntiqua-bold.fntdata"/><Relationship Id="rId11" Type="http://schemas.openxmlformats.org/officeDocument/2006/relationships/slide" Target="slides/slide6.xml"/><Relationship Id="rId22" Type="http://schemas.openxmlformats.org/officeDocument/2006/relationships/font" Target="fonts/BookAntiqua-boldItalic.fntdata"/><Relationship Id="rId10" Type="http://schemas.openxmlformats.org/officeDocument/2006/relationships/slide" Target="slides/slide5.xml"/><Relationship Id="rId21" Type="http://schemas.openxmlformats.org/officeDocument/2006/relationships/font" Target="fonts/BookAntiqua-italic.fntdata"/><Relationship Id="rId13" Type="http://schemas.openxmlformats.org/officeDocument/2006/relationships/slide" Target="slides/slide8.xml"/><Relationship Id="rId24" Type="http://customschemas.google.com/relationships/presentationmetadata" Target="metadata"/><Relationship Id="rId12" Type="http://schemas.openxmlformats.org/officeDocument/2006/relationships/slide" Target="slides/slide7.xml"/><Relationship Id="rId23" Type="http://schemas.openxmlformats.org/officeDocument/2006/relationships/font" Target="fonts/Quintessential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BookAntiqua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" name="Google Shape;4;n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10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11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12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13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2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3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4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5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6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7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8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9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90475" spcFirstLastPara="1" rIns="90475" wrap="square" tIns="444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" name="Google Shape;11;p15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>
            <a:lvl1pPr lvl="0" algn="ctr">
              <a:spcBef>
                <a:spcPts val="56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spcBef>
                <a:spcPts val="480"/>
              </a:spcBef>
              <a:spcAft>
                <a:spcPts val="0"/>
              </a:spcAft>
              <a:buSzPts val="2400"/>
              <a:buNone/>
              <a:defRPr/>
            </a:lvl2pPr>
            <a:lvl3pPr lvl="2" algn="ctr">
              <a:spcBef>
                <a:spcPts val="400"/>
              </a:spcBef>
              <a:spcAft>
                <a:spcPts val="0"/>
              </a:spcAft>
              <a:buSzPts val="2000"/>
              <a:buFont typeface="Book Antiqua"/>
              <a:buNone/>
              <a:defRPr/>
            </a:lvl3pPr>
            <a:lvl4pPr lvl="3" algn="ctr">
              <a:spcBef>
                <a:spcPts val="360"/>
              </a:spcBef>
              <a:spcAft>
                <a:spcPts val="0"/>
              </a:spcAft>
              <a:buSzPts val="1800"/>
              <a:buFont typeface="Book Antiqua"/>
              <a:buNone/>
              <a:defRPr/>
            </a:lvl4pPr>
            <a:lvl5pPr lvl="4" algn="ctr">
              <a:spcBef>
                <a:spcPts val="360"/>
              </a:spcBef>
              <a:spcAft>
                <a:spcPts val="0"/>
              </a:spcAft>
              <a:buSzPts val="1800"/>
              <a:buFont typeface="Book Antiqua"/>
              <a:buNone/>
              <a:defRPr/>
            </a:lvl5pPr>
            <a:lvl6pPr lvl="5" algn="ctr">
              <a:spcBef>
                <a:spcPts val="360"/>
              </a:spcBef>
              <a:spcAft>
                <a:spcPts val="0"/>
              </a:spcAft>
              <a:buSzPts val="1800"/>
              <a:buFont typeface="Book Antiqua"/>
              <a:buNone/>
              <a:defRPr/>
            </a:lvl6pPr>
            <a:lvl7pPr lvl="6" algn="ctr">
              <a:spcBef>
                <a:spcPts val="360"/>
              </a:spcBef>
              <a:spcAft>
                <a:spcPts val="0"/>
              </a:spcAft>
              <a:buSzPts val="1800"/>
              <a:buFont typeface="Book Antiqua"/>
              <a:buNone/>
              <a:defRPr/>
            </a:lvl7pPr>
            <a:lvl8pPr lvl="7" algn="ctr">
              <a:spcBef>
                <a:spcPts val="360"/>
              </a:spcBef>
              <a:spcAft>
                <a:spcPts val="0"/>
              </a:spcAft>
              <a:buSzPts val="1800"/>
              <a:buFont typeface="Book Antiqua"/>
              <a:buNone/>
              <a:defRPr/>
            </a:lvl8pPr>
            <a:lvl9pPr lvl="8" algn="ctr">
              <a:spcBef>
                <a:spcPts val="360"/>
              </a:spcBef>
              <a:spcAft>
                <a:spcPts val="0"/>
              </a:spcAft>
              <a:buSzPts val="1800"/>
              <a:buFont typeface="Book Antiqua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4"/>
          <p:cNvSpPr txBox="1"/>
          <p:nvPr>
            <p:ph type="title"/>
          </p:nvPr>
        </p:nvSpPr>
        <p:spPr>
          <a:xfrm>
            <a:off x="838200" y="419100"/>
            <a:ext cx="7772400" cy="110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90475" spcFirstLastPara="1" rIns="90475" wrap="square" tIns="444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90475" spcFirstLastPara="1" rIns="90475" wrap="square" tIns="444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5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8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800"/>
              <a:buFont typeface="Book Antiqua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Font typeface="Book Antiqua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Font typeface="Book Antiqua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600"/>
              <a:buFont typeface="Book Antiqua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600"/>
              <a:buFont typeface="Book Antiqua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600"/>
              <a:buFont typeface="Book Antiqua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600"/>
              <a:buFont typeface="Book Antiqua"/>
              <a:buNone/>
              <a:defRPr b="1" sz="1600"/>
            </a:lvl9pPr>
          </a:lstStyle>
          <a:p/>
        </p:txBody>
      </p:sp>
      <p:sp>
        <p:nvSpPr>
          <p:cNvPr id="41" name="Google Shape;41;p25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>
            <a:lvl1pPr indent="-342900" lvl="0" marL="457200" algn="l">
              <a:spcBef>
                <a:spcPts val="480"/>
              </a:spcBef>
              <a:spcAft>
                <a:spcPts val="0"/>
              </a:spcAft>
              <a:buSzPts val="1800"/>
              <a:buChar char="❖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Font typeface="Book Antiqua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Font typeface="Book Antiqua"/>
              <a:buChar char="•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Font typeface="Book Antiqua"/>
              <a:buChar char="•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SzPts val="1600"/>
              <a:buFont typeface="Book Antiqua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SzPts val="1600"/>
              <a:buFont typeface="Book Antiqua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SzPts val="1600"/>
              <a:buFont typeface="Book Antiqua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SzPts val="1600"/>
              <a:buFont typeface="Book Antiqua"/>
              <a:buChar char="•"/>
              <a:defRPr sz="1600"/>
            </a:lvl9pPr>
          </a:lstStyle>
          <a:p/>
        </p:txBody>
      </p:sp>
      <p:sp>
        <p:nvSpPr>
          <p:cNvPr id="42" name="Google Shape;42;p25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8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800"/>
              <a:buFont typeface="Book Antiqua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Font typeface="Book Antiqua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Font typeface="Book Antiqua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600"/>
              <a:buFont typeface="Book Antiqua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600"/>
              <a:buFont typeface="Book Antiqua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600"/>
              <a:buFont typeface="Book Antiqua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600"/>
              <a:buFont typeface="Book Antiqua"/>
              <a:buNone/>
              <a:defRPr b="1" sz="1600"/>
            </a:lvl9pPr>
          </a:lstStyle>
          <a:p/>
        </p:txBody>
      </p:sp>
      <p:sp>
        <p:nvSpPr>
          <p:cNvPr id="43" name="Google Shape;43;p25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>
            <a:lvl1pPr indent="-342900" lvl="0" marL="457200" algn="l">
              <a:spcBef>
                <a:spcPts val="480"/>
              </a:spcBef>
              <a:spcAft>
                <a:spcPts val="0"/>
              </a:spcAft>
              <a:buSzPts val="1800"/>
              <a:buChar char="❖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Font typeface="Book Antiqua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Font typeface="Book Antiqua"/>
              <a:buChar char="•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Font typeface="Book Antiqua"/>
              <a:buChar char="•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SzPts val="1600"/>
              <a:buFont typeface="Book Antiqua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SzPts val="1600"/>
              <a:buFont typeface="Book Antiqua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SzPts val="1600"/>
              <a:buFont typeface="Book Antiqua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SzPts val="1600"/>
              <a:buFont typeface="Book Antiqua"/>
              <a:buChar char="•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6"/>
          <p:cNvSpPr txBox="1"/>
          <p:nvPr>
            <p:ph type="title"/>
          </p:nvPr>
        </p:nvSpPr>
        <p:spPr>
          <a:xfrm>
            <a:off x="838200" y="419100"/>
            <a:ext cx="7772400" cy="110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90475" spcFirstLastPara="1" rIns="90475" wrap="square" tIns="444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6"/>
          <p:cNvSpPr txBox="1"/>
          <p:nvPr>
            <p:ph idx="1" type="body"/>
          </p:nvPr>
        </p:nvSpPr>
        <p:spPr>
          <a:xfrm>
            <a:off x="838200" y="1981200"/>
            <a:ext cx="3810000" cy="40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>
            <a:lvl1pPr indent="-361950" lvl="0" marL="457200" algn="l">
              <a:spcBef>
                <a:spcPts val="560"/>
              </a:spcBef>
              <a:spcAft>
                <a:spcPts val="0"/>
              </a:spcAft>
              <a:buSzPts val="2100"/>
              <a:buChar char="❖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SzPts val="2000"/>
              <a:buFont typeface="Book Antiqua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Font typeface="Book Antiqua"/>
              <a:buChar char="•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Font typeface="Book Antiqua"/>
              <a:buChar char="•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Font typeface="Book Antiqua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Font typeface="Book Antiqua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Font typeface="Book Antiqua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Font typeface="Book Antiqua"/>
              <a:buChar char="•"/>
              <a:defRPr sz="1800"/>
            </a:lvl9pPr>
          </a:lstStyle>
          <a:p/>
        </p:txBody>
      </p:sp>
      <p:sp>
        <p:nvSpPr>
          <p:cNvPr id="47" name="Google Shape;47;p26"/>
          <p:cNvSpPr txBox="1"/>
          <p:nvPr>
            <p:ph idx="2" type="body"/>
          </p:nvPr>
        </p:nvSpPr>
        <p:spPr>
          <a:xfrm>
            <a:off x="4800600" y="1981200"/>
            <a:ext cx="3810000" cy="40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>
            <a:lvl1pPr indent="-361950" lvl="0" marL="457200" algn="l">
              <a:spcBef>
                <a:spcPts val="560"/>
              </a:spcBef>
              <a:spcAft>
                <a:spcPts val="0"/>
              </a:spcAft>
              <a:buSzPts val="2100"/>
              <a:buChar char="❖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SzPts val="2000"/>
              <a:buFont typeface="Book Antiqua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Font typeface="Book Antiqua"/>
              <a:buChar char="•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Font typeface="Book Antiqua"/>
              <a:buChar char="•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Font typeface="Book Antiqua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Font typeface="Book Antiqua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Font typeface="Book Antiqua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Font typeface="Book Antiqua"/>
              <a:buChar char="•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7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7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500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1600"/>
              <a:buFont typeface="Book Antiqua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1400"/>
              <a:buFont typeface="Book Antiqua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1400"/>
              <a:buFont typeface="Book Antiqua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SzPts val="1400"/>
              <a:buFont typeface="Book Antiqua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SzPts val="1400"/>
              <a:buFont typeface="Book Antiqua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SzPts val="1400"/>
              <a:buFont typeface="Book Antiqua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SzPts val="1400"/>
              <a:buFont typeface="Book Antiqua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6"/>
          <p:cNvSpPr txBox="1"/>
          <p:nvPr>
            <p:ph type="title"/>
          </p:nvPr>
        </p:nvSpPr>
        <p:spPr>
          <a:xfrm>
            <a:off x="838200" y="419100"/>
            <a:ext cx="7772400" cy="110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90475" spcFirstLastPara="1" rIns="90475" wrap="square" tIns="444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6"/>
          <p:cNvSpPr txBox="1"/>
          <p:nvPr>
            <p:ph idx="1" type="body"/>
          </p:nvPr>
        </p:nvSpPr>
        <p:spPr>
          <a:xfrm>
            <a:off x="838200" y="1981200"/>
            <a:ext cx="7772400" cy="40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>
            <a:lvl1pPr indent="-314325" lvl="0" marL="457200" algn="l">
              <a:spcBef>
                <a:spcPts val="360"/>
              </a:spcBef>
              <a:spcAft>
                <a:spcPts val="0"/>
              </a:spcAft>
              <a:buSzPts val="1350"/>
              <a:buChar char="❖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able" type="tbl">
  <p:cSld name="TAB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7"/>
          <p:cNvSpPr txBox="1"/>
          <p:nvPr>
            <p:ph type="title"/>
          </p:nvPr>
        </p:nvSpPr>
        <p:spPr>
          <a:xfrm>
            <a:off x="838200" y="419100"/>
            <a:ext cx="7772400" cy="110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90475" spcFirstLastPara="1" rIns="90475" wrap="square" tIns="444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Text and Clip Art" type="txAndClipArt">
  <p:cSld name="TEXT_AND_CLIPAR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8"/>
          <p:cNvSpPr txBox="1"/>
          <p:nvPr>
            <p:ph type="title"/>
          </p:nvPr>
        </p:nvSpPr>
        <p:spPr>
          <a:xfrm>
            <a:off x="838200" y="419100"/>
            <a:ext cx="7772400" cy="110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90475" spcFirstLastPara="1" rIns="90475" wrap="square" tIns="444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8"/>
          <p:cNvSpPr txBox="1"/>
          <p:nvPr>
            <p:ph idx="1" type="body"/>
          </p:nvPr>
        </p:nvSpPr>
        <p:spPr>
          <a:xfrm>
            <a:off x="838200" y="1981200"/>
            <a:ext cx="3810000" cy="40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>
            <a:lvl1pPr indent="-314325" lvl="0" marL="457200" algn="l">
              <a:spcBef>
                <a:spcPts val="360"/>
              </a:spcBef>
              <a:spcAft>
                <a:spcPts val="0"/>
              </a:spcAft>
              <a:buSzPts val="1350"/>
              <a:buChar char="❖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8"/>
          <p:cNvSpPr/>
          <p:nvPr>
            <p:ph idx="2" type="clipArt"/>
          </p:nvPr>
        </p:nvSpPr>
        <p:spPr>
          <a:xfrm>
            <a:off x="4800600" y="1981200"/>
            <a:ext cx="3810000" cy="40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>
            <a:lvl1pPr lvl="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❖"/>
              <a:defRPr b="0" i="0" sz="2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lvl="1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lvl="2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ook Antiqua"/>
              <a:buChar char="•"/>
              <a:defRPr b="0" i="0" sz="20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lvl="3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ook Antiqua"/>
              <a:buChar char="•"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lvl="4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ook Antiqua"/>
              <a:buChar char="•"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lvl="5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ook Antiqua"/>
              <a:buChar char="•"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lvl="6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ook Antiqua"/>
              <a:buChar char="•"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lvl="7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ook Antiqua"/>
              <a:buChar char="•"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lvl="8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ook Antiqua"/>
              <a:buChar char="•"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9"/>
          <p:cNvSpPr txBox="1"/>
          <p:nvPr>
            <p:ph type="title"/>
          </p:nvPr>
        </p:nvSpPr>
        <p:spPr>
          <a:xfrm rot="5400000">
            <a:off x="4819650" y="2266950"/>
            <a:ext cx="5638800" cy="19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90475" spcFirstLastPara="1" rIns="90475" wrap="square" tIns="444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9"/>
          <p:cNvSpPr txBox="1"/>
          <p:nvPr>
            <p:ph idx="1" type="body"/>
          </p:nvPr>
        </p:nvSpPr>
        <p:spPr>
          <a:xfrm rot="5400000">
            <a:off x="857250" y="400050"/>
            <a:ext cx="5638800" cy="56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>
            <a:lvl1pPr indent="-314325" lvl="0" marL="457200" algn="l">
              <a:spcBef>
                <a:spcPts val="360"/>
              </a:spcBef>
              <a:spcAft>
                <a:spcPts val="0"/>
              </a:spcAft>
              <a:buSzPts val="1350"/>
              <a:buChar char="❖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0"/>
          <p:cNvSpPr txBox="1"/>
          <p:nvPr>
            <p:ph type="title"/>
          </p:nvPr>
        </p:nvSpPr>
        <p:spPr>
          <a:xfrm>
            <a:off x="838200" y="419100"/>
            <a:ext cx="7772400" cy="110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90475" spcFirstLastPara="1" rIns="90475" wrap="square" tIns="444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0"/>
          <p:cNvSpPr txBox="1"/>
          <p:nvPr>
            <p:ph idx="1" type="body"/>
          </p:nvPr>
        </p:nvSpPr>
        <p:spPr>
          <a:xfrm rot="5400000">
            <a:off x="2686050" y="133350"/>
            <a:ext cx="4076700" cy="7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>
            <a:lvl1pPr indent="-314325" lvl="0" marL="457200" algn="l">
              <a:spcBef>
                <a:spcPts val="360"/>
              </a:spcBef>
              <a:spcAft>
                <a:spcPts val="0"/>
              </a:spcAft>
              <a:buSzPts val="1350"/>
              <a:buChar char="❖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1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1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  <a:defRPr b="0" i="0" sz="2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ook Antiqua"/>
              <a:buNone/>
              <a:defRPr b="0" i="0" sz="24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ook Antiqua"/>
              <a:buNone/>
              <a:defRPr b="0" i="0" sz="20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ook Antiqua"/>
              <a:buNone/>
              <a:defRPr b="0" i="0" sz="20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ook Antiqua"/>
              <a:buNone/>
              <a:defRPr b="0" i="0" sz="20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ook Antiqua"/>
              <a:buNone/>
              <a:defRPr b="0" i="0" sz="20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ook Antiqua"/>
              <a:buNone/>
              <a:defRPr b="0" i="0" sz="20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ook Antiqua"/>
              <a:buNone/>
              <a:defRPr b="0" i="0" sz="20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  <p:sp>
        <p:nvSpPr>
          <p:cNvPr id="30" name="Google Shape;30;p21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1000"/>
              <a:buFont typeface="Book Antiqua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900"/>
              <a:buFont typeface="Book Antiqua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Font typeface="Book Antiqua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900"/>
              <a:buFont typeface="Book Antiqua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900"/>
              <a:buFont typeface="Book Antiqua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900"/>
              <a:buFont typeface="Book Antiqua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900"/>
              <a:buFont typeface="Book Antiqua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2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2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>
            <a:lvl1pPr indent="-381000" lvl="0" marL="457200" algn="l">
              <a:spcBef>
                <a:spcPts val="640"/>
              </a:spcBef>
              <a:spcAft>
                <a:spcPts val="0"/>
              </a:spcAft>
              <a:buSzPts val="2400"/>
              <a:buChar char="❖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SzPts val="2800"/>
              <a:buChar char="▪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SzPts val="2400"/>
              <a:buFont typeface="Book Antiqua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SzPts val="2000"/>
              <a:buFont typeface="Book Antiqua"/>
              <a:buChar char="•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SzPts val="2000"/>
              <a:buFont typeface="Book Antiqua"/>
              <a:buChar char="•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SzPts val="2000"/>
              <a:buFont typeface="Book Antiqua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SzPts val="2000"/>
              <a:buFont typeface="Book Antiqua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SzPts val="2000"/>
              <a:buFont typeface="Book Antiqua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SzPts val="2000"/>
              <a:buFont typeface="Book Antiqua"/>
              <a:buChar char="•"/>
              <a:defRPr sz="2000"/>
            </a:lvl9pPr>
          </a:lstStyle>
          <a:p/>
        </p:txBody>
      </p:sp>
      <p:sp>
        <p:nvSpPr>
          <p:cNvPr id="34" name="Google Shape;34;p22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1000"/>
              <a:buFont typeface="Book Antiqua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900"/>
              <a:buFont typeface="Book Antiqua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Font typeface="Book Antiqua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900"/>
              <a:buFont typeface="Book Antiqua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900"/>
              <a:buFont typeface="Book Antiqua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900"/>
              <a:buFont typeface="Book Antiqua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900"/>
              <a:buFont typeface="Book Antiqua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/>
          <p:nvPr>
            <p:ph type="title"/>
          </p:nvPr>
        </p:nvSpPr>
        <p:spPr>
          <a:xfrm>
            <a:off x="838200" y="419100"/>
            <a:ext cx="7772400" cy="110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90475" spcFirstLastPara="1" rIns="90475" wrap="square" tIns="4445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4000" u="none" cap="none" strike="noStrik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4000" u="none" cap="none" strike="noStrik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4000" u="none" cap="none" strike="noStrik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4000" u="none" cap="none" strike="noStrik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4000" u="none" cap="none" strike="noStrik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4000" u="none" cap="none" strike="noStrik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4000" u="none" cap="none" strike="noStrik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4000" u="none" cap="none" strike="noStrik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4000" u="none" cap="none" strike="noStrik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  <p:sp>
        <p:nvSpPr>
          <p:cNvPr id="7" name="Google Shape;7;p14"/>
          <p:cNvSpPr txBox="1"/>
          <p:nvPr>
            <p:ph idx="1" type="body"/>
          </p:nvPr>
        </p:nvSpPr>
        <p:spPr>
          <a:xfrm>
            <a:off x="838200" y="1981200"/>
            <a:ext cx="7772400" cy="40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>
            <a:lvl1pPr indent="-36195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❖"/>
              <a:defRPr b="0" i="0" sz="2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ook Antiqua"/>
              <a:buChar char="•"/>
              <a:defRPr b="0" i="0" sz="20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ook Antiqua"/>
              <a:buChar char="•"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ook Antiqua"/>
              <a:buChar char="•"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ook Antiqua"/>
              <a:buChar char="•"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ook Antiqua"/>
              <a:buChar char="•"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ook Antiqua"/>
              <a:buChar char="•"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ook Antiqua"/>
              <a:buChar char="•"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  <p:sp>
        <p:nvSpPr>
          <p:cNvPr id="8" name="Google Shape;8;p14"/>
          <p:cNvSpPr txBox="1"/>
          <p:nvPr/>
        </p:nvSpPr>
        <p:spPr>
          <a:xfrm>
            <a:off x="8645525" y="6488112"/>
            <a:ext cx="406400" cy="301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90475" spcFirstLastPara="1" rIns="90475" wrap="square" tIns="4445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ook Antiqua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hyperlink" Target="http://www.pdl.cmu.edu/PDL-FTP/Database/pax.pdf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"/>
          <p:cNvSpPr txBox="1"/>
          <p:nvPr>
            <p:ph type="ctrTitle"/>
          </p:nvPr>
        </p:nvSpPr>
        <p:spPr>
          <a:xfrm>
            <a:off x="304800" y="1600200"/>
            <a:ext cx="8458200" cy="1657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ook Antiqua"/>
              <a:buNone/>
            </a:pPr>
            <a:r>
              <a:rPr b="0" i="0" lang="en-US" sz="400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CS222/CS122C: Principles of Data Management</a:t>
            </a:r>
            <a:br>
              <a:rPr b="0" i="0" lang="en-US" sz="400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</a:br>
            <a:br>
              <a:rPr b="0" i="0" lang="en-US" sz="400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</a:br>
            <a:r>
              <a:rPr b="0" i="0" lang="en-US" sz="400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UCI, Fall 2019</a:t>
            </a:r>
            <a:br>
              <a:rPr b="0" i="0" lang="en-US" sz="400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</a:br>
            <a:r>
              <a:rPr b="0" i="0" lang="en-US" sz="400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Lecture #02</a:t>
            </a:r>
            <a:br>
              <a:rPr b="0" i="0" lang="en-US" sz="400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</a:br>
            <a:br>
              <a:rPr b="0" i="0" lang="en-US" sz="400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</a:br>
            <a:r>
              <a:rPr b="0" i="0" lang="en-US" sz="4000" u="non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rPr>
              <a:t>Storing Data: Record/Page Formats</a:t>
            </a:r>
            <a:endParaRPr/>
          </a:p>
        </p:txBody>
      </p:sp>
      <p:sp>
        <p:nvSpPr>
          <p:cNvPr id="56" name="Google Shape;56;p1"/>
          <p:cNvSpPr txBox="1"/>
          <p:nvPr>
            <p:ph idx="1" type="subTitle"/>
          </p:nvPr>
        </p:nvSpPr>
        <p:spPr>
          <a:xfrm>
            <a:off x="1473200" y="5029200"/>
            <a:ext cx="650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b="0" i="0" lang="en-US" sz="280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Instructor: Chen Li</a:t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0"/>
          <p:cNvSpPr txBox="1"/>
          <p:nvPr/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3" name="Google Shape;273;p10"/>
          <p:cNvSpPr txBox="1"/>
          <p:nvPr/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4" name="Google Shape;274;p10"/>
          <p:cNvSpPr txBox="1"/>
          <p:nvPr>
            <p:ph idx="1" type="body"/>
          </p:nvPr>
        </p:nvSpPr>
        <p:spPr>
          <a:xfrm>
            <a:off x="685800" y="5181600"/>
            <a:ext cx="80010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0" i="1" lang="en-US" sz="240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Can move records within page w/o changing RIDs; not so unattractive for fixed-length records as a result</a:t>
            </a:r>
            <a:r>
              <a:rPr b="0" i="0" lang="en-US" sz="240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.</a:t>
            </a:r>
            <a:endParaRPr b="0" i="1" sz="2400" u="none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0" i="1" lang="en-US" sz="240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Record movement? (1) Tombstones, or (2) PKeys (vs. RIDs)</a:t>
            </a:r>
            <a:endParaRPr b="0" i="0" sz="2400" u="none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-228600" lvl="0" marL="342900" rtl="0" algn="l">
              <a:spcBef>
                <a:spcPts val="48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275" name="Google Shape;275;p10"/>
          <p:cNvSpPr txBox="1"/>
          <p:nvPr/>
        </p:nvSpPr>
        <p:spPr>
          <a:xfrm>
            <a:off x="1003300" y="1533525"/>
            <a:ext cx="7061200" cy="3025775"/>
          </a:xfrm>
          <a:prstGeom prst="rect">
            <a:avLst/>
          </a:prstGeom>
          <a:noFill/>
          <a:ln cap="flat" cmpd="sng" w="254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6" name="Google Shape;276;p10"/>
          <p:cNvSpPr txBox="1"/>
          <p:nvPr/>
        </p:nvSpPr>
        <p:spPr>
          <a:xfrm>
            <a:off x="6613525" y="1704975"/>
            <a:ext cx="1144587" cy="5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ook Antiqua"/>
              <a:buNone/>
            </a:pPr>
            <a:r>
              <a:rPr b="0" i="0" lang="en-US" sz="2800" u="non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rPr>
              <a:t>Page i</a:t>
            </a:r>
            <a:endParaRPr/>
          </a:p>
        </p:txBody>
      </p:sp>
      <p:sp>
        <p:nvSpPr>
          <p:cNvPr id="277" name="Google Shape;277;p10"/>
          <p:cNvSpPr txBox="1"/>
          <p:nvPr/>
        </p:nvSpPr>
        <p:spPr>
          <a:xfrm>
            <a:off x="1377950" y="1839912"/>
            <a:ext cx="1968500" cy="258762"/>
          </a:xfrm>
          <a:prstGeom prst="rect">
            <a:avLst/>
          </a:prstGeom>
          <a:solidFill>
            <a:schemeClr val="dk2"/>
          </a:solidFill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8" name="Google Shape;278;p10"/>
          <p:cNvSpPr txBox="1"/>
          <p:nvPr/>
        </p:nvSpPr>
        <p:spPr>
          <a:xfrm>
            <a:off x="3587750" y="2517775"/>
            <a:ext cx="1663700" cy="258762"/>
          </a:xfrm>
          <a:prstGeom prst="rect">
            <a:avLst/>
          </a:prstGeom>
          <a:solidFill>
            <a:schemeClr val="dk2"/>
          </a:solidFill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9" name="Google Shape;279;p10"/>
          <p:cNvSpPr txBox="1"/>
          <p:nvPr/>
        </p:nvSpPr>
        <p:spPr>
          <a:xfrm>
            <a:off x="5035550" y="2992437"/>
            <a:ext cx="2501900" cy="258762"/>
          </a:xfrm>
          <a:prstGeom prst="rect">
            <a:avLst/>
          </a:prstGeom>
          <a:solidFill>
            <a:schemeClr val="dk2"/>
          </a:solidFill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0" name="Google Shape;280;p10"/>
          <p:cNvSpPr txBox="1"/>
          <p:nvPr/>
        </p:nvSpPr>
        <p:spPr>
          <a:xfrm>
            <a:off x="996950" y="3290887"/>
            <a:ext cx="7073900" cy="1274762"/>
          </a:xfrm>
          <a:prstGeom prst="rect">
            <a:avLst/>
          </a:prstGeom>
          <a:solidFill>
            <a:srgbClr val="DDDDDD"/>
          </a:solidFill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1" name="Google Shape;281;p10"/>
          <p:cNvSpPr txBox="1"/>
          <p:nvPr/>
        </p:nvSpPr>
        <p:spPr>
          <a:xfrm>
            <a:off x="1279525" y="1501775"/>
            <a:ext cx="1258887" cy="363537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Book Antiqua"/>
              <a:buNone/>
            </a:pPr>
            <a:r>
              <a:rPr b="0" i="0" lang="en-US" sz="1800" u="non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rPr>
              <a:t>Rid = (i,N)</a:t>
            </a:r>
            <a:endParaRPr/>
          </a:p>
        </p:txBody>
      </p:sp>
      <p:sp>
        <p:nvSpPr>
          <p:cNvPr id="282" name="Google Shape;282;p10"/>
          <p:cNvSpPr txBox="1"/>
          <p:nvPr/>
        </p:nvSpPr>
        <p:spPr>
          <a:xfrm>
            <a:off x="3489325" y="2181225"/>
            <a:ext cx="1182687" cy="363537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Book Antiqua"/>
              <a:buNone/>
            </a:pPr>
            <a:r>
              <a:rPr b="0" i="0" lang="en-US" sz="1800" u="non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rPr>
              <a:t>Rid = (i,2)</a:t>
            </a:r>
            <a:endParaRPr/>
          </a:p>
        </p:txBody>
      </p:sp>
      <p:sp>
        <p:nvSpPr>
          <p:cNvPr id="283" name="Google Shape;283;p10"/>
          <p:cNvSpPr txBox="1"/>
          <p:nvPr/>
        </p:nvSpPr>
        <p:spPr>
          <a:xfrm>
            <a:off x="5241925" y="2655887"/>
            <a:ext cx="1182687" cy="363537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Book Antiqua"/>
              <a:buNone/>
            </a:pPr>
            <a:r>
              <a:rPr b="0" i="0" lang="en-US" sz="1800" u="non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rPr>
              <a:t>Rid = (i,1)</a:t>
            </a:r>
            <a:endParaRPr/>
          </a:p>
        </p:txBody>
      </p:sp>
      <p:sp>
        <p:nvSpPr>
          <p:cNvPr id="284" name="Google Shape;284;p10"/>
          <p:cNvSpPr txBox="1"/>
          <p:nvPr/>
        </p:nvSpPr>
        <p:spPr>
          <a:xfrm>
            <a:off x="7550150" y="4171950"/>
            <a:ext cx="520700" cy="3937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00" u="non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endParaRPr/>
          </a:p>
        </p:txBody>
      </p:sp>
      <p:sp>
        <p:nvSpPr>
          <p:cNvPr id="285" name="Google Shape;285;p10"/>
          <p:cNvSpPr txBox="1"/>
          <p:nvPr/>
        </p:nvSpPr>
        <p:spPr>
          <a:xfrm>
            <a:off x="6407150" y="4171950"/>
            <a:ext cx="596900" cy="3937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6" name="Google Shape;286;p10"/>
          <p:cNvSpPr txBox="1"/>
          <p:nvPr/>
        </p:nvSpPr>
        <p:spPr>
          <a:xfrm>
            <a:off x="7016750" y="4171950"/>
            <a:ext cx="520700" cy="3937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7" name="Google Shape;287;p10"/>
          <p:cNvSpPr txBox="1"/>
          <p:nvPr/>
        </p:nvSpPr>
        <p:spPr>
          <a:xfrm>
            <a:off x="5797550" y="4171950"/>
            <a:ext cx="596900" cy="3937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8" name="Google Shape;288;p10"/>
          <p:cNvSpPr txBox="1"/>
          <p:nvPr/>
        </p:nvSpPr>
        <p:spPr>
          <a:xfrm>
            <a:off x="4654550" y="4171950"/>
            <a:ext cx="1130300" cy="3937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9" name="Google Shape;289;p10"/>
          <p:cNvSpPr txBox="1"/>
          <p:nvPr/>
        </p:nvSpPr>
        <p:spPr>
          <a:xfrm>
            <a:off x="4044950" y="4171950"/>
            <a:ext cx="596900" cy="3937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0" name="Google Shape;290;p10"/>
          <p:cNvSpPr txBox="1"/>
          <p:nvPr/>
        </p:nvSpPr>
        <p:spPr>
          <a:xfrm>
            <a:off x="4479925" y="4648200"/>
            <a:ext cx="29114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0E30"/>
              </a:buClr>
              <a:buSzPts val="1400"/>
              <a:buFont typeface="Book Antiqua"/>
              <a:buNone/>
            </a:pPr>
            <a:r>
              <a:rPr b="0" i="0" lang="en-US" sz="1400" u="none">
                <a:solidFill>
                  <a:srgbClr val="CF0E30"/>
                </a:solidFill>
                <a:latin typeface="Book Antiqua"/>
                <a:ea typeface="Book Antiqua"/>
                <a:cs typeface="Book Antiqua"/>
                <a:sym typeface="Book Antiqua"/>
              </a:rPr>
              <a:t>SLOT DIRECTORY (offset, length)</a:t>
            </a:r>
            <a:endParaRPr/>
          </a:p>
        </p:txBody>
      </p:sp>
      <p:sp>
        <p:nvSpPr>
          <p:cNvPr id="291" name="Google Shape;291;p10"/>
          <p:cNvSpPr txBox="1"/>
          <p:nvPr/>
        </p:nvSpPr>
        <p:spPr>
          <a:xfrm>
            <a:off x="4165600" y="4279900"/>
            <a:ext cx="36195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ook Antiqua"/>
              <a:buNone/>
            </a:pPr>
            <a:r>
              <a:rPr b="0" i="0" lang="en-US" sz="1400" u="non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rPr>
              <a:t>20</a:t>
            </a:r>
            <a:endParaRPr/>
          </a:p>
        </p:txBody>
      </p:sp>
      <p:sp>
        <p:nvSpPr>
          <p:cNvPr id="292" name="Google Shape;292;p10"/>
          <p:cNvSpPr txBox="1"/>
          <p:nvPr/>
        </p:nvSpPr>
        <p:spPr>
          <a:xfrm>
            <a:off x="5918200" y="4279900"/>
            <a:ext cx="36195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ook Antiqua"/>
              <a:buNone/>
            </a:pPr>
            <a:r>
              <a:rPr b="0" i="0" lang="en-US" sz="1400" u="non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rPr>
              <a:t>16</a:t>
            </a:r>
            <a:endParaRPr/>
          </a:p>
        </p:txBody>
      </p:sp>
      <p:sp>
        <p:nvSpPr>
          <p:cNvPr id="293" name="Google Shape;293;p10"/>
          <p:cNvSpPr txBox="1"/>
          <p:nvPr/>
        </p:nvSpPr>
        <p:spPr>
          <a:xfrm>
            <a:off x="6527800" y="4279900"/>
            <a:ext cx="36195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ook Antiqua"/>
              <a:buNone/>
            </a:pPr>
            <a:r>
              <a:rPr b="0" i="0" lang="en-US" sz="1400" u="non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rPr>
              <a:t>24</a:t>
            </a:r>
            <a:endParaRPr/>
          </a:p>
        </p:txBody>
      </p:sp>
      <p:sp>
        <p:nvSpPr>
          <p:cNvPr id="294" name="Google Shape;294;p10"/>
          <p:cNvSpPr txBox="1"/>
          <p:nvPr/>
        </p:nvSpPr>
        <p:spPr>
          <a:xfrm>
            <a:off x="7072312" y="4191000"/>
            <a:ext cx="392112" cy="3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0E30"/>
              </a:buClr>
              <a:buSzPts val="2000"/>
              <a:buFont typeface="Book Antiqua"/>
              <a:buNone/>
            </a:pPr>
            <a:r>
              <a:rPr b="0" i="0" lang="en-US" sz="2000" u="none">
                <a:solidFill>
                  <a:srgbClr val="CF0E30"/>
                </a:solidFill>
                <a:latin typeface="Book Antiqua"/>
                <a:ea typeface="Book Antiqua"/>
                <a:cs typeface="Book Antiqua"/>
                <a:sym typeface="Book Antiqua"/>
              </a:rPr>
              <a:t>N</a:t>
            </a:r>
            <a:endParaRPr/>
          </a:p>
        </p:txBody>
      </p:sp>
      <p:cxnSp>
        <p:nvCxnSpPr>
          <p:cNvPr id="295" name="Google Shape;295;p10"/>
          <p:cNvCxnSpPr/>
          <p:nvPr/>
        </p:nvCxnSpPr>
        <p:spPr>
          <a:xfrm>
            <a:off x="4044950" y="4330700"/>
            <a:ext cx="5969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96" name="Google Shape;296;p10"/>
          <p:cNvCxnSpPr/>
          <p:nvPr/>
        </p:nvCxnSpPr>
        <p:spPr>
          <a:xfrm>
            <a:off x="5803900" y="4330700"/>
            <a:ext cx="5969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97" name="Google Shape;297;p10"/>
          <p:cNvCxnSpPr/>
          <p:nvPr/>
        </p:nvCxnSpPr>
        <p:spPr>
          <a:xfrm>
            <a:off x="6413500" y="4330700"/>
            <a:ext cx="5969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98" name="Google Shape;298;p10"/>
          <p:cNvSpPr txBox="1"/>
          <p:nvPr/>
        </p:nvSpPr>
        <p:spPr>
          <a:xfrm>
            <a:off x="4953000" y="4038600"/>
            <a:ext cx="566737" cy="458787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ook Antiqua"/>
              <a:buNone/>
            </a:pPr>
            <a:r>
              <a:rPr b="1" i="0" lang="en-US" sz="2400" u="non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rPr>
              <a:t>. . .</a:t>
            </a:r>
            <a:endParaRPr/>
          </a:p>
        </p:txBody>
      </p:sp>
      <p:sp>
        <p:nvSpPr>
          <p:cNvPr id="299" name="Google Shape;299;p10"/>
          <p:cNvSpPr txBox="1"/>
          <p:nvPr/>
        </p:nvSpPr>
        <p:spPr>
          <a:xfrm>
            <a:off x="1676400" y="3810000"/>
            <a:ext cx="18288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Book Antiqua"/>
              <a:buNone/>
            </a:pPr>
            <a:r>
              <a:rPr b="0" i="1" lang="en-US" sz="2000" u="none">
                <a:solidFill>
                  <a:srgbClr val="0000FF"/>
                </a:solidFill>
                <a:latin typeface="Book Antiqua"/>
                <a:ea typeface="Book Antiqua"/>
                <a:cs typeface="Book Antiqua"/>
                <a:sym typeface="Book Antiqua"/>
              </a:rPr>
              <a:t>Free space...</a:t>
            </a:r>
            <a:endParaRPr/>
          </a:p>
        </p:txBody>
      </p:sp>
      <p:sp>
        <p:nvSpPr>
          <p:cNvPr id="300" name="Google Shape;300;p10"/>
          <p:cNvSpPr txBox="1"/>
          <p:nvPr/>
        </p:nvSpPr>
        <p:spPr>
          <a:xfrm>
            <a:off x="1676400" y="4098925"/>
            <a:ext cx="18288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Book Antiqua"/>
              <a:buNone/>
            </a:pPr>
            <a:r>
              <a:rPr b="0" i="1" lang="en-US" sz="1800" u="none">
                <a:solidFill>
                  <a:srgbClr val="0000FF"/>
                </a:solidFill>
                <a:latin typeface="Book Antiqua"/>
                <a:ea typeface="Book Antiqua"/>
                <a:cs typeface="Book Antiqua"/>
                <a:sym typeface="Book Antiqua"/>
              </a:rPr>
              <a:t>(in middle!)</a:t>
            </a:r>
            <a:endParaRPr/>
          </a:p>
        </p:txBody>
      </p:sp>
      <p:sp>
        <p:nvSpPr>
          <p:cNvPr id="301" name="Google Shape;301;p10"/>
          <p:cNvSpPr txBox="1"/>
          <p:nvPr/>
        </p:nvSpPr>
        <p:spPr>
          <a:xfrm>
            <a:off x="609600" y="533400"/>
            <a:ext cx="7772400" cy="110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Book Antiqua"/>
              <a:buNone/>
            </a:pPr>
            <a:r>
              <a:rPr b="0" i="1" lang="en-US" sz="3600" u="non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rPr>
              <a:t>Page Formats: Variable Length Records</a:t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1"/>
          <p:cNvSpPr txBox="1"/>
          <p:nvPr/>
        </p:nvSpPr>
        <p:spPr>
          <a:xfrm>
            <a:off x="685800" y="6019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7" name="Google Shape;307;p11"/>
          <p:cNvSpPr txBox="1"/>
          <p:nvPr/>
        </p:nvSpPr>
        <p:spPr>
          <a:xfrm>
            <a:off x="3124200" y="6019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8" name="Google Shape;308;p11"/>
          <p:cNvSpPr txBox="1"/>
          <p:nvPr>
            <p:ph idx="1" type="body"/>
          </p:nvPr>
        </p:nvSpPr>
        <p:spPr>
          <a:xfrm>
            <a:off x="838200" y="3657600"/>
            <a:ext cx="80010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0" i="1" lang="en-US" sz="240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Two variable-sized areas growing towards to each other (living within a one-page space budget!)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0" i="0" lang="en-US" sz="240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Other variations on these formats are possible as well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b="0" i="0" lang="en-US" sz="200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Could track free space holes with an offset-based list structure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b="0" i="0" lang="en-US" sz="200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Could use a different </a:t>
            </a:r>
            <a:r>
              <a:rPr b="0" i="1" lang="en-US" sz="200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record</a:t>
            </a:r>
            <a:r>
              <a:rPr b="0" i="0" lang="en-US" sz="200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 format (e.g., PAX, which clusters values by field in page rather than by record and then field)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b="0" i="1" lang="en-US" sz="200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....</a:t>
            </a:r>
            <a:endParaRPr b="0" i="0" sz="2000" u="none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-247650" lvl="0" marL="342900" rtl="0" algn="l">
              <a:spcBef>
                <a:spcPts val="4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309" name="Google Shape;309;p11"/>
          <p:cNvSpPr txBox="1"/>
          <p:nvPr/>
        </p:nvSpPr>
        <p:spPr>
          <a:xfrm>
            <a:off x="1003300" y="2286000"/>
            <a:ext cx="7607300" cy="762000"/>
          </a:xfrm>
          <a:prstGeom prst="rect">
            <a:avLst/>
          </a:prstGeom>
          <a:noFill/>
          <a:ln cap="flat" cmpd="sng" w="254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0" name="Google Shape;310;p11"/>
          <p:cNvSpPr txBox="1"/>
          <p:nvPr/>
        </p:nvSpPr>
        <p:spPr>
          <a:xfrm>
            <a:off x="6172200" y="1905000"/>
            <a:ext cx="874712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Book Antiqua"/>
              <a:buNone/>
            </a:pPr>
            <a:r>
              <a:rPr b="0" i="0" lang="en-US" sz="2000" u="non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rPr>
              <a:t>Page i</a:t>
            </a:r>
            <a:endParaRPr/>
          </a:p>
        </p:txBody>
      </p:sp>
      <p:sp>
        <p:nvSpPr>
          <p:cNvPr id="311" name="Google Shape;311;p11"/>
          <p:cNvSpPr txBox="1"/>
          <p:nvPr/>
        </p:nvSpPr>
        <p:spPr>
          <a:xfrm>
            <a:off x="990600" y="2297112"/>
            <a:ext cx="990600" cy="750887"/>
          </a:xfrm>
          <a:prstGeom prst="rect">
            <a:avLst/>
          </a:prstGeom>
          <a:solidFill>
            <a:schemeClr val="dk2"/>
          </a:solidFill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AF2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rgbClr val="FFFAF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i,1</a:t>
            </a:r>
            <a:endParaRPr/>
          </a:p>
        </p:txBody>
      </p:sp>
      <p:sp>
        <p:nvSpPr>
          <p:cNvPr id="312" name="Google Shape;312;p11"/>
          <p:cNvSpPr txBox="1"/>
          <p:nvPr/>
        </p:nvSpPr>
        <p:spPr>
          <a:xfrm>
            <a:off x="2006600" y="2286000"/>
            <a:ext cx="812800" cy="750887"/>
          </a:xfrm>
          <a:prstGeom prst="rect">
            <a:avLst/>
          </a:prstGeom>
          <a:solidFill>
            <a:schemeClr val="dk2"/>
          </a:solidFill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AF2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rgbClr val="FFFAF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i,2</a:t>
            </a:r>
            <a:endParaRPr/>
          </a:p>
        </p:txBody>
      </p:sp>
      <p:sp>
        <p:nvSpPr>
          <p:cNvPr id="313" name="Google Shape;313;p11"/>
          <p:cNvSpPr txBox="1"/>
          <p:nvPr/>
        </p:nvSpPr>
        <p:spPr>
          <a:xfrm>
            <a:off x="2971800" y="2286000"/>
            <a:ext cx="1104900" cy="750887"/>
          </a:xfrm>
          <a:prstGeom prst="rect">
            <a:avLst/>
          </a:prstGeom>
          <a:solidFill>
            <a:schemeClr val="dk2"/>
          </a:solidFill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AF2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rgbClr val="FFFAF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i,20</a:t>
            </a:r>
            <a:endParaRPr/>
          </a:p>
        </p:txBody>
      </p:sp>
      <p:grpSp>
        <p:nvGrpSpPr>
          <p:cNvPr id="314" name="Google Shape;314;p11"/>
          <p:cNvGrpSpPr/>
          <p:nvPr/>
        </p:nvGrpSpPr>
        <p:grpSpPr>
          <a:xfrm>
            <a:off x="5334000" y="2251075"/>
            <a:ext cx="3270250" cy="873125"/>
            <a:chOff x="4044950" y="4153564"/>
            <a:chExt cx="4025900" cy="458788"/>
          </a:xfrm>
        </p:grpSpPr>
        <p:sp>
          <p:nvSpPr>
            <p:cNvPr id="315" name="Google Shape;315;p11"/>
            <p:cNvSpPr txBox="1"/>
            <p:nvPr/>
          </p:nvSpPr>
          <p:spPr>
            <a:xfrm>
              <a:off x="7551001" y="4171916"/>
              <a:ext cx="519849" cy="393724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endParaRPr/>
            </a:p>
          </p:txBody>
        </p:sp>
        <p:sp>
          <p:nvSpPr>
            <p:cNvPr id="316" name="Google Shape;316;p11"/>
            <p:cNvSpPr txBox="1"/>
            <p:nvPr/>
          </p:nvSpPr>
          <p:spPr>
            <a:xfrm>
              <a:off x="6407724" y="4171916"/>
              <a:ext cx="596067" cy="393724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17" name="Google Shape;317;p11"/>
            <p:cNvSpPr txBox="1"/>
            <p:nvPr/>
          </p:nvSpPr>
          <p:spPr>
            <a:xfrm>
              <a:off x="7017472" y="4171916"/>
              <a:ext cx="519849" cy="393724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18" name="Google Shape;318;p11"/>
            <p:cNvSpPr txBox="1"/>
            <p:nvPr/>
          </p:nvSpPr>
          <p:spPr>
            <a:xfrm>
              <a:off x="5797976" y="4171916"/>
              <a:ext cx="596067" cy="393724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19" name="Google Shape;319;p11"/>
            <p:cNvSpPr txBox="1"/>
            <p:nvPr/>
          </p:nvSpPr>
          <p:spPr>
            <a:xfrm>
              <a:off x="4654698" y="4171916"/>
              <a:ext cx="1129597" cy="393724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20" name="Google Shape;320;p11"/>
            <p:cNvSpPr txBox="1"/>
            <p:nvPr/>
          </p:nvSpPr>
          <p:spPr>
            <a:xfrm>
              <a:off x="4044950" y="4171916"/>
              <a:ext cx="596068" cy="393724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21" name="Google Shape;321;p11"/>
            <p:cNvSpPr txBox="1"/>
            <p:nvPr/>
          </p:nvSpPr>
          <p:spPr>
            <a:xfrm>
              <a:off x="4166118" y="4279522"/>
              <a:ext cx="224747" cy="2152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22" name="Google Shape;322;p11"/>
            <p:cNvSpPr txBox="1"/>
            <p:nvPr/>
          </p:nvSpPr>
          <p:spPr>
            <a:xfrm>
              <a:off x="5919144" y="4279522"/>
              <a:ext cx="224746" cy="2152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23" name="Google Shape;323;p11"/>
            <p:cNvSpPr txBox="1"/>
            <p:nvPr/>
          </p:nvSpPr>
          <p:spPr>
            <a:xfrm>
              <a:off x="6526937" y="4279522"/>
              <a:ext cx="226701" cy="2152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24" name="Google Shape;324;p11"/>
            <p:cNvSpPr txBox="1"/>
            <p:nvPr/>
          </p:nvSpPr>
          <p:spPr>
            <a:xfrm>
              <a:off x="7072193" y="4191101"/>
              <a:ext cx="224746" cy="28027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325" name="Google Shape;325;p11"/>
            <p:cNvCxnSpPr/>
            <p:nvPr/>
          </p:nvCxnSpPr>
          <p:spPr>
            <a:xfrm>
              <a:off x="4044950" y="4372114"/>
              <a:ext cx="596068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26" name="Google Shape;326;p11"/>
            <p:cNvCxnSpPr/>
            <p:nvPr/>
          </p:nvCxnSpPr>
          <p:spPr>
            <a:xfrm>
              <a:off x="5803838" y="4372114"/>
              <a:ext cx="596068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27" name="Google Shape;327;p11"/>
            <p:cNvCxnSpPr/>
            <p:nvPr/>
          </p:nvCxnSpPr>
          <p:spPr>
            <a:xfrm>
              <a:off x="6413586" y="4372114"/>
              <a:ext cx="596068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328" name="Google Shape;328;p11"/>
            <p:cNvSpPr txBox="1"/>
            <p:nvPr/>
          </p:nvSpPr>
          <p:spPr>
            <a:xfrm>
              <a:off x="4953710" y="4153564"/>
              <a:ext cx="566753" cy="4587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400"/>
                <a:buFont typeface="Book Antiqua"/>
                <a:buNone/>
              </a:pPr>
              <a:r>
                <a:rPr b="1" i="0" lang="en-US" sz="2400" u="none">
                  <a:solidFill>
                    <a:schemeClr val="dk2"/>
                  </a:solidFill>
                  <a:latin typeface="Book Antiqua"/>
                  <a:ea typeface="Book Antiqua"/>
                  <a:cs typeface="Book Antiqua"/>
                  <a:sym typeface="Book Antiqua"/>
                </a:rPr>
                <a:t>. . .</a:t>
              </a:r>
              <a:endParaRPr/>
            </a:p>
          </p:txBody>
        </p:sp>
      </p:grpSp>
      <p:sp>
        <p:nvSpPr>
          <p:cNvPr id="329" name="Google Shape;329;p11"/>
          <p:cNvSpPr txBox="1"/>
          <p:nvPr/>
        </p:nvSpPr>
        <p:spPr>
          <a:xfrm>
            <a:off x="609600" y="609600"/>
            <a:ext cx="7772400" cy="110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Book Antiqua"/>
              <a:buNone/>
            </a:pPr>
            <a:r>
              <a:rPr b="0" i="1" lang="en-US" sz="3600" u="non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rPr>
              <a:t>... Variable Length Records </a:t>
            </a:r>
            <a:r>
              <a:rPr b="0" i="1" lang="en-US" sz="2800" u="non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rPr>
              <a:t>(cont.)</a:t>
            </a:r>
            <a:endParaRPr/>
          </a:p>
        </p:txBody>
      </p:sp>
      <p:sp>
        <p:nvSpPr>
          <p:cNvPr id="330" name="Google Shape;330;p11"/>
          <p:cNvSpPr/>
          <p:nvPr/>
        </p:nvSpPr>
        <p:spPr>
          <a:xfrm>
            <a:off x="4914900" y="2514600"/>
            <a:ext cx="381000" cy="304800"/>
          </a:xfrm>
          <a:prstGeom prst="leftArrow">
            <a:avLst>
              <a:gd fmla="val 8640" name="adj1"/>
              <a:gd fmla="val 50000" name="adj2"/>
            </a:avLst>
          </a:prstGeom>
          <a:solidFill>
            <a:srgbClr val="B760F9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1" name="Google Shape;331;p11"/>
          <p:cNvSpPr/>
          <p:nvPr/>
        </p:nvSpPr>
        <p:spPr>
          <a:xfrm rot="10800000">
            <a:off x="4114800" y="2514600"/>
            <a:ext cx="381000" cy="304800"/>
          </a:xfrm>
          <a:prstGeom prst="leftArrow">
            <a:avLst>
              <a:gd fmla="val 8640" name="adj1"/>
              <a:gd fmla="val 50000" name="adj2"/>
            </a:avLst>
          </a:prstGeom>
          <a:solidFill>
            <a:srgbClr val="B760F9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2" name="Google Shape;332;p11"/>
          <p:cNvSpPr txBox="1"/>
          <p:nvPr/>
        </p:nvSpPr>
        <p:spPr>
          <a:xfrm>
            <a:off x="5638800" y="3124200"/>
            <a:ext cx="294322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0E30"/>
              </a:buClr>
              <a:buSzPts val="1800"/>
              <a:buFont typeface="Book Antiqua"/>
              <a:buNone/>
            </a:pPr>
            <a:r>
              <a:rPr b="0" i="0" lang="en-US" sz="1800" u="none">
                <a:solidFill>
                  <a:srgbClr val="CF0E30"/>
                </a:solidFill>
                <a:latin typeface="Book Antiqua"/>
                <a:ea typeface="Book Antiqua"/>
                <a:cs typeface="Book Antiqua"/>
                <a:sym typeface="Book Antiqua"/>
              </a:rPr>
              <a:t>... SLOT DIRECTORY (etc.)</a:t>
            </a:r>
            <a:endParaRPr/>
          </a:p>
        </p:txBody>
      </p:sp>
      <p:sp>
        <p:nvSpPr>
          <p:cNvPr id="333" name="Google Shape;333;p11"/>
          <p:cNvSpPr txBox="1"/>
          <p:nvPr/>
        </p:nvSpPr>
        <p:spPr>
          <a:xfrm>
            <a:off x="1295400" y="3124200"/>
            <a:ext cx="150812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0E30"/>
              </a:buClr>
              <a:buSzPts val="1800"/>
              <a:buFont typeface="Book Antiqua"/>
              <a:buNone/>
            </a:pPr>
            <a:r>
              <a:rPr b="0" i="0" lang="en-US" sz="1800" u="none">
                <a:solidFill>
                  <a:srgbClr val="CF0E30"/>
                </a:solidFill>
                <a:latin typeface="Book Antiqua"/>
                <a:ea typeface="Book Antiqua"/>
                <a:cs typeface="Book Antiqua"/>
                <a:sym typeface="Book Antiqua"/>
              </a:rPr>
              <a:t>RECORDS ...</a:t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12"/>
          <p:cNvSpPr txBox="1"/>
          <p:nvPr/>
        </p:nvSpPr>
        <p:spPr>
          <a:xfrm>
            <a:off x="685800" y="6019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9" name="Google Shape;339;p12"/>
          <p:cNvSpPr txBox="1"/>
          <p:nvPr/>
        </p:nvSpPr>
        <p:spPr>
          <a:xfrm>
            <a:off x="3124200" y="6019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0" name="Google Shape;340;p12"/>
          <p:cNvSpPr txBox="1"/>
          <p:nvPr/>
        </p:nvSpPr>
        <p:spPr>
          <a:xfrm>
            <a:off x="609600" y="609600"/>
            <a:ext cx="7772400" cy="110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Book Antiqua"/>
              <a:buNone/>
            </a:pPr>
            <a:r>
              <a:rPr b="0" i="1" lang="en-US" sz="3600" u="non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rPr>
              <a:t>PAX format</a:t>
            </a:r>
            <a:endParaRPr/>
          </a:p>
        </p:txBody>
      </p:sp>
      <p:pic>
        <p:nvPicPr>
          <p:cNvPr id="341" name="Google Shape;341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52600" y="1600200"/>
            <a:ext cx="5410200" cy="2913062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12"/>
          <p:cNvSpPr txBox="1"/>
          <p:nvPr/>
        </p:nvSpPr>
        <p:spPr>
          <a:xfrm>
            <a:off x="152400" y="4572000"/>
            <a:ext cx="8458200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PAX partitions each page into minipages based on fields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Good caching behaviors for “select fields from …”;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Compression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b="0" i="0" lang="en-US" sz="2000" u="sng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www.pdl.cmu.edu/PDL-FTP/Database/pax.pdf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Column store (e.g., Vertica)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343" name="Google Shape;343;p12"/>
          <p:cNvSpPr txBox="1"/>
          <p:nvPr/>
        </p:nvSpPr>
        <p:spPr>
          <a:xfrm>
            <a:off x="228600" y="2667000"/>
            <a:ext cx="1541462" cy="830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Traditional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Format</a:t>
            </a:r>
            <a:endParaRPr/>
          </a:p>
        </p:txBody>
      </p:sp>
      <p:sp>
        <p:nvSpPr>
          <p:cNvPr id="344" name="Google Shape;344;p12"/>
          <p:cNvSpPr txBox="1"/>
          <p:nvPr/>
        </p:nvSpPr>
        <p:spPr>
          <a:xfrm>
            <a:off x="7239000" y="2667000"/>
            <a:ext cx="1082675" cy="830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PAX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Format</a:t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13"/>
          <p:cNvSpPr txBox="1"/>
          <p:nvPr/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0" name="Google Shape;350;p13"/>
          <p:cNvSpPr txBox="1"/>
          <p:nvPr/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1" name="Google Shape;351;p13"/>
          <p:cNvSpPr txBox="1"/>
          <p:nvPr>
            <p:ph type="title"/>
          </p:nvPr>
        </p:nvSpPr>
        <p:spPr>
          <a:xfrm>
            <a:off x="838200" y="419100"/>
            <a:ext cx="7772400" cy="110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Book Antiqua"/>
              <a:buNone/>
            </a:pPr>
            <a:r>
              <a:rPr b="0" i="1" lang="en-US" sz="4000" u="non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rPr>
              <a:t>Project 1: RecordBasedFileManager</a:t>
            </a:r>
            <a:endParaRPr/>
          </a:p>
        </p:txBody>
      </p:sp>
      <p:sp>
        <p:nvSpPr>
          <p:cNvPr id="352" name="Google Shape;352;p13"/>
          <p:cNvSpPr txBox="1"/>
          <p:nvPr>
            <p:ph idx="1" type="body"/>
          </p:nvPr>
        </p:nvSpPr>
        <p:spPr>
          <a:xfrm>
            <a:off x="838200" y="1905000"/>
            <a:ext cx="7772400" cy="40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b="0" i="0" lang="en-US" sz="280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insertRecord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100"/>
              <a:buNone/>
            </a:pPr>
            <a:r>
              <a:rPr b="0" i="0" lang="en-US" sz="280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readRecord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100"/>
              <a:buNone/>
            </a:pPr>
            <a:r>
              <a:rPr b="0" i="0" lang="en-US" sz="280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printRecord</a:t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"/>
          <p:cNvSpPr txBox="1"/>
          <p:nvPr/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" name="Google Shape;62;p2"/>
          <p:cNvSpPr txBox="1"/>
          <p:nvPr/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3" name="Google Shape;63;p2"/>
          <p:cNvSpPr txBox="1"/>
          <p:nvPr>
            <p:ph type="title"/>
          </p:nvPr>
        </p:nvSpPr>
        <p:spPr>
          <a:xfrm>
            <a:off x="838200" y="419100"/>
            <a:ext cx="7772400" cy="110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Book Antiqua"/>
              <a:buNone/>
            </a:pPr>
            <a:r>
              <a:rPr b="0" i="1" lang="en-US" sz="4000" u="non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rPr>
              <a:t>Files of Records</a:t>
            </a:r>
            <a:endParaRPr/>
          </a:p>
        </p:txBody>
      </p:sp>
      <p:sp>
        <p:nvSpPr>
          <p:cNvPr id="64" name="Google Shape;64;p2"/>
          <p:cNvSpPr txBox="1"/>
          <p:nvPr>
            <p:ph idx="1" type="body"/>
          </p:nvPr>
        </p:nvSpPr>
        <p:spPr>
          <a:xfrm>
            <a:off x="838200" y="1905000"/>
            <a:ext cx="7772400" cy="40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❖"/>
            </a:pPr>
            <a:r>
              <a:rPr b="0" i="0" lang="en-US" sz="280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Page or block is OK when doing I/O, but higher levels of DBMS operate on </a:t>
            </a:r>
            <a:r>
              <a:rPr b="0" i="1" lang="en-US" sz="2800" u="none">
                <a:solidFill>
                  <a:schemeClr val="accent2"/>
                </a:solidFill>
                <a:latin typeface="Book Antiqua"/>
                <a:ea typeface="Book Antiqua"/>
                <a:cs typeface="Book Antiqua"/>
                <a:sym typeface="Book Antiqua"/>
              </a:rPr>
              <a:t>records</a:t>
            </a:r>
            <a:r>
              <a:rPr b="0" i="0" lang="en-US" sz="280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, and thus want </a:t>
            </a:r>
            <a:r>
              <a:rPr b="0" i="1" lang="en-US" sz="2800" u="none">
                <a:solidFill>
                  <a:schemeClr val="accent2"/>
                </a:solidFill>
                <a:latin typeface="Book Antiqua"/>
                <a:ea typeface="Book Antiqua"/>
                <a:cs typeface="Book Antiqua"/>
                <a:sym typeface="Book Antiqua"/>
              </a:rPr>
              <a:t>files of records</a:t>
            </a:r>
            <a:r>
              <a:rPr b="0" i="0" lang="en-US" sz="280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b="0" i="0" lang="en-US" sz="2400" u="sng">
                <a:solidFill>
                  <a:schemeClr val="accent2"/>
                </a:solidFill>
                <a:latin typeface="Book Antiqua"/>
                <a:ea typeface="Book Antiqua"/>
                <a:cs typeface="Book Antiqua"/>
                <a:sym typeface="Book Antiqua"/>
              </a:rPr>
              <a:t>FILE</a:t>
            </a:r>
            <a:r>
              <a:rPr b="0" i="0" lang="en-US" sz="280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: A collection of pages, each containing a collection of records. Must support: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Insert (append)/delete/modify record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Read a particular record (specified using </a:t>
            </a:r>
            <a:r>
              <a:rPr b="0" i="1" lang="en-US" sz="240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record id</a:t>
            </a:r>
            <a:r>
              <a:rPr b="0" i="0" lang="en-US" sz="240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Scan all records (possibly with some conditions on the records to be retrieved)</a:t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"/>
          <p:cNvSpPr txBox="1"/>
          <p:nvPr/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0" name="Google Shape;70;p3"/>
          <p:cNvSpPr txBox="1"/>
          <p:nvPr/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1" name="Google Shape;71;p3"/>
          <p:cNvSpPr txBox="1"/>
          <p:nvPr>
            <p:ph type="title"/>
          </p:nvPr>
        </p:nvSpPr>
        <p:spPr>
          <a:xfrm>
            <a:off x="838200" y="419100"/>
            <a:ext cx="7772400" cy="110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Book Antiqua"/>
              <a:buNone/>
            </a:pPr>
            <a:r>
              <a:rPr b="0" i="1" lang="en-US" sz="4000" u="non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rPr>
              <a:t>Example</a:t>
            </a:r>
            <a:endParaRPr/>
          </a:p>
        </p:txBody>
      </p:sp>
      <p:sp>
        <p:nvSpPr>
          <p:cNvPr id="72" name="Google Shape;72;p3"/>
          <p:cNvSpPr txBox="1"/>
          <p:nvPr>
            <p:ph idx="1" type="body"/>
          </p:nvPr>
        </p:nvSpPr>
        <p:spPr>
          <a:xfrm>
            <a:off x="838200" y="1905000"/>
            <a:ext cx="7772400" cy="40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b="0" i="0" lang="en-US" sz="280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CREATE TABLE Emp(id INT,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100"/>
              <a:buNone/>
            </a:pPr>
            <a:r>
              <a:rPr b="0" i="0" lang="en-US" sz="280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gender CHAR(1),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100"/>
              <a:buNone/>
            </a:pPr>
            <a:r>
              <a:rPr b="0" i="0" lang="en-US" sz="280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name VARCHAR(30),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100"/>
              <a:buNone/>
            </a:pPr>
            <a:r>
              <a:rPr b="0" i="0" lang="en-US" sz="280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Salary float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100"/>
              <a:buNone/>
            </a:pPr>
            <a:r>
              <a:rPr b="0" i="0" lang="en-US" sz="280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);</a:t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"/>
          <p:cNvSpPr txBox="1"/>
          <p:nvPr/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8" name="Google Shape;78;p4"/>
          <p:cNvSpPr txBox="1"/>
          <p:nvPr/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" name="Google Shape;79;p4"/>
          <p:cNvSpPr txBox="1"/>
          <p:nvPr>
            <p:ph type="title"/>
          </p:nvPr>
        </p:nvSpPr>
        <p:spPr>
          <a:xfrm>
            <a:off x="838200" y="419100"/>
            <a:ext cx="7772400" cy="110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Book Antiqua"/>
              <a:buNone/>
            </a:pPr>
            <a:r>
              <a:rPr b="0" i="1" lang="en-US" sz="4000" u="non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rPr>
              <a:t>Record Formats: Fixed Length</a:t>
            </a:r>
            <a:endParaRPr/>
          </a:p>
        </p:txBody>
      </p:sp>
      <p:sp>
        <p:nvSpPr>
          <p:cNvPr id="80" name="Google Shape;80;p4"/>
          <p:cNvSpPr txBox="1"/>
          <p:nvPr>
            <p:ph idx="1" type="body"/>
          </p:nvPr>
        </p:nvSpPr>
        <p:spPr>
          <a:xfrm>
            <a:off x="762000" y="4205287"/>
            <a:ext cx="79248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Information about field types is the same for all records in file; it is stored in the </a:t>
            </a:r>
            <a:r>
              <a:rPr b="0" i="1" lang="en-US" sz="2400" u="none">
                <a:solidFill>
                  <a:srgbClr val="3366FF"/>
                </a:solidFill>
                <a:latin typeface="Book Antiqua"/>
                <a:ea typeface="Book Antiqua"/>
                <a:cs typeface="Book Antiqua"/>
                <a:sym typeface="Book Antiqua"/>
              </a:rPr>
              <a:t>system</a:t>
            </a:r>
            <a:r>
              <a:rPr b="0" i="0" lang="en-US" sz="2400" u="none">
                <a:solidFill>
                  <a:srgbClr val="3366FF"/>
                </a:solidFill>
                <a:latin typeface="Book Antiqua"/>
                <a:ea typeface="Book Antiqua"/>
                <a:cs typeface="Book Antiqua"/>
                <a:sym typeface="Book Antiqua"/>
              </a:rPr>
              <a:t> </a:t>
            </a:r>
            <a:r>
              <a:rPr b="0" i="1" lang="en-US" sz="2400" u="none">
                <a:solidFill>
                  <a:srgbClr val="3366FF"/>
                </a:solidFill>
                <a:latin typeface="Book Antiqua"/>
                <a:ea typeface="Book Antiqua"/>
                <a:cs typeface="Book Antiqua"/>
                <a:sym typeface="Book Antiqua"/>
              </a:rPr>
              <a:t>catalogs.</a:t>
            </a:r>
            <a:r>
              <a:rPr b="0" i="1" lang="en-US" sz="2400" u="none">
                <a:solidFill>
                  <a:schemeClr val="accent2"/>
                </a:solidFill>
                <a:latin typeface="Book Antiqua"/>
                <a:ea typeface="Book Antiqua"/>
                <a:cs typeface="Book Antiqua"/>
                <a:sym typeface="Book Antiqua"/>
              </a:rPr>
              <a:t>      </a:t>
            </a:r>
            <a:r>
              <a:rPr b="0" i="0" lang="en-US" sz="2000" u="none">
                <a:solidFill>
                  <a:srgbClr val="FF0000"/>
                </a:solidFill>
                <a:latin typeface="Book Antiqua"/>
                <a:ea typeface="Book Antiqua"/>
                <a:cs typeface="Book Antiqua"/>
                <a:sym typeface="Book Antiqua"/>
              </a:rPr>
              <a:t>(</a:t>
            </a:r>
            <a:r>
              <a:rPr b="0" i="0" lang="en-US" sz="2000" u="sng">
                <a:solidFill>
                  <a:srgbClr val="FF0000"/>
                </a:solidFill>
                <a:latin typeface="Book Antiqua"/>
                <a:ea typeface="Book Antiqua"/>
                <a:cs typeface="Book Antiqua"/>
                <a:sym typeface="Book Antiqua"/>
              </a:rPr>
              <a:t>Note:</a:t>
            </a:r>
            <a:r>
              <a:rPr b="0" i="0" lang="en-US" sz="2000" u="none">
                <a:solidFill>
                  <a:srgbClr val="FF0000"/>
                </a:solidFill>
                <a:latin typeface="Book Antiqua"/>
                <a:ea typeface="Book Antiqua"/>
                <a:cs typeface="Book Antiqua"/>
                <a:sym typeface="Book Antiqua"/>
              </a:rPr>
              <a:t> Record field info in Project 1 passed in “from above”…!)</a:t>
            </a:r>
            <a:endParaRPr b="0" i="0" sz="2000" u="none">
              <a:solidFill>
                <a:schemeClr val="accent2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Finding the </a:t>
            </a:r>
            <a:r>
              <a:rPr b="0" i="1" lang="en-US" sz="240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i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’</a:t>
            </a:r>
            <a:r>
              <a:rPr b="0" i="1" lang="en-US" sz="240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th </a:t>
            </a:r>
            <a:r>
              <a:rPr b="0" i="0" lang="en-US" sz="240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field of a record does </a:t>
            </a:r>
            <a:r>
              <a:rPr b="1" i="1" lang="en-US" sz="240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not</a:t>
            </a:r>
            <a:r>
              <a:rPr b="0" i="0" lang="en-US" sz="240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 require scanning the record.</a:t>
            </a:r>
            <a:endParaRPr/>
          </a:p>
        </p:txBody>
      </p:sp>
      <p:grpSp>
        <p:nvGrpSpPr>
          <p:cNvPr id="81" name="Google Shape;81;p4"/>
          <p:cNvGrpSpPr/>
          <p:nvPr/>
        </p:nvGrpSpPr>
        <p:grpSpPr>
          <a:xfrm>
            <a:off x="1835150" y="2230437"/>
            <a:ext cx="5245100" cy="749300"/>
            <a:chOff x="1156" y="1588"/>
            <a:chExt cx="3304" cy="472"/>
          </a:xfrm>
        </p:grpSpPr>
        <p:sp>
          <p:nvSpPr>
            <p:cNvPr id="82" name="Google Shape;82;p4"/>
            <p:cNvSpPr txBox="1"/>
            <p:nvPr/>
          </p:nvSpPr>
          <p:spPr>
            <a:xfrm>
              <a:off x="1156" y="1588"/>
              <a:ext cx="856" cy="472"/>
            </a:xfrm>
            <a:prstGeom prst="rect">
              <a:avLst/>
            </a:prstGeom>
            <a:noFill/>
            <a:ln cap="flat" cmpd="sng" w="12700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3" name="Google Shape;83;p4"/>
            <p:cNvSpPr txBox="1"/>
            <p:nvPr/>
          </p:nvSpPr>
          <p:spPr>
            <a:xfrm>
              <a:off x="2020" y="1588"/>
              <a:ext cx="856" cy="472"/>
            </a:xfrm>
            <a:prstGeom prst="rect">
              <a:avLst/>
            </a:prstGeom>
            <a:noFill/>
            <a:ln cap="flat" cmpd="sng" w="12700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4" name="Google Shape;84;p4"/>
            <p:cNvSpPr txBox="1"/>
            <p:nvPr/>
          </p:nvSpPr>
          <p:spPr>
            <a:xfrm>
              <a:off x="2884" y="1588"/>
              <a:ext cx="1096" cy="472"/>
            </a:xfrm>
            <a:prstGeom prst="rect">
              <a:avLst/>
            </a:prstGeom>
            <a:noFill/>
            <a:ln cap="flat" cmpd="sng" w="12700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5" name="Google Shape;85;p4"/>
            <p:cNvSpPr txBox="1"/>
            <p:nvPr/>
          </p:nvSpPr>
          <p:spPr>
            <a:xfrm>
              <a:off x="3988" y="1588"/>
              <a:ext cx="472" cy="472"/>
            </a:xfrm>
            <a:prstGeom prst="rect">
              <a:avLst/>
            </a:prstGeom>
            <a:noFill/>
            <a:ln cap="flat" cmpd="sng" w="12700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cxnSp>
        <p:nvCxnSpPr>
          <p:cNvPr id="86" name="Google Shape;86;p4"/>
          <p:cNvCxnSpPr/>
          <p:nvPr/>
        </p:nvCxnSpPr>
        <p:spPr>
          <a:xfrm rot="10800000">
            <a:off x="1828800" y="2986087"/>
            <a:ext cx="152400" cy="53340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sp>
        <p:nvSpPr>
          <p:cNvPr id="87" name="Google Shape;87;p4"/>
          <p:cNvSpPr txBox="1"/>
          <p:nvPr/>
        </p:nvSpPr>
        <p:spPr>
          <a:xfrm>
            <a:off x="1431925" y="3573462"/>
            <a:ext cx="2824162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0E30"/>
              </a:buClr>
              <a:buSzPts val="1800"/>
              <a:buFont typeface="Book Antiqua"/>
              <a:buNone/>
            </a:pPr>
            <a:r>
              <a:rPr b="0" i="0" lang="en-US" sz="1800" u="none">
                <a:solidFill>
                  <a:srgbClr val="CF0E30"/>
                </a:solidFill>
                <a:latin typeface="Book Antiqua"/>
                <a:ea typeface="Book Antiqua"/>
                <a:cs typeface="Book Antiqua"/>
                <a:sym typeface="Book Antiqua"/>
              </a:rPr>
              <a:t>Base address (B) of record</a:t>
            </a:r>
            <a:endParaRPr/>
          </a:p>
        </p:txBody>
      </p:sp>
      <p:sp>
        <p:nvSpPr>
          <p:cNvPr id="88" name="Google Shape;88;p4"/>
          <p:cNvSpPr txBox="1"/>
          <p:nvPr/>
        </p:nvSpPr>
        <p:spPr>
          <a:xfrm>
            <a:off x="2270125" y="2362200"/>
            <a:ext cx="7932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L1</a:t>
            </a:r>
            <a:endParaRPr/>
          </a:p>
        </p:txBody>
      </p:sp>
      <p:cxnSp>
        <p:nvCxnSpPr>
          <p:cNvPr id="89" name="Google Shape;89;p4"/>
          <p:cNvCxnSpPr/>
          <p:nvPr/>
        </p:nvCxnSpPr>
        <p:spPr>
          <a:xfrm rot="10800000">
            <a:off x="1828800" y="2605087"/>
            <a:ext cx="457200" cy="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cxnSp>
        <p:nvCxnSpPr>
          <p:cNvPr id="90" name="Google Shape;90;p4"/>
          <p:cNvCxnSpPr/>
          <p:nvPr/>
        </p:nvCxnSpPr>
        <p:spPr>
          <a:xfrm>
            <a:off x="2743200" y="2605087"/>
            <a:ext cx="457200" cy="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sp>
        <p:nvSpPr>
          <p:cNvPr id="91" name="Google Shape;91;p4"/>
          <p:cNvSpPr txBox="1"/>
          <p:nvPr/>
        </p:nvSpPr>
        <p:spPr>
          <a:xfrm>
            <a:off x="3565525" y="2362200"/>
            <a:ext cx="7932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L2</a:t>
            </a:r>
            <a:endParaRPr/>
          </a:p>
        </p:txBody>
      </p:sp>
      <p:sp>
        <p:nvSpPr>
          <p:cNvPr id="92" name="Google Shape;92;p4"/>
          <p:cNvSpPr txBox="1"/>
          <p:nvPr/>
        </p:nvSpPr>
        <p:spPr>
          <a:xfrm>
            <a:off x="5089525" y="2362200"/>
            <a:ext cx="7932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L3</a:t>
            </a:r>
            <a:endParaRPr/>
          </a:p>
        </p:txBody>
      </p:sp>
      <p:sp>
        <p:nvSpPr>
          <p:cNvPr id="93" name="Google Shape;93;p4"/>
          <p:cNvSpPr txBox="1"/>
          <p:nvPr/>
        </p:nvSpPr>
        <p:spPr>
          <a:xfrm>
            <a:off x="6384925" y="2362200"/>
            <a:ext cx="6954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L4</a:t>
            </a:r>
            <a:endParaRPr/>
          </a:p>
        </p:txBody>
      </p:sp>
      <p:sp>
        <p:nvSpPr>
          <p:cNvPr id="94" name="Google Shape;94;p4"/>
          <p:cNvSpPr txBox="1"/>
          <p:nvPr/>
        </p:nvSpPr>
        <p:spPr>
          <a:xfrm>
            <a:off x="2270125" y="1752600"/>
            <a:ext cx="6222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F1</a:t>
            </a:r>
            <a:endParaRPr/>
          </a:p>
        </p:txBody>
      </p:sp>
      <p:sp>
        <p:nvSpPr>
          <p:cNvPr id="95" name="Google Shape;95;p4"/>
          <p:cNvSpPr txBox="1"/>
          <p:nvPr/>
        </p:nvSpPr>
        <p:spPr>
          <a:xfrm>
            <a:off x="3565525" y="1752600"/>
            <a:ext cx="6222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F2</a:t>
            </a:r>
            <a:endParaRPr/>
          </a:p>
        </p:txBody>
      </p:sp>
      <p:sp>
        <p:nvSpPr>
          <p:cNvPr id="96" name="Google Shape;96;p4"/>
          <p:cNvSpPr txBox="1"/>
          <p:nvPr/>
        </p:nvSpPr>
        <p:spPr>
          <a:xfrm>
            <a:off x="5089525" y="1752600"/>
            <a:ext cx="6222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F3</a:t>
            </a:r>
            <a:endParaRPr/>
          </a:p>
        </p:txBody>
      </p:sp>
      <p:sp>
        <p:nvSpPr>
          <p:cNvPr id="97" name="Google Shape;97;p4"/>
          <p:cNvSpPr txBox="1"/>
          <p:nvPr/>
        </p:nvSpPr>
        <p:spPr>
          <a:xfrm>
            <a:off x="6384925" y="1752600"/>
            <a:ext cx="6954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F4</a:t>
            </a:r>
            <a:endParaRPr/>
          </a:p>
        </p:txBody>
      </p:sp>
      <p:cxnSp>
        <p:nvCxnSpPr>
          <p:cNvPr id="98" name="Google Shape;98;p4"/>
          <p:cNvCxnSpPr/>
          <p:nvPr/>
        </p:nvCxnSpPr>
        <p:spPr>
          <a:xfrm rot="10800000">
            <a:off x="4572000" y="2986087"/>
            <a:ext cx="152400" cy="53340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sp>
        <p:nvSpPr>
          <p:cNvPr id="99" name="Google Shape;99;p4"/>
          <p:cNvSpPr txBox="1"/>
          <p:nvPr/>
        </p:nvSpPr>
        <p:spPr>
          <a:xfrm>
            <a:off x="4525962" y="3573462"/>
            <a:ext cx="2789237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0E30"/>
              </a:buClr>
              <a:buSzPts val="1800"/>
              <a:buFont typeface="Book Antiqua"/>
              <a:buNone/>
            </a:pPr>
            <a:r>
              <a:rPr b="0" i="0" lang="en-US" sz="1800" u="none">
                <a:solidFill>
                  <a:srgbClr val="CF0E30"/>
                </a:solidFill>
                <a:latin typeface="Book Antiqua"/>
                <a:ea typeface="Book Antiqua"/>
                <a:cs typeface="Book Antiqua"/>
                <a:sym typeface="Book Antiqua"/>
              </a:rPr>
              <a:t>Address of F3 = B+L1+L2</a:t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5"/>
          <p:cNvSpPr txBox="1"/>
          <p:nvPr/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5" name="Google Shape;105;p5"/>
          <p:cNvSpPr txBox="1"/>
          <p:nvPr/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6" name="Google Shape;106;p5"/>
          <p:cNvSpPr txBox="1"/>
          <p:nvPr>
            <p:ph type="title"/>
          </p:nvPr>
        </p:nvSpPr>
        <p:spPr>
          <a:xfrm>
            <a:off x="838200" y="419100"/>
            <a:ext cx="7772400" cy="110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Book Antiqua"/>
              <a:buNone/>
            </a:pPr>
            <a:r>
              <a:rPr b="0" i="1" lang="en-US" sz="4000" u="non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rPr>
              <a:t>Record Formats: Variable Length</a:t>
            </a:r>
            <a:endParaRPr/>
          </a:p>
        </p:txBody>
      </p:sp>
      <p:sp>
        <p:nvSpPr>
          <p:cNvPr id="107" name="Google Shape;107;p5"/>
          <p:cNvSpPr txBox="1"/>
          <p:nvPr>
            <p:ph idx="1" type="body"/>
          </p:nvPr>
        </p:nvSpPr>
        <p:spPr>
          <a:xfrm>
            <a:off x="762000" y="15240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❖"/>
            </a:pPr>
            <a:r>
              <a:rPr b="0" i="0" lang="en-US" sz="280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Several alternative formats (# fields is fixed):</a:t>
            </a:r>
            <a:endParaRPr/>
          </a:p>
        </p:txBody>
      </p:sp>
      <p:sp>
        <p:nvSpPr>
          <p:cNvPr id="108" name="Google Shape;108;p5"/>
          <p:cNvSpPr txBox="1"/>
          <p:nvPr/>
        </p:nvSpPr>
        <p:spPr>
          <a:xfrm>
            <a:off x="519112" y="4953000"/>
            <a:ext cx="7708900" cy="138271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0" i="0" lang="en-US" sz="240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 Some thought questions for you: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ook Antiqua"/>
              <a:buNone/>
            </a:pPr>
            <a:r>
              <a:rPr b="0" i="0" lang="en-US" sz="200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	(1) What’s true of the second format but not the first?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ook Antiqua"/>
              <a:buNone/>
            </a:pPr>
            <a:r>
              <a:rPr b="0" i="0" lang="en-US" sz="200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	(2) What annoying disadvantage do both formats share?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ook Antiqua"/>
              <a:buNone/>
            </a:pPr>
            <a:r>
              <a:rPr b="0" i="0" lang="en-US" sz="200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	(3) And, how do we know the field count in each case?</a:t>
            </a:r>
            <a:endParaRPr/>
          </a:p>
        </p:txBody>
      </p:sp>
      <p:sp>
        <p:nvSpPr>
          <p:cNvPr id="109" name="Google Shape;109;p5"/>
          <p:cNvSpPr txBox="1"/>
          <p:nvPr/>
        </p:nvSpPr>
        <p:spPr>
          <a:xfrm>
            <a:off x="1965325" y="3108325"/>
            <a:ext cx="4310062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Book Antiqua"/>
              <a:buNone/>
            </a:pPr>
            <a:r>
              <a:rPr b="0" i="0" lang="en-US" sz="2000" u="non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rPr>
              <a:t>Fields Delimited by Special Symbols</a:t>
            </a:r>
            <a:endParaRPr/>
          </a:p>
        </p:txBody>
      </p:sp>
      <p:sp>
        <p:nvSpPr>
          <p:cNvPr id="110" name="Google Shape;110;p5"/>
          <p:cNvSpPr txBox="1"/>
          <p:nvPr/>
        </p:nvSpPr>
        <p:spPr>
          <a:xfrm>
            <a:off x="1454150" y="2519362"/>
            <a:ext cx="977900" cy="596900"/>
          </a:xfrm>
          <a:prstGeom prst="rect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v1</a:t>
            </a:r>
            <a:endParaRPr/>
          </a:p>
        </p:txBody>
      </p:sp>
      <p:sp>
        <p:nvSpPr>
          <p:cNvPr id="111" name="Google Shape;111;p5"/>
          <p:cNvSpPr txBox="1"/>
          <p:nvPr/>
        </p:nvSpPr>
        <p:spPr>
          <a:xfrm>
            <a:off x="2444750" y="2519362"/>
            <a:ext cx="368300" cy="596900"/>
          </a:xfrm>
          <a:prstGeom prst="rect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2" name="Google Shape;112;p5"/>
          <p:cNvSpPr txBox="1"/>
          <p:nvPr/>
        </p:nvSpPr>
        <p:spPr>
          <a:xfrm>
            <a:off x="2825750" y="2519362"/>
            <a:ext cx="977900" cy="596900"/>
          </a:xfrm>
          <a:prstGeom prst="rect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v2</a:t>
            </a:r>
            <a:endParaRPr/>
          </a:p>
        </p:txBody>
      </p:sp>
      <p:sp>
        <p:nvSpPr>
          <p:cNvPr id="113" name="Google Shape;113;p5"/>
          <p:cNvSpPr txBox="1"/>
          <p:nvPr/>
        </p:nvSpPr>
        <p:spPr>
          <a:xfrm>
            <a:off x="3816350" y="2519362"/>
            <a:ext cx="368300" cy="596900"/>
          </a:xfrm>
          <a:prstGeom prst="rect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4" name="Google Shape;114;p5"/>
          <p:cNvSpPr txBox="1"/>
          <p:nvPr/>
        </p:nvSpPr>
        <p:spPr>
          <a:xfrm>
            <a:off x="4197350" y="2519362"/>
            <a:ext cx="977900" cy="596900"/>
          </a:xfrm>
          <a:prstGeom prst="rect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v3</a:t>
            </a:r>
            <a:endParaRPr/>
          </a:p>
        </p:txBody>
      </p:sp>
      <p:sp>
        <p:nvSpPr>
          <p:cNvPr id="115" name="Google Shape;115;p5"/>
          <p:cNvSpPr txBox="1"/>
          <p:nvPr/>
        </p:nvSpPr>
        <p:spPr>
          <a:xfrm>
            <a:off x="5187950" y="2519362"/>
            <a:ext cx="368300" cy="596900"/>
          </a:xfrm>
          <a:prstGeom prst="rect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6" name="Google Shape;116;p5"/>
          <p:cNvSpPr txBox="1"/>
          <p:nvPr/>
        </p:nvSpPr>
        <p:spPr>
          <a:xfrm>
            <a:off x="5568950" y="2519362"/>
            <a:ext cx="977900" cy="596900"/>
          </a:xfrm>
          <a:prstGeom prst="rect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v4</a:t>
            </a:r>
            <a:endParaRPr/>
          </a:p>
        </p:txBody>
      </p:sp>
      <p:sp>
        <p:nvSpPr>
          <p:cNvPr id="117" name="Google Shape;117;p5"/>
          <p:cNvSpPr txBox="1"/>
          <p:nvPr/>
        </p:nvSpPr>
        <p:spPr>
          <a:xfrm>
            <a:off x="2498725" y="2622550"/>
            <a:ext cx="333375" cy="4540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ook Antiqua"/>
              <a:buNone/>
            </a:pPr>
            <a:r>
              <a:rPr b="0" i="0" lang="en-US" sz="2400" u="non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rPr>
              <a:t>$</a:t>
            </a:r>
            <a:endParaRPr/>
          </a:p>
        </p:txBody>
      </p:sp>
      <p:sp>
        <p:nvSpPr>
          <p:cNvPr id="118" name="Google Shape;118;p5"/>
          <p:cNvSpPr txBox="1"/>
          <p:nvPr/>
        </p:nvSpPr>
        <p:spPr>
          <a:xfrm>
            <a:off x="3870325" y="2622550"/>
            <a:ext cx="333375" cy="4540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ook Antiqua"/>
              <a:buNone/>
            </a:pPr>
            <a:r>
              <a:rPr b="0" i="0" lang="en-US" sz="2400" u="non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rPr>
              <a:t>$</a:t>
            </a:r>
            <a:endParaRPr/>
          </a:p>
        </p:txBody>
      </p:sp>
      <p:sp>
        <p:nvSpPr>
          <p:cNvPr id="119" name="Google Shape;119;p5"/>
          <p:cNvSpPr txBox="1"/>
          <p:nvPr/>
        </p:nvSpPr>
        <p:spPr>
          <a:xfrm>
            <a:off x="5241925" y="2622550"/>
            <a:ext cx="333375" cy="4540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ook Antiqua"/>
              <a:buNone/>
            </a:pPr>
            <a:r>
              <a:rPr b="0" i="0" lang="en-US" sz="2400" u="non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rPr>
              <a:t>$</a:t>
            </a:r>
            <a:endParaRPr/>
          </a:p>
        </p:txBody>
      </p:sp>
      <p:sp>
        <p:nvSpPr>
          <p:cNvPr id="120" name="Google Shape;120;p5"/>
          <p:cNvSpPr txBox="1"/>
          <p:nvPr/>
        </p:nvSpPr>
        <p:spPr>
          <a:xfrm>
            <a:off x="6559550" y="2519362"/>
            <a:ext cx="368300" cy="596900"/>
          </a:xfrm>
          <a:prstGeom prst="rect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1" name="Google Shape;121;p5"/>
          <p:cNvSpPr txBox="1"/>
          <p:nvPr/>
        </p:nvSpPr>
        <p:spPr>
          <a:xfrm>
            <a:off x="6613525" y="2622550"/>
            <a:ext cx="333375" cy="4540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ook Antiqua"/>
              <a:buNone/>
            </a:pPr>
            <a:r>
              <a:rPr b="0" i="0" lang="en-US" sz="2400" u="non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rPr>
              <a:t>$</a:t>
            </a:r>
            <a:endParaRPr/>
          </a:p>
        </p:txBody>
      </p:sp>
      <p:sp>
        <p:nvSpPr>
          <p:cNvPr id="122" name="Google Shape;122;p5"/>
          <p:cNvSpPr txBox="1"/>
          <p:nvPr/>
        </p:nvSpPr>
        <p:spPr>
          <a:xfrm>
            <a:off x="1662098" y="2187575"/>
            <a:ext cx="5291100" cy="3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Book Antiqua"/>
              <a:buNone/>
            </a:pPr>
            <a:r>
              <a:rPr b="0" i="0" lang="en-US" sz="1800" u="non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rPr>
              <a:t>F1                    F2                   F3                    F4</a:t>
            </a:r>
            <a:endParaRPr/>
          </a:p>
        </p:txBody>
      </p:sp>
      <p:sp>
        <p:nvSpPr>
          <p:cNvPr id="123" name="Google Shape;123;p5"/>
          <p:cNvSpPr txBox="1"/>
          <p:nvPr/>
        </p:nvSpPr>
        <p:spPr>
          <a:xfrm>
            <a:off x="2084387" y="4502150"/>
            <a:ext cx="3935412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Book Antiqua"/>
              <a:buNone/>
            </a:pPr>
            <a:r>
              <a:rPr b="0" i="0" lang="en-US" sz="2000" u="non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rPr>
              <a:t>Fields Preceded by Field Lengths</a:t>
            </a:r>
            <a:endParaRPr/>
          </a:p>
        </p:txBody>
      </p:sp>
      <p:sp>
        <p:nvSpPr>
          <p:cNvPr id="124" name="Google Shape;124;p5"/>
          <p:cNvSpPr txBox="1"/>
          <p:nvPr/>
        </p:nvSpPr>
        <p:spPr>
          <a:xfrm>
            <a:off x="5957887" y="3908425"/>
            <a:ext cx="977900" cy="596900"/>
          </a:xfrm>
          <a:prstGeom prst="rect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v4</a:t>
            </a:r>
            <a:endParaRPr/>
          </a:p>
        </p:txBody>
      </p:sp>
      <p:sp>
        <p:nvSpPr>
          <p:cNvPr id="125" name="Google Shape;125;p5"/>
          <p:cNvSpPr txBox="1"/>
          <p:nvPr/>
        </p:nvSpPr>
        <p:spPr>
          <a:xfrm rot="10800000">
            <a:off x="5576887" y="3908425"/>
            <a:ext cx="368300" cy="596900"/>
          </a:xfrm>
          <a:prstGeom prst="rect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6" name="Google Shape;126;p5"/>
          <p:cNvSpPr txBox="1"/>
          <p:nvPr/>
        </p:nvSpPr>
        <p:spPr>
          <a:xfrm>
            <a:off x="4586287" y="3908425"/>
            <a:ext cx="977900" cy="596900"/>
          </a:xfrm>
          <a:prstGeom prst="rect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v3</a:t>
            </a:r>
            <a:endParaRPr/>
          </a:p>
        </p:txBody>
      </p:sp>
      <p:sp>
        <p:nvSpPr>
          <p:cNvPr id="127" name="Google Shape;127;p5"/>
          <p:cNvSpPr txBox="1"/>
          <p:nvPr/>
        </p:nvSpPr>
        <p:spPr>
          <a:xfrm rot="10800000">
            <a:off x="4200525" y="3903662"/>
            <a:ext cx="368300" cy="596900"/>
          </a:xfrm>
          <a:prstGeom prst="rect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8" name="Google Shape;128;p5"/>
          <p:cNvSpPr txBox="1"/>
          <p:nvPr/>
        </p:nvSpPr>
        <p:spPr>
          <a:xfrm>
            <a:off x="3209925" y="3903662"/>
            <a:ext cx="977900" cy="596900"/>
          </a:xfrm>
          <a:prstGeom prst="rect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v2</a:t>
            </a:r>
            <a:endParaRPr/>
          </a:p>
        </p:txBody>
      </p:sp>
      <p:sp>
        <p:nvSpPr>
          <p:cNvPr id="129" name="Google Shape;129;p5"/>
          <p:cNvSpPr txBox="1"/>
          <p:nvPr/>
        </p:nvSpPr>
        <p:spPr>
          <a:xfrm rot="10800000">
            <a:off x="2828925" y="3903662"/>
            <a:ext cx="368300" cy="596900"/>
          </a:xfrm>
          <a:prstGeom prst="rect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0" name="Google Shape;130;p5"/>
          <p:cNvSpPr txBox="1"/>
          <p:nvPr/>
        </p:nvSpPr>
        <p:spPr>
          <a:xfrm>
            <a:off x="1838325" y="3903662"/>
            <a:ext cx="977900" cy="596900"/>
          </a:xfrm>
          <a:prstGeom prst="rect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v1</a:t>
            </a:r>
            <a:endParaRPr/>
          </a:p>
        </p:txBody>
      </p:sp>
      <p:sp>
        <p:nvSpPr>
          <p:cNvPr id="131" name="Google Shape;131;p5"/>
          <p:cNvSpPr txBox="1"/>
          <p:nvPr/>
        </p:nvSpPr>
        <p:spPr>
          <a:xfrm rot="10800000">
            <a:off x="1462087" y="3908425"/>
            <a:ext cx="368300" cy="596900"/>
          </a:xfrm>
          <a:prstGeom prst="rect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2" name="Google Shape;132;p5"/>
          <p:cNvSpPr txBox="1"/>
          <p:nvPr/>
        </p:nvSpPr>
        <p:spPr>
          <a:xfrm rot="10800000">
            <a:off x="1517650" y="3944937"/>
            <a:ext cx="184150" cy="46037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3" name="Google Shape;133;p5"/>
          <p:cNvSpPr txBox="1"/>
          <p:nvPr/>
        </p:nvSpPr>
        <p:spPr>
          <a:xfrm>
            <a:off x="1655748" y="3581400"/>
            <a:ext cx="5291100" cy="3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Book Antiqua"/>
              <a:buNone/>
            </a:pPr>
            <a:r>
              <a:rPr b="0" i="0" lang="en-US" sz="1800" u="non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rPr>
              <a:t>F1                    F2                   F3                    F4</a:t>
            </a:r>
            <a:endParaRPr/>
          </a:p>
        </p:txBody>
      </p:sp>
      <p:sp>
        <p:nvSpPr>
          <p:cNvPr id="134" name="Google Shape;134;p5"/>
          <p:cNvSpPr txBox="1"/>
          <p:nvPr/>
        </p:nvSpPr>
        <p:spPr>
          <a:xfrm>
            <a:off x="1447800" y="4035425"/>
            <a:ext cx="441325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L1</a:t>
            </a:r>
            <a:endParaRPr/>
          </a:p>
        </p:txBody>
      </p:sp>
      <p:sp>
        <p:nvSpPr>
          <p:cNvPr id="135" name="Google Shape;135;p5"/>
          <p:cNvSpPr txBox="1"/>
          <p:nvPr/>
        </p:nvSpPr>
        <p:spPr>
          <a:xfrm>
            <a:off x="2809875" y="4060825"/>
            <a:ext cx="441325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L2</a:t>
            </a:r>
            <a:endParaRPr/>
          </a:p>
        </p:txBody>
      </p:sp>
      <p:sp>
        <p:nvSpPr>
          <p:cNvPr id="136" name="Google Shape;136;p5"/>
          <p:cNvSpPr txBox="1"/>
          <p:nvPr/>
        </p:nvSpPr>
        <p:spPr>
          <a:xfrm>
            <a:off x="4181475" y="4060825"/>
            <a:ext cx="441325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L3</a:t>
            </a:r>
            <a:endParaRPr/>
          </a:p>
        </p:txBody>
      </p:sp>
      <p:sp>
        <p:nvSpPr>
          <p:cNvPr id="137" name="Google Shape;137;p5"/>
          <p:cNvSpPr txBox="1"/>
          <p:nvPr/>
        </p:nvSpPr>
        <p:spPr>
          <a:xfrm>
            <a:off x="5553075" y="4060825"/>
            <a:ext cx="441325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L4</a:t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6"/>
          <p:cNvSpPr txBox="1"/>
          <p:nvPr/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3" name="Google Shape;143;p6"/>
          <p:cNvSpPr txBox="1"/>
          <p:nvPr/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4" name="Google Shape;144;p6"/>
          <p:cNvSpPr txBox="1"/>
          <p:nvPr>
            <p:ph type="title"/>
          </p:nvPr>
        </p:nvSpPr>
        <p:spPr>
          <a:xfrm>
            <a:off x="838200" y="647700"/>
            <a:ext cx="7772400" cy="110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Book Antiqua"/>
              <a:buNone/>
            </a:pPr>
            <a:r>
              <a:rPr b="0" i="1" lang="en-US" sz="4000" u="non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rPr>
              <a:t>Record Formats: Variable Length </a:t>
            </a:r>
            <a:r>
              <a:rPr b="0" i="1" lang="en-US" sz="2800" u="non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rPr>
              <a:t>(continued)</a:t>
            </a:r>
            <a:endParaRPr/>
          </a:p>
        </p:txBody>
      </p:sp>
      <p:sp>
        <p:nvSpPr>
          <p:cNvPr id="145" name="Google Shape;145;p6"/>
          <p:cNvSpPr txBox="1"/>
          <p:nvPr>
            <p:ph idx="1" type="body"/>
          </p:nvPr>
        </p:nvSpPr>
        <p:spPr>
          <a:xfrm>
            <a:off x="762000" y="18288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❖"/>
            </a:pPr>
            <a:r>
              <a:rPr b="0" i="0" lang="en-US" sz="280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Variable-length fields with a directory:</a:t>
            </a:r>
            <a:endParaRPr/>
          </a:p>
        </p:txBody>
      </p:sp>
      <p:sp>
        <p:nvSpPr>
          <p:cNvPr id="146" name="Google Shape;146;p6"/>
          <p:cNvSpPr txBox="1"/>
          <p:nvPr/>
        </p:nvSpPr>
        <p:spPr>
          <a:xfrm>
            <a:off x="442912" y="4572000"/>
            <a:ext cx="8472487" cy="1690687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0" i="0" lang="en-US" sz="240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 This format: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ook Antiqua"/>
              <a:buNone/>
            </a:pPr>
            <a:r>
              <a:rPr b="0" i="0" lang="en-US" sz="200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	(1) Offers direct access to the </a:t>
            </a:r>
            <a:r>
              <a:rPr b="0" i="1" lang="en-US" sz="200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i</a:t>
            </a: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'</a:t>
            </a:r>
            <a:r>
              <a:rPr b="0" i="1" lang="en-US" sz="200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th</a:t>
            </a:r>
            <a:r>
              <a:rPr b="0" i="0" lang="en-US" sz="200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 field.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ook Antiqua"/>
              <a:buNone/>
            </a:pPr>
            <a:r>
              <a:rPr b="0" i="0" lang="en-US" sz="200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	(2) Helps support efficient storage of </a:t>
            </a:r>
            <a:r>
              <a:rPr b="0" i="1" lang="en-US" sz="2000" u="sng">
                <a:solidFill>
                  <a:schemeClr val="accent2"/>
                </a:solidFill>
                <a:latin typeface="Book Antiqua"/>
                <a:ea typeface="Book Antiqua"/>
                <a:cs typeface="Book Antiqua"/>
                <a:sym typeface="Book Antiqua"/>
              </a:rPr>
              <a:t>null</a:t>
            </a:r>
            <a:r>
              <a:rPr b="0" i="0" lang="en-US" sz="2000" u="none">
                <a:solidFill>
                  <a:schemeClr val="accent2"/>
                </a:solidFill>
                <a:latin typeface="Book Antiqua"/>
                <a:ea typeface="Book Antiqua"/>
                <a:cs typeface="Book Antiqua"/>
                <a:sym typeface="Book Antiqua"/>
              </a:rPr>
              <a:t> </a:t>
            </a:r>
            <a:r>
              <a:rPr b="0" i="0" lang="en-US" sz="2000" u="none">
                <a:solidFill>
                  <a:srgbClr val="0D0D0D"/>
                </a:solidFill>
                <a:latin typeface="Book Antiqua"/>
                <a:ea typeface="Book Antiqua"/>
                <a:cs typeface="Book Antiqua"/>
                <a:sym typeface="Book Antiqua"/>
              </a:rPr>
              <a:t>values. (Q: How?)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Book Antiqua"/>
              <a:buNone/>
            </a:pPr>
            <a:r>
              <a:rPr b="0" i="0" lang="en-US" sz="2000" u="none">
                <a:solidFill>
                  <a:schemeClr val="accent2"/>
                </a:solidFill>
                <a:latin typeface="Book Antiqua"/>
                <a:ea typeface="Book Antiqua"/>
                <a:cs typeface="Book Antiqua"/>
                <a:sym typeface="Book Antiqua"/>
              </a:rPr>
              <a:t>	</a:t>
            </a:r>
            <a:r>
              <a:rPr b="0" i="0" lang="en-US" sz="2000" u="none">
                <a:solidFill>
                  <a:srgbClr val="0D0D0D"/>
                </a:solidFill>
                <a:latin typeface="Book Antiqua"/>
                <a:ea typeface="Book Antiqua"/>
                <a:cs typeface="Book Antiqua"/>
                <a:sym typeface="Book Antiqua"/>
              </a:rPr>
              <a:t>(3) Just requires a </a:t>
            </a:r>
            <a:r>
              <a:rPr b="0" i="0" lang="en-US" sz="200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small directory overhead.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ook Antiqua"/>
              <a:buNone/>
            </a:pPr>
            <a:r>
              <a:rPr b="0" i="0" lang="en-US" sz="200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	(4) Can even help with </a:t>
            </a:r>
            <a:r>
              <a:rPr b="0" i="0" lang="en-US" sz="180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ALTER TABLE ADD COLUMN</a:t>
            </a:r>
            <a:r>
              <a:rPr b="0" i="0" lang="en-US" sz="200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!  (</a:t>
            </a:r>
            <a:r>
              <a:rPr b="1" i="1" lang="en-US" sz="200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Q</a:t>
            </a:r>
            <a:r>
              <a:rPr b="0" i="0" lang="en-US" sz="200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: How?)</a:t>
            </a:r>
            <a:endParaRPr/>
          </a:p>
        </p:txBody>
      </p:sp>
      <p:sp>
        <p:nvSpPr>
          <p:cNvPr id="147" name="Google Shape;147;p6"/>
          <p:cNvSpPr txBox="1"/>
          <p:nvPr/>
        </p:nvSpPr>
        <p:spPr>
          <a:xfrm>
            <a:off x="1293812" y="3946525"/>
            <a:ext cx="4383087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Book Antiqua"/>
              <a:buNone/>
            </a:pPr>
            <a:r>
              <a:rPr b="0" i="0" lang="en-US" sz="2000" u="non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rPr>
              <a:t>Array of </a:t>
            </a:r>
            <a:r>
              <a:rPr b="0" i="0" lang="en-US" sz="2000" u="none">
                <a:solidFill>
                  <a:srgbClr val="FC0128"/>
                </a:solidFill>
                <a:latin typeface="Book Antiqua"/>
                <a:ea typeface="Book Antiqua"/>
                <a:cs typeface="Book Antiqua"/>
                <a:sym typeface="Book Antiqua"/>
              </a:rPr>
              <a:t>field</a:t>
            </a:r>
            <a:r>
              <a:rPr b="0" i="0" lang="en-US" sz="2000" u="non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rPr>
              <a:t> </a:t>
            </a:r>
            <a:r>
              <a:rPr b="0" i="0" lang="en-US" sz="2000" u="none">
                <a:solidFill>
                  <a:schemeClr val="accent2"/>
                </a:solidFill>
                <a:latin typeface="Book Antiqua"/>
                <a:ea typeface="Book Antiqua"/>
                <a:cs typeface="Book Antiqua"/>
                <a:sym typeface="Book Antiqua"/>
              </a:rPr>
              <a:t>offsets</a:t>
            </a:r>
            <a:r>
              <a:rPr b="0" i="0" lang="en-US" sz="2000" u="non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rPr>
              <a:t> (</a:t>
            </a:r>
            <a:r>
              <a:rPr b="0" i="1" lang="en-US" sz="2000" u="non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rPr>
              <a:t>a.k.a. </a:t>
            </a:r>
            <a:r>
              <a:rPr b="0" i="0" lang="en-US" sz="2000" u="none">
                <a:solidFill>
                  <a:srgbClr val="FC0128"/>
                </a:solidFill>
                <a:latin typeface="Book Antiqua"/>
                <a:ea typeface="Book Antiqua"/>
                <a:cs typeface="Book Antiqua"/>
                <a:sym typeface="Book Antiqua"/>
              </a:rPr>
              <a:t>directory</a:t>
            </a:r>
            <a:r>
              <a:rPr b="0" i="0" lang="en-US" sz="2000" u="non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rPr>
              <a:t>)</a:t>
            </a:r>
            <a:endParaRPr/>
          </a:p>
        </p:txBody>
      </p:sp>
      <p:sp>
        <p:nvSpPr>
          <p:cNvPr id="148" name="Google Shape;148;p6"/>
          <p:cNvSpPr txBox="1"/>
          <p:nvPr/>
        </p:nvSpPr>
        <p:spPr>
          <a:xfrm>
            <a:off x="3487724" y="2667000"/>
            <a:ext cx="3675000" cy="3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Book Antiqua"/>
              <a:buNone/>
            </a:pPr>
            <a:r>
              <a:rPr b="0" i="0" lang="en-US" sz="1800" u="non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rPr>
              <a:t>F1             F2             F3             F4</a:t>
            </a:r>
            <a:endParaRPr/>
          </a:p>
        </p:txBody>
      </p:sp>
      <p:sp>
        <p:nvSpPr>
          <p:cNvPr id="149" name="Google Shape;149;p6"/>
          <p:cNvSpPr txBox="1"/>
          <p:nvPr/>
        </p:nvSpPr>
        <p:spPr>
          <a:xfrm>
            <a:off x="1681162" y="2998787"/>
            <a:ext cx="368300" cy="596900"/>
          </a:xfrm>
          <a:prstGeom prst="rect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0" name="Google Shape;150;p6"/>
          <p:cNvSpPr txBox="1"/>
          <p:nvPr/>
        </p:nvSpPr>
        <p:spPr>
          <a:xfrm>
            <a:off x="2062162" y="2998787"/>
            <a:ext cx="368300" cy="596900"/>
          </a:xfrm>
          <a:prstGeom prst="rect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1" name="Google Shape;151;p6"/>
          <p:cNvSpPr txBox="1"/>
          <p:nvPr/>
        </p:nvSpPr>
        <p:spPr>
          <a:xfrm>
            <a:off x="2443162" y="2998787"/>
            <a:ext cx="368300" cy="596900"/>
          </a:xfrm>
          <a:prstGeom prst="rect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2" name="Google Shape;152;p6"/>
          <p:cNvSpPr txBox="1"/>
          <p:nvPr/>
        </p:nvSpPr>
        <p:spPr>
          <a:xfrm>
            <a:off x="2824162" y="2998787"/>
            <a:ext cx="368300" cy="596900"/>
          </a:xfrm>
          <a:prstGeom prst="rect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3" name="Google Shape;153;p6"/>
          <p:cNvSpPr txBox="1"/>
          <p:nvPr/>
        </p:nvSpPr>
        <p:spPr>
          <a:xfrm>
            <a:off x="3205162" y="2998787"/>
            <a:ext cx="977900" cy="596900"/>
          </a:xfrm>
          <a:prstGeom prst="rect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v1</a:t>
            </a:r>
            <a:endParaRPr/>
          </a:p>
        </p:txBody>
      </p:sp>
      <p:sp>
        <p:nvSpPr>
          <p:cNvPr id="154" name="Google Shape;154;p6"/>
          <p:cNvSpPr txBox="1"/>
          <p:nvPr/>
        </p:nvSpPr>
        <p:spPr>
          <a:xfrm>
            <a:off x="4195762" y="2998787"/>
            <a:ext cx="977900" cy="596900"/>
          </a:xfrm>
          <a:prstGeom prst="rect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v2</a:t>
            </a:r>
            <a:endParaRPr/>
          </a:p>
        </p:txBody>
      </p:sp>
      <p:sp>
        <p:nvSpPr>
          <p:cNvPr id="155" name="Google Shape;155;p6"/>
          <p:cNvSpPr txBox="1"/>
          <p:nvPr/>
        </p:nvSpPr>
        <p:spPr>
          <a:xfrm>
            <a:off x="5186362" y="2998787"/>
            <a:ext cx="977900" cy="596900"/>
          </a:xfrm>
          <a:prstGeom prst="rect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v3</a:t>
            </a:r>
            <a:endParaRPr/>
          </a:p>
        </p:txBody>
      </p:sp>
      <p:sp>
        <p:nvSpPr>
          <p:cNvPr id="156" name="Google Shape;156;p6"/>
          <p:cNvSpPr txBox="1"/>
          <p:nvPr/>
        </p:nvSpPr>
        <p:spPr>
          <a:xfrm>
            <a:off x="6176962" y="2998787"/>
            <a:ext cx="977900" cy="596900"/>
          </a:xfrm>
          <a:prstGeom prst="rect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v4</a:t>
            </a:r>
            <a:endParaRPr/>
          </a:p>
        </p:txBody>
      </p:sp>
      <p:sp>
        <p:nvSpPr>
          <p:cNvPr id="157" name="Google Shape;157;p6"/>
          <p:cNvSpPr/>
          <p:nvPr/>
        </p:nvSpPr>
        <p:spPr>
          <a:xfrm>
            <a:off x="1903412" y="3525837"/>
            <a:ext cx="2287587" cy="295275"/>
          </a:xfrm>
          <a:custGeom>
            <a:rect b="b" l="l" r="r" t="t"/>
            <a:pathLst>
              <a:path extrusionOk="0" h="341" w="1441">
                <a:moveTo>
                  <a:pt x="0" y="0"/>
                </a:moveTo>
                <a:lnTo>
                  <a:pt x="28" y="65"/>
                </a:lnTo>
                <a:lnTo>
                  <a:pt x="53" y="102"/>
                </a:lnTo>
                <a:lnTo>
                  <a:pt x="90" y="127"/>
                </a:lnTo>
                <a:lnTo>
                  <a:pt x="128" y="152"/>
                </a:lnTo>
                <a:lnTo>
                  <a:pt x="165" y="177"/>
                </a:lnTo>
                <a:lnTo>
                  <a:pt x="228" y="202"/>
                </a:lnTo>
                <a:lnTo>
                  <a:pt x="265" y="227"/>
                </a:lnTo>
                <a:lnTo>
                  <a:pt x="315" y="240"/>
                </a:lnTo>
                <a:lnTo>
                  <a:pt x="365" y="265"/>
                </a:lnTo>
                <a:lnTo>
                  <a:pt x="415" y="277"/>
                </a:lnTo>
                <a:lnTo>
                  <a:pt x="453" y="302"/>
                </a:lnTo>
                <a:lnTo>
                  <a:pt x="503" y="315"/>
                </a:lnTo>
                <a:lnTo>
                  <a:pt x="553" y="327"/>
                </a:lnTo>
                <a:lnTo>
                  <a:pt x="603" y="340"/>
                </a:lnTo>
                <a:lnTo>
                  <a:pt x="653" y="340"/>
                </a:lnTo>
                <a:lnTo>
                  <a:pt x="690" y="340"/>
                </a:lnTo>
                <a:lnTo>
                  <a:pt x="728" y="340"/>
                </a:lnTo>
                <a:lnTo>
                  <a:pt x="778" y="340"/>
                </a:lnTo>
                <a:lnTo>
                  <a:pt x="815" y="340"/>
                </a:lnTo>
                <a:lnTo>
                  <a:pt x="865" y="340"/>
                </a:lnTo>
                <a:lnTo>
                  <a:pt x="903" y="340"/>
                </a:lnTo>
                <a:lnTo>
                  <a:pt x="940" y="327"/>
                </a:lnTo>
                <a:lnTo>
                  <a:pt x="978" y="315"/>
                </a:lnTo>
                <a:lnTo>
                  <a:pt x="1015" y="302"/>
                </a:lnTo>
                <a:lnTo>
                  <a:pt x="1053" y="290"/>
                </a:lnTo>
                <a:lnTo>
                  <a:pt x="1090" y="277"/>
                </a:lnTo>
                <a:lnTo>
                  <a:pt x="1128" y="265"/>
                </a:lnTo>
                <a:lnTo>
                  <a:pt x="1165" y="252"/>
                </a:lnTo>
                <a:lnTo>
                  <a:pt x="1203" y="227"/>
                </a:lnTo>
                <a:lnTo>
                  <a:pt x="1240" y="215"/>
                </a:lnTo>
                <a:lnTo>
                  <a:pt x="1303" y="190"/>
                </a:lnTo>
                <a:lnTo>
                  <a:pt x="1365" y="177"/>
                </a:lnTo>
                <a:lnTo>
                  <a:pt x="1403" y="165"/>
                </a:lnTo>
                <a:lnTo>
                  <a:pt x="1415" y="127"/>
                </a:lnTo>
                <a:lnTo>
                  <a:pt x="1428" y="90"/>
                </a:lnTo>
                <a:lnTo>
                  <a:pt x="1440" y="48"/>
                </a:lnTo>
              </a:path>
            </a:pathLst>
          </a:custGeom>
          <a:noFill/>
          <a:ln cap="rnd" cmpd="sng" w="12700">
            <a:solidFill>
              <a:schemeClr val="dk2"/>
            </a:solidFill>
            <a:prstDash val="solid"/>
            <a:round/>
            <a:headEnd len="sm" w="sm" type="none"/>
            <a:tailEnd len="med" w="med" type="stealth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8" name="Google Shape;158;p6"/>
          <p:cNvSpPr/>
          <p:nvPr/>
        </p:nvSpPr>
        <p:spPr>
          <a:xfrm>
            <a:off x="2208212" y="3525837"/>
            <a:ext cx="2973387" cy="381000"/>
          </a:xfrm>
          <a:custGeom>
            <a:rect b="b" l="l" r="r" t="t"/>
            <a:pathLst>
              <a:path extrusionOk="0" h="441" w="1873">
                <a:moveTo>
                  <a:pt x="0" y="0"/>
                </a:moveTo>
                <a:lnTo>
                  <a:pt x="61" y="15"/>
                </a:lnTo>
                <a:lnTo>
                  <a:pt x="111" y="52"/>
                </a:lnTo>
                <a:lnTo>
                  <a:pt x="148" y="77"/>
                </a:lnTo>
                <a:lnTo>
                  <a:pt x="186" y="115"/>
                </a:lnTo>
                <a:lnTo>
                  <a:pt x="223" y="152"/>
                </a:lnTo>
                <a:lnTo>
                  <a:pt x="261" y="190"/>
                </a:lnTo>
                <a:lnTo>
                  <a:pt x="311" y="240"/>
                </a:lnTo>
                <a:lnTo>
                  <a:pt x="348" y="265"/>
                </a:lnTo>
                <a:lnTo>
                  <a:pt x="398" y="302"/>
                </a:lnTo>
                <a:lnTo>
                  <a:pt x="436" y="327"/>
                </a:lnTo>
                <a:lnTo>
                  <a:pt x="473" y="352"/>
                </a:lnTo>
                <a:lnTo>
                  <a:pt x="511" y="365"/>
                </a:lnTo>
                <a:lnTo>
                  <a:pt x="561" y="390"/>
                </a:lnTo>
                <a:lnTo>
                  <a:pt x="611" y="402"/>
                </a:lnTo>
                <a:lnTo>
                  <a:pt x="648" y="415"/>
                </a:lnTo>
                <a:lnTo>
                  <a:pt x="686" y="427"/>
                </a:lnTo>
                <a:lnTo>
                  <a:pt x="736" y="440"/>
                </a:lnTo>
                <a:lnTo>
                  <a:pt x="786" y="440"/>
                </a:lnTo>
                <a:lnTo>
                  <a:pt x="836" y="440"/>
                </a:lnTo>
                <a:lnTo>
                  <a:pt x="886" y="440"/>
                </a:lnTo>
                <a:lnTo>
                  <a:pt x="923" y="440"/>
                </a:lnTo>
                <a:lnTo>
                  <a:pt x="961" y="440"/>
                </a:lnTo>
                <a:lnTo>
                  <a:pt x="998" y="440"/>
                </a:lnTo>
                <a:lnTo>
                  <a:pt x="1048" y="427"/>
                </a:lnTo>
                <a:lnTo>
                  <a:pt x="1098" y="427"/>
                </a:lnTo>
                <a:lnTo>
                  <a:pt x="1136" y="427"/>
                </a:lnTo>
                <a:lnTo>
                  <a:pt x="1198" y="415"/>
                </a:lnTo>
                <a:lnTo>
                  <a:pt x="1236" y="415"/>
                </a:lnTo>
                <a:lnTo>
                  <a:pt x="1273" y="415"/>
                </a:lnTo>
                <a:lnTo>
                  <a:pt x="1311" y="402"/>
                </a:lnTo>
                <a:lnTo>
                  <a:pt x="1348" y="402"/>
                </a:lnTo>
                <a:lnTo>
                  <a:pt x="1386" y="402"/>
                </a:lnTo>
                <a:lnTo>
                  <a:pt x="1436" y="390"/>
                </a:lnTo>
                <a:lnTo>
                  <a:pt x="1473" y="377"/>
                </a:lnTo>
                <a:lnTo>
                  <a:pt x="1511" y="365"/>
                </a:lnTo>
                <a:lnTo>
                  <a:pt x="1549" y="352"/>
                </a:lnTo>
                <a:lnTo>
                  <a:pt x="1586" y="340"/>
                </a:lnTo>
                <a:lnTo>
                  <a:pt x="1624" y="315"/>
                </a:lnTo>
                <a:lnTo>
                  <a:pt x="1661" y="302"/>
                </a:lnTo>
                <a:lnTo>
                  <a:pt x="1699" y="265"/>
                </a:lnTo>
                <a:lnTo>
                  <a:pt x="1736" y="240"/>
                </a:lnTo>
                <a:lnTo>
                  <a:pt x="1774" y="215"/>
                </a:lnTo>
                <a:lnTo>
                  <a:pt x="1811" y="190"/>
                </a:lnTo>
                <a:lnTo>
                  <a:pt x="1836" y="152"/>
                </a:lnTo>
                <a:lnTo>
                  <a:pt x="1849" y="115"/>
                </a:lnTo>
                <a:lnTo>
                  <a:pt x="1861" y="77"/>
                </a:lnTo>
                <a:lnTo>
                  <a:pt x="1872" y="48"/>
                </a:lnTo>
              </a:path>
            </a:pathLst>
          </a:custGeom>
          <a:noFill/>
          <a:ln cap="rnd" cmpd="sng" w="12700">
            <a:solidFill>
              <a:schemeClr val="dk2"/>
            </a:solidFill>
            <a:prstDash val="solid"/>
            <a:round/>
            <a:headEnd len="sm" w="sm" type="none"/>
            <a:tailEnd len="med" w="med" type="stealth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9" name="Google Shape;159;p6"/>
          <p:cNvSpPr/>
          <p:nvPr/>
        </p:nvSpPr>
        <p:spPr>
          <a:xfrm>
            <a:off x="2665412" y="3525837"/>
            <a:ext cx="3506787" cy="347662"/>
          </a:xfrm>
          <a:custGeom>
            <a:rect b="b" l="l" r="r" t="t"/>
            <a:pathLst>
              <a:path extrusionOk="0" h="403" w="2209">
                <a:moveTo>
                  <a:pt x="0" y="0"/>
                </a:moveTo>
                <a:lnTo>
                  <a:pt x="10" y="52"/>
                </a:lnTo>
                <a:lnTo>
                  <a:pt x="23" y="90"/>
                </a:lnTo>
                <a:lnTo>
                  <a:pt x="35" y="127"/>
                </a:lnTo>
                <a:lnTo>
                  <a:pt x="60" y="165"/>
                </a:lnTo>
                <a:lnTo>
                  <a:pt x="98" y="202"/>
                </a:lnTo>
                <a:lnTo>
                  <a:pt x="135" y="227"/>
                </a:lnTo>
                <a:lnTo>
                  <a:pt x="173" y="265"/>
                </a:lnTo>
                <a:lnTo>
                  <a:pt x="210" y="290"/>
                </a:lnTo>
                <a:lnTo>
                  <a:pt x="248" y="302"/>
                </a:lnTo>
                <a:lnTo>
                  <a:pt x="285" y="327"/>
                </a:lnTo>
                <a:lnTo>
                  <a:pt x="323" y="352"/>
                </a:lnTo>
                <a:lnTo>
                  <a:pt x="360" y="365"/>
                </a:lnTo>
                <a:lnTo>
                  <a:pt x="398" y="377"/>
                </a:lnTo>
                <a:lnTo>
                  <a:pt x="448" y="377"/>
                </a:lnTo>
                <a:lnTo>
                  <a:pt x="485" y="390"/>
                </a:lnTo>
                <a:lnTo>
                  <a:pt x="523" y="390"/>
                </a:lnTo>
                <a:lnTo>
                  <a:pt x="585" y="390"/>
                </a:lnTo>
                <a:lnTo>
                  <a:pt x="623" y="390"/>
                </a:lnTo>
                <a:lnTo>
                  <a:pt x="673" y="390"/>
                </a:lnTo>
                <a:lnTo>
                  <a:pt x="723" y="402"/>
                </a:lnTo>
                <a:lnTo>
                  <a:pt x="760" y="402"/>
                </a:lnTo>
                <a:lnTo>
                  <a:pt x="798" y="402"/>
                </a:lnTo>
                <a:lnTo>
                  <a:pt x="835" y="402"/>
                </a:lnTo>
                <a:lnTo>
                  <a:pt x="873" y="402"/>
                </a:lnTo>
                <a:lnTo>
                  <a:pt x="910" y="402"/>
                </a:lnTo>
                <a:lnTo>
                  <a:pt x="948" y="402"/>
                </a:lnTo>
                <a:lnTo>
                  <a:pt x="985" y="402"/>
                </a:lnTo>
                <a:lnTo>
                  <a:pt x="1035" y="402"/>
                </a:lnTo>
                <a:lnTo>
                  <a:pt x="1085" y="402"/>
                </a:lnTo>
                <a:lnTo>
                  <a:pt x="1123" y="402"/>
                </a:lnTo>
                <a:lnTo>
                  <a:pt x="1160" y="402"/>
                </a:lnTo>
                <a:lnTo>
                  <a:pt x="1210" y="402"/>
                </a:lnTo>
                <a:lnTo>
                  <a:pt x="1261" y="402"/>
                </a:lnTo>
                <a:lnTo>
                  <a:pt x="1298" y="402"/>
                </a:lnTo>
                <a:lnTo>
                  <a:pt x="1336" y="402"/>
                </a:lnTo>
                <a:lnTo>
                  <a:pt x="1373" y="402"/>
                </a:lnTo>
                <a:lnTo>
                  <a:pt x="1423" y="390"/>
                </a:lnTo>
                <a:lnTo>
                  <a:pt x="1473" y="390"/>
                </a:lnTo>
                <a:lnTo>
                  <a:pt x="1511" y="390"/>
                </a:lnTo>
                <a:lnTo>
                  <a:pt x="1561" y="390"/>
                </a:lnTo>
                <a:lnTo>
                  <a:pt x="1598" y="377"/>
                </a:lnTo>
                <a:lnTo>
                  <a:pt x="1648" y="377"/>
                </a:lnTo>
                <a:lnTo>
                  <a:pt x="1686" y="365"/>
                </a:lnTo>
                <a:lnTo>
                  <a:pt x="1723" y="365"/>
                </a:lnTo>
                <a:lnTo>
                  <a:pt x="1761" y="352"/>
                </a:lnTo>
                <a:lnTo>
                  <a:pt x="1811" y="340"/>
                </a:lnTo>
                <a:lnTo>
                  <a:pt x="1861" y="327"/>
                </a:lnTo>
                <a:lnTo>
                  <a:pt x="1898" y="315"/>
                </a:lnTo>
                <a:lnTo>
                  <a:pt x="1936" y="290"/>
                </a:lnTo>
                <a:lnTo>
                  <a:pt x="1973" y="265"/>
                </a:lnTo>
                <a:lnTo>
                  <a:pt x="2011" y="240"/>
                </a:lnTo>
                <a:lnTo>
                  <a:pt x="2048" y="215"/>
                </a:lnTo>
                <a:lnTo>
                  <a:pt x="2086" y="190"/>
                </a:lnTo>
                <a:lnTo>
                  <a:pt x="2123" y="165"/>
                </a:lnTo>
                <a:lnTo>
                  <a:pt x="2161" y="140"/>
                </a:lnTo>
                <a:lnTo>
                  <a:pt x="2186" y="102"/>
                </a:lnTo>
                <a:lnTo>
                  <a:pt x="2198" y="65"/>
                </a:lnTo>
                <a:lnTo>
                  <a:pt x="2208" y="48"/>
                </a:lnTo>
              </a:path>
            </a:pathLst>
          </a:custGeom>
          <a:noFill/>
          <a:ln cap="rnd" cmpd="sng" w="12700">
            <a:solidFill>
              <a:schemeClr val="dk2"/>
            </a:solidFill>
            <a:prstDash val="solid"/>
            <a:round/>
            <a:headEnd len="sm" w="sm" type="none"/>
            <a:tailEnd len="med" w="med" type="stealth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0" name="Google Shape;160;p6"/>
          <p:cNvSpPr/>
          <p:nvPr/>
        </p:nvSpPr>
        <p:spPr>
          <a:xfrm>
            <a:off x="2970212" y="3525837"/>
            <a:ext cx="4192587" cy="347662"/>
          </a:xfrm>
          <a:custGeom>
            <a:rect b="b" l="l" r="r" t="t"/>
            <a:pathLst>
              <a:path extrusionOk="0" h="403" w="2641">
                <a:moveTo>
                  <a:pt x="0" y="0"/>
                </a:moveTo>
                <a:lnTo>
                  <a:pt x="31" y="52"/>
                </a:lnTo>
                <a:lnTo>
                  <a:pt x="43" y="90"/>
                </a:lnTo>
                <a:lnTo>
                  <a:pt x="81" y="115"/>
                </a:lnTo>
                <a:lnTo>
                  <a:pt x="118" y="140"/>
                </a:lnTo>
                <a:lnTo>
                  <a:pt x="156" y="152"/>
                </a:lnTo>
                <a:lnTo>
                  <a:pt x="193" y="177"/>
                </a:lnTo>
                <a:lnTo>
                  <a:pt x="231" y="202"/>
                </a:lnTo>
                <a:lnTo>
                  <a:pt x="281" y="227"/>
                </a:lnTo>
                <a:lnTo>
                  <a:pt x="318" y="240"/>
                </a:lnTo>
                <a:lnTo>
                  <a:pt x="356" y="252"/>
                </a:lnTo>
                <a:lnTo>
                  <a:pt x="393" y="277"/>
                </a:lnTo>
                <a:lnTo>
                  <a:pt x="443" y="302"/>
                </a:lnTo>
                <a:lnTo>
                  <a:pt x="481" y="315"/>
                </a:lnTo>
                <a:lnTo>
                  <a:pt x="518" y="327"/>
                </a:lnTo>
                <a:lnTo>
                  <a:pt x="568" y="340"/>
                </a:lnTo>
                <a:lnTo>
                  <a:pt x="618" y="352"/>
                </a:lnTo>
                <a:lnTo>
                  <a:pt x="668" y="365"/>
                </a:lnTo>
                <a:lnTo>
                  <a:pt x="718" y="377"/>
                </a:lnTo>
                <a:lnTo>
                  <a:pt x="756" y="390"/>
                </a:lnTo>
                <a:lnTo>
                  <a:pt x="793" y="390"/>
                </a:lnTo>
                <a:lnTo>
                  <a:pt x="831" y="390"/>
                </a:lnTo>
                <a:lnTo>
                  <a:pt x="868" y="390"/>
                </a:lnTo>
                <a:lnTo>
                  <a:pt x="906" y="390"/>
                </a:lnTo>
                <a:lnTo>
                  <a:pt x="956" y="402"/>
                </a:lnTo>
                <a:lnTo>
                  <a:pt x="1006" y="402"/>
                </a:lnTo>
                <a:lnTo>
                  <a:pt x="1056" y="402"/>
                </a:lnTo>
                <a:lnTo>
                  <a:pt x="1094" y="402"/>
                </a:lnTo>
                <a:lnTo>
                  <a:pt x="1144" y="402"/>
                </a:lnTo>
                <a:lnTo>
                  <a:pt x="1194" y="402"/>
                </a:lnTo>
                <a:lnTo>
                  <a:pt x="1231" y="402"/>
                </a:lnTo>
                <a:lnTo>
                  <a:pt x="1269" y="402"/>
                </a:lnTo>
                <a:lnTo>
                  <a:pt x="1319" y="402"/>
                </a:lnTo>
                <a:lnTo>
                  <a:pt x="1356" y="402"/>
                </a:lnTo>
                <a:lnTo>
                  <a:pt x="1394" y="402"/>
                </a:lnTo>
                <a:lnTo>
                  <a:pt x="1444" y="402"/>
                </a:lnTo>
                <a:lnTo>
                  <a:pt x="1481" y="402"/>
                </a:lnTo>
                <a:lnTo>
                  <a:pt x="1531" y="402"/>
                </a:lnTo>
                <a:lnTo>
                  <a:pt x="1581" y="402"/>
                </a:lnTo>
                <a:lnTo>
                  <a:pt x="1619" y="402"/>
                </a:lnTo>
                <a:lnTo>
                  <a:pt x="1656" y="402"/>
                </a:lnTo>
                <a:lnTo>
                  <a:pt x="1706" y="402"/>
                </a:lnTo>
                <a:lnTo>
                  <a:pt x="1744" y="390"/>
                </a:lnTo>
                <a:lnTo>
                  <a:pt x="1781" y="390"/>
                </a:lnTo>
                <a:lnTo>
                  <a:pt x="1819" y="390"/>
                </a:lnTo>
                <a:lnTo>
                  <a:pt x="1856" y="377"/>
                </a:lnTo>
                <a:lnTo>
                  <a:pt x="1894" y="377"/>
                </a:lnTo>
                <a:lnTo>
                  <a:pt x="1944" y="377"/>
                </a:lnTo>
                <a:lnTo>
                  <a:pt x="1994" y="377"/>
                </a:lnTo>
                <a:lnTo>
                  <a:pt x="2031" y="365"/>
                </a:lnTo>
                <a:lnTo>
                  <a:pt x="2069" y="365"/>
                </a:lnTo>
                <a:lnTo>
                  <a:pt x="2106" y="365"/>
                </a:lnTo>
                <a:lnTo>
                  <a:pt x="2144" y="352"/>
                </a:lnTo>
                <a:lnTo>
                  <a:pt x="2181" y="340"/>
                </a:lnTo>
                <a:lnTo>
                  <a:pt x="2219" y="327"/>
                </a:lnTo>
                <a:lnTo>
                  <a:pt x="2269" y="315"/>
                </a:lnTo>
                <a:lnTo>
                  <a:pt x="2306" y="302"/>
                </a:lnTo>
                <a:lnTo>
                  <a:pt x="2344" y="277"/>
                </a:lnTo>
                <a:lnTo>
                  <a:pt x="2381" y="252"/>
                </a:lnTo>
                <a:lnTo>
                  <a:pt x="2419" y="240"/>
                </a:lnTo>
                <a:lnTo>
                  <a:pt x="2456" y="227"/>
                </a:lnTo>
                <a:lnTo>
                  <a:pt x="2494" y="190"/>
                </a:lnTo>
                <a:lnTo>
                  <a:pt x="2531" y="165"/>
                </a:lnTo>
                <a:lnTo>
                  <a:pt x="2569" y="140"/>
                </a:lnTo>
                <a:lnTo>
                  <a:pt x="2606" y="102"/>
                </a:lnTo>
                <a:lnTo>
                  <a:pt x="2631" y="65"/>
                </a:lnTo>
                <a:lnTo>
                  <a:pt x="2640" y="48"/>
                </a:lnTo>
              </a:path>
            </a:pathLst>
          </a:custGeom>
          <a:noFill/>
          <a:ln cap="rnd" cmpd="sng" w="12700">
            <a:solidFill>
              <a:schemeClr val="dk2"/>
            </a:solidFill>
            <a:prstDash val="solid"/>
            <a:round/>
            <a:headEnd len="sm" w="sm" type="none"/>
            <a:tailEnd len="med" w="med" type="stealth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1" name="Google Shape;161;p6"/>
          <p:cNvSpPr txBox="1"/>
          <p:nvPr/>
        </p:nvSpPr>
        <p:spPr>
          <a:xfrm>
            <a:off x="1306512" y="2997200"/>
            <a:ext cx="368300" cy="596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2" name="Google Shape;162;p6"/>
          <p:cNvSpPr txBox="1"/>
          <p:nvPr/>
        </p:nvSpPr>
        <p:spPr>
          <a:xfrm>
            <a:off x="1336675" y="3122612"/>
            <a:ext cx="377825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0" i="1" lang="en-US" sz="18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7"/>
          <p:cNvSpPr txBox="1"/>
          <p:nvPr/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8" name="Google Shape;168;p7"/>
          <p:cNvSpPr txBox="1"/>
          <p:nvPr/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9" name="Google Shape;169;p7"/>
          <p:cNvSpPr txBox="1"/>
          <p:nvPr>
            <p:ph type="title"/>
          </p:nvPr>
        </p:nvSpPr>
        <p:spPr>
          <a:xfrm>
            <a:off x="838200" y="647700"/>
            <a:ext cx="7772400" cy="110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Book Antiqua"/>
              <a:buNone/>
            </a:pPr>
            <a:r>
              <a:rPr b="0" i="1" lang="en-US" sz="4000" u="non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rPr>
              <a:t>Record Formats: Variable Length</a:t>
            </a:r>
            <a:endParaRPr/>
          </a:p>
        </p:txBody>
      </p:sp>
      <p:sp>
        <p:nvSpPr>
          <p:cNvPr id="170" name="Google Shape;170;p7"/>
          <p:cNvSpPr txBox="1"/>
          <p:nvPr>
            <p:ph idx="1" type="body"/>
          </p:nvPr>
        </p:nvSpPr>
        <p:spPr>
          <a:xfrm>
            <a:off x="762000" y="19812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❖"/>
            </a:pPr>
            <a:r>
              <a:rPr b="0" i="0" lang="en-US" sz="280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More variations on a theme...</a:t>
            </a:r>
            <a:endParaRPr/>
          </a:p>
        </p:txBody>
      </p:sp>
      <p:sp>
        <p:nvSpPr>
          <p:cNvPr id="171" name="Google Shape;171;p7"/>
          <p:cNvSpPr txBox="1"/>
          <p:nvPr/>
        </p:nvSpPr>
        <p:spPr>
          <a:xfrm>
            <a:off x="3863975" y="2798762"/>
            <a:ext cx="3908425" cy="363537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Book Antiqua"/>
              <a:buNone/>
            </a:pPr>
            <a:r>
              <a:rPr b="0" i="0" lang="en-US" sz="1800" u="non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rPr>
              <a:t>F1             F2             F3             F4</a:t>
            </a:r>
            <a:endParaRPr/>
          </a:p>
        </p:txBody>
      </p:sp>
      <p:sp>
        <p:nvSpPr>
          <p:cNvPr id="172" name="Google Shape;172;p7"/>
          <p:cNvSpPr txBox="1"/>
          <p:nvPr/>
        </p:nvSpPr>
        <p:spPr>
          <a:xfrm>
            <a:off x="1576387" y="3130550"/>
            <a:ext cx="427037" cy="596900"/>
          </a:xfrm>
          <a:prstGeom prst="rect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3" name="Google Shape;173;p7"/>
          <p:cNvSpPr txBox="1"/>
          <p:nvPr/>
        </p:nvSpPr>
        <p:spPr>
          <a:xfrm>
            <a:off x="2017712" y="3130550"/>
            <a:ext cx="427037" cy="596900"/>
          </a:xfrm>
          <a:prstGeom prst="rect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4" name="Google Shape;174;p7"/>
          <p:cNvSpPr txBox="1"/>
          <p:nvPr/>
        </p:nvSpPr>
        <p:spPr>
          <a:xfrm>
            <a:off x="2459037" y="3130550"/>
            <a:ext cx="427037" cy="596900"/>
          </a:xfrm>
          <a:prstGeom prst="rect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5" name="Google Shape;175;p7"/>
          <p:cNvSpPr txBox="1"/>
          <p:nvPr/>
        </p:nvSpPr>
        <p:spPr>
          <a:xfrm>
            <a:off x="2900362" y="3130550"/>
            <a:ext cx="427037" cy="596900"/>
          </a:xfrm>
          <a:prstGeom prst="rect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6" name="Google Shape;176;p7"/>
          <p:cNvSpPr txBox="1"/>
          <p:nvPr/>
        </p:nvSpPr>
        <p:spPr>
          <a:xfrm>
            <a:off x="3341687" y="3130550"/>
            <a:ext cx="1131887" cy="596900"/>
          </a:xfrm>
          <a:prstGeom prst="rect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v1</a:t>
            </a:r>
            <a:endParaRPr/>
          </a:p>
        </p:txBody>
      </p:sp>
      <p:sp>
        <p:nvSpPr>
          <p:cNvPr id="177" name="Google Shape;177;p7"/>
          <p:cNvSpPr txBox="1"/>
          <p:nvPr/>
        </p:nvSpPr>
        <p:spPr>
          <a:xfrm>
            <a:off x="4489450" y="3130550"/>
            <a:ext cx="1131887" cy="596900"/>
          </a:xfrm>
          <a:prstGeom prst="rect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v2</a:t>
            </a:r>
            <a:endParaRPr/>
          </a:p>
        </p:txBody>
      </p:sp>
      <p:sp>
        <p:nvSpPr>
          <p:cNvPr id="178" name="Google Shape;178;p7"/>
          <p:cNvSpPr txBox="1"/>
          <p:nvPr/>
        </p:nvSpPr>
        <p:spPr>
          <a:xfrm>
            <a:off x="5635625" y="3130550"/>
            <a:ext cx="1133475" cy="596900"/>
          </a:xfrm>
          <a:prstGeom prst="rect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v3</a:t>
            </a:r>
            <a:endParaRPr/>
          </a:p>
        </p:txBody>
      </p:sp>
      <p:sp>
        <p:nvSpPr>
          <p:cNvPr id="179" name="Google Shape;179;p7"/>
          <p:cNvSpPr txBox="1"/>
          <p:nvPr/>
        </p:nvSpPr>
        <p:spPr>
          <a:xfrm>
            <a:off x="6783387" y="3130550"/>
            <a:ext cx="1131887" cy="596900"/>
          </a:xfrm>
          <a:prstGeom prst="rect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v4</a:t>
            </a:r>
            <a:endParaRPr/>
          </a:p>
        </p:txBody>
      </p:sp>
      <p:sp>
        <p:nvSpPr>
          <p:cNvPr id="180" name="Google Shape;180;p7"/>
          <p:cNvSpPr/>
          <p:nvPr/>
        </p:nvSpPr>
        <p:spPr>
          <a:xfrm>
            <a:off x="1833562" y="3657600"/>
            <a:ext cx="2649537" cy="295275"/>
          </a:xfrm>
          <a:custGeom>
            <a:rect b="b" l="l" r="r" t="t"/>
            <a:pathLst>
              <a:path extrusionOk="0" h="341" w="1441">
                <a:moveTo>
                  <a:pt x="0" y="0"/>
                </a:moveTo>
                <a:lnTo>
                  <a:pt x="28" y="65"/>
                </a:lnTo>
                <a:lnTo>
                  <a:pt x="53" y="102"/>
                </a:lnTo>
                <a:lnTo>
                  <a:pt x="90" y="127"/>
                </a:lnTo>
                <a:lnTo>
                  <a:pt x="128" y="152"/>
                </a:lnTo>
                <a:lnTo>
                  <a:pt x="165" y="177"/>
                </a:lnTo>
                <a:lnTo>
                  <a:pt x="228" y="202"/>
                </a:lnTo>
                <a:lnTo>
                  <a:pt x="265" y="227"/>
                </a:lnTo>
                <a:lnTo>
                  <a:pt x="315" y="240"/>
                </a:lnTo>
                <a:lnTo>
                  <a:pt x="365" y="265"/>
                </a:lnTo>
                <a:lnTo>
                  <a:pt x="415" y="277"/>
                </a:lnTo>
                <a:lnTo>
                  <a:pt x="453" y="302"/>
                </a:lnTo>
                <a:lnTo>
                  <a:pt x="503" y="315"/>
                </a:lnTo>
                <a:lnTo>
                  <a:pt x="553" y="327"/>
                </a:lnTo>
                <a:lnTo>
                  <a:pt x="603" y="340"/>
                </a:lnTo>
                <a:lnTo>
                  <a:pt x="653" y="340"/>
                </a:lnTo>
                <a:lnTo>
                  <a:pt x="690" y="340"/>
                </a:lnTo>
                <a:lnTo>
                  <a:pt x="728" y="340"/>
                </a:lnTo>
                <a:lnTo>
                  <a:pt x="778" y="340"/>
                </a:lnTo>
                <a:lnTo>
                  <a:pt x="815" y="340"/>
                </a:lnTo>
                <a:lnTo>
                  <a:pt x="865" y="340"/>
                </a:lnTo>
                <a:lnTo>
                  <a:pt x="903" y="340"/>
                </a:lnTo>
                <a:lnTo>
                  <a:pt x="940" y="327"/>
                </a:lnTo>
                <a:lnTo>
                  <a:pt x="978" y="315"/>
                </a:lnTo>
                <a:lnTo>
                  <a:pt x="1015" y="302"/>
                </a:lnTo>
                <a:lnTo>
                  <a:pt x="1053" y="290"/>
                </a:lnTo>
                <a:lnTo>
                  <a:pt x="1090" y="277"/>
                </a:lnTo>
                <a:lnTo>
                  <a:pt x="1128" y="265"/>
                </a:lnTo>
                <a:lnTo>
                  <a:pt x="1165" y="252"/>
                </a:lnTo>
                <a:lnTo>
                  <a:pt x="1203" y="227"/>
                </a:lnTo>
                <a:lnTo>
                  <a:pt x="1240" y="215"/>
                </a:lnTo>
                <a:lnTo>
                  <a:pt x="1303" y="190"/>
                </a:lnTo>
                <a:lnTo>
                  <a:pt x="1365" y="177"/>
                </a:lnTo>
                <a:lnTo>
                  <a:pt x="1403" y="165"/>
                </a:lnTo>
                <a:lnTo>
                  <a:pt x="1415" y="127"/>
                </a:lnTo>
                <a:lnTo>
                  <a:pt x="1428" y="90"/>
                </a:lnTo>
                <a:lnTo>
                  <a:pt x="1440" y="48"/>
                </a:lnTo>
              </a:path>
            </a:pathLst>
          </a:custGeom>
          <a:noFill/>
          <a:ln cap="rnd" cmpd="sng" w="12700">
            <a:solidFill>
              <a:schemeClr val="dk2"/>
            </a:solidFill>
            <a:prstDash val="solid"/>
            <a:round/>
            <a:headEnd len="sm" w="sm" type="none"/>
            <a:tailEnd len="med" w="med" type="stealth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1" name="Google Shape;181;p7"/>
          <p:cNvSpPr/>
          <p:nvPr/>
        </p:nvSpPr>
        <p:spPr>
          <a:xfrm>
            <a:off x="2185987" y="3657600"/>
            <a:ext cx="3446462" cy="381000"/>
          </a:xfrm>
          <a:custGeom>
            <a:rect b="b" l="l" r="r" t="t"/>
            <a:pathLst>
              <a:path extrusionOk="0" h="441" w="1873">
                <a:moveTo>
                  <a:pt x="0" y="0"/>
                </a:moveTo>
                <a:lnTo>
                  <a:pt x="61" y="15"/>
                </a:lnTo>
                <a:lnTo>
                  <a:pt x="111" y="52"/>
                </a:lnTo>
                <a:lnTo>
                  <a:pt x="148" y="77"/>
                </a:lnTo>
                <a:lnTo>
                  <a:pt x="186" y="115"/>
                </a:lnTo>
                <a:lnTo>
                  <a:pt x="223" y="152"/>
                </a:lnTo>
                <a:lnTo>
                  <a:pt x="261" y="190"/>
                </a:lnTo>
                <a:lnTo>
                  <a:pt x="311" y="240"/>
                </a:lnTo>
                <a:lnTo>
                  <a:pt x="348" y="265"/>
                </a:lnTo>
                <a:lnTo>
                  <a:pt x="398" y="302"/>
                </a:lnTo>
                <a:lnTo>
                  <a:pt x="436" y="327"/>
                </a:lnTo>
                <a:lnTo>
                  <a:pt x="473" y="352"/>
                </a:lnTo>
                <a:lnTo>
                  <a:pt x="511" y="365"/>
                </a:lnTo>
                <a:lnTo>
                  <a:pt x="561" y="390"/>
                </a:lnTo>
                <a:lnTo>
                  <a:pt x="611" y="402"/>
                </a:lnTo>
                <a:lnTo>
                  <a:pt x="648" y="415"/>
                </a:lnTo>
                <a:lnTo>
                  <a:pt x="686" y="427"/>
                </a:lnTo>
                <a:lnTo>
                  <a:pt x="736" y="440"/>
                </a:lnTo>
                <a:lnTo>
                  <a:pt x="786" y="440"/>
                </a:lnTo>
                <a:lnTo>
                  <a:pt x="836" y="440"/>
                </a:lnTo>
                <a:lnTo>
                  <a:pt x="886" y="440"/>
                </a:lnTo>
                <a:lnTo>
                  <a:pt x="923" y="440"/>
                </a:lnTo>
                <a:lnTo>
                  <a:pt x="961" y="440"/>
                </a:lnTo>
                <a:lnTo>
                  <a:pt x="998" y="440"/>
                </a:lnTo>
                <a:lnTo>
                  <a:pt x="1048" y="427"/>
                </a:lnTo>
                <a:lnTo>
                  <a:pt x="1098" y="427"/>
                </a:lnTo>
                <a:lnTo>
                  <a:pt x="1136" y="427"/>
                </a:lnTo>
                <a:lnTo>
                  <a:pt x="1198" y="415"/>
                </a:lnTo>
                <a:lnTo>
                  <a:pt x="1236" y="415"/>
                </a:lnTo>
                <a:lnTo>
                  <a:pt x="1273" y="415"/>
                </a:lnTo>
                <a:lnTo>
                  <a:pt x="1311" y="402"/>
                </a:lnTo>
                <a:lnTo>
                  <a:pt x="1348" y="402"/>
                </a:lnTo>
                <a:lnTo>
                  <a:pt x="1386" y="402"/>
                </a:lnTo>
                <a:lnTo>
                  <a:pt x="1436" y="390"/>
                </a:lnTo>
                <a:lnTo>
                  <a:pt x="1473" y="377"/>
                </a:lnTo>
                <a:lnTo>
                  <a:pt x="1511" y="365"/>
                </a:lnTo>
                <a:lnTo>
                  <a:pt x="1549" y="352"/>
                </a:lnTo>
                <a:lnTo>
                  <a:pt x="1586" y="340"/>
                </a:lnTo>
                <a:lnTo>
                  <a:pt x="1624" y="315"/>
                </a:lnTo>
                <a:lnTo>
                  <a:pt x="1661" y="302"/>
                </a:lnTo>
                <a:lnTo>
                  <a:pt x="1699" y="265"/>
                </a:lnTo>
                <a:lnTo>
                  <a:pt x="1736" y="240"/>
                </a:lnTo>
                <a:lnTo>
                  <a:pt x="1774" y="215"/>
                </a:lnTo>
                <a:lnTo>
                  <a:pt x="1811" y="190"/>
                </a:lnTo>
                <a:lnTo>
                  <a:pt x="1836" y="152"/>
                </a:lnTo>
                <a:lnTo>
                  <a:pt x="1849" y="115"/>
                </a:lnTo>
                <a:lnTo>
                  <a:pt x="1861" y="77"/>
                </a:lnTo>
                <a:lnTo>
                  <a:pt x="1872" y="48"/>
                </a:lnTo>
              </a:path>
            </a:pathLst>
          </a:custGeom>
          <a:noFill/>
          <a:ln cap="rnd" cmpd="sng" w="12700">
            <a:solidFill>
              <a:schemeClr val="dk2"/>
            </a:solidFill>
            <a:prstDash val="solid"/>
            <a:round/>
            <a:headEnd len="sm" w="sm" type="none"/>
            <a:tailEnd len="med" w="med" type="stealth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2" name="Google Shape;182;p7"/>
          <p:cNvSpPr/>
          <p:nvPr/>
        </p:nvSpPr>
        <p:spPr>
          <a:xfrm>
            <a:off x="2716212" y="3657600"/>
            <a:ext cx="4060825" cy="347662"/>
          </a:xfrm>
          <a:custGeom>
            <a:rect b="b" l="l" r="r" t="t"/>
            <a:pathLst>
              <a:path extrusionOk="0" h="403" w="2209">
                <a:moveTo>
                  <a:pt x="0" y="0"/>
                </a:moveTo>
                <a:lnTo>
                  <a:pt x="10" y="52"/>
                </a:lnTo>
                <a:lnTo>
                  <a:pt x="23" y="90"/>
                </a:lnTo>
                <a:lnTo>
                  <a:pt x="35" y="127"/>
                </a:lnTo>
                <a:lnTo>
                  <a:pt x="60" y="165"/>
                </a:lnTo>
                <a:lnTo>
                  <a:pt x="98" y="202"/>
                </a:lnTo>
                <a:lnTo>
                  <a:pt x="135" y="227"/>
                </a:lnTo>
                <a:lnTo>
                  <a:pt x="173" y="265"/>
                </a:lnTo>
                <a:lnTo>
                  <a:pt x="210" y="290"/>
                </a:lnTo>
                <a:lnTo>
                  <a:pt x="248" y="302"/>
                </a:lnTo>
                <a:lnTo>
                  <a:pt x="285" y="327"/>
                </a:lnTo>
                <a:lnTo>
                  <a:pt x="323" y="352"/>
                </a:lnTo>
                <a:lnTo>
                  <a:pt x="360" y="365"/>
                </a:lnTo>
                <a:lnTo>
                  <a:pt x="398" y="377"/>
                </a:lnTo>
                <a:lnTo>
                  <a:pt x="448" y="377"/>
                </a:lnTo>
                <a:lnTo>
                  <a:pt x="485" y="390"/>
                </a:lnTo>
                <a:lnTo>
                  <a:pt x="523" y="390"/>
                </a:lnTo>
                <a:lnTo>
                  <a:pt x="585" y="390"/>
                </a:lnTo>
                <a:lnTo>
                  <a:pt x="623" y="390"/>
                </a:lnTo>
                <a:lnTo>
                  <a:pt x="673" y="390"/>
                </a:lnTo>
                <a:lnTo>
                  <a:pt x="723" y="402"/>
                </a:lnTo>
                <a:lnTo>
                  <a:pt x="760" y="402"/>
                </a:lnTo>
                <a:lnTo>
                  <a:pt x="798" y="402"/>
                </a:lnTo>
                <a:lnTo>
                  <a:pt x="835" y="402"/>
                </a:lnTo>
                <a:lnTo>
                  <a:pt x="873" y="402"/>
                </a:lnTo>
                <a:lnTo>
                  <a:pt x="910" y="402"/>
                </a:lnTo>
                <a:lnTo>
                  <a:pt x="948" y="402"/>
                </a:lnTo>
                <a:lnTo>
                  <a:pt x="985" y="402"/>
                </a:lnTo>
                <a:lnTo>
                  <a:pt x="1035" y="402"/>
                </a:lnTo>
                <a:lnTo>
                  <a:pt x="1085" y="402"/>
                </a:lnTo>
                <a:lnTo>
                  <a:pt x="1123" y="402"/>
                </a:lnTo>
                <a:lnTo>
                  <a:pt x="1160" y="402"/>
                </a:lnTo>
                <a:lnTo>
                  <a:pt x="1210" y="402"/>
                </a:lnTo>
                <a:lnTo>
                  <a:pt x="1261" y="402"/>
                </a:lnTo>
                <a:lnTo>
                  <a:pt x="1298" y="402"/>
                </a:lnTo>
                <a:lnTo>
                  <a:pt x="1336" y="402"/>
                </a:lnTo>
                <a:lnTo>
                  <a:pt x="1373" y="402"/>
                </a:lnTo>
                <a:lnTo>
                  <a:pt x="1423" y="390"/>
                </a:lnTo>
                <a:lnTo>
                  <a:pt x="1473" y="390"/>
                </a:lnTo>
                <a:lnTo>
                  <a:pt x="1511" y="390"/>
                </a:lnTo>
                <a:lnTo>
                  <a:pt x="1561" y="390"/>
                </a:lnTo>
                <a:lnTo>
                  <a:pt x="1598" y="377"/>
                </a:lnTo>
                <a:lnTo>
                  <a:pt x="1648" y="377"/>
                </a:lnTo>
                <a:lnTo>
                  <a:pt x="1686" y="365"/>
                </a:lnTo>
                <a:lnTo>
                  <a:pt x="1723" y="365"/>
                </a:lnTo>
                <a:lnTo>
                  <a:pt x="1761" y="352"/>
                </a:lnTo>
                <a:lnTo>
                  <a:pt x="1811" y="340"/>
                </a:lnTo>
                <a:lnTo>
                  <a:pt x="1861" y="327"/>
                </a:lnTo>
                <a:lnTo>
                  <a:pt x="1898" y="315"/>
                </a:lnTo>
                <a:lnTo>
                  <a:pt x="1936" y="290"/>
                </a:lnTo>
                <a:lnTo>
                  <a:pt x="1973" y="265"/>
                </a:lnTo>
                <a:lnTo>
                  <a:pt x="2011" y="240"/>
                </a:lnTo>
                <a:lnTo>
                  <a:pt x="2048" y="215"/>
                </a:lnTo>
                <a:lnTo>
                  <a:pt x="2086" y="190"/>
                </a:lnTo>
                <a:lnTo>
                  <a:pt x="2123" y="165"/>
                </a:lnTo>
                <a:lnTo>
                  <a:pt x="2161" y="140"/>
                </a:lnTo>
                <a:lnTo>
                  <a:pt x="2186" y="102"/>
                </a:lnTo>
                <a:lnTo>
                  <a:pt x="2198" y="65"/>
                </a:lnTo>
                <a:lnTo>
                  <a:pt x="2208" y="48"/>
                </a:lnTo>
              </a:path>
            </a:pathLst>
          </a:custGeom>
          <a:noFill/>
          <a:ln cap="rnd" cmpd="sng" w="12700">
            <a:solidFill>
              <a:schemeClr val="dk2"/>
            </a:solidFill>
            <a:prstDash val="solid"/>
            <a:round/>
            <a:headEnd len="sm" w="sm" type="none"/>
            <a:tailEnd len="med" w="med" type="stealth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3" name="Google Shape;183;p7"/>
          <p:cNvSpPr/>
          <p:nvPr/>
        </p:nvSpPr>
        <p:spPr>
          <a:xfrm>
            <a:off x="3068637" y="3657600"/>
            <a:ext cx="4856162" cy="347662"/>
          </a:xfrm>
          <a:custGeom>
            <a:rect b="b" l="l" r="r" t="t"/>
            <a:pathLst>
              <a:path extrusionOk="0" h="403" w="2641">
                <a:moveTo>
                  <a:pt x="0" y="0"/>
                </a:moveTo>
                <a:lnTo>
                  <a:pt x="31" y="52"/>
                </a:lnTo>
                <a:lnTo>
                  <a:pt x="43" y="90"/>
                </a:lnTo>
                <a:lnTo>
                  <a:pt x="81" y="115"/>
                </a:lnTo>
                <a:lnTo>
                  <a:pt x="118" y="140"/>
                </a:lnTo>
                <a:lnTo>
                  <a:pt x="156" y="152"/>
                </a:lnTo>
                <a:lnTo>
                  <a:pt x="193" y="177"/>
                </a:lnTo>
                <a:lnTo>
                  <a:pt x="231" y="202"/>
                </a:lnTo>
                <a:lnTo>
                  <a:pt x="281" y="227"/>
                </a:lnTo>
                <a:lnTo>
                  <a:pt x="318" y="240"/>
                </a:lnTo>
                <a:lnTo>
                  <a:pt x="356" y="252"/>
                </a:lnTo>
                <a:lnTo>
                  <a:pt x="393" y="277"/>
                </a:lnTo>
                <a:lnTo>
                  <a:pt x="443" y="302"/>
                </a:lnTo>
                <a:lnTo>
                  <a:pt x="481" y="315"/>
                </a:lnTo>
                <a:lnTo>
                  <a:pt x="518" y="327"/>
                </a:lnTo>
                <a:lnTo>
                  <a:pt x="568" y="340"/>
                </a:lnTo>
                <a:lnTo>
                  <a:pt x="618" y="352"/>
                </a:lnTo>
                <a:lnTo>
                  <a:pt x="668" y="365"/>
                </a:lnTo>
                <a:lnTo>
                  <a:pt x="718" y="377"/>
                </a:lnTo>
                <a:lnTo>
                  <a:pt x="756" y="390"/>
                </a:lnTo>
                <a:lnTo>
                  <a:pt x="793" y="390"/>
                </a:lnTo>
                <a:lnTo>
                  <a:pt x="831" y="390"/>
                </a:lnTo>
                <a:lnTo>
                  <a:pt x="868" y="390"/>
                </a:lnTo>
                <a:lnTo>
                  <a:pt x="906" y="390"/>
                </a:lnTo>
                <a:lnTo>
                  <a:pt x="956" y="402"/>
                </a:lnTo>
                <a:lnTo>
                  <a:pt x="1006" y="402"/>
                </a:lnTo>
                <a:lnTo>
                  <a:pt x="1056" y="402"/>
                </a:lnTo>
                <a:lnTo>
                  <a:pt x="1094" y="402"/>
                </a:lnTo>
                <a:lnTo>
                  <a:pt x="1144" y="402"/>
                </a:lnTo>
                <a:lnTo>
                  <a:pt x="1194" y="402"/>
                </a:lnTo>
                <a:lnTo>
                  <a:pt x="1231" y="402"/>
                </a:lnTo>
                <a:lnTo>
                  <a:pt x="1269" y="402"/>
                </a:lnTo>
                <a:lnTo>
                  <a:pt x="1319" y="402"/>
                </a:lnTo>
                <a:lnTo>
                  <a:pt x="1356" y="402"/>
                </a:lnTo>
                <a:lnTo>
                  <a:pt x="1394" y="402"/>
                </a:lnTo>
                <a:lnTo>
                  <a:pt x="1444" y="402"/>
                </a:lnTo>
                <a:lnTo>
                  <a:pt x="1481" y="402"/>
                </a:lnTo>
                <a:lnTo>
                  <a:pt x="1531" y="402"/>
                </a:lnTo>
                <a:lnTo>
                  <a:pt x="1581" y="402"/>
                </a:lnTo>
                <a:lnTo>
                  <a:pt x="1619" y="402"/>
                </a:lnTo>
                <a:lnTo>
                  <a:pt x="1656" y="402"/>
                </a:lnTo>
                <a:lnTo>
                  <a:pt x="1706" y="402"/>
                </a:lnTo>
                <a:lnTo>
                  <a:pt x="1744" y="390"/>
                </a:lnTo>
                <a:lnTo>
                  <a:pt x="1781" y="390"/>
                </a:lnTo>
                <a:lnTo>
                  <a:pt x="1819" y="390"/>
                </a:lnTo>
                <a:lnTo>
                  <a:pt x="1856" y="377"/>
                </a:lnTo>
                <a:lnTo>
                  <a:pt x="1894" y="377"/>
                </a:lnTo>
                <a:lnTo>
                  <a:pt x="1944" y="377"/>
                </a:lnTo>
                <a:lnTo>
                  <a:pt x="1994" y="377"/>
                </a:lnTo>
                <a:lnTo>
                  <a:pt x="2031" y="365"/>
                </a:lnTo>
                <a:lnTo>
                  <a:pt x="2069" y="365"/>
                </a:lnTo>
                <a:lnTo>
                  <a:pt x="2106" y="365"/>
                </a:lnTo>
                <a:lnTo>
                  <a:pt x="2144" y="352"/>
                </a:lnTo>
                <a:lnTo>
                  <a:pt x="2181" y="340"/>
                </a:lnTo>
                <a:lnTo>
                  <a:pt x="2219" y="327"/>
                </a:lnTo>
                <a:lnTo>
                  <a:pt x="2269" y="315"/>
                </a:lnTo>
                <a:lnTo>
                  <a:pt x="2306" y="302"/>
                </a:lnTo>
                <a:lnTo>
                  <a:pt x="2344" y="277"/>
                </a:lnTo>
                <a:lnTo>
                  <a:pt x="2381" y="252"/>
                </a:lnTo>
                <a:lnTo>
                  <a:pt x="2419" y="240"/>
                </a:lnTo>
                <a:lnTo>
                  <a:pt x="2456" y="227"/>
                </a:lnTo>
                <a:lnTo>
                  <a:pt x="2494" y="190"/>
                </a:lnTo>
                <a:lnTo>
                  <a:pt x="2531" y="165"/>
                </a:lnTo>
                <a:lnTo>
                  <a:pt x="2569" y="140"/>
                </a:lnTo>
                <a:lnTo>
                  <a:pt x="2606" y="102"/>
                </a:lnTo>
                <a:lnTo>
                  <a:pt x="2631" y="65"/>
                </a:lnTo>
                <a:lnTo>
                  <a:pt x="2640" y="48"/>
                </a:lnTo>
              </a:path>
            </a:pathLst>
          </a:custGeom>
          <a:noFill/>
          <a:ln cap="rnd" cmpd="sng" w="12700">
            <a:solidFill>
              <a:schemeClr val="dk2"/>
            </a:solidFill>
            <a:prstDash val="solid"/>
            <a:round/>
            <a:headEnd len="sm" w="sm" type="none"/>
            <a:tailEnd len="med" w="med" type="stealth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4" name="Google Shape;184;p7"/>
          <p:cNvSpPr txBox="1"/>
          <p:nvPr/>
        </p:nvSpPr>
        <p:spPr>
          <a:xfrm>
            <a:off x="715962" y="3128962"/>
            <a:ext cx="427037" cy="596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5" name="Google Shape;185;p7"/>
          <p:cNvSpPr txBox="1"/>
          <p:nvPr/>
        </p:nvSpPr>
        <p:spPr>
          <a:xfrm>
            <a:off x="781050" y="3217862"/>
            <a:ext cx="43815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0" i="1" lang="en-US" sz="18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/>
          </a:p>
        </p:txBody>
      </p:sp>
      <p:sp>
        <p:nvSpPr>
          <p:cNvPr id="186" name="Google Shape;186;p7"/>
          <p:cNvSpPr txBox="1"/>
          <p:nvPr/>
        </p:nvSpPr>
        <p:spPr>
          <a:xfrm>
            <a:off x="1143000" y="3128962"/>
            <a:ext cx="427037" cy="596900"/>
          </a:xfrm>
          <a:prstGeom prst="rect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7" name="Google Shape;187;p7"/>
          <p:cNvSpPr txBox="1"/>
          <p:nvPr/>
        </p:nvSpPr>
        <p:spPr>
          <a:xfrm>
            <a:off x="1079500" y="3255962"/>
            <a:ext cx="544512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0123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rgbClr val="E4012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0000</a:t>
            </a:r>
            <a:endParaRPr/>
          </a:p>
        </p:txBody>
      </p:sp>
      <p:sp>
        <p:nvSpPr>
          <p:cNvPr id="188" name="Google Shape;188;p7"/>
          <p:cNvSpPr txBox="1"/>
          <p:nvPr/>
        </p:nvSpPr>
        <p:spPr>
          <a:xfrm>
            <a:off x="762000" y="2722562"/>
            <a:ext cx="244157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0123"/>
              </a:buClr>
              <a:buSzPts val="1800"/>
              <a:buFont typeface="Book Antiqua"/>
              <a:buNone/>
            </a:pPr>
            <a:r>
              <a:rPr b="0" i="0" lang="en-US" sz="1800" u="none">
                <a:solidFill>
                  <a:srgbClr val="E40123"/>
                </a:solidFill>
                <a:latin typeface="Book Antiqua"/>
                <a:ea typeface="Book Antiqua"/>
                <a:cs typeface="Book Antiqua"/>
                <a:sym typeface="Book Antiqua"/>
              </a:rPr>
              <a:t>Addition of null flags:</a:t>
            </a:r>
            <a:endParaRPr/>
          </a:p>
        </p:txBody>
      </p:sp>
      <p:sp>
        <p:nvSpPr>
          <p:cNvPr id="189" name="Google Shape;189;p7"/>
          <p:cNvSpPr txBox="1"/>
          <p:nvPr/>
        </p:nvSpPr>
        <p:spPr>
          <a:xfrm>
            <a:off x="2209800" y="4651375"/>
            <a:ext cx="5334000" cy="363537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Book Antiqua"/>
              <a:buNone/>
            </a:pPr>
            <a:r>
              <a:rPr b="0" i="0" lang="en-US" sz="1800" u="non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rPr>
              <a:t>(F1)        F2          (F3)      F4</a:t>
            </a:r>
            <a:endParaRPr/>
          </a:p>
        </p:txBody>
      </p:sp>
      <p:sp>
        <p:nvSpPr>
          <p:cNvPr id="190" name="Google Shape;190;p7"/>
          <p:cNvSpPr txBox="1"/>
          <p:nvPr/>
        </p:nvSpPr>
        <p:spPr>
          <a:xfrm>
            <a:off x="2092325" y="5021262"/>
            <a:ext cx="427037" cy="596900"/>
          </a:xfrm>
          <a:prstGeom prst="rect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intessential"/>
              <a:buNone/>
            </a:pPr>
            <a:r>
              <a:rPr b="0" i="0" lang="en-US" sz="2400" u="none">
                <a:solidFill>
                  <a:schemeClr val="dk1"/>
                </a:solidFill>
                <a:latin typeface="Quintessential"/>
                <a:ea typeface="Quintessential"/>
                <a:cs typeface="Quintessential"/>
                <a:sym typeface="Quintessential"/>
              </a:rPr>
              <a:t>l1</a:t>
            </a:r>
            <a:endParaRPr/>
          </a:p>
        </p:txBody>
      </p:sp>
      <p:sp>
        <p:nvSpPr>
          <p:cNvPr id="191" name="Google Shape;191;p7"/>
          <p:cNvSpPr txBox="1"/>
          <p:nvPr/>
        </p:nvSpPr>
        <p:spPr>
          <a:xfrm>
            <a:off x="3632200" y="5033962"/>
            <a:ext cx="427037" cy="596900"/>
          </a:xfrm>
          <a:prstGeom prst="rect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intessential"/>
              <a:buNone/>
            </a:pPr>
            <a:r>
              <a:rPr b="0" i="0" lang="en-US" sz="2400" u="none">
                <a:solidFill>
                  <a:schemeClr val="dk1"/>
                </a:solidFill>
                <a:latin typeface="Quintessential"/>
                <a:ea typeface="Quintessential"/>
                <a:cs typeface="Quintessential"/>
                <a:sym typeface="Quintessential"/>
              </a:rPr>
              <a:t>l3</a:t>
            </a:r>
            <a:endParaRPr/>
          </a:p>
        </p:txBody>
      </p:sp>
      <p:sp>
        <p:nvSpPr>
          <p:cNvPr id="192" name="Google Shape;192;p7"/>
          <p:cNvSpPr txBox="1"/>
          <p:nvPr/>
        </p:nvSpPr>
        <p:spPr>
          <a:xfrm>
            <a:off x="4060825" y="5033962"/>
            <a:ext cx="427037" cy="596900"/>
          </a:xfrm>
          <a:prstGeom prst="rect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3" name="Google Shape;193;p7"/>
          <p:cNvSpPr txBox="1"/>
          <p:nvPr/>
        </p:nvSpPr>
        <p:spPr>
          <a:xfrm>
            <a:off x="5257800" y="5033962"/>
            <a:ext cx="1131887" cy="5969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v1</a:t>
            </a:r>
            <a:endParaRPr/>
          </a:p>
        </p:txBody>
      </p:sp>
      <p:sp>
        <p:nvSpPr>
          <p:cNvPr id="194" name="Google Shape;194;p7"/>
          <p:cNvSpPr txBox="1"/>
          <p:nvPr/>
        </p:nvSpPr>
        <p:spPr>
          <a:xfrm>
            <a:off x="6391275" y="5033962"/>
            <a:ext cx="1133475" cy="5969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v3</a:t>
            </a:r>
            <a:endParaRPr/>
          </a:p>
        </p:txBody>
      </p:sp>
      <p:sp>
        <p:nvSpPr>
          <p:cNvPr id="195" name="Google Shape;195;p7"/>
          <p:cNvSpPr txBox="1"/>
          <p:nvPr/>
        </p:nvSpPr>
        <p:spPr>
          <a:xfrm>
            <a:off x="1231900" y="5019675"/>
            <a:ext cx="427037" cy="596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6" name="Google Shape;196;p7"/>
          <p:cNvSpPr txBox="1"/>
          <p:nvPr/>
        </p:nvSpPr>
        <p:spPr>
          <a:xfrm>
            <a:off x="1296987" y="5108575"/>
            <a:ext cx="379412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Times New Roman"/>
              <a:buNone/>
            </a:pPr>
            <a:r>
              <a:rPr b="1" i="1" lang="en-US" sz="1800" u="non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/>
          </a:p>
        </p:txBody>
      </p:sp>
      <p:sp>
        <p:nvSpPr>
          <p:cNvPr id="197" name="Google Shape;197;p7"/>
          <p:cNvSpPr txBox="1"/>
          <p:nvPr/>
        </p:nvSpPr>
        <p:spPr>
          <a:xfrm>
            <a:off x="1658937" y="5019675"/>
            <a:ext cx="427037" cy="596900"/>
          </a:xfrm>
          <a:prstGeom prst="rect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8" name="Google Shape;198;p7"/>
          <p:cNvSpPr txBox="1"/>
          <p:nvPr/>
        </p:nvSpPr>
        <p:spPr>
          <a:xfrm>
            <a:off x="1595437" y="5146675"/>
            <a:ext cx="544512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0000</a:t>
            </a:r>
            <a:endParaRPr/>
          </a:p>
        </p:txBody>
      </p:sp>
      <p:sp>
        <p:nvSpPr>
          <p:cNvPr id="199" name="Google Shape;199;p7"/>
          <p:cNvSpPr txBox="1"/>
          <p:nvPr/>
        </p:nvSpPr>
        <p:spPr>
          <a:xfrm>
            <a:off x="2514600" y="5027612"/>
            <a:ext cx="427037" cy="596900"/>
          </a:xfrm>
          <a:prstGeom prst="rect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0" name="Google Shape;200;p7"/>
          <p:cNvSpPr/>
          <p:nvPr/>
        </p:nvSpPr>
        <p:spPr>
          <a:xfrm>
            <a:off x="2667000" y="5624512"/>
            <a:ext cx="2667000" cy="228600"/>
          </a:xfrm>
          <a:custGeom>
            <a:rect b="b" l="l" r="r" t="t"/>
            <a:pathLst>
              <a:path extrusionOk="0" h="403" w="2209">
                <a:moveTo>
                  <a:pt x="0" y="0"/>
                </a:moveTo>
                <a:lnTo>
                  <a:pt x="10" y="52"/>
                </a:lnTo>
                <a:lnTo>
                  <a:pt x="23" y="90"/>
                </a:lnTo>
                <a:lnTo>
                  <a:pt x="35" y="127"/>
                </a:lnTo>
                <a:lnTo>
                  <a:pt x="60" y="165"/>
                </a:lnTo>
                <a:lnTo>
                  <a:pt x="98" y="202"/>
                </a:lnTo>
                <a:lnTo>
                  <a:pt x="135" y="227"/>
                </a:lnTo>
                <a:lnTo>
                  <a:pt x="173" y="265"/>
                </a:lnTo>
                <a:lnTo>
                  <a:pt x="210" y="290"/>
                </a:lnTo>
                <a:lnTo>
                  <a:pt x="248" y="302"/>
                </a:lnTo>
                <a:lnTo>
                  <a:pt x="285" y="327"/>
                </a:lnTo>
                <a:lnTo>
                  <a:pt x="323" y="352"/>
                </a:lnTo>
                <a:lnTo>
                  <a:pt x="360" y="365"/>
                </a:lnTo>
                <a:lnTo>
                  <a:pt x="398" y="377"/>
                </a:lnTo>
                <a:lnTo>
                  <a:pt x="448" y="377"/>
                </a:lnTo>
                <a:lnTo>
                  <a:pt x="485" y="390"/>
                </a:lnTo>
                <a:lnTo>
                  <a:pt x="523" y="390"/>
                </a:lnTo>
                <a:lnTo>
                  <a:pt x="585" y="390"/>
                </a:lnTo>
                <a:lnTo>
                  <a:pt x="623" y="390"/>
                </a:lnTo>
                <a:lnTo>
                  <a:pt x="673" y="390"/>
                </a:lnTo>
                <a:lnTo>
                  <a:pt x="723" y="402"/>
                </a:lnTo>
                <a:lnTo>
                  <a:pt x="760" y="402"/>
                </a:lnTo>
                <a:lnTo>
                  <a:pt x="798" y="402"/>
                </a:lnTo>
                <a:lnTo>
                  <a:pt x="835" y="402"/>
                </a:lnTo>
                <a:lnTo>
                  <a:pt x="873" y="402"/>
                </a:lnTo>
                <a:lnTo>
                  <a:pt x="910" y="402"/>
                </a:lnTo>
                <a:lnTo>
                  <a:pt x="948" y="402"/>
                </a:lnTo>
                <a:lnTo>
                  <a:pt x="985" y="402"/>
                </a:lnTo>
                <a:lnTo>
                  <a:pt x="1035" y="402"/>
                </a:lnTo>
                <a:lnTo>
                  <a:pt x="1085" y="402"/>
                </a:lnTo>
                <a:lnTo>
                  <a:pt x="1123" y="402"/>
                </a:lnTo>
                <a:lnTo>
                  <a:pt x="1160" y="402"/>
                </a:lnTo>
                <a:lnTo>
                  <a:pt x="1210" y="402"/>
                </a:lnTo>
                <a:lnTo>
                  <a:pt x="1261" y="402"/>
                </a:lnTo>
                <a:lnTo>
                  <a:pt x="1298" y="402"/>
                </a:lnTo>
                <a:lnTo>
                  <a:pt x="1336" y="402"/>
                </a:lnTo>
                <a:lnTo>
                  <a:pt x="1373" y="402"/>
                </a:lnTo>
                <a:lnTo>
                  <a:pt x="1423" y="390"/>
                </a:lnTo>
                <a:lnTo>
                  <a:pt x="1473" y="390"/>
                </a:lnTo>
                <a:lnTo>
                  <a:pt x="1511" y="390"/>
                </a:lnTo>
                <a:lnTo>
                  <a:pt x="1561" y="390"/>
                </a:lnTo>
                <a:lnTo>
                  <a:pt x="1598" y="377"/>
                </a:lnTo>
                <a:lnTo>
                  <a:pt x="1648" y="377"/>
                </a:lnTo>
                <a:lnTo>
                  <a:pt x="1686" y="365"/>
                </a:lnTo>
                <a:lnTo>
                  <a:pt x="1723" y="365"/>
                </a:lnTo>
                <a:lnTo>
                  <a:pt x="1761" y="352"/>
                </a:lnTo>
                <a:lnTo>
                  <a:pt x="1811" y="340"/>
                </a:lnTo>
                <a:lnTo>
                  <a:pt x="1861" y="327"/>
                </a:lnTo>
                <a:lnTo>
                  <a:pt x="1898" y="315"/>
                </a:lnTo>
                <a:lnTo>
                  <a:pt x="1936" y="290"/>
                </a:lnTo>
                <a:lnTo>
                  <a:pt x="1973" y="265"/>
                </a:lnTo>
                <a:lnTo>
                  <a:pt x="2011" y="240"/>
                </a:lnTo>
                <a:lnTo>
                  <a:pt x="2048" y="215"/>
                </a:lnTo>
                <a:lnTo>
                  <a:pt x="2086" y="190"/>
                </a:lnTo>
                <a:lnTo>
                  <a:pt x="2123" y="165"/>
                </a:lnTo>
                <a:lnTo>
                  <a:pt x="2161" y="140"/>
                </a:lnTo>
                <a:lnTo>
                  <a:pt x="2186" y="102"/>
                </a:lnTo>
                <a:lnTo>
                  <a:pt x="2198" y="65"/>
                </a:lnTo>
                <a:lnTo>
                  <a:pt x="2208" y="48"/>
                </a:lnTo>
              </a:path>
            </a:pathLst>
          </a:custGeom>
          <a:noFill/>
          <a:ln cap="rnd" cmpd="sng" w="12700">
            <a:solidFill>
              <a:schemeClr val="dk2"/>
            </a:solidFill>
            <a:prstDash val="solid"/>
            <a:round/>
            <a:headEnd len="sm" w="sm" type="none"/>
            <a:tailEnd len="med" w="med" type="stealth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1" name="Google Shape;201;p7"/>
          <p:cNvSpPr txBox="1"/>
          <p:nvPr/>
        </p:nvSpPr>
        <p:spPr>
          <a:xfrm>
            <a:off x="2946400" y="5027612"/>
            <a:ext cx="685800" cy="596900"/>
          </a:xfrm>
          <a:prstGeom prst="rect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v2</a:t>
            </a:r>
            <a:endParaRPr/>
          </a:p>
        </p:txBody>
      </p:sp>
      <p:sp>
        <p:nvSpPr>
          <p:cNvPr id="202" name="Google Shape;202;p7"/>
          <p:cNvSpPr/>
          <p:nvPr/>
        </p:nvSpPr>
        <p:spPr>
          <a:xfrm>
            <a:off x="4308475" y="5624512"/>
            <a:ext cx="2168525" cy="304800"/>
          </a:xfrm>
          <a:custGeom>
            <a:rect b="b" l="l" r="r" t="t"/>
            <a:pathLst>
              <a:path extrusionOk="0" h="403" w="2209">
                <a:moveTo>
                  <a:pt x="0" y="0"/>
                </a:moveTo>
                <a:lnTo>
                  <a:pt x="10" y="52"/>
                </a:lnTo>
                <a:lnTo>
                  <a:pt x="23" y="90"/>
                </a:lnTo>
                <a:lnTo>
                  <a:pt x="35" y="127"/>
                </a:lnTo>
                <a:lnTo>
                  <a:pt x="60" y="165"/>
                </a:lnTo>
                <a:lnTo>
                  <a:pt x="98" y="202"/>
                </a:lnTo>
                <a:lnTo>
                  <a:pt x="135" y="227"/>
                </a:lnTo>
                <a:lnTo>
                  <a:pt x="173" y="265"/>
                </a:lnTo>
                <a:lnTo>
                  <a:pt x="210" y="290"/>
                </a:lnTo>
                <a:lnTo>
                  <a:pt x="248" y="302"/>
                </a:lnTo>
                <a:lnTo>
                  <a:pt x="285" y="327"/>
                </a:lnTo>
                <a:lnTo>
                  <a:pt x="323" y="352"/>
                </a:lnTo>
                <a:lnTo>
                  <a:pt x="360" y="365"/>
                </a:lnTo>
                <a:lnTo>
                  <a:pt x="398" y="377"/>
                </a:lnTo>
                <a:lnTo>
                  <a:pt x="448" y="377"/>
                </a:lnTo>
                <a:lnTo>
                  <a:pt x="485" y="390"/>
                </a:lnTo>
                <a:lnTo>
                  <a:pt x="523" y="390"/>
                </a:lnTo>
                <a:lnTo>
                  <a:pt x="585" y="390"/>
                </a:lnTo>
                <a:lnTo>
                  <a:pt x="623" y="390"/>
                </a:lnTo>
                <a:lnTo>
                  <a:pt x="673" y="390"/>
                </a:lnTo>
                <a:lnTo>
                  <a:pt x="723" y="402"/>
                </a:lnTo>
                <a:lnTo>
                  <a:pt x="760" y="402"/>
                </a:lnTo>
                <a:lnTo>
                  <a:pt x="798" y="402"/>
                </a:lnTo>
                <a:lnTo>
                  <a:pt x="835" y="402"/>
                </a:lnTo>
                <a:lnTo>
                  <a:pt x="873" y="402"/>
                </a:lnTo>
                <a:lnTo>
                  <a:pt x="910" y="402"/>
                </a:lnTo>
                <a:lnTo>
                  <a:pt x="948" y="402"/>
                </a:lnTo>
                <a:lnTo>
                  <a:pt x="985" y="402"/>
                </a:lnTo>
                <a:lnTo>
                  <a:pt x="1035" y="402"/>
                </a:lnTo>
                <a:lnTo>
                  <a:pt x="1085" y="402"/>
                </a:lnTo>
                <a:lnTo>
                  <a:pt x="1123" y="402"/>
                </a:lnTo>
                <a:lnTo>
                  <a:pt x="1160" y="402"/>
                </a:lnTo>
                <a:lnTo>
                  <a:pt x="1210" y="402"/>
                </a:lnTo>
                <a:lnTo>
                  <a:pt x="1261" y="402"/>
                </a:lnTo>
                <a:lnTo>
                  <a:pt x="1298" y="402"/>
                </a:lnTo>
                <a:lnTo>
                  <a:pt x="1336" y="402"/>
                </a:lnTo>
                <a:lnTo>
                  <a:pt x="1373" y="402"/>
                </a:lnTo>
                <a:lnTo>
                  <a:pt x="1423" y="390"/>
                </a:lnTo>
                <a:lnTo>
                  <a:pt x="1473" y="390"/>
                </a:lnTo>
                <a:lnTo>
                  <a:pt x="1511" y="390"/>
                </a:lnTo>
                <a:lnTo>
                  <a:pt x="1561" y="390"/>
                </a:lnTo>
                <a:lnTo>
                  <a:pt x="1598" y="377"/>
                </a:lnTo>
                <a:lnTo>
                  <a:pt x="1648" y="377"/>
                </a:lnTo>
                <a:lnTo>
                  <a:pt x="1686" y="365"/>
                </a:lnTo>
                <a:lnTo>
                  <a:pt x="1723" y="365"/>
                </a:lnTo>
                <a:lnTo>
                  <a:pt x="1761" y="352"/>
                </a:lnTo>
                <a:lnTo>
                  <a:pt x="1811" y="340"/>
                </a:lnTo>
                <a:lnTo>
                  <a:pt x="1861" y="327"/>
                </a:lnTo>
                <a:lnTo>
                  <a:pt x="1898" y="315"/>
                </a:lnTo>
                <a:lnTo>
                  <a:pt x="1936" y="290"/>
                </a:lnTo>
                <a:lnTo>
                  <a:pt x="1973" y="265"/>
                </a:lnTo>
                <a:lnTo>
                  <a:pt x="2011" y="240"/>
                </a:lnTo>
                <a:lnTo>
                  <a:pt x="2048" y="215"/>
                </a:lnTo>
                <a:lnTo>
                  <a:pt x="2086" y="190"/>
                </a:lnTo>
                <a:lnTo>
                  <a:pt x="2123" y="165"/>
                </a:lnTo>
                <a:lnTo>
                  <a:pt x="2161" y="140"/>
                </a:lnTo>
                <a:lnTo>
                  <a:pt x="2186" y="102"/>
                </a:lnTo>
                <a:lnTo>
                  <a:pt x="2198" y="65"/>
                </a:lnTo>
                <a:lnTo>
                  <a:pt x="2208" y="48"/>
                </a:lnTo>
              </a:path>
            </a:pathLst>
          </a:custGeom>
          <a:noFill/>
          <a:ln cap="rnd" cmpd="sng" w="12700">
            <a:solidFill>
              <a:schemeClr val="dk2"/>
            </a:solidFill>
            <a:prstDash val="solid"/>
            <a:round/>
            <a:headEnd len="sm" w="sm" type="none"/>
            <a:tailEnd len="med" w="med" type="stealth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3" name="Google Shape;203;p7"/>
          <p:cNvSpPr txBox="1"/>
          <p:nvPr/>
        </p:nvSpPr>
        <p:spPr>
          <a:xfrm>
            <a:off x="4494212" y="5027612"/>
            <a:ext cx="763587" cy="596900"/>
          </a:xfrm>
          <a:prstGeom prst="rect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v4</a:t>
            </a:r>
            <a:endParaRPr/>
          </a:p>
        </p:txBody>
      </p:sp>
      <p:sp>
        <p:nvSpPr>
          <p:cNvPr id="204" name="Google Shape;204;p7"/>
          <p:cNvSpPr txBox="1"/>
          <p:nvPr/>
        </p:nvSpPr>
        <p:spPr>
          <a:xfrm>
            <a:off x="762000" y="4267200"/>
            <a:ext cx="2970212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0123"/>
              </a:buClr>
              <a:buSzPts val="1800"/>
              <a:buFont typeface="Book Antiqua"/>
              <a:buNone/>
            </a:pPr>
            <a:r>
              <a:rPr b="0" i="0" lang="en-US" sz="1800" u="none">
                <a:solidFill>
                  <a:srgbClr val="E40123"/>
                </a:solidFill>
                <a:latin typeface="Book Antiqua"/>
                <a:ea typeface="Book Antiqua"/>
                <a:cs typeface="Book Antiqua"/>
                <a:sym typeface="Book Antiqua"/>
              </a:rPr>
              <a:t>Inlining of fixed-size fields:</a:t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8"/>
          <p:cNvSpPr txBox="1"/>
          <p:nvPr>
            <p:ph type="title"/>
          </p:nvPr>
        </p:nvSpPr>
        <p:spPr>
          <a:xfrm>
            <a:off x="838200" y="419100"/>
            <a:ext cx="7772400" cy="110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Book Antiqua"/>
              <a:buNone/>
            </a:pPr>
            <a:r>
              <a:rPr b="0" i="1" lang="en-US" sz="4000" u="non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rPr>
              <a:t>Next: Page formats</a:t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9"/>
          <p:cNvSpPr txBox="1"/>
          <p:nvPr/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5" name="Google Shape;215;p9"/>
          <p:cNvSpPr txBox="1"/>
          <p:nvPr/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6" name="Google Shape;216;p9"/>
          <p:cNvSpPr txBox="1"/>
          <p:nvPr>
            <p:ph type="title"/>
          </p:nvPr>
        </p:nvSpPr>
        <p:spPr>
          <a:xfrm>
            <a:off x="838200" y="419100"/>
            <a:ext cx="7772400" cy="110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Book Antiqua"/>
              <a:buNone/>
            </a:pPr>
            <a:r>
              <a:rPr b="0" i="1" lang="en-US" sz="3600" u="non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rPr>
              <a:t>Page Formats: Fixed Length Records</a:t>
            </a:r>
            <a:endParaRPr/>
          </a:p>
        </p:txBody>
      </p:sp>
      <p:sp>
        <p:nvSpPr>
          <p:cNvPr id="217" name="Google Shape;217;p9"/>
          <p:cNvSpPr txBox="1"/>
          <p:nvPr>
            <p:ph idx="1" type="body"/>
          </p:nvPr>
        </p:nvSpPr>
        <p:spPr>
          <a:xfrm>
            <a:off x="762000" y="5105400"/>
            <a:ext cx="7848600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●"/>
            </a:pPr>
            <a:r>
              <a:rPr b="0" i="1" lang="en-US" sz="2800" u="sng">
                <a:solidFill>
                  <a:schemeClr val="accent2"/>
                </a:solidFill>
                <a:latin typeface="Book Antiqua"/>
                <a:ea typeface="Book Antiqua"/>
                <a:cs typeface="Book Antiqua"/>
                <a:sym typeface="Book Antiqua"/>
              </a:rPr>
              <a:t>Record id </a:t>
            </a:r>
            <a:r>
              <a:rPr b="0" i="1" lang="en-US" sz="2800" u="none">
                <a:solidFill>
                  <a:schemeClr val="accent2"/>
                </a:solidFill>
                <a:latin typeface="Book Antiqua"/>
                <a:ea typeface="Book Antiqua"/>
                <a:cs typeface="Book Antiqua"/>
                <a:sym typeface="Book Antiqua"/>
              </a:rPr>
              <a:t>= &lt;page id, slot #&gt;</a:t>
            </a:r>
            <a:r>
              <a:rPr b="0" i="1" lang="en-US" sz="280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.  In the first (packed) alternative, records will move around for free space management: Rids change </a:t>
            </a:r>
            <a:r>
              <a:rPr b="0" i="1" lang="en-US" sz="200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🡪</a:t>
            </a:r>
            <a:r>
              <a:rPr b="0" i="1" lang="en-US" sz="280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 may be unacceptable!</a:t>
            </a:r>
            <a:endParaRPr/>
          </a:p>
        </p:txBody>
      </p:sp>
      <p:sp>
        <p:nvSpPr>
          <p:cNvPr id="218" name="Google Shape;218;p9"/>
          <p:cNvSpPr txBox="1"/>
          <p:nvPr/>
        </p:nvSpPr>
        <p:spPr>
          <a:xfrm>
            <a:off x="1377950" y="1758950"/>
            <a:ext cx="1739900" cy="215900"/>
          </a:xfrm>
          <a:prstGeom prst="rect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9" name="Google Shape;219;p9"/>
          <p:cNvSpPr txBox="1"/>
          <p:nvPr/>
        </p:nvSpPr>
        <p:spPr>
          <a:xfrm>
            <a:off x="1377950" y="1987550"/>
            <a:ext cx="1739900" cy="215900"/>
          </a:xfrm>
          <a:prstGeom prst="rect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0" name="Google Shape;220;p9"/>
          <p:cNvSpPr txBox="1"/>
          <p:nvPr/>
        </p:nvSpPr>
        <p:spPr>
          <a:xfrm>
            <a:off x="1377950" y="2216150"/>
            <a:ext cx="1739900" cy="215900"/>
          </a:xfrm>
          <a:prstGeom prst="rect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1" name="Google Shape;221;p9"/>
          <p:cNvSpPr txBox="1"/>
          <p:nvPr/>
        </p:nvSpPr>
        <p:spPr>
          <a:xfrm>
            <a:off x="1377950" y="2444750"/>
            <a:ext cx="1739900" cy="520700"/>
          </a:xfrm>
          <a:prstGeom prst="rect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2" name="Google Shape;222;p9"/>
          <p:cNvSpPr txBox="1"/>
          <p:nvPr/>
        </p:nvSpPr>
        <p:spPr>
          <a:xfrm>
            <a:off x="1377950" y="2978150"/>
            <a:ext cx="1739900" cy="215900"/>
          </a:xfrm>
          <a:prstGeom prst="rect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3" name="Google Shape;223;p9"/>
          <p:cNvSpPr txBox="1"/>
          <p:nvPr/>
        </p:nvSpPr>
        <p:spPr>
          <a:xfrm>
            <a:off x="1377950" y="3206750"/>
            <a:ext cx="1739900" cy="520700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4" name="Google Shape;224;p9"/>
          <p:cNvSpPr txBox="1"/>
          <p:nvPr/>
        </p:nvSpPr>
        <p:spPr>
          <a:xfrm>
            <a:off x="1377950" y="3740150"/>
            <a:ext cx="1739900" cy="520700"/>
          </a:xfrm>
          <a:prstGeom prst="rect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25" name="Google Shape;225;p9"/>
          <p:cNvCxnSpPr/>
          <p:nvPr/>
        </p:nvCxnSpPr>
        <p:spPr>
          <a:xfrm>
            <a:off x="2590800" y="3733800"/>
            <a:ext cx="0" cy="53340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26" name="Google Shape;226;p9"/>
          <p:cNvSpPr txBox="1"/>
          <p:nvPr/>
        </p:nvSpPr>
        <p:spPr>
          <a:xfrm>
            <a:off x="5035550" y="1758950"/>
            <a:ext cx="1739900" cy="215900"/>
          </a:xfrm>
          <a:prstGeom prst="rect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7" name="Google Shape;227;p9"/>
          <p:cNvSpPr txBox="1"/>
          <p:nvPr/>
        </p:nvSpPr>
        <p:spPr>
          <a:xfrm>
            <a:off x="5035550" y="1987550"/>
            <a:ext cx="1739900" cy="215900"/>
          </a:xfrm>
          <a:prstGeom prst="rect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8" name="Google Shape;228;p9"/>
          <p:cNvSpPr txBox="1"/>
          <p:nvPr/>
        </p:nvSpPr>
        <p:spPr>
          <a:xfrm>
            <a:off x="5035550" y="2216150"/>
            <a:ext cx="1739900" cy="215900"/>
          </a:xfrm>
          <a:prstGeom prst="rect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9" name="Google Shape;229;p9"/>
          <p:cNvSpPr txBox="1"/>
          <p:nvPr/>
        </p:nvSpPr>
        <p:spPr>
          <a:xfrm>
            <a:off x="5035550" y="2444750"/>
            <a:ext cx="1739900" cy="520700"/>
          </a:xfrm>
          <a:prstGeom prst="rect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0" name="Google Shape;230;p9"/>
          <p:cNvSpPr txBox="1"/>
          <p:nvPr/>
        </p:nvSpPr>
        <p:spPr>
          <a:xfrm>
            <a:off x="5035550" y="2978150"/>
            <a:ext cx="1739900" cy="215900"/>
          </a:xfrm>
          <a:prstGeom prst="rect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1" name="Google Shape;231;p9"/>
          <p:cNvSpPr txBox="1"/>
          <p:nvPr/>
        </p:nvSpPr>
        <p:spPr>
          <a:xfrm>
            <a:off x="5035550" y="3206750"/>
            <a:ext cx="1739900" cy="292100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2" name="Google Shape;232;p9"/>
          <p:cNvSpPr txBox="1"/>
          <p:nvPr/>
        </p:nvSpPr>
        <p:spPr>
          <a:xfrm>
            <a:off x="5035550" y="3740150"/>
            <a:ext cx="1739900" cy="520700"/>
          </a:xfrm>
          <a:prstGeom prst="rect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33" name="Google Shape;233;p9"/>
          <p:cNvCxnSpPr/>
          <p:nvPr/>
        </p:nvCxnSpPr>
        <p:spPr>
          <a:xfrm>
            <a:off x="6324600" y="3733800"/>
            <a:ext cx="0" cy="53340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34" name="Google Shape;234;p9"/>
          <p:cNvCxnSpPr/>
          <p:nvPr/>
        </p:nvCxnSpPr>
        <p:spPr>
          <a:xfrm>
            <a:off x="6553200" y="3733800"/>
            <a:ext cx="0" cy="53340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35" name="Google Shape;235;p9"/>
          <p:cNvCxnSpPr/>
          <p:nvPr/>
        </p:nvCxnSpPr>
        <p:spPr>
          <a:xfrm>
            <a:off x="6096000" y="3733800"/>
            <a:ext cx="0" cy="53340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36" name="Google Shape;236;p9"/>
          <p:cNvCxnSpPr/>
          <p:nvPr/>
        </p:nvCxnSpPr>
        <p:spPr>
          <a:xfrm>
            <a:off x="5867400" y="3733800"/>
            <a:ext cx="0" cy="53340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37" name="Google Shape;237;p9"/>
          <p:cNvCxnSpPr/>
          <p:nvPr/>
        </p:nvCxnSpPr>
        <p:spPr>
          <a:xfrm>
            <a:off x="5410200" y="3733800"/>
            <a:ext cx="0" cy="53340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38" name="Google Shape;238;p9"/>
          <p:cNvCxnSpPr/>
          <p:nvPr/>
        </p:nvCxnSpPr>
        <p:spPr>
          <a:xfrm>
            <a:off x="5181600" y="3733800"/>
            <a:ext cx="0" cy="53340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39" name="Google Shape;239;p9"/>
          <p:cNvSpPr txBox="1"/>
          <p:nvPr/>
        </p:nvSpPr>
        <p:spPr>
          <a:xfrm>
            <a:off x="409588" y="1730375"/>
            <a:ext cx="738300" cy="3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Book Antiqua"/>
              <a:buNone/>
            </a:pPr>
            <a:r>
              <a:rPr b="0" i="0" lang="en-US" sz="1800" u="non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rPr>
              <a:t>Slot 1</a:t>
            </a:r>
            <a:endParaRPr/>
          </a:p>
        </p:txBody>
      </p:sp>
      <p:sp>
        <p:nvSpPr>
          <p:cNvPr id="240" name="Google Shape;240;p9"/>
          <p:cNvSpPr txBox="1"/>
          <p:nvPr/>
        </p:nvSpPr>
        <p:spPr>
          <a:xfrm>
            <a:off x="441325" y="1958975"/>
            <a:ext cx="979500" cy="3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Book Antiqua"/>
              <a:buNone/>
            </a:pPr>
            <a:r>
              <a:rPr b="0" i="0" lang="en-US" sz="1800" u="non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rPr>
              <a:t>Slot 2</a:t>
            </a:r>
            <a:endParaRPr/>
          </a:p>
        </p:txBody>
      </p:sp>
      <p:sp>
        <p:nvSpPr>
          <p:cNvPr id="241" name="Google Shape;241;p9"/>
          <p:cNvSpPr txBox="1"/>
          <p:nvPr/>
        </p:nvSpPr>
        <p:spPr>
          <a:xfrm>
            <a:off x="288925" y="2949575"/>
            <a:ext cx="814387" cy="363537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Book Antiqua"/>
              <a:buNone/>
            </a:pPr>
            <a:r>
              <a:rPr b="0" i="0" lang="en-US" sz="1800" u="non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rPr>
              <a:t>Slot N</a:t>
            </a:r>
            <a:endParaRPr/>
          </a:p>
        </p:txBody>
      </p:sp>
      <p:sp>
        <p:nvSpPr>
          <p:cNvPr id="242" name="Google Shape;242;p9"/>
          <p:cNvSpPr txBox="1"/>
          <p:nvPr/>
        </p:nvSpPr>
        <p:spPr>
          <a:xfrm>
            <a:off x="1965325" y="2378075"/>
            <a:ext cx="625475" cy="515937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ook Antiqua"/>
              <a:buNone/>
            </a:pPr>
            <a:r>
              <a:rPr b="1" i="0" lang="en-US" sz="2800" u="non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rPr>
              <a:t>. . .</a:t>
            </a:r>
            <a:endParaRPr/>
          </a:p>
        </p:txBody>
      </p:sp>
      <p:sp>
        <p:nvSpPr>
          <p:cNvPr id="243" name="Google Shape;243;p9"/>
          <p:cNvSpPr txBox="1"/>
          <p:nvPr/>
        </p:nvSpPr>
        <p:spPr>
          <a:xfrm>
            <a:off x="5546725" y="2378075"/>
            <a:ext cx="625475" cy="515937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ook Antiqua"/>
              <a:buNone/>
            </a:pPr>
            <a:r>
              <a:rPr b="1" i="0" lang="en-US" sz="2800" u="non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rPr>
              <a:t>. . .</a:t>
            </a:r>
            <a:endParaRPr/>
          </a:p>
        </p:txBody>
      </p:sp>
      <p:sp>
        <p:nvSpPr>
          <p:cNvPr id="244" name="Google Shape;244;p9"/>
          <p:cNvSpPr txBox="1"/>
          <p:nvPr/>
        </p:nvSpPr>
        <p:spPr>
          <a:xfrm>
            <a:off x="2651125" y="3863975"/>
            <a:ext cx="371475" cy="363537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Book Antiqua"/>
              <a:buNone/>
            </a:pPr>
            <a:r>
              <a:rPr b="0" i="0" lang="en-US" sz="1800" u="non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rPr>
              <a:t>N</a:t>
            </a:r>
            <a:endParaRPr/>
          </a:p>
        </p:txBody>
      </p:sp>
      <p:sp>
        <p:nvSpPr>
          <p:cNvPr id="245" name="Google Shape;245;p9"/>
          <p:cNvSpPr txBox="1"/>
          <p:nvPr/>
        </p:nvSpPr>
        <p:spPr>
          <a:xfrm>
            <a:off x="6461125" y="3865562"/>
            <a:ext cx="396875" cy="363537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Book Antiqua"/>
              <a:buNone/>
            </a:pPr>
            <a:r>
              <a:rPr b="0" i="0" lang="en-US" sz="1800" u="non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rPr>
              <a:t>M</a:t>
            </a:r>
            <a:endParaRPr/>
          </a:p>
        </p:txBody>
      </p:sp>
      <p:sp>
        <p:nvSpPr>
          <p:cNvPr id="246" name="Google Shape;246;p9"/>
          <p:cNvSpPr txBox="1"/>
          <p:nvPr/>
        </p:nvSpPr>
        <p:spPr>
          <a:xfrm>
            <a:off x="6308725" y="3865562"/>
            <a:ext cx="295275" cy="363537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Book Antiqua"/>
              <a:buNone/>
            </a:pPr>
            <a:r>
              <a:rPr b="0" i="0" lang="en-US" sz="1800" u="non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rPr>
              <a:t>1</a:t>
            </a:r>
            <a:endParaRPr/>
          </a:p>
        </p:txBody>
      </p:sp>
      <p:sp>
        <p:nvSpPr>
          <p:cNvPr id="247" name="Google Shape;247;p9"/>
          <p:cNvSpPr txBox="1"/>
          <p:nvPr/>
        </p:nvSpPr>
        <p:spPr>
          <a:xfrm>
            <a:off x="5851525" y="3867150"/>
            <a:ext cx="295275" cy="363537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Book Antiqua"/>
              <a:buNone/>
            </a:pPr>
            <a:r>
              <a:rPr b="0" i="0" lang="en-US" sz="1800" u="non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rPr>
              <a:t>0</a:t>
            </a:r>
            <a:endParaRPr/>
          </a:p>
        </p:txBody>
      </p:sp>
      <p:sp>
        <p:nvSpPr>
          <p:cNvPr id="248" name="Google Shape;248;p9"/>
          <p:cNvSpPr txBox="1"/>
          <p:nvPr/>
        </p:nvSpPr>
        <p:spPr>
          <a:xfrm>
            <a:off x="5394325" y="3863975"/>
            <a:ext cx="466725" cy="363537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Book Antiqua"/>
              <a:buNone/>
            </a:pPr>
            <a:r>
              <a:rPr b="0" i="0" lang="en-US" sz="1800" u="non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rPr>
              <a:t>. . .</a:t>
            </a:r>
            <a:endParaRPr/>
          </a:p>
        </p:txBody>
      </p:sp>
      <p:sp>
        <p:nvSpPr>
          <p:cNvPr id="249" name="Google Shape;249;p9"/>
          <p:cNvSpPr txBox="1"/>
          <p:nvPr/>
        </p:nvSpPr>
        <p:spPr>
          <a:xfrm>
            <a:off x="5089525" y="4246562"/>
            <a:ext cx="1482725" cy="363537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Book Antiqua"/>
              <a:buNone/>
            </a:pPr>
            <a:r>
              <a:rPr b="0" i="0" lang="en-US" sz="1800" u="non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rPr>
              <a:t>M  ...    3  2  1</a:t>
            </a:r>
            <a:endParaRPr/>
          </a:p>
        </p:txBody>
      </p:sp>
      <p:sp>
        <p:nvSpPr>
          <p:cNvPr id="250" name="Google Shape;250;p9"/>
          <p:cNvSpPr txBox="1"/>
          <p:nvPr/>
        </p:nvSpPr>
        <p:spPr>
          <a:xfrm>
            <a:off x="1584325" y="4549775"/>
            <a:ext cx="1141412" cy="363537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Book Antiqua"/>
              <a:buNone/>
            </a:pPr>
            <a:r>
              <a:rPr b="0" i="0" lang="en-US" sz="1800" u="non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rPr>
              <a:t>PACKED</a:t>
            </a:r>
            <a:endParaRPr/>
          </a:p>
        </p:txBody>
      </p:sp>
      <p:sp>
        <p:nvSpPr>
          <p:cNvPr id="251" name="Google Shape;251;p9"/>
          <p:cNvSpPr txBox="1"/>
          <p:nvPr/>
        </p:nvSpPr>
        <p:spPr>
          <a:xfrm>
            <a:off x="4708525" y="4625975"/>
            <a:ext cx="2513012" cy="363537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Book Antiqua"/>
              <a:buNone/>
            </a:pPr>
            <a:r>
              <a:rPr b="0" i="0" lang="en-US" sz="1800" u="non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rPr>
              <a:t>UNPACKED, BITMAP</a:t>
            </a:r>
            <a:endParaRPr/>
          </a:p>
        </p:txBody>
      </p:sp>
      <p:sp>
        <p:nvSpPr>
          <p:cNvPr id="252" name="Google Shape;252;p9"/>
          <p:cNvSpPr txBox="1"/>
          <p:nvPr/>
        </p:nvSpPr>
        <p:spPr>
          <a:xfrm>
            <a:off x="4175125" y="1730375"/>
            <a:ext cx="814500" cy="3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Book Antiqua"/>
              <a:buNone/>
            </a:pPr>
            <a:r>
              <a:rPr b="0" i="0" lang="en-US" sz="1800" u="non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rPr>
              <a:t>Slot 1</a:t>
            </a:r>
            <a:endParaRPr/>
          </a:p>
        </p:txBody>
      </p:sp>
      <p:sp>
        <p:nvSpPr>
          <p:cNvPr id="253" name="Google Shape;253;p9"/>
          <p:cNvSpPr txBox="1"/>
          <p:nvPr/>
        </p:nvSpPr>
        <p:spPr>
          <a:xfrm>
            <a:off x="4175125" y="1958975"/>
            <a:ext cx="814500" cy="3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Book Antiqua"/>
              <a:buNone/>
            </a:pPr>
            <a:r>
              <a:rPr b="0" i="0" lang="en-US" sz="1800" u="non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rPr>
              <a:t>Slot 2</a:t>
            </a:r>
            <a:endParaRPr/>
          </a:p>
        </p:txBody>
      </p:sp>
      <p:sp>
        <p:nvSpPr>
          <p:cNvPr id="254" name="Google Shape;254;p9"/>
          <p:cNvSpPr txBox="1"/>
          <p:nvPr/>
        </p:nvSpPr>
        <p:spPr>
          <a:xfrm>
            <a:off x="4175125" y="2949575"/>
            <a:ext cx="814387" cy="363537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Book Antiqua"/>
              <a:buNone/>
            </a:pPr>
            <a:r>
              <a:rPr b="0" i="0" lang="en-US" sz="1800" u="non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rPr>
              <a:t>Slot N</a:t>
            </a:r>
            <a:endParaRPr/>
          </a:p>
        </p:txBody>
      </p:sp>
      <p:sp>
        <p:nvSpPr>
          <p:cNvPr id="255" name="Google Shape;255;p9"/>
          <p:cNvSpPr txBox="1"/>
          <p:nvPr/>
        </p:nvSpPr>
        <p:spPr>
          <a:xfrm>
            <a:off x="5035550" y="2216150"/>
            <a:ext cx="1739900" cy="215900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6" name="Google Shape;256;p9"/>
          <p:cNvSpPr txBox="1"/>
          <p:nvPr/>
        </p:nvSpPr>
        <p:spPr>
          <a:xfrm>
            <a:off x="3338512" y="2339975"/>
            <a:ext cx="763587" cy="63817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ook Antiqua"/>
              <a:buNone/>
            </a:pPr>
            <a:r>
              <a:rPr b="0" i="0" lang="en-US" sz="180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Free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ook Antiqua"/>
              <a:buNone/>
            </a:pPr>
            <a:r>
              <a:rPr b="0" i="0" lang="en-US" sz="180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Space</a:t>
            </a:r>
            <a:endParaRPr/>
          </a:p>
        </p:txBody>
      </p:sp>
      <p:sp>
        <p:nvSpPr>
          <p:cNvPr id="257" name="Google Shape;257;p9"/>
          <p:cNvSpPr/>
          <p:nvPr/>
        </p:nvSpPr>
        <p:spPr>
          <a:xfrm>
            <a:off x="3962400" y="2438400"/>
            <a:ext cx="1068387" cy="131762"/>
          </a:xfrm>
          <a:custGeom>
            <a:rect b="b" l="l" r="r" t="t"/>
            <a:pathLst>
              <a:path extrusionOk="0" h="83" w="673">
                <a:moveTo>
                  <a:pt x="0" y="48"/>
                </a:moveTo>
                <a:lnTo>
                  <a:pt x="59" y="20"/>
                </a:lnTo>
                <a:lnTo>
                  <a:pt x="96" y="7"/>
                </a:lnTo>
                <a:lnTo>
                  <a:pt x="134" y="7"/>
                </a:lnTo>
                <a:lnTo>
                  <a:pt x="171" y="20"/>
                </a:lnTo>
                <a:lnTo>
                  <a:pt x="209" y="45"/>
                </a:lnTo>
                <a:lnTo>
                  <a:pt x="246" y="57"/>
                </a:lnTo>
                <a:lnTo>
                  <a:pt x="296" y="82"/>
                </a:lnTo>
                <a:lnTo>
                  <a:pt x="334" y="82"/>
                </a:lnTo>
                <a:lnTo>
                  <a:pt x="371" y="82"/>
                </a:lnTo>
                <a:lnTo>
                  <a:pt x="397" y="82"/>
                </a:lnTo>
                <a:lnTo>
                  <a:pt x="434" y="82"/>
                </a:lnTo>
                <a:lnTo>
                  <a:pt x="472" y="82"/>
                </a:lnTo>
                <a:lnTo>
                  <a:pt x="522" y="70"/>
                </a:lnTo>
                <a:lnTo>
                  <a:pt x="559" y="70"/>
                </a:lnTo>
                <a:lnTo>
                  <a:pt x="597" y="57"/>
                </a:lnTo>
                <a:lnTo>
                  <a:pt x="634" y="32"/>
                </a:lnTo>
                <a:lnTo>
                  <a:pt x="672" y="7"/>
                </a:lnTo>
                <a:lnTo>
                  <a:pt x="672" y="0"/>
                </a:lnTo>
              </a:path>
            </a:pathLst>
          </a:cu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8" name="Google Shape;258;p9"/>
          <p:cNvSpPr/>
          <p:nvPr/>
        </p:nvSpPr>
        <p:spPr>
          <a:xfrm>
            <a:off x="3886200" y="2895600"/>
            <a:ext cx="1144587" cy="458787"/>
          </a:xfrm>
          <a:custGeom>
            <a:rect b="b" l="l" r="r" t="t"/>
            <a:pathLst>
              <a:path extrusionOk="0" h="289" w="721">
                <a:moveTo>
                  <a:pt x="0" y="0"/>
                </a:moveTo>
                <a:lnTo>
                  <a:pt x="7" y="38"/>
                </a:lnTo>
                <a:lnTo>
                  <a:pt x="19" y="62"/>
                </a:lnTo>
                <a:lnTo>
                  <a:pt x="44" y="88"/>
                </a:lnTo>
                <a:lnTo>
                  <a:pt x="57" y="112"/>
                </a:lnTo>
                <a:lnTo>
                  <a:pt x="69" y="137"/>
                </a:lnTo>
                <a:lnTo>
                  <a:pt x="82" y="162"/>
                </a:lnTo>
                <a:lnTo>
                  <a:pt x="107" y="187"/>
                </a:lnTo>
                <a:lnTo>
                  <a:pt x="144" y="212"/>
                </a:lnTo>
                <a:lnTo>
                  <a:pt x="182" y="220"/>
                </a:lnTo>
                <a:lnTo>
                  <a:pt x="219" y="237"/>
                </a:lnTo>
                <a:lnTo>
                  <a:pt x="257" y="246"/>
                </a:lnTo>
                <a:lnTo>
                  <a:pt x="294" y="246"/>
                </a:lnTo>
                <a:lnTo>
                  <a:pt x="332" y="254"/>
                </a:lnTo>
                <a:lnTo>
                  <a:pt x="369" y="254"/>
                </a:lnTo>
                <a:lnTo>
                  <a:pt x="407" y="254"/>
                </a:lnTo>
                <a:lnTo>
                  <a:pt x="445" y="254"/>
                </a:lnTo>
                <a:lnTo>
                  <a:pt x="482" y="254"/>
                </a:lnTo>
                <a:lnTo>
                  <a:pt x="520" y="262"/>
                </a:lnTo>
                <a:lnTo>
                  <a:pt x="557" y="262"/>
                </a:lnTo>
                <a:lnTo>
                  <a:pt x="595" y="270"/>
                </a:lnTo>
                <a:lnTo>
                  <a:pt x="632" y="279"/>
                </a:lnTo>
                <a:lnTo>
                  <a:pt x="670" y="279"/>
                </a:lnTo>
                <a:lnTo>
                  <a:pt x="707" y="279"/>
                </a:lnTo>
                <a:lnTo>
                  <a:pt x="720" y="288"/>
                </a:lnTo>
              </a:path>
            </a:pathLst>
          </a:cu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9" name="Google Shape;259;p9"/>
          <p:cNvSpPr/>
          <p:nvPr/>
        </p:nvSpPr>
        <p:spPr>
          <a:xfrm>
            <a:off x="3124200" y="2971800"/>
            <a:ext cx="458787" cy="471487"/>
          </a:xfrm>
          <a:custGeom>
            <a:rect b="b" l="l" r="r" t="t"/>
            <a:pathLst>
              <a:path extrusionOk="0" h="297" w="289">
                <a:moveTo>
                  <a:pt x="288" y="0"/>
                </a:moveTo>
                <a:lnTo>
                  <a:pt x="262" y="71"/>
                </a:lnTo>
                <a:lnTo>
                  <a:pt x="249" y="108"/>
                </a:lnTo>
                <a:lnTo>
                  <a:pt x="237" y="146"/>
                </a:lnTo>
                <a:lnTo>
                  <a:pt x="224" y="183"/>
                </a:lnTo>
                <a:lnTo>
                  <a:pt x="199" y="221"/>
                </a:lnTo>
                <a:lnTo>
                  <a:pt x="162" y="246"/>
                </a:lnTo>
                <a:lnTo>
                  <a:pt x="124" y="271"/>
                </a:lnTo>
                <a:lnTo>
                  <a:pt x="87" y="283"/>
                </a:lnTo>
                <a:lnTo>
                  <a:pt x="49" y="296"/>
                </a:lnTo>
                <a:lnTo>
                  <a:pt x="12" y="296"/>
                </a:lnTo>
                <a:lnTo>
                  <a:pt x="0" y="288"/>
                </a:lnTo>
              </a:path>
            </a:pathLst>
          </a:cu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0" name="Google Shape;260;p9"/>
          <p:cNvSpPr txBox="1"/>
          <p:nvPr/>
        </p:nvSpPr>
        <p:spPr>
          <a:xfrm>
            <a:off x="5035550" y="3511550"/>
            <a:ext cx="1739900" cy="215900"/>
          </a:xfrm>
          <a:prstGeom prst="rect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1" name="Google Shape;261;p9"/>
          <p:cNvSpPr txBox="1"/>
          <p:nvPr/>
        </p:nvSpPr>
        <p:spPr>
          <a:xfrm>
            <a:off x="4175125" y="3482975"/>
            <a:ext cx="979500" cy="3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Book Antiqua"/>
              <a:buNone/>
            </a:pPr>
            <a:r>
              <a:rPr b="0" i="0" lang="en-US" sz="1800" u="non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rPr>
              <a:t>Slot M</a:t>
            </a:r>
            <a:endParaRPr/>
          </a:p>
        </p:txBody>
      </p:sp>
      <p:sp>
        <p:nvSpPr>
          <p:cNvPr id="262" name="Google Shape;262;p9"/>
          <p:cNvSpPr txBox="1"/>
          <p:nvPr/>
        </p:nvSpPr>
        <p:spPr>
          <a:xfrm>
            <a:off x="6080125" y="3865562"/>
            <a:ext cx="295275" cy="363537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Book Antiqua"/>
              <a:buNone/>
            </a:pPr>
            <a:r>
              <a:rPr b="0" i="0" lang="en-US" sz="1800" u="non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rPr>
              <a:t>1</a:t>
            </a:r>
            <a:endParaRPr/>
          </a:p>
        </p:txBody>
      </p:sp>
      <p:sp>
        <p:nvSpPr>
          <p:cNvPr id="263" name="Google Shape;263;p9"/>
          <p:cNvSpPr txBox="1"/>
          <p:nvPr/>
        </p:nvSpPr>
        <p:spPr>
          <a:xfrm>
            <a:off x="5165725" y="3865562"/>
            <a:ext cx="295275" cy="363537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Book Antiqua"/>
              <a:buNone/>
            </a:pPr>
            <a:r>
              <a:rPr b="0" i="0" lang="en-US" sz="1800" u="non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rPr>
              <a:t>1</a:t>
            </a:r>
            <a:endParaRPr/>
          </a:p>
        </p:txBody>
      </p:sp>
      <p:sp>
        <p:nvSpPr>
          <p:cNvPr id="264" name="Google Shape;264;p9"/>
          <p:cNvSpPr txBox="1"/>
          <p:nvPr/>
        </p:nvSpPr>
        <p:spPr>
          <a:xfrm>
            <a:off x="3033712" y="4321175"/>
            <a:ext cx="1192212" cy="63817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Book Antiqua"/>
              <a:buNone/>
            </a:pPr>
            <a:r>
              <a:rPr b="0" i="0" lang="en-US" sz="1800" u="none">
                <a:solidFill>
                  <a:srgbClr val="0000FF"/>
                </a:solidFill>
                <a:latin typeface="Book Antiqua"/>
                <a:ea typeface="Book Antiqua"/>
                <a:cs typeface="Book Antiqua"/>
                <a:sym typeface="Book Antiqua"/>
              </a:rPr>
              <a:t>number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Book Antiqua"/>
              <a:buNone/>
            </a:pPr>
            <a:r>
              <a:rPr b="0" i="0" lang="en-US" sz="1800" u="none">
                <a:solidFill>
                  <a:srgbClr val="0000FF"/>
                </a:solidFill>
                <a:latin typeface="Book Antiqua"/>
                <a:ea typeface="Book Antiqua"/>
                <a:cs typeface="Book Antiqua"/>
                <a:sym typeface="Book Antiqua"/>
              </a:rPr>
              <a:t>of records</a:t>
            </a:r>
            <a:endParaRPr/>
          </a:p>
        </p:txBody>
      </p:sp>
      <p:sp>
        <p:nvSpPr>
          <p:cNvPr id="265" name="Google Shape;265;p9"/>
          <p:cNvSpPr/>
          <p:nvPr/>
        </p:nvSpPr>
        <p:spPr>
          <a:xfrm>
            <a:off x="2971800" y="3962400"/>
            <a:ext cx="396875" cy="458787"/>
          </a:xfrm>
          <a:custGeom>
            <a:rect b="b" l="l" r="r" t="t"/>
            <a:pathLst>
              <a:path extrusionOk="0" h="289" w="250">
                <a:moveTo>
                  <a:pt x="240" y="288"/>
                </a:moveTo>
                <a:lnTo>
                  <a:pt x="249" y="234"/>
                </a:lnTo>
                <a:lnTo>
                  <a:pt x="249" y="197"/>
                </a:lnTo>
                <a:lnTo>
                  <a:pt x="249" y="147"/>
                </a:lnTo>
                <a:lnTo>
                  <a:pt x="237" y="109"/>
                </a:lnTo>
                <a:lnTo>
                  <a:pt x="199" y="84"/>
                </a:lnTo>
                <a:lnTo>
                  <a:pt x="162" y="59"/>
                </a:lnTo>
                <a:lnTo>
                  <a:pt x="124" y="47"/>
                </a:lnTo>
                <a:lnTo>
                  <a:pt x="87" y="34"/>
                </a:lnTo>
                <a:lnTo>
                  <a:pt x="49" y="34"/>
                </a:lnTo>
                <a:lnTo>
                  <a:pt x="12" y="34"/>
                </a:lnTo>
                <a:lnTo>
                  <a:pt x="0" y="0"/>
                </a:lnTo>
              </a:path>
            </a:pathLst>
          </a:custGeom>
          <a:noFill/>
          <a:ln cap="rnd" cmpd="sng" w="12700">
            <a:solidFill>
              <a:srgbClr val="0000FF"/>
            </a:solidFill>
            <a:prstDash val="solid"/>
            <a:round/>
            <a:headEnd len="sm" w="sm" type="none"/>
            <a:tailEnd len="med" w="med" type="stealth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6" name="Google Shape;266;p9"/>
          <p:cNvSpPr txBox="1"/>
          <p:nvPr/>
        </p:nvSpPr>
        <p:spPr>
          <a:xfrm>
            <a:off x="7377098" y="4321175"/>
            <a:ext cx="1192200" cy="6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Book Antiqua"/>
              <a:buNone/>
            </a:pPr>
            <a:r>
              <a:rPr b="0" i="0" lang="en-US" sz="1800" u="none">
                <a:solidFill>
                  <a:srgbClr val="0000FF"/>
                </a:solidFill>
                <a:latin typeface="Book Antiqua"/>
                <a:ea typeface="Book Antiqua"/>
                <a:cs typeface="Book Antiqua"/>
                <a:sym typeface="Book Antiqua"/>
              </a:rPr>
              <a:t>number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Book Antiqua"/>
              <a:buNone/>
            </a:pPr>
            <a:r>
              <a:rPr b="0" i="0" lang="en-US" sz="1800" u="none">
                <a:solidFill>
                  <a:srgbClr val="0000FF"/>
                </a:solidFill>
                <a:latin typeface="Book Antiqua"/>
                <a:ea typeface="Book Antiqua"/>
                <a:cs typeface="Book Antiqua"/>
                <a:sym typeface="Book Antiqua"/>
              </a:rPr>
              <a:t>of slots</a:t>
            </a:r>
            <a:endParaRPr/>
          </a:p>
        </p:txBody>
      </p:sp>
      <p:sp>
        <p:nvSpPr>
          <p:cNvPr id="267" name="Google Shape;267;p9"/>
          <p:cNvSpPr/>
          <p:nvPr/>
        </p:nvSpPr>
        <p:spPr>
          <a:xfrm>
            <a:off x="6781800" y="4038600"/>
            <a:ext cx="687387" cy="382587"/>
          </a:xfrm>
          <a:custGeom>
            <a:rect b="b" l="l" r="r" t="t"/>
            <a:pathLst>
              <a:path extrusionOk="0" h="241" w="433">
                <a:moveTo>
                  <a:pt x="432" y="240"/>
                </a:moveTo>
                <a:lnTo>
                  <a:pt x="409" y="186"/>
                </a:lnTo>
                <a:lnTo>
                  <a:pt x="371" y="149"/>
                </a:lnTo>
                <a:lnTo>
                  <a:pt x="333" y="111"/>
                </a:lnTo>
                <a:lnTo>
                  <a:pt x="296" y="86"/>
                </a:lnTo>
                <a:lnTo>
                  <a:pt x="258" y="61"/>
                </a:lnTo>
                <a:lnTo>
                  <a:pt x="221" y="49"/>
                </a:lnTo>
                <a:lnTo>
                  <a:pt x="183" y="36"/>
                </a:lnTo>
                <a:lnTo>
                  <a:pt x="146" y="24"/>
                </a:lnTo>
                <a:lnTo>
                  <a:pt x="108" y="24"/>
                </a:lnTo>
                <a:lnTo>
                  <a:pt x="71" y="11"/>
                </a:lnTo>
                <a:lnTo>
                  <a:pt x="33" y="11"/>
                </a:lnTo>
                <a:lnTo>
                  <a:pt x="0" y="0"/>
                </a:lnTo>
              </a:path>
            </a:pathLst>
          </a:custGeom>
          <a:noFill/>
          <a:ln cap="rnd" cmpd="sng" w="12700">
            <a:solidFill>
              <a:srgbClr val="0000FF"/>
            </a:solidFill>
            <a:prstDash val="solid"/>
            <a:round/>
            <a:headEnd len="sm" w="sm" type="none"/>
            <a:tailEnd len="med" w="med" type="stealth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1">
  <a:themeElements>
    <a:clrScheme name="">
      <a:dk1>
        <a:srgbClr val="005400"/>
      </a:dk1>
      <a:lt1>
        <a:srgbClr val="FFF6E9"/>
      </a:lt1>
      <a:dk2>
        <a:srgbClr val="000000"/>
      </a:dk2>
      <a:lt2>
        <a:srgbClr val="C8FEC8"/>
      </a:lt2>
      <a:accent1>
        <a:srgbClr val="438E00"/>
      </a:accent1>
      <a:accent2>
        <a:srgbClr val="FC0128"/>
      </a:accent2>
      <a:accent3>
        <a:srgbClr val="FFFAF2"/>
      </a:accent3>
      <a:accent4>
        <a:srgbClr val="004600"/>
      </a:accent4>
      <a:accent5>
        <a:srgbClr val="B0C6AA"/>
      </a:accent5>
      <a:accent6>
        <a:srgbClr val="E40123"/>
      </a:accent6>
      <a:hlink>
        <a:srgbClr val="4C2E00"/>
      </a:hlink>
      <a:folHlink>
        <a:srgbClr val="BC37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2018-10-01T18:47:48Z</dcterms:created>
  <dc:creator>Chen Li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