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LdiS2WCKc23a5TAf+kCWoX3hW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33"/>
    <p:restoredTop sz="94655"/>
  </p:normalViewPr>
  <p:slideViewPr>
    <p:cSldViewPr snapToGrid="0">
      <p:cViewPr>
        <p:scale>
          <a:sx n="121" d="100"/>
          <a:sy n="121" d="100"/>
        </p:scale>
        <p:origin x="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7" Type="http://customschemas.google.com/relationships/presentationmetadata" Target="metadata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2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912812" y="4341812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48006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>
            <a:spLocks noGrp="1"/>
          </p:cNvSpPr>
          <p:nvPr>
            <p:ph type="clipArt" idx="2"/>
          </p:nvPr>
        </p:nvSpPr>
        <p:spPr>
          <a:xfrm>
            <a:off x="48006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 rot="5400000">
            <a:off x="4819650" y="22669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 rot="5400000">
            <a:off x="857250" y="4000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 rot="5400000">
            <a:off x="2686050" y="133350"/>
            <a:ext cx="40767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Book Antiqu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48006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>
            <a:spLocks noGrp="1"/>
          </p:cNvSpPr>
          <p:nvPr>
            <p:ph type="clipArt" idx="2"/>
          </p:nvPr>
        </p:nvSpPr>
        <p:spPr>
          <a:xfrm>
            <a:off x="48006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 rot="5400000">
            <a:off x="4819650" y="22669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 rot="5400000">
            <a:off x="857250" y="4000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 rot="5400000">
            <a:off x="2686050" y="133350"/>
            <a:ext cx="40767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Book Antiqu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/>
          <p:nvPr/>
        </p:nvSpPr>
        <p:spPr>
          <a:xfrm>
            <a:off x="8645525" y="6488112"/>
            <a:ext cx="406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/>
          <p:nvPr/>
        </p:nvSpPr>
        <p:spPr>
          <a:xfrm>
            <a:off x="8645525" y="6488112"/>
            <a:ext cx="406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Book Antiqua"/>
              <a:buNone/>
            </a:pPr>
            <a:fld id="{00000000-1234-1234-1234-123412341234}" type="slidenum">
              <a:rPr lang="en-US" sz="1400" b="0" i="0" u="none">
                <a:solidFill>
                  <a:srgbClr val="005400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838200" y="609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CS222/CS122C: Principles of Data Management</a:t>
            </a:r>
            <a:b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b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UCI, Fall 2019 </a:t>
            </a:r>
            <a:b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Notes #07</a:t>
            </a:r>
            <a:b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en-US" sz="3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600" b="0" i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Hash Tables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574800" y="5257800"/>
            <a:ext cx="637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Instructor: Chen Li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0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Example:  End of a Round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3975100" y="2897187"/>
            <a:ext cx="444500" cy="901700"/>
          </a:xfrm>
          <a:prstGeom prst="rightArrow">
            <a:avLst>
              <a:gd name="adj1" fmla="val 10793"/>
              <a:gd name="adj2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928687" y="2606675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6" name="Google Shape;376;p10"/>
          <p:cNvSpPr txBox="1"/>
          <p:nvPr/>
        </p:nvSpPr>
        <p:spPr>
          <a:xfrm>
            <a:off x="831850" y="2566987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377" name="Google Shape;377;p10"/>
          <p:cNvSpPr txBox="1"/>
          <p:nvPr/>
        </p:nvSpPr>
        <p:spPr>
          <a:xfrm>
            <a:off x="339725" y="2557462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1744662" y="3490912"/>
            <a:ext cx="1209675" cy="244475"/>
          </a:xfrm>
          <a:custGeom>
            <a:avLst/>
            <a:gdLst/>
            <a:ahLst/>
            <a:cxnLst/>
            <a:rect l="l" t="t" r="r" b="b"/>
            <a:pathLst>
              <a:path w="762" h="154" extrusionOk="0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1744662" y="3981450"/>
            <a:ext cx="1209675" cy="244475"/>
          </a:xfrm>
          <a:custGeom>
            <a:avLst/>
            <a:gdLst/>
            <a:ahLst/>
            <a:cxnLst/>
            <a:rect l="l" t="t" r="r" b="b"/>
            <a:pathLst>
              <a:path w="762" h="154" extrusionOk="0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1744662" y="4451350"/>
            <a:ext cx="1209675" cy="244475"/>
          </a:xfrm>
          <a:custGeom>
            <a:avLst/>
            <a:gdLst/>
            <a:ahLst/>
            <a:cxnLst/>
            <a:rect l="l" t="t" r="r" b="b"/>
            <a:pathLst>
              <a:path w="762" h="154" extrusionOk="0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1735137" y="4930775"/>
            <a:ext cx="1209675" cy="244475"/>
          </a:xfrm>
          <a:custGeom>
            <a:avLst/>
            <a:gdLst/>
            <a:ahLst/>
            <a:cxnLst/>
            <a:rect l="l" t="t" r="r" b="b"/>
            <a:pathLst>
              <a:path w="762" h="154" extrusionOk="0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3154362" y="4468812"/>
            <a:ext cx="1216025" cy="239712"/>
          </a:xfrm>
          <a:custGeom>
            <a:avLst/>
            <a:gdLst/>
            <a:ahLst/>
            <a:cxnLst/>
            <a:rect l="l" t="t" r="r" b="b"/>
            <a:pathLst>
              <a:path w="766" h="151" extrusionOk="0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0"/>
          <p:cNvSpPr/>
          <p:nvPr/>
        </p:nvSpPr>
        <p:spPr>
          <a:xfrm>
            <a:off x="1744662" y="5410200"/>
            <a:ext cx="1209675" cy="244475"/>
          </a:xfrm>
          <a:custGeom>
            <a:avLst/>
            <a:gdLst/>
            <a:ahLst/>
            <a:cxnLst/>
            <a:rect l="l" t="t" r="r" b="b"/>
            <a:pathLst>
              <a:path w="762" h="154" extrusionOk="0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439737" y="2606675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744662" y="5889625"/>
            <a:ext cx="1209675" cy="246062"/>
          </a:xfrm>
          <a:custGeom>
            <a:avLst/>
            <a:gdLst/>
            <a:ahLst/>
            <a:cxnLst/>
            <a:rect l="l" t="t" r="r" b="b"/>
            <a:pathLst>
              <a:path w="762" h="155" extrusionOk="0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0"/>
          <p:cNvSpPr txBox="1"/>
          <p:nvPr/>
        </p:nvSpPr>
        <p:spPr>
          <a:xfrm>
            <a:off x="2365375" y="58674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22*</a:t>
            </a:r>
            <a:endParaRPr/>
          </a:p>
        </p:txBody>
      </p:sp>
      <p:sp>
        <p:nvSpPr>
          <p:cNvPr id="387" name="Google Shape;387;p10"/>
          <p:cNvSpPr txBox="1"/>
          <p:nvPr/>
        </p:nvSpPr>
        <p:spPr>
          <a:xfrm>
            <a:off x="866775" y="301625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388" name="Google Shape;388;p10"/>
          <p:cNvSpPr txBox="1"/>
          <p:nvPr/>
        </p:nvSpPr>
        <p:spPr>
          <a:xfrm>
            <a:off x="868362" y="351472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389" name="Google Shape;389;p10"/>
          <p:cNvSpPr txBox="1"/>
          <p:nvPr/>
        </p:nvSpPr>
        <p:spPr>
          <a:xfrm>
            <a:off x="849312" y="396557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390" name="Google Shape;390;p10"/>
          <p:cNvSpPr txBox="1"/>
          <p:nvPr/>
        </p:nvSpPr>
        <p:spPr>
          <a:xfrm>
            <a:off x="857250" y="446405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391" name="Google Shape;391;p10"/>
          <p:cNvSpPr txBox="1"/>
          <p:nvPr/>
        </p:nvSpPr>
        <p:spPr>
          <a:xfrm>
            <a:off x="319087" y="301625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/>
          </a:p>
        </p:txBody>
      </p:sp>
      <p:sp>
        <p:nvSpPr>
          <p:cNvPr id="392" name="Google Shape;392;p10"/>
          <p:cNvSpPr txBox="1"/>
          <p:nvPr/>
        </p:nvSpPr>
        <p:spPr>
          <a:xfrm>
            <a:off x="311150" y="34956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/>
          </a:p>
        </p:txBody>
      </p:sp>
      <p:sp>
        <p:nvSpPr>
          <p:cNvPr id="393" name="Google Shape;393;p10"/>
          <p:cNvSpPr txBox="1"/>
          <p:nvPr/>
        </p:nvSpPr>
        <p:spPr>
          <a:xfrm>
            <a:off x="320675" y="39751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/>
          </a:p>
        </p:txBody>
      </p:sp>
      <p:sp>
        <p:nvSpPr>
          <p:cNvPr id="394" name="Google Shape;394;p10"/>
          <p:cNvSpPr txBox="1"/>
          <p:nvPr/>
        </p:nvSpPr>
        <p:spPr>
          <a:xfrm>
            <a:off x="339725" y="445452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/>
          </a:p>
        </p:txBody>
      </p:sp>
      <p:sp>
        <p:nvSpPr>
          <p:cNvPr id="395" name="Google Shape;395;p10"/>
          <p:cNvSpPr txBox="1"/>
          <p:nvPr/>
        </p:nvSpPr>
        <p:spPr>
          <a:xfrm>
            <a:off x="857250" y="4945062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320675" y="49260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397" name="Google Shape;397;p10"/>
          <p:cNvSpPr txBox="1"/>
          <p:nvPr/>
        </p:nvSpPr>
        <p:spPr>
          <a:xfrm>
            <a:off x="1252537" y="4179887"/>
            <a:ext cx="7270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Next=3</a:t>
            </a:r>
            <a:endParaRPr/>
          </a:p>
        </p:txBody>
      </p:sp>
      <p:sp>
        <p:nvSpPr>
          <p:cNvPr id="398" name="Google Shape;398;p10"/>
          <p:cNvSpPr txBox="1"/>
          <p:nvPr/>
        </p:nvSpPr>
        <p:spPr>
          <a:xfrm>
            <a:off x="857250" y="5435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868362" y="5942012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320675" y="541496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/>
          </a:p>
        </p:txBody>
      </p:sp>
      <p:sp>
        <p:nvSpPr>
          <p:cNvPr id="401" name="Google Shape;401;p10"/>
          <p:cNvSpPr txBox="1"/>
          <p:nvPr/>
        </p:nvSpPr>
        <p:spPr>
          <a:xfrm>
            <a:off x="320675" y="59340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/>
          </a:p>
        </p:txBody>
      </p:sp>
      <p:sp>
        <p:nvSpPr>
          <p:cNvPr id="402" name="Google Shape;402;p10"/>
          <p:cNvSpPr txBox="1"/>
          <p:nvPr/>
        </p:nvSpPr>
        <p:spPr>
          <a:xfrm>
            <a:off x="1143000" y="2136775"/>
            <a:ext cx="785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Level=0</a:t>
            </a:r>
            <a:endParaRPr/>
          </a:p>
        </p:txBody>
      </p:sp>
      <p:sp>
        <p:nvSpPr>
          <p:cNvPr id="403" name="Google Shape;403;p10"/>
          <p:cNvSpPr txBox="1"/>
          <p:nvPr/>
        </p:nvSpPr>
        <p:spPr>
          <a:xfrm>
            <a:off x="1809750" y="2339975"/>
            <a:ext cx="1039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</a:t>
            </a:r>
            <a:endParaRPr/>
          </a:p>
        </p:txBody>
      </p:sp>
      <p:sp>
        <p:nvSpPr>
          <p:cNvPr id="404" name="Google Shape;404;p10"/>
          <p:cNvSpPr txBox="1"/>
          <p:nvPr/>
        </p:nvSpPr>
        <p:spPr>
          <a:xfrm>
            <a:off x="1876425" y="2532062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sp>
        <p:nvSpPr>
          <p:cNvPr id="405" name="Google Shape;405;p10"/>
          <p:cNvSpPr txBox="1"/>
          <p:nvPr/>
        </p:nvSpPr>
        <p:spPr>
          <a:xfrm>
            <a:off x="3074987" y="2359025"/>
            <a:ext cx="123825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</a:t>
            </a:r>
            <a:endParaRPr/>
          </a:p>
        </p:txBody>
      </p:sp>
      <p:sp>
        <p:nvSpPr>
          <p:cNvPr id="406" name="Google Shape;406;p10"/>
          <p:cNvSpPr txBox="1"/>
          <p:nvPr/>
        </p:nvSpPr>
        <p:spPr>
          <a:xfrm>
            <a:off x="3228975" y="2560637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sp>
        <p:nvSpPr>
          <p:cNvPr id="407" name="Google Shape;407;p10"/>
          <p:cNvSpPr txBox="1"/>
          <p:nvPr/>
        </p:nvSpPr>
        <p:spPr>
          <a:xfrm>
            <a:off x="1708150" y="2998787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32*</a:t>
            </a:r>
            <a:endParaRPr/>
          </a:p>
        </p:txBody>
      </p:sp>
      <p:sp>
        <p:nvSpPr>
          <p:cNvPr id="408" name="Google Shape;408;p10"/>
          <p:cNvSpPr txBox="1"/>
          <p:nvPr/>
        </p:nvSpPr>
        <p:spPr>
          <a:xfrm>
            <a:off x="1731962" y="3479800"/>
            <a:ext cx="4333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9*</a:t>
            </a:r>
            <a:endParaRPr/>
          </a:p>
        </p:txBody>
      </p:sp>
      <p:sp>
        <p:nvSpPr>
          <p:cNvPr id="409" name="Google Shape;409;p10"/>
          <p:cNvSpPr txBox="1"/>
          <p:nvPr/>
        </p:nvSpPr>
        <p:spPr>
          <a:xfrm>
            <a:off x="1725612" y="5389562"/>
            <a:ext cx="4333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</a:t>
            </a:r>
            <a:endParaRPr/>
          </a:p>
        </p:txBody>
      </p:sp>
      <p:sp>
        <p:nvSpPr>
          <p:cNvPr id="410" name="Google Shape;410;p10"/>
          <p:cNvSpPr txBox="1"/>
          <p:nvPr/>
        </p:nvSpPr>
        <p:spPr>
          <a:xfrm>
            <a:off x="1676400" y="58674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14*</a:t>
            </a:r>
            <a:endParaRPr/>
          </a:p>
        </p:txBody>
      </p:sp>
      <p:sp>
        <p:nvSpPr>
          <p:cNvPr id="411" name="Google Shape;411;p10"/>
          <p:cNvSpPr txBox="1"/>
          <p:nvPr/>
        </p:nvSpPr>
        <p:spPr>
          <a:xfrm>
            <a:off x="1949450" y="34798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25*</a:t>
            </a:r>
            <a:endParaRPr/>
          </a:p>
        </p:txBody>
      </p:sp>
      <p:sp>
        <p:nvSpPr>
          <p:cNvPr id="412" name="Google Shape;412;p10"/>
          <p:cNvSpPr txBox="1"/>
          <p:nvPr/>
        </p:nvSpPr>
        <p:spPr>
          <a:xfrm>
            <a:off x="1706562" y="3963987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66*</a:t>
            </a:r>
            <a:endParaRPr/>
          </a:p>
        </p:txBody>
      </p:sp>
      <p:sp>
        <p:nvSpPr>
          <p:cNvPr id="413" name="Google Shape;413;p10"/>
          <p:cNvSpPr txBox="1"/>
          <p:nvPr/>
        </p:nvSpPr>
        <p:spPr>
          <a:xfrm>
            <a:off x="2289175" y="3970337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10*</a:t>
            </a:r>
            <a:endParaRPr/>
          </a:p>
        </p:txBody>
      </p:sp>
      <p:sp>
        <p:nvSpPr>
          <p:cNvPr id="414" name="Google Shape;414;p10"/>
          <p:cNvSpPr txBox="1"/>
          <p:nvPr/>
        </p:nvSpPr>
        <p:spPr>
          <a:xfrm>
            <a:off x="2005012" y="396875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18*</a:t>
            </a:r>
            <a:endParaRPr/>
          </a:p>
        </p:txBody>
      </p:sp>
      <p:sp>
        <p:nvSpPr>
          <p:cNvPr id="415" name="Google Shape;415;p10"/>
          <p:cNvSpPr txBox="1"/>
          <p:nvPr/>
        </p:nvSpPr>
        <p:spPr>
          <a:xfrm>
            <a:off x="2582862" y="3970337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34*</a:t>
            </a:r>
            <a:endParaRPr/>
          </a:p>
        </p:txBody>
      </p:sp>
      <p:sp>
        <p:nvSpPr>
          <p:cNvPr id="416" name="Google Shape;416;p10"/>
          <p:cNvSpPr txBox="1"/>
          <p:nvPr/>
        </p:nvSpPr>
        <p:spPr>
          <a:xfrm>
            <a:off x="2063750" y="4430712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35*</a:t>
            </a:r>
            <a:endParaRPr/>
          </a:p>
        </p:txBody>
      </p:sp>
      <p:sp>
        <p:nvSpPr>
          <p:cNvPr id="417" name="Google Shape;417;p10"/>
          <p:cNvSpPr txBox="1"/>
          <p:nvPr/>
        </p:nvSpPr>
        <p:spPr>
          <a:xfrm>
            <a:off x="1722437" y="4430712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31*</a:t>
            </a:r>
            <a:endParaRPr/>
          </a:p>
        </p:txBody>
      </p:sp>
      <p:sp>
        <p:nvSpPr>
          <p:cNvPr id="418" name="Google Shape;418;p10"/>
          <p:cNvSpPr txBox="1"/>
          <p:nvPr/>
        </p:nvSpPr>
        <p:spPr>
          <a:xfrm>
            <a:off x="2386012" y="4429125"/>
            <a:ext cx="4333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7*</a:t>
            </a:r>
            <a:endParaRPr/>
          </a:p>
        </p:txBody>
      </p:sp>
      <p:sp>
        <p:nvSpPr>
          <p:cNvPr id="419" name="Google Shape;419;p10"/>
          <p:cNvSpPr txBox="1"/>
          <p:nvPr/>
        </p:nvSpPr>
        <p:spPr>
          <a:xfrm>
            <a:off x="2584450" y="442595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11*</a:t>
            </a:r>
            <a:endParaRPr/>
          </a:p>
        </p:txBody>
      </p:sp>
      <p:sp>
        <p:nvSpPr>
          <p:cNvPr id="420" name="Google Shape;420;p10"/>
          <p:cNvSpPr txBox="1"/>
          <p:nvPr/>
        </p:nvSpPr>
        <p:spPr>
          <a:xfrm>
            <a:off x="3113087" y="44196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43*</a:t>
            </a:r>
            <a:endParaRPr/>
          </a:p>
        </p:txBody>
      </p:sp>
      <p:sp>
        <p:nvSpPr>
          <p:cNvPr id="421" name="Google Shape;421;p10"/>
          <p:cNvSpPr txBox="1"/>
          <p:nvPr/>
        </p:nvSpPr>
        <p:spPr>
          <a:xfrm>
            <a:off x="1701800" y="490855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44*</a:t>
            </a:r>
            <a:endParaRPr/>
          </a:p>
        </p:txBody>
      </p:sp>
      <p:sp>
        <p:nvSpPr>
          <p:cNvPr id="422" name="Google Shape;422;p10"/>
          <p:cNvSpPr txBox="1"/>
          <p:nvPr/>
        </p:nvSpPr>
        <p:spPr>
          <a:xfrm>
            <a:off x="2060575" y="490855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36*</a:t>
            </a:r>
            <a:endParaRPr/>
          </a:p>
        </p:txBody>
      </p:sp>
      <p:sp>
        <p:nvSpPr>
          <p:cNvPr id="423" name="Google Shape;423;p10"/>
          <p:cNvSpPr txBox="1"/>
          <p:nvPr/>
        </p:nvSpPr>
        <p:spPr>
          <a:xfrm>
            <a:off x="1974850" y="5399087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37*</a:t>
            </a:r>
            <a:endParaRPr/>
          </a:p>
        </p:txBody>
      </p:sp>
      <p:sp>
        <p:nvSpPr>
          <p:cNvPr id="424" name="Google Shape;424;p10"/>
          <p:cNvSpPr txBox="1"/>
          <p:nvPr/>
        </p:nvSpPr>
        <p:spPr>
          <a:xfrm>
            <a:off x="2289175" y="5399087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29*</a:t>
            </a:r>
            <a:endParaRPr/>
          </a:p>
        </p:txBody>
      </p:sp>
      <p:sp>
        <p:nvSpPr>
          <p:cNvPr id="425" name="Google Shape;425;p10"/>
          <p:cNvSpPr txBox="1"/>
          <p:nvPr/>
        </p:nvSpPr>
        <p:spPr>
          <a:xfrm>
            <a:off x="2060575" y="5867400"/>
            <a:ext cx="53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30*</a:t>
            </a:r>
            <a:endParaRPr/>
          </a:p>
        </p:txBody>
      </p:sp>
      <p:sp>
        <p:nvSpPr>
          <p:cNvPr id="426" name="Google Shape;426;p10"/>
          <p:cNvSpPr/>
          <p:nvPr/>
        </p:nvSpPr>
        <p:spPr>
          <a:xfrm>
            <a:off x="1744662" y="3011487"/>
            <a:ext cx="1209675" cy="244475"/>
          </a:xfrm>
          <a:custGeom>
            <a:avLst/>
            <a:gdLst/>
            <a:ahLst/>
            <a:cxnLst/>
            <a:rect l="l" t="t" r="r" b="b"/>
            <a:pathLst>
              <a:path w="762" h="154" extrusionOk="0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7" name="Google Shape;427;p10"/>
          <p:cNvCxnSpPr/>
          <p:nvPr/>
        </p:nvCxnSpPr>
        <p:spPr>
          <a:xfrm>
            <a:off x="1190625" y="2667000"/>
            <a:ext cx="0" cy="353695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8" name="Google Shape;428;p10"/>
          <p:cNvCxnSpPr/>
          <p:nvPr/>
        </p:nvCxnSpPr>
        <p:spPr>
          <a:xfrm>
            <a:off x="771525" y="2663825"/>
            <a:ext cx="0" cy="35369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429" name="Google Shape;429;p10"/>
          <p:cNvGrpSpPr/>
          <p:nvPr/>
        </p:nvGrpSpPr>
        <p:grpSpPr>
          <a:xfrm>
            <a:off x="2881312" y="3190875"/>
            <a:ext cx="142875" cy="166687"/>
            <a:chOff x="1815" y="2010"/>
            <a:chExt cx="90" cy="105"/>
          </a:xfrm>
        </p:grpSpPr>
        <p:cxnSp>
          <p:nvCxnSpPr>
            <p:cNvPr id="430" name="Google Shape;430;p10"/>
            <p:cNvCxnSpPr/>
            <p:nvPr/>
          </p:nvCxnSpPr>
          <p:spPr>
            <a:xfrm>
              <a:off x="1860" y="2010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" name="Google Shape;431;p10"/>
            <p:cNvCxnSpPr/>
            <p:nvPr/>
          </p:nvCxnSpPr>
          <p:spPr>
            <a:xfrm>
              <a:off x="1815" y="2115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32" name="Google Shape;432;p10"/>
          <p:cNvGrpSpPr/>
          <p:nvPr/>
        </p:nvGrpSpPr>
        <p:grpSpPr>
          <a:xfrm>
            <a:off x="2879725" y="3678237"/>
            <a:ext cx="142875" cy="166687"/>
            <a:chOff x="1814" y="2317"/>
            <a:chExt cx="90" cy="105"/>
          </a:xfrm>
        </p:grpSpPr>
        <p:cxnSp>
          <p:nvCxnSpPr>
            <p:cNvPr id="433" name="Google Shape;433;p10"/>
            <p:cNvCxnSpPr/>
            <p:nvPr/>
          </p:nvCxnSpPr>
          <p:spPr>
            <a:xfrm>
              <a:off x="1859" y="2317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10"/>
            <p:cNvCxnSpPr/>
            <p:nvPr/>
          </p:nvCxnSpPr>
          <p:spPr>
            <a:xfrm>
              <a:off x="1814" y="2422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35" name="Google Shape;435;p10"/>
          <p:cNvGrpSpPr/>
          <p:nvPr/>
        </p:nvGrpSpPr>
        <p:grpSpPr>
          <a:xfrm>
            <a:off x="2876550" y="4152900"/>
            <a:ext cx="142875" cy="166687"/>
            <a:chOff x="1812" y="2616"/>
            <a:chExt cx="90" cy="105"/>
          </a:xfrm>
        </p:grpSpPr>
        <p:cxnSp>
          <p:nvCxnSpPr>
            <p:cNvPr id="436" name="Google Shape;436;p10"/>
            <p:cNvCxnSpPr/>
            <p:nvPr/>
          </p:nvCxnSpPr>
          <p:spPr>
            <a:xfrm>
              <a:off x="1857" y="2616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7" name="Google Shape;437;p10"/>
            <p:cNvCxnSpPr/>
            <p:nvPr/>
          </p:nvCxnSpPr>
          <p:spPr>
            <a:xfrm>
              <a:off x="1812" y="2721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38" name="Google Shape;438;p10"/>
          <p:cNvGrpSpPr/>
          <p:nvPr/>
        </p:nvGrpSpPr>
        <p:grpSpPr>
          <a:xfrm>
            <a:off x="2873375" y="5103812"/>
            <a:ext cx="142875" cy="166687"/>
            <a:chOff x="1810" y="3215"/>
            <a:chExt cx="90" cy="105"/>
          </a:xfrm>
        </p:grpSpPr>
        <p:cxnSp>
          <p:nvCxnSpPr>
            <p:cNvPr id="439" name="Google Shape;439;p10"/>
            <p:cNvCxnSpPr/>
            <p:nvPr/>
          </p:nvCxnSpPr>
          <p:spPr>
            <a:xfrm>
              <a:off x="1855" y="3215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" name="Google Shape;440;p10"/>
            <p:cNvCxnSpPr/>
            <p:nvPr/>
          </p:nvCxnSpPr>
          <p:spPr>
            <a:xfrm>
              <a:off x="1810" y="3320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41" name="Google Shape;441;p10"/>
          <p:cNvGrpSpPr/>
          <p:nvPr/>
        </p:nvGrpSpPr>
        <p:grpSpPr>
          <a:xfrm>
            <a:off x="2882900" y="5589587"/>
            <a:ext cx="142875" cy="166687"/>
            <a:chOff x="1816" y="3521"/>
            <a:chExt cx="90" cy="105"/>
          </a:xfrm>
        </p:grpSpPr>
        <p:cxnSp>
          <p:nvCxnSpPr>
            <p:cNvPr id="442" name="Google Shape;442;p10"/>
            <p:cNvCxnSpPr/>
            <p:nvPr/>
          </p:nvCxnSpPr>
          <p:spPr>
            <a:xfrm>
              <a:off x="1861" y="3521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3" name="Google Shape;443;p10"/>
            <p:cNvCxnSpPr/>
            <p:nvPr/>
          </p:nvCxnSpPr>
          <p:spPr>
            <a:xfrm>
              <a:off x="1816" y="3626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10"/>
          <p:cNvGrpSpPr/>
          <p:nvPr/>
        </p:nvGrpSpPr>
        <p:grpSpPr>
          <a:xfrm>
            <a:off x="2879725" y="6075362"/>
            <a:ext cx="142875" cy="166687"/>
            <a:chOff x="1814" y="3827"/>
            <a:chExt cx="90" cy="105"/>
          </a:xfrm>
        </p:grpSpPr>
        <p:cxnSp>
          <p:nvCxnSpPr>
            <p:cNvPr id="445" name="Google Shape;445;p10"/>
            <p:cNvCxnSpPr/>
            <p:nvPr/>
          </p:nvCxnSpPr>
          <p:spPr>
            <a:xfrm>
              <a:off x="1859" y="3827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6" name="Google Shape;446;p10"/>
            <p:cNvCxnSpPr/>
            <p:nvPr/>
          </p:nvCxnSpPr>
          <p:spPr>
            <a:xfrm>
              <a:off x="1814" y="3932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47" name="Google Shape;447;p10"/>
          <p:cNvCxnSpPr/>
          <p:nvPr/>
        </p:nvCxnSpPr>
        <p:spPr>
          <a:xfrm>
            <a:off x="2928937" y="4691062"/>
            <a:ext cx="22542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448" name="Google Shape;448;p10"/>
          <p:cNvGrpSpPr/>
          <p:nvPr/>
        </p:nvGrpSpPr>
        <p:grpSpPr>
          <a:xfrm>
            <a:off x="4303712" y="4594225"/>
            <a:ext cx="142875" cy="166687"/>
            <a:chOff x="2711" y="2892"/>
            <a:chExt cx="90" cy="105"/>
          </a:xfrm>
        </p:grpSpPr>
        <p:cxnSp>
          <p:nvCxnSpPr>
            <p:cNvPr id="449" name="Google Shape;449;p10"/>
            <p:cNvCxnSpPr/>
            <p:nvPr/>
          </p:nvCxnSpPr>
          <p:spPr>
            <a:xfrm>
              <a:off x="2756" y="2892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10"/>
            <p:cNvCxnSpPr/>
            <p:nvPr/>
          </p:nvCxnSpPr>
          <p:spPr>
            <a:xfrm>
              <a:off x="2711" y="2997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51" name="Google Shape;451;p10"/>
          <p:cNvSpPr txBox="1"/>
          <p:nvPr/>
        </p:nvSpPr>
        <p:spPr>
          <a:xfrm>
            <a:off x="5600700" y="1700212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52" name="Google Shape;452;p10"/>
          <p:cNvSpPr txBox="1"/>
          <p:nvPr/>
        </p:nvSpPr>
        <p:spPr>
          <a:xfrm>
            <a:off x="5495925" y="1657350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453" name="Google Shape;453;p10"/>
          <p:cNvSpPr txBox="1"/>
          <p:nvPr/>
        </p:nvSpPr>
        <p:spPr>
          <a:xfrm>
            <a:off x="4949825" y="1649412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454" name="Google Shape;454;p10"/>
          <p:cNvSpPr/>
          <p:nvPr/>
        </p:nvSpPr>
        <p:spPr>
          <a:xfrm>
            <a:off x="6508750" y="2198687"/>
            <a:ext cx="1316037" cy="266700"/>
          </a:xfrm>
          <a:custGeom>
            <a:avLst/>
            <a:gdLst/>
            <a:ahLst/>
            <a:cxnLst/>
            <a:rect l="l" t="t" r="r" b="b"/>
            <a:pathLst>
              <a:path w="829" h="168" extrusionOk="0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6508750" y="2730500"/>
            <a:ext cx="1316037" cy="266700"/>
          </a:xfrm>
          <a:custGeom>
            <a:avLst/>
            <a:gdLst/>
            <a:ahLst/>
            <a:cxnLst/>
            <a:rect l="l" t="t" r="r" b="b"/>
            <a:pathLst>
              <a:path w="829" h="168" extrusionOk="0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6508750" y="3271837"/>
            <a:ext cx="1316037" cy="268287"/>
          </a:xfrm>
          <a:custGeom>
            <a:avLst/>
            <a:gdLst/>
            <a:ahLst/>
            <a:cxnLst/>
            <a:rect l="l" t="t" r="r" b="b"/>
            <a:pathLst>
              <a:path w="829" h="169" extrusionOk="0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10"/>
          <p:cNvSpPr/>
          <p:nvPr/>
        </p:nvSpPr>
        <p:spPr>
          <a:xfrm>
            <a:off x="6508750" y="3792537"/>
            <a:ext cx="1316037" cy="268287"/>
          </a:xfrm>
          <a:custGeom>
            <a:avLst/>
            <a:gdLst/>
            <a:ahLst/>
            <a:cxnLst/>
            <a:rect l="l" t="t" r="r" b="b"/>
            <a:pathLst>
              <a:path w="829" h="169" extrusionOk="0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6497637" y="4324350"/>
            <a:ext cx="1317625" cy="266700"/>
          </a:xfrm>
          <a:custGeom>
            <a:avLst/>
            <a:gdLst/>
            <a:ahLst/>
            <a:cxnLst/>
            <a:rect l="l" t="t" r="r" b="b"/>
            <a:pathLst>
              <a:path w="830" h="168" extrusionOk="0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6497637" y="5927725"/>
            <a:ext cx="1317625" cy="268287"/>
          </a:xfrm>
          <a:custGeom>
            <a:avLst/>
            <a:gdLst/>
            <a:ahLst/>
            <a:cxnLst/>
            <a:rect l="l" t="t" r="r" b="b"/>
            <a:pathLst>
              <a:path w="830" h="169" extrusionOk="0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6508750" y="4856162"/>
            <a:ext cx="1316037" cy="266700"/>
          </a:xfrm>
          <a:custGeom>
            <a:avLst/>
            <a:gdLst/>
            <a:ahLst/>
            <a:cxnLst/>
            <a:rect l="l" t="t" r="r" b="b"/>
            <a:pathLst>
              <a:path w="829" h="168" extrusionOk="0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6508750" y="5386387"/>
            <a:ext cx="1316037" cy="266700"/>
          </a:xfrm>
          <a:custGeom>
            <a:avLst/>
            <a:gdLst/>
            <a:ahLst/>
            <a:cxnLst/>
            <a:rect l="l" t="t" r="r" b="b"/>
            <a:pathLst>
              <a:path w="829" h="168" extrusionOk="0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10"/>
          <p:cNvSpPr txBox="1"/>
          <p:nvPr/>
        </p:nvSpPr>
        <p:spPr>
          <a:xfrm>
            <a:off x="5060950" y="170180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63" name="Google Shape;463;p10"/>
          <p:cNvSpPr txBox="1"/>
          <p:nvPr/>
        </p:nvSpPr>
        <p:spPr>
          <a:xfrm>
            <a:off x="6805612" y="483393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37*</a:t>
            </a:r>
            <a:endParaRPr/>
          </a:p>
        </p:txBody>
      </p:sp>
      <p:sp>
        <p:nvSpPr>
          <p:cNvPr id="464" name="Google Shape;464;p10"/>
          <p:cNvSpPr/>
          <p:nvPr/>
        </p:nvSpPr>
        <p:spPr>
          <a:xfrm>
            <a:off x="8080375" y="3260725"/>
            <a:ext cx="993775" cy="268287"/>
          </a:xfrm>
          <a:custGeom>
            <a:avLst/>
            <a:gdLst/>
            <a:ahLst/>
            <a:cxnLst/>
            <a:rect l="l" t="t" r="r" b="b"/>
            <a:pathLst>
              <a:path w="626" h="169" extrusionOk="0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10"/>
          <p:cNvSpPr txBox="1"/>
          <p:nvPr/>
        </p:nvSpPr>
        <p:spPr>
          <a:xfrm>
            <a:off x="5534025" y="213042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466" name="Google Shape;466;p10"/>
          <p:cNvSpPr txBox="1"/>
          <p:nvPr/>
        </p:nvSpPr>
        <p:spPr>
          <a:xfrm>
            <a:off x="5534025" y="268287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467" name="Google Shape;467;p10"/>
          <p:cNvSpPr txBox="1"/>
          <p:nvPr/>
        </p:nvSpPr>
        <p:spPr>
          <a:xfrm>
            <a:off x="5511800" y="3182937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68" name="Google Shape;468;p10"/>
          <p:cNvSpPr txBox="1"/>
          <p:nvPr/>
        </p:nvSpPr>
        <p:spPr>
          <a:xfrm>
            <a:off x="5522912" y="37338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69" name="Google Shape;469;p10"/>
          <p:cNvSpPr txBox="1"/>
          <p:nvPr/>
        </p:nvSpPr>
        <p:spPr>
          <a:xfrm>
            <a:off x="4927600" y="21320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/>
          </a:p>
        </p:txBody>
      </p:sp>
      <p:sp>
        <p:nvSpPr>
          <p:cNvPr id="470" name="Google Shape;470;p10"/>
          <p:cNvSpPr txBox="1"/>
          <p:nvPr/>
        </p:nvSpPr>
        <p:spPr>
          <a:xfrm>
            <a:off x="4916487" y="266223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/>
          </a:p>
        </p:txBody>
      </p:sp>
      <p:sp>
        <p:nvSpPr>
          <p:cNvPr id="471" name="Google Shape;471;p10"/>
          <p:cNvSpPr txBox="1"/>
          <p:nvPr/>
        </p:nvSpPr>
        <p:spPr>
          <a:xfrm>
            <a:off x="4927600" y="319405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/>
          </a:p>
        </p:txBody>
      </p:sp>
      <p:sp>
        <p:nvSpPr>
          <p:cNvPr id="472" name="Google Shape;472;p10"/>
          <p:cNvSpPr txBox="1"/>
          <p:nvPr/>
        </p:nvSpPr>
        <p:spPr>
          <a:xfrm>
            <a:off x="4949825" y="372586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/>
          </a:p>
        </p:txBody>
      </p:sp>
      <p:sp>
        <p:nvSpPr>
          <p:cNvPr id="473" name="Google Shape;473;p10"/>
          <p:cNvSpPr txBox="1"/>
          <p:nvPr/>
        </p:nvSpPr>
        <p:spPr>
          <a:xfrm>
            <a:off x="5522912" y="4265612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474" name="Google Shape;474;p10"/>
          <p:cNvSpPr txBox="1"/>
          <p:nvPr/>
        </p:nvSpPr>
        <p:spPr>
          <a:xfrm>
            <a:off x="4929187" y="424656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75" name="Google Shape;475;p10"/>
          <p:cNvSpPr txBox="1"/>
          <p:nvPr/>
        </p:nvSpPr>
        <p:spPr>
          <a:xfrm>
            <a:off x="5535612" y="5370512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76" name="Google Shape;476;p10"/>
          <p:cNvSpPr txBox="1"/>
          <p:nvPr/>
        </p:nvSpPr>
        <p:spPr>
          <a:xfrm>
            <a:off x="4929187" y="47879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/>
          </a:p>
        </p:txBody>
      </p:sp>
      <p:sp>
        <p:nvSpPr>
          <p:cNvPr id="477" name="Google Shape;477;p10"/>
          <p:cNvSpPr txBox="1"/>
          <p:nvPr/>
        </p:nvSpPr>
        <p:spPr>
          <a:xfrm>
            <a:off x="4929187" y="53625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/>
          </a:p>
        </p:txBody>
      </p:sp>
      <p:sp>
        <p:nvSpPr>
          <p:cNvPr id="478" name="Google Shape;478;p10"/>
          <p:cNvSpPr txBox="1"/>
          <p:nvPr/>
        </p:nvSpPr>
        <p:spPr>
          <a:xfrm>
            <a:off x="5946775" y="1865312"/>
            <a:ext cx="7270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Next=0</a:t>
            </a:r>
            <a:endParaRPr/>
          </a:p>
        </p:txBody>
      </p:sp>
      <p:sp>
        <p:nvSpPr>
          <p:cNvPr id="479" name="Google Shape;479;p10"/>
          <p:cNvSpPr txBox="1"/>
          <p:nvPr/>
        </p:nvSpPr>
        <p:spPr>
          <a:xfrm>
            <a:off x="5867400" y="1298575"/>
            <a:ext cx="785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Level=1</a:t>
            </a:r>
            <a:endParaRPr/>
          </a:p>
        </p:txBody>
      </p:sp>
      <p:sp>
        <p:nvSpPr>
          <p:cNvPr id="480" name="Google Shape;480;p10"/>
          <p:cNvSpPr txBox="1"/>
          <p:nvPr/>
        </p:nvSpPr>
        <p:spPr>
          <a:xfrm>
            <a:off x="4940300" y="58912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/>
          </a:p>
        </p:txBody>
      </p:sp>
      <p:sp>
        <p:nvSpPr>
          <p:cNvPr id="481" name="Google Shape;481;p10"/>
          <p:cNvSpPr txBox="1"/>
          <p:nvPr/>
        </p:nvSpPr>
        <p:spPr>
          <a:xfrm>
            <a:off x="5522912" y="4808537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82" name="Google Shape;482;p10"/>
          <p:cNvSpPr txBox="1"/>
          <p:nvPr/>
        </p:nvSpPr>
        <p:spPr>
          <a:xfrm>
            <a:off x="6573837" y="1460500"/>
            <a:ext cx="1039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</a:t>
            </a:r>
            <a:endParaRPr/>
          </a:p>
        </p:txBody>
      </p:sp>
      <p:sp>
        <p:nvSpPr>
          <p:cNvPr id="483" name="Google Shape;483;p10"/>
          <p:cNvSpPr txBox="1"/>
          <p:nvPr/>
        </p:nvSpPr>
        <p:spPr>
          <a:xfrm>
            <a:off x="6648450" y="1673225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sp>
        <p:nvSpPr>
          <p:cNvPr id="484" name="Google Shape;484;p10"/>
          <p:cNvSpPr txBox="1"/>
          <p:nvPr/>
        </p:nvSpPr>
        <p:spPr>
          <a:xfrm>
            <a:off x="7975600" y="1482725"/>
            <a:ext cx="123825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</a:t>
            </a:r>
            <a:endParaRPr/>
          </a:p>
        </p:txBody>
      </p:sp>
      <p:sp>
        <p:nvSpPr>
          <p:cNvPr id="485" name="Google Shape;485;p10"/>
          <p:cNvSpPr txBox="1"/>
          <p:nvPr/>
        </p:nvSpPr>
        <p:spPr>
          <a:xfrm>
            <a:off x="8145462" y="1704975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sp>
        <p:nvSpPr>
          <p:cNvPr id="486" name="Google Shape;486;p10"/>
          <p:cNvSpPr txBox="1"/>
          <p:nvPr/>
        </p:nvSpPr>
        <p:spPr>
          <a:xfrm>
            <a:off x="5540375" y="588962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87" name="Google Shape;487;p10"/>
          <p:cNvSpPr txBox="1"/>
          <p:nvPr/>
        </p:nvSpPr>
        <p:spPr>
          <a:xfrm>
            <a:off x="6464300" y="216693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32*</a:t>
            </a:r>
            <a:endParaRPr/>
          </a:p>
        </p:txBody>
      </p:sp>
      <p:sp>
        <p:nvSpPr>
          <p:cNvPr id="488" name="Google Shape;488;p10"/>
          <p:cNvSpPr txBox="1"/>
          <p:nvPr/>
        </p:nvSpPr>
        <p:spPr>
          <a:xfrm>
            <a:off x="6500812" y="269875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9*</a:t>
            </a:r>
            <a:endParaRPr/>
          </a:p>
        </p:txBody>
      </p:sp>
      <p:sp>
        <p:nvSpPr>
          <p:cNvPr id="489" name="Google Shape;489;p10"/>
          <p:cNvSpPr txBox="1"/>
          <p:nvPr/>
        </p:nvSpPr>
        <p:spPr>
          <a:xfrm>
            <a:off x="6718300" y="269875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25*</a:t>
            </a:r>
            <a:endParaRPr/>
          </a:p>
        </p:txBody>
      </p:sp>
      <p:sp>
        <p:nvSpPr>
          <p:cNvPr id="490" name="Google Shape;490;p10"/>
          <p:cNvSpPr txBox="1"/>
          <p:nvPr/>
        </p:nvSpPr>
        <p:spPr>
          <a:xfrm>
            <a:off x="6457950" y="32400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66*</a:t>
            </a:r>
            <a:endParaRPr/>
          </a:p>
        </p:txBody>
      </p:sp>
      <p:sp>
        <p:nvSpPr>
          <p:cNvPr id="491" name="Google Shape;491;p10"/>
          <p:cNvSpPr txBox="1"/>
          <p:nvPr/>
        </p:nvSpPr>
        <p:spPr>
          <a:xfrm>
            <a:off x="6791325" y="32385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18*</a:t>
            </a:r>
            <a:endParaRPr/>
          </a:p>
        </p:txBody>
      </p:sp>
      <p:sp>
        <p:nvSpPr>
          <p:cNvPr id="492" name="Google Shape;492;p10"/>
          <p:cNvSpPr txBox="1"/>
          <p:nvPr/>
        </p:nvSpPr>
        <p:spPr>
          <a:xfrm>
            <a:off x="7100887" y="32369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10*</a:t>
            </a:r>
            <a:endParaRPr/>
          </a:p>
        </p:txBody>
      </p:sp>
      <p:sp>
        <p:nvSpPr>
          <p:cNvPr id="493" name="Google Shape;493;p10"/>
          <p:cNvSpPr txBox="1"/>
          <p:nvPr/>
        </p:nvSpPr>
        <p:spPr>
          <a:xfrm>
            <a:off x="7402512" y="32416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34*</a:t>
            </a:r>
            <a:endParaRPr/>
          </a:p>
        </p:txBody>
      </p:sp>
      <p:sp>
        <p:nvSpPr>
          <p:cNvPr id="494" name="Google Shape;494;p10"/>
          <p:cNvSpPr txBox="1"/>
          <p:nvPr/>
        </p:nvSpPr>
        <p:spPr>
          <a:xfrm>
            <a:off x="6792912" y="37480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35*</a:t>
            </a:r>
            <a:endParaRPr/>
          </a:p>
        </p:txBody>
      </p:sp>
      <p:sp>
        <p:nvSpPr>
          <p:cNvPr id="495" name="Google Shape;495;p10"/>
          <p:cNvSpPr txBox="1"/>
          <p:nvPr/>
        </p:nvSpPr>
        <p:spPr>
          <a:xfrm>
            <a:off x="7180262" y="37496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11*</a:t>
            </a:r>
            <a:endParaRPr/>
          </a:p>
        </p:txBody>
      </p:sp>
      <p:sp>
        <p:nvSpPr>
          <p:cNvPr id="496" name="Google Shape;496;p10"/>
          <p:cNvSpPr txBox="1"/>
          <p:nvPr/>
        </p:nvSpPr>
        <p:spPr>
          <a:xfrm>
            <a:off x="6446837" y="42814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44*</a:t>
            </a:r>
            <a:endParaRPr/>
          </a:p>
        </p:txBody>
      </p:sp>
      <p:sp>
        <p:nvSpPr>
          <p:cNvPr id="497" name="Google Shape;497;p10"/>
          <p:cNvSpPr txBox="1"/>
          <p:nvPr/>
        </p:nvSpPr>
        <p:spPr>
          <a:xfrm>
            <a:off x="6827837" y="42926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36*</a:t>
            </a:r>
            <a:endParaRPr/>
          </a:p>
        </p:txBody>
      </p:sp>
      <p:sp>
        <p:nvSpPr>
          <p:cNvPr id="498" name="Google Shape;498;p10"/>
          <p:cNvSpPr txBox="1"/>
          <p:nvPr/>
        </p:nvSpPr>
        <p:spPr>
          <a:xfrm>
            <a:off x="6497637" y="4814887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</a:t>
            </a:r>
            <a:endParaRPr/>
          </a:p>
        </p:txBody>
      </p:sp>
      <p:sp>
        <p:nvSpPr>
          <p:cNvPr id="499" name="Google Shape;499;p10"/>
          <p:cNvSpPr txBox="1"/>
          <p:nvPr/>
        </p:nvSpPr>
        <p:spPr>
          <a:xfrm>
            <a:off x="7151687" y="48244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29*</a:t>
            </a:r>
            <a:endParaRPr/>
          </a:p>
        </p:txBody>
      </p:sp>
      <p:sp>
        <p:nvSpPr>
          <p:cNvPr id="500" name="Google Shape;500;p10"/>
          <p:cNvSpPr txBox="1"/>
          <p:nvPr/>
        </p:nvSpPr>
        <p:spPr>
          <a:xfrm>
            <a:off x="6465887" y="37592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43*</a:t>
            </a:r>
            <a:endParaRPr/>
          </a:p>
        </p:txBody>
      </p:sp>
      <p:sp>
        <p:nvSpPr>
          <p:cNvPr id="501" name="Google Shape;501;p10"/>
          <p:cNvSpPr txBox="1"/>
          <p:nvPr/>
        </p:nvSpPr>
        <p:spPr>
          <a:xfrm>
            <a:off x="6478587" y="534352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14*</a:t>
            </a:r>
            <a:endParaRPr/>
          </a:p>
        </p:txBody>
      </p:sp>
      <p:sp>
        <p:nvSpPr>
          <p:cNvPr id="502" name="Google Shape;502;p10"/>
          <p:cNvSpPr txBox="1"/>
          <p:nvPr/>
        </p:nvSpPr>
        <p:spPr>
          <a:xfrm>
            <a:off x="6838950" y="535463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30*</a:t>
            </a:r>
            <a:endParaRPr/>
          </a:p>
        </p:txBody>
      </p:sp>
      <p:sp>
        <p:nvSpPr>
          <p:cNvPr id="503" name="Google Shape;503;p10"/>
          <p:cNvSpPr txBox="1"/>
          <p:nvPr/>
        </p:nvSpPr>
        <p:spPr>
          <a:xfrm>
            <a:off x="7151687" y="535305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22*</a:t>
            </a:r>
            <a:endParaRPr/>
          </a:p>
        </p:txBody>
      </p:sp>
      <p:sp>
        <p:nvSpPr>
          <p:cNvPr id="504" name="Google Shape;504;p10"/>
          <p:cNvSpPr txBox="1"/>
          <p:nvPr/>
        </p:nvSpPr>
        <p:spPr>
          <a:xfrm>
            <a:off x="6467475" y="587375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31*</a:t>
            </a:r>
            <a:endParaRPr/>
          </a:p>
        </p:txBody>
      </p:sp>
      <p:sp>
        <p:nvSpPr>
          <p:cNvPr id="505" name="Google Shape;505;p10"/>
          <p:cNvSpPr txBox="1"/>
          <p:nvPr/>
        </p:nvSpPr>
        <p:spPr>
          <a:xfrm>
            <a:off x="6753225" y="587375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7*</a:t>
            </a:r>
            <a:endParaRPr/>
          </a:p>
        </p:txBody>
      </p:sp>
      <p:sp>
        <p:nvSpPr>
          <p:cNvPr id="506" name="Google Shape;506;p10"/>
          <p:cNvSpPr txBox="1"/>
          <p:nvPr/>
        </p:nvSpPr>
        <p:spPr>
          <a:xfrm>
            <a:off x="8037512" y="3230562"/>
            <a:ext cx="452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50*</a:t>
            </a:r>
            <a:endParaRPr/>
          </a:p>
        </p:txBody>
      </p:sp>
      <p:cxnSp>
        <p:nvCxnSpPr>
          <p:cNvPr id="507" name="Google Shape;507;p10"/>
          <p:cNvCxnSpPr/>
          <p:nvPr/>
        </p:nvCxnSpPr>
        <p:spPr>
          <a:xfrm>
            <a:off x="1500187" y="4441825"/>
            <a:ext cx="238125" cy="130175"/>
          </a:xfrm>
          <a:prstGeom prst="straightConnector1">
            <a:avLst/>
          </a:prstGeom>
          <a:noFill/>
          <a:ln w="25400" cap="flat" cmpd="sng">
            <a:solidFill>
              <a:srgbClr val="FC012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8" name="Google Shape;508;p10"/>
          <p:cNvCxnSpPr/>
          <p:nvPr/>
        </p:nvCxnSpPr>
        <p:spPr>
          <a:xfrm>
            <a:off x="6249987" y="2174875"/>
            <a:ext cx="238125" cy="130175"/>
          </a:xfrm>
          <a:prstGeom prst="straightConnector1">
            <a:avLst/>
          </a:prstGeom>
          <a:noFill/>
          <a:ln w="25400" cap="flat" cmpd="sng">
            <a:solidFill>
              <a:srgbClr val="FC012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9" name="Google Shape;509;p10"/>
          <p:cNvCxnSpPr/>
          <p:nvPr/>
        </p:nvCxnSpPr>
        <p:spPr>
          <a:xfrm>
            <a:off x="5856287" y="1724025"/>
            <a:ext cx="0" cy="44323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0" name="Google Shape;510;p10"/>
          <p:cNvCxnSpPr/>
          <p:nvPr/>
        </p:nvCxnSpPr>
        <p:spPr>
          <a:xfrm>
            <a:off x="5437187" y="1720850"/>
            <a:ext cx="0" cy="4459287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11" name="Google Shape;511;p10"/>
          <p:cNvGrpSpPr/>
          <p:nvPr/>
        </p:nvGrpSpPr>
        <p:grpSpPr>
          <a:xfrm>
            <a:off x="7750175" y="2378075"/>
            <a:ext cx="142875" cy="166687"/>
            <a:chOff x="4882" y="1498"/>
            <a:chExt cx="90" cy="105"/>
          </a:xfrm>
        </p:grpSpPr>
        <p:cxnSp>
          <p:nvCxnSpPr>
            <p:cNvPr id="512" name="Google Shape;512;p10"/>
            <p:cNvCxnSpPr/>
            <p:nvPr/>
          </p:nvCxnSpPr>
          <p:spPr>
            <a:xfrm>
              <a:off x="4927" y="1498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3" name="Google Shape;513;p10"/>
            <p:cNvCxnSpPr/>
            <p:nvPr/>
          </p:nvCxnSpPr>
          <p:spPr>
            <a:xfrm>
              <a:off x="4882" y="1603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14" name="Google Shape;514;p10"/>
          <p:cNvGrpSpPr/>
          <p:nvPr/>
        </p:nvGrpSpPr>
        <p:grpSpPr>
          <a:xfrm>
            <a:off x="7748587" y="2898775"/>
            <a:ext cx="142875" cy="166687"/>
            <a:chOff x="4881" y="1826"/>
            <a:chExt cx="90" cy="105"/>
          </a:xfrm>
        </p:grpSpPr>
        <p:cxnSp>
          <p:nvCxnSpPr>
            <p:cNvPr id="515" name="Google Shape;515;p10"/>
            <p:cNvCxnSpPr/>
            <p:nvPr/>
          </p:nvCxnSpPr>
          <p:spPr>
            <a:xfrm>
              <a:off x="4926" y="1826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" name="Google Shape;516;p10"/>
            <p:cNvCxnSpPr/>
            <p:nvPr/>
          </p:nvCxnSpPr>
          <p:spPr>
            <a:xfrm>
              <a:off x="4881" y="1931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17" name="Google Shape;517;p10"/>
          <p:cNvGrpSpPr/>
          <p:nvPr/>
        </p:nvGrpSpPr>
        <p:grpSpPr>
          <a:xfrm>
            <a:off x="8999537" y="3492500"/>
            <a:ext cx="142875" cy="166687"/>
            <a:chOff x="5669" y="2200"/>
            <a:chExt cx="90" cy="105"/>
          </a:xfrm>
        </p:grpSpPr>
        <p:cxnSp>
          <p:nvCxnSpPr>
            <p:cNvPr id="518" name="Google Shape;518;p10"/>
            <p:cNvCxnSpPr/>
            <p:nvPr/>
          </p:nvCxnSpPr>
          <p:spPr>
            <a:xfrm>
              <a:off x="5714" y="2200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" name="Google Shape;519;p10"/>
            <p:cNvCxnSpPr/>
            <p:nvPr/>
          </p:nvCxnSpPr>
          <p:spPr>
            <a:xfrm>
              <a:off x="5669" y="2305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10"/>
          <p:cNvGrpSpPr/>
          <p:nvPr/>
        </p:nvGrpSpPr>
        <p:grpSpPr>
          <a:xfrm>
            <a:off x="7745412" y="3979862"/>
            <a:ext cx="142875" cy="166687"/>
            <a:chOff x="4879" y="2507"/>
            <a:chExt cx="90" cy="105"/>
          </a:xfrm>
        </p:grpSpPr>
        <p:cxnSp>
          <p:nvCxnSpPr>
            <p:cNvPr id="521" name="Google Shape;521;p10"/>
            <p:cNvCxnSpPr/>
            <p:nvPr/>
          </p:nvCxnSpPr>
          <p:spPr>
            <a:xfrm>
              <a:off x="4924" y="2507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" name="Google Shape;522;p10"/>
            <p:cNvCxnSpPr/>
            <p:nvPr/>
          </p:nvCxnSpPr>
          <p:spPr>
            <a:xfrm>
              <a:off x="4879" y="2612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3" name="Google Shape;523;p10"/>
          <p:cNvGrpSpPr/>
          <p:nvPr/>
        </p:nvGrpSpPr>
        <p:grpSpPr>
          <a:xfrm>
            <a:off x="7743825" y="4513262"/>
            <a:ext cx="142875" cy="166687"/>
            <a:chOff x="4878" y="2843"/>
            <a:chExt cx="90" cy="105"/>
          </a:xfrm>
        </p:grpSpPr>
        <p:cxnSp>
          <p:nvCxnSpPr>
            <p:cNvPr id="524" name="Google Shape;524;p10"/>
            <p:cNvCxnSpPr/>
            <p:nvPr/>
          </p:nvCxnSpPr>
          <p:spPr>
            <a:xfrm>
              <a:off x="4923" y="2843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5" name="Google Shape;525;p10"/>
            <p:cNvCxnSpPr/>
            <p:nvPr/>
          </p:nvCxnSpPr>
          <p:spPr>
            <a:xfrm>
              <a:off x="4878" y="2948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6" name="Google Shape;526;p10"/>
          <p:cNvGrpSpPr/>
          <p:nvPr/>
        </p:nvGrpSpPr>
        <p:grpSpPr>
          <a:xfrm>
            <a:off x="7753350" y="5035550"/>
            <a:ext cx="142875" cy="166687"/>
            <a:chOff x="4884" y="3172"/>
            <a:chExt cx="90" cy="105"/>
          </a:xfrm>
        </p:grpSpPr>
        <p:cxnSp>
          <p:nvCxnSpPr>
            <p:cNvPr id="527" name="Google Shape;527;p10"/>
            <p:cNvCxnSpPr/>
            <p:nvPr/>
          </p:nvCxnSpPr>
          <p:spPr>
            <a:xfrm>
              <a:off x="4929" y="3172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8" name="Google Shape;528;p10"/>
            <p:cNvCxnSpPr/>
            <p:nvPr/>
          </p:nvCxnSpPr>
          <p:spPr>
            <a:xfrm>
              <a:off x="4884" y="3277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10"/>
          <p:cNvGrpSpPr/>
          <p:nvPr/>
        </p:nvGrpSpPr>
        <p:grpSpPr>
          <a:xfrm>
            <a:off x="7750175" y="5556250"/>
            <a:ext cx="142875" cy="166687"/>
            <a:chOff x="4882" y="3500"/>
            <a:chExt cx="90" cy="105"/>
          </a:xfrm>
        </p:grpSpPr>
        <p:cxnSp>
          <p:nvCxnSpPr>
            <p:cNvPr id="530" name="Google Shape;530;p10"/>
            <p:cNvCxnSpPr/>
            <p:nvPr/>
          </p:nvCxnSpPr>
          <p:spPr>
            <a:xfrm>
              <a:off x="4927" y="3500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1" name="Google Shape;531;p10"/>
            <p:cNvCxnSpPr/>
            <p:nvPr/>
          </p:nvCxnSpPr>
          <p:spPr>
            <a:xfrm>
              <a:off x="4882" y="3605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10"/>
          <p:cNvGrpSpPr/>
          <p:nvPr/>
        </p:nvGrpSpPr>
        <p:grpSpPr>
          <a:xfrm>
            <a:off x="7724775" y="6102350"/>
            <a:ext cx="142875" cy="166687"/>
            <a:chOff x="4866" y="3844"/>
            <a:chExt cx="90" cy="105"/>
          </a:xfrm>
        </p:grpSpPr>
        <p:cxnSp>
          <p:nvCxnSpPr>
            <p:cNvPr id="533" name="Google Shape;533;p10"/>
            <p:cNvCxnSpPr/>
            <p:nvPr/>
          </p:nvCxnSpPr>
          <p:spPr>
            <a:xfrm>
              <a:off x="4911" y="3844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4" name="Google Shape;534;p10"/>
            <p:cNvCxnSpPr/>
            <p:nvPr/>
          </p:nvCxnSpPr>
          <p:spPr>
            <a:xfrm>
              <a:off x="4866" y="3949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35" name="Google Shape;535;p10"/>
          <p:cNvCxnSpPr/>
          <p:nvPr/>
        </p:nvCxnSpPr>
        <p:spPr>
          <a:xfrm>
            <a:off x="7823200" y="3536950"/>
            <a:ext cx="26193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36" name="Google Shape;536;p10"/>
          <p:cNvSpPr txBox="1"/>
          <p:nvPr/>
        </p:nvSpPr>
        <p:spPr>
          <a:xfrm>
            <a:off x="3597275" y="3962400"/>
            <a:ext cx="1203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(50 = 110010)</a:t>
            </a:r>
            <a:endParaRPr/>
          </a:p>
        </p:txBody>
      </p:sp>
      <p:sp>
        <p:nvSpPr>
          <p:cNvPr id="537" name="Google Shape;537;p10"/>
          <p:cNvSpPr txBox="1"/>
          <p:nvPr/>
        </p:nvSpPr>
        <p:spPr>
          <a:xfrm>
            <a:off x="3657600" y="3711575"/>
            <a:ext cx="10668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50*</a:t>
            </a:r>
            <a:endParaRPr/>
          </a:p>
        </p:txBody>
      </p:sp>
      <p:sp>
        <p:nvSpPr>
          <p:cNvPr id="538" name="Google Shape;538;p10"/>
          <p:cNvSpPr txBox="1"/>
          <p:nvPr/>
        </p:nvSpPr>
        <p:spPr>
          <a:xfrm>
            <a:off x="3146425" y="4484687"/>
            <a:ext cx="1231900" cy="215900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10"/>
          <p:cNvSpPr txBox="1"/>
          <p:nvPr/>
        </p:nvSpPr>
        <p:spPr>
          <a:xfrm>
            <a:off x="1720850" y="4475162"/>
            <a:ext cx="1231900" cy="215900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10"/>
          <p:cNvSpPr txBox="1"/>
          <p:nvPr/>
        </p:nvSpPr>
        <p:spPr>
          <a:xfrm>
            <a:off x="1743075" y="4006850"/>
            <a:ext cx="1231900" cy="215900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10"/>
          <p:cNvSpPr txBox="1"/>
          <p:nvPr/>
        </p:nvSpPr>
        <p:spPr>
          <a:xfrm>
            <a:off x="6505575" y="3287712"/>
            <a:ext cx="1303337" cy="266700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10"/>
          <p:cNvSpPr txBox="1"/>
          <p:nvPr/>
        </p:nvSpPr>
        <p:spPr>
          <a:xfrm>
            <a:off x="8077200" y="3276600"/>
            <a:ext cx="990600" cy="228600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10"/>
          <p:cNvSpPr txBox="1"/>
          <p:nvPr/>
        </p:nvSpPr>
        <p:spPr>
          <a:xfrm>
            <a:off x="6510337" y="3810000"/>
            <a:ext cx="1303337" cy="265112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10"/>
          <p:cNvSpPr txBox="1"/>
          <p:nvPr/>
        </p:nvSpPr>
        <p:spPr>
          <a:xfrm>
            <a:off x="6521450" y="5922962"/>
            <a:ext cx="1303337" cy="266700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3793" y="53602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11"/>
          <p:cNvSpPr txBox="1">
            <a:spLocks noGrp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Overview of Linear Hashing</a:t>
            </a:r>
            <a:endParaRPr/>
          </a:p>
        </p:txBody>
      </p:sp>
      <p:sp>
        <p:nvSpPr>
          <p:cNvPr id="552" name="Google Shape;552;p1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 the middle of a round.</a:t>
            </a:r>
            <a:endParaRPr/>
          </a:p>
        </p:txBody>
      </p:sp>
      <p:sp>
        <p:nvSpPr>
          <p:cNvPr id="553" name="Google Shape;553;p11"/>
          <p:cNvSpPr txBox="1"/>
          <p:nvPr/>
        </p:nvSpPr>
        <p:spPr>
          <a:xfrm>
            <a:off x="2574925" y="4460875"/>
            <a:ext cx="9604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</p:txBody>
      </p:sp>
      <p:sp>
        <p:nvSpPr>
          <p:cNvPr id="554" name="Google Shape;554;p11"/>
          <p:cNvSpPr txBox="1"/>
          <p:nvPr/>
        </p:nvSpPr>
        <p:spPr>
          <a:xfrm>
            <a:off x="2390775" y="4332287"/>
            <a:ext cx="4524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endParaRPr/>
          </a:p>
        </p:txBody>
      </p:sp>
      <p:sp>
        <p:nvSpPr>
          <p:cNvPr id="555" name="Google Shape;555;p11"/>
          <p:cNvSpPr txBox="1"/>
          <p:nvPr/>
        </p:nvSpPr>
        <p:spPr>
          <a:xfrm>
            <a:off x="244475" y="3414712"/>
            <a:ext cx="307816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5400"/>
                </a:solidFill>
                <a:latin typeface="Arial"/>
                <a:ea typeface="Arial"/>
                <a:cs typeface="Arial"/>
                <a:sym typeface="Arial"/>
              </a:rPr>
              <a:t>Buckets that existed at the</a:t>
            </a:r>
            <a:endParaRPr/>
          </a:p>
        </p:txBody>
      </p:sp>
      <p:sp>
        <p:nvSpPr>
          <p:cNvPr id="556" name="Google Shape;556;p11"/>
          <p:cNvSpPr txBox="1"/>
          <p:nvPr/>
        </p:nvSpPr>
        <p:spPr>
          <a:xfrm>
            <a:off x="549275" y="3727450"/>
            <a:ext cx="28733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5400"/>
                </a:solidFill>
                <a:latin typeface="Arial"/>
                <a:ea typeface="Arial"/>
                <a:cs typeface="Arial"/>
                <a:sym typeface="Arial"/>
              </a:rPr>
              <a:t>beginning of this round: </a:t>
            </a:r>
            <a:endParaRPr/>
          </a:p>
        </p:txBody>
      </p:sp>
      <p:sp>
        <p:nvSpPr>
          <p:cNvPr id="557" name="Google Shape;557;p11"/>
          <p:cNvSpPr txBox="1"/>
          <p:nvPr/>
        </p:nvSpPr>
        <p:spPr>
          <a:xfrm>
            <a:off x="1082675" y="4017962"/>
            <a:ext cx="22129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5400"/>
                </a:solidFill>
                <a:latin typeface="Arial"/>
                <a:ea typeface="Arial"/>
                <a:cs typeface="Arial"/>
                <a:sym typeface="Arial"/>
              </a:rPr>
              <a:t>this is the range of</a:t>
            </a:r>
            <a:endParaRPr/>
          </a:p>
        </p:txBody>
      </p:sp>
      <p:sp>
        <p:nvSpPr>
          <p:cNvPr id="558" name="Google Shape;558;p11"/>
          <p:cNvSpPr txBox="1"/>
          <p:nvPr/>
        </p:nvSpPr>
        <p:spPr>
          <a:xfrm>
            <a:off x="2578100" y="2889250"/>
            <a:ext cx="6762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559" name="Google Shape;559;p11"/>
          <p:cNvSpPr txBox="1"/>
          <p:nvPr/>
        </p:nvSpPr>
        <p:spPr>
          <a:xfrm>
            <a:off x="1246187" y="2584450"/>
            <a:ext cx="21494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5400"/>
                </a:solidFill>
                <a:latin typeface="Arial"/>
                <a:ea typeface="Arial"/>
                <a:cs typeface="Arial"/>
                <a:sym typeface="Arial"/>
              </a:rPr>
              <a:t>Bucket to be split </a:t>
            </a:r>
            <a:endParaRPr/>
          </a:p>
        </p:txBody>
      </p:sp>
      <p:sp>
        <p:nvSpPr>
          <p:cNvPr id="560" name="Google Shape;560;p11"/>
          <p:cNvSpPr txBox="1"/>
          <p:nvPr/>
        </p:nvSpPr>
        <p:spPr>
          <a:xfrm>
            <a:off x="5418137" y="5562600"/>
            <a:ext cx="34829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rPr>
              <a:t>of other buckets) in this round</a:t>
            </a:r>
            <a:endParaRPr/>
          </a:p>
        </p:txBody>
      </p:sp>
      <p:sp>
        <p:nvSpPr>
          <p:cNvPr id="561" name="Google Shape;561;p11"/>
          <p:cNvSpPr txBox="1"/>
          <p:nvPr/>
        </p:nvSpPr>
        <p:spPr>
          <a:xfrm>
            <a:off x="5740400" y="2686050"/>
            <a:ext cx="765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</p:txBody>
      </p:sp>
      <p:sp>
        <p:nvSpPr>
          <p:cNvPr id="562" name="Google Shape;562;p11"/>
          <p:cNvSpPr txBox="1"/>
          <p:nvPr/>
        </p:nvSpPr>
        <p:spPr>
          <a:xfrm>
            <a:off x="5556250" y="2632075"/>
            <a:ext cx="384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endParaRPr/>
          </a:p>
        </p:txBody>
      </p:sp>
      <p:sp>
        <p:nvSpPr>
          <p:cNvPr id="563" name="Google Shape;563;p11"/>
          <p:cNvSpPr txBox="1"/>
          <p:nvPr/>
        </p:nvSpPr>
        <p:spPr>
          <a:xfrm>
            <a:off x="6581775" y="2632075"/>
            <a:ext cx="207486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search key value </a:t>
            </a:r>
            <a:endParaRPr/>
          </a:p>
        </p:txBody>
      </p:sp>
      <p:sp>
        <p:nvSpPr>
          <p:cNvPr id="564" name="Google Shape;564;p11"/>
          <p:cNvSpPr txBox="1"/>
          <p:nvPr/>
        </p:nvSpPr>
        <p:spPr>
          <a:xfrm>
            <a:off x="8469312" y="2632075"/>
            <a:ext cx="2698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65" name="Google Shape;565;p11"/>
          <p:cNvSpPr txBox="1"/>
          <p:nvPr/>
        </p:nvSpPr>
        <p:spPr>
          <a:xfrm>
            <a:off x="6473825" y="2630487"/>
            <a:ext cx="257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566" name="Google Shape;566;p11"/>
          <p:cNvSpPr txBox="1"/>
          <p:nvPr/>
        </p:nvSpPr>
        <p:spPr>
          <a:xfrm>
            <a:off x="6527800" y="3211512"/>
            <a:ext cx="207486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search key value </a:t>
            </a:r>
            <a:endParaRPr/>
          </a:p>
        </p:txBody>
      </p:sp>
      <p:sp>
        <p:nvSpPr>
          <p:cNvPr id="567" name="Google Shape;567;p11"/>
          <p:cNvSpPr txBox="1"/>
          <p:nvPr/>
        </p:nvSpPr>
        <p:spPr>
          <a:xfrm>
            <a:off x="8415337" y="3211512"/>
            <a:ext cx="257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68" name="Google Shape;568;p11"/>
          <p:cNvSpPr txBox="1"/>
          <p:nvPr/>
        </p:nvSpPr>
        <p:spPr>
          <a:xfrm>
            <a:off x="6418262" y="3211512"/>
            <a:ext cx="257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569" name="Google Shape;569;p11"/>
          <p:cNvSpPr txBox="1"/>
          <p:nvPr/>
        </p:nvSpPr>
        <p:spPr>
          <a:xfrm>
            <a:off x="5341937" y="2341562"/>
            <a:ext cx="31273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Buckets split in this round:</a:t>
            </a:r>
            <a:endParaRPr/>
          </a:p>
        </p:txBody>
      </p:sp>
      <p:sp>
        <p:nvSpPr>
          <p:cNvPr id="570" name="Google Shape;570;p11"/>
          <p:cNvSpPr txBox="1"/>
          <p:nvPr/>
        </p:nvSpPr>
        <p:spPr>
          <a:xfrm>
            <a:off x="5340350" y="2630487"/>
            <a:ext cx="384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/>
          </a:p>
        </p:txBody>
      </p:sp>
      <p:sp>
        <p:nvSpPr>
          <p:cNvPr id="571" name="Google Shape;571;p11"/>
          <p:cNvSpPr txBox="1"/>
          <p:nvPr/>
        </p:nvSpPr>
        <p:spPr>
          <a:xfrm>
            <a:off x="5340350" y="2921000"/>
            <a:ext cx="2924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in this range, must use</a:t>
            </a:r>
            <a:endParaRPr/>
          </a:p>
        </p:txBody>
      </p:sp>
      <p:sp>
        <p:nvSpPr>
          <p:cNvPr id="572" name="Google Shape;572;p11"/>
          <p:cNvSpPr txBox="1"/>
          <p:nvPr/>
        </p:nvSpPr>
        <p:spPr>
          <a:xfrm>
            <a:off x="5341937" y="3211512"/>
            <a:ext cx="384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endParaRPr/>
          </a:p>
        </p:txBody>
      </p:sp>
      <p:sp>
        <p:nvSpPr>
          <p:cNvPr id="573" name="Google Shape;573;p11"/>
          <p:cNvSpPr txBox="1"/>
          <p:nvPr/>
        </p:nvSpPr>
        <p:spPr>
          <a:xfrm>
            <a:off x="5526087" y="3267075"/>
            <a:ext cx="10255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E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8E00"/>
                </a:solidFill>
                <a:latin typeface="Arial"/>
                <a:ea typeface="Arial"/>
                <a:cs typeface="Arial"/>
                <a:sym typeface="Arial"/>
              </a:rPr>
              <a:t>Level+1</a:t>
            </a:r>
            <a:endParaRPr/>
          </a:p>
        </p:txBody>
      </p:sp>
      <p:sp>
        <p:nvSpPr>
          <p:cNvPr id="574" name="Google Shape;574;p11"/>
          <p:cNvSpPr txBox="1"/>
          <p:nvPr/>
        </p:nvSpPr>
        <p:spPr>
          <a:xfrm>
            <a:off x="5340350" y="3825875"/>
            <a:ext cx="2368550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618FFD"/>
                </a:solidFill>
                <a:latin typeface="Arial"/>
                <a:ea typeface="Arial"/>
                <a:cs typeface="Arial"/>
                <a:sym typeface="Arial"/>
              </a:rPr>
              <a:t>`split image' 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bucket.</a:t>
            </a:r>
            <a:endParaRPr/>
          </a:p>
        </p:txBody>
      </p:sp>
      <p:sp>
        <p:nvSpPr>
          <p:cNvPr id="575" name="Google Shape;575;p11"/>
          <p:cNvSpPr txBox="1"/>
          <p:nvPr/>
        </p:nvSpPr>
        <p:spPr>
          <a:xfrm>
            <a:off x="5340350" y="3532187"/>
            <a:ext cx="25939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decide if entry is in </a:t>
            </a:r>
            <a:endParaRPr/>
          </a:p>
        </p:txBody>
      </p:sp>
      <p:sp>
        <p:nvSpPr>
          <p:cNvPr id="576" name="Google Shape;576;p11"/>
          <p:cNvSpPr txBox="1"/>
          <p:nvPr/>
        </p:nvSpPr>
        <p:spPr>
          <a:xfrm>
            <a:off x="5418137" y="5267325"/>
            <a:ext cx="29495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rPr>
              <a:t>created (through splitting</a:t>
            </a:r>
            <a:endParaRPr/>
          </a:p>
        </p:txBody>
      </p:sp>
      <p:sp>
        <p:nvSpPr>
          <p:cNvPr id="577" name="Google Shape;577;p11"/>
          <p:cNvSpPr txBox="1"/>
          <p:nvPr/>
        </p:nvSpPr>
        <p:spPr>
          <a:xfrm>
            <a:off x="5416550" y="4975225"/>
            <a:ext cx="2559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rPr>
              <a:t>`Split image' buckets:</a:t>
            </a:r>
            <a:endParaRPr/>
          </a:p>
        </p:txBody>
      </p:sp>
      <p:sp>
        <p:nvSpPr>
          <p:cNvPr id="578" name="Google Shape;578;p11"/>
          <p:cNvSpPr/>
          <p:nvPr/>
        </p:nvSpPr>
        <p:spPr>
          <a:xfrm>
            <a:off x="4260850" y="2498725"/>
            <a:ext cx="430212" cy="3211512"/>
          </a:xfrm>
          <a:custGeom>
            <a:avLst/>
            <a:gdLst/>
            <a:ahLst/>
            <a:cxnLst/>
            <a:rect l="l" t="t" r="r" b="b"/>
            <a:pathLst>
              <a:path w="271" h="2023" extrusionOk="0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11"/>
          <p:cNvSpPr/>
          <p:nvPr/>
        </p:nvSpPr>
        <p:spPr>
          <a:xfrm>
            <a:off x="4260850" y="485298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11"/>
          <p:cNvSpPr/>
          <p:nvPr/>
        </p:nvSpPr>
        <p:spPr>
          <a:xfrm>
            <a:off x="4260850" y="496093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11"/>
          <p:cNvSpPr/>
          <p:nvPr/>
        </p:nvSpPr>
        <p:spPr>
          <a:xfrm>
            <a:off x="4260850" y="5067300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11"/>
          <p:cNvSpPr/>
          <p:nvPr/>
        </p:nvSpPr>
        <p:spPr>
          <a:xfrm>
            <a:off x="4260850" y="5173662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11"/>
          <p:cNvSpPr/>
          <p:nvPr/>
        </p:nvSpPr>
        <p:spPr>
          <a:xfrm>
            <a:off x="4260850" y="5173662"/>
            <a:ext cx="430212" cy="536575"/>
          </a:xfrm>
          <a:custGeom>
            <a:avLst/>
            <a:gdLst/>
            <a:ahLst/>
            <a:cxnLst/>
            <a:rect l="l" t="t" r="r" b="b"/>
            <a:pathLst>
              <a:path w="271" h="338" extrusionOk="0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11"/>
          <p:cNvSpPr/>
          <p:nvPr/>
        </p:nvSpPr>
        <p:spPr>
          <a:xfrm>
            <a:off x="4260850" y="560228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11"/>
          <p:cNvSpPr/>
          <p:nvPr/>
        </p:nvSpPr>
        <p:spPr>
          <a:xfrm>
            <a:off x="4260850" y="549433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11"/>
          <p:cNvSpPr/>
          <p:nvPr/>
        </p:nvSpPr>
        <p:spPr>
          <a:xfrm>
            <a:off x="4260850" y="5387975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11"/>
          <p:cNvSpPr/>
          <p:nvPr/>
        </p:nvSpPr>
        <p:spPr>
          <a:xfrm>
            <a:off x="4260850" y="5281612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11"/>
          <p:cNvSpPr/>
          <p:nvPr/>
        </p:nvSpPr>
        <p:spPr>
          <a:xfrm>
            <a:off x="4260850" y="2498725"/>
            <a:ext cx="430212" cy="536575"/>
          </a:xfrm>
          <a:custGeom>
            <a:avLst/>
            <a:gdLst/>
            <a:ahLst/>
            <a:cxnLst/>
            <a:rect l="l" t="t" r="r" b="b"/>
            <a:pathLst>
              <a:path w="271" h="338" extrusionOk="0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11"/>
          <p:cNvSpPr/>
          <p:nvPr/>
        </p:nvSpPr>
        <p:spPr>
          <a:xfrm>
            <a:off x="4260850" y="260508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11"/>
          <p:cNvSpPr/>
          <p:nvPr/>
        </p:nvSpPr>
        <p:spPr>
          <a:xfrm>
            <a:off x="4260850" y="271303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11"/>
          <p:cNvSpPr/>
          <p:nvPr/>
        </p:nvSpPr>
        <p:spPr>
          <a:xfrm>
            <a:off x="4260850" y="2819400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11"/>
          <p:cNvSpPr/>
          <p:nvPr/>
        </p:nvSpPr>
        <p:spPr>
          <a:xfrm>
            <a:off x="4260850" y="2927350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11"/>
          <p:cNvSpPr/>
          <p:nvPr/>
        </p:nvSpPr>
        <p:spPr>
          <a:xfrm>
            <a:off x="4260850" y="3033712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11"/>
          <p:cNvSpPr/>
          <p:nvPr/>
        </p:nvSpPr>
        <p:spPr>
          <a:xfrm>
            <a:off x="4260850" y="3141662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11"/>
          <p:cNvSpPr/>
          <p:nvPr/>
        </p:nvSpPr>
        <p:spPr>
          <a:xfrm>
            <a:off x="4260850" y="3248025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11"/>
          <p:cNvSpPr/>
          <p:nvPr/>
        </p:nvSpPr>
        <p:spPr>
          <a:xfrm>
            <a:off x="4260850" y="3354387"/>
            <a:ext cx="430212" cy="1587"/>
          </a:xfrm>
          <a:custGeom>
            <a:avLst/>
            <a:gdLst/>
            <a:ahLst/>
            <a:cxnLst/>
            <a:rect l="l" t="t" r="r" b="b"/>
            <a:pathLst>
              <a:path w="271" h="1" extrusionOk="0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7" name="Google Shape;597;p11"/>
          <p:cNvGrpSpPr/>
          <p:nvPr/>
        </p:nvGrpSpPr>
        <p:grpSpPr>
          <a:xfrm>
            <a:off x="4724400" y="2514600"/>
            <a:ext cx="381000" cy="457200"/>
            <a:chOff x="2976" y="1584"/>
            <a:chExt cx="240" cy="288"/>
          </a:xfrm>
        </p:grpSpPr>
        <p:cxnSp>
          <p:nvCxnSpPr>
            <p:cNvPr id="598" name="Google Shape;598;p11"/>
            <p:cNvCxnSpPr/>
            <p:nvPr/>
          </p:nvCxnSpPr>
          <p:spPr>
            <a:xfrm>
              <a:off x="3120" y="1584"/>
              <a:ext cx="96" cy="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9" name="Google Shape;599;p11"/>
            <p:cNvCxnSpPr/>
            <p:nvPr/>
          </p:nvCxnSpPr>
          <p:spPr>
            <a:xfrm>
              <a:off x="3216" y="1584"/>
              <a:ext cx="0" cy="288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0" name="Google Shape;600;p11"/>
            <p:cNvCxnSpPr/>
            <p:nvPr/>
          </p:nvCxnSpPr>
          <p:spPr>
            <a:xfrm>
              <a:off x="2976" y="1872"/>
              <a:ext cx="240" cy="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</p:grpSp>
      <p:grpSp>
        <p:nvGrpSpPr>
          <p:cNvPr id="601" name="Google Shape;601;p11"/>
          <p:cNvGrpSpPr/>
          <p:nvPr/>
        </p:nvGrpSpPr>
        <p:grpSpPr>
          <a:xfrm>
            <a:off x="4724400" y="5181600"/>
            <a:ext cx="381000" cy="457200"/>
            <a:chOff x="2976" y="3264"/>
            <a:chExt cx="240" cy="288"/>
          </a:xfrm>
        </p:grpSpPr>
        <p:cxnSp>
          <p:nvCxnSpPr>
            <p:cNvPr id="602" name="Google Shape;602;p11"/>
            <p:cNvCxnSpPr/>
            <p:nvPr/>
          </p:nvCxnSpPr>
          <p:spPr>
            <a:xfrm>
              <a:off x="3120" y="3264"/>
              <a:ext cx="96" cy="0"/>
            </a:xfrm>
            <a:prstGeom prst="straightConnector1">
              <a:avLst/>
            </a:prstGeom>
            <a:noFill/>
            <a:ln w="50800" cap="flat" cmpd="sng">
              <a:solidFill>
                <a:srgbClr val="3365F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3" name="Google Shape;603;p11"/>
            <p:cNvCxnSpPr/>
            <p:nvPr/>
          </p:nvCxnSpPr>
          <p:spPr>
            <a:xfrm>
              <a:off x="3216" y="3264"/>
              <a:ext cx="0" cy="288"/>
            </a:xfrm>
            <a:prstGeom prst="straightConnector1">
              <a:avLst/>
            </a:prstGeom>
            <a:noFill/>
            <a:ln w="50800" cap="flat" cmpd="sng">
              <a:solidFill>
                <a:srgbClr val="3365FB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4" name="Google Shape;604;p11"/>
            <p:cNvCxnSpPr/>
            <p:nvPr/>
          </p:nvCxnSpPr>
          <p:spPr>
            <a:xfrm>
              <a:off x="2976" y="3552"/>
              <a:ext cx="240" cy="0"/>
            </a:xfrm>
            <a:prstGeom prst="straightConnector1">
              <a:avLst/>
            </a:prstGeom>
            <a:noFill/>
            <a:ln w="50800" cap="flat" cmpd="sng">
              <a:solidFill>
                <a:srgbClr val="3365FB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</p:grpSp>
      <p:cxnSp>
        <p:nvCxnSpPr>
          <p:cNvPr id="605" name="Google Shape;605;p11"/>
          <p:cNvCxnSpPr/>
          <p:nvPr/>
        </p:nvCxnSpPr>
        <p:spPr>
          <a:xfrm rot="10800000">
            <a:off x="3276600" y="3048000"/>
            <a:ext cx="990600" cy="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606" name="Google Shape;606;p11"/>
          <p:cNvCxnSpPr/>
          <p:nvPr/>
        </p:nvCxnSpPr>
        <p:spPr>
          <a:xfrm rot="10800000">
            <a:off x="3810000" y="2438400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7" name="Google Shape;607;p11"/>
          <p:cNvCxnSpPr/>
          <p:nvPr/>
        </p:nvCxnSpPr>
        <p:spPr>
          <a:xfrm>
            <a:off x="3810000" y="2438400"/>
            <a:ext cx="0" cy="2667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8" name="Google Shape;608;p11"/>
          <p:cNvCxnSpPr/>
          <p:nvPr/>
        </p:nvCxnSpPr>
        <p:spPr>
          <a:xfrm rot="10800000">
            <a:off x="3810000" y="5105400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9" name="Google Shape;609;p11"/>
          <p:cNvSpPr/>
          <p:nvPr/>
        </p:nvSpPr>
        <p:spPr>
          <a:xfrm>
            <a:off x="3352800" y="381317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1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12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Hashing (Contd.)</a:t>
            </a:r>
            <a:endParaRPr/>
          </a:p>
        </p:txBody>
      </p:sp>
      <p:sp>
        <p:nvSpPr>
          <p:cNvPr id="617" name="Google Shape;617;p12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1" i="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Insert</a:t>
            </a:r>
            <a:r>
              <a:rPr lang="en-US" sz="28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: 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Find bucket by applying </a:t>
            </a:r>
            <a:r>
              <a:rPr lang="en-US" sz="28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/ </a:t>
            </a:r>
            <a:r>
              <a:rPr lang="en-US" sz="28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Level+1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rgbClr val="007F00"/>
                </a:solidFill>
                <a:latin typeface="Book Antiqua"/>
                <a:ea typeface="Book Antiqua"/>
                <a:cs typeface="Book Antiqua"/>
                <a:sym typeface="Book Antiqua"/>
              </a:rPr>
              <a:t>If bucket to insert into is full: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Add overflow page and insert data entry.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Maybe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Split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Next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bucket and increment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Next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Can choose any criterion to ‘trigger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split.</a:t>
            </a:r>
            <a:r>
              <a:rPr lang="en-US" sz="32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Since buckets are split round-robin, long overflow chains don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 develop!  (See why?)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lang="en-US" sz="36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1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Hash-based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indexes are best for </a:t>
            </a:r>
            <a:r>
              <a:rPr lang="en-US" sz="28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equality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8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selections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r>
              <a:rPr lang="en-US" sz="2800" b="1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Cannot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support range searches.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Hashing</a:t>
            </a:r>
            <a:endParaRPr sz="28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Static hashing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Dynamic hashing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Extendible hashing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hashing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Static and dynamic hashing techniques exist; trade-offs similar to ISAM vs. B+ trees.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Static Hashing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# primary pages fixed, allocated sequentially, never de-allocated; overflow pages if needed.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1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k</a:t>
            </a:r>
            <a:r>
              <a:rPr lang="en-US" sz="28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) mod M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= bucket (page) to which data entry with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k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belongs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(M = # of buckets)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5138737" y="4073525"/>
            <a:ext cx="746125" cy="352425"/>
          </a:xfrm>
          <a:custGeom>
            <a:avLst/>
            <a:gdLst/>
            <a:ahLst/>
            <a:cxnLst/>
            <a:rect l="l" t="t" r="r" b="b"/>
            <a:pathLst>
              <a:path w="470" h="222" extrusionOk="0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425700" y="4605337"/>
            <a:ext cx="293687" cy="352425"/>
          </a:xfrm>
          <a:custGeom>
            <a:avLst/>
            <a:gdLst/>
            <a:ahLst/>
            <a:cxnLst/>
            <a:rect l="l" t="t" r="r" b="b"/>
            <a:pathLst>
              <a:path w="185" h="222" extrusionOk="0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522662" y="3730625"/>
            <a:ext cx="784225" cy="2357437"/>
          </a:xfrm>
          <a:custGeom>
            <a:avLst/>
            <a:gdLst/>
            <a:ahLst/>
            <a:cxnLst/>
            <a:rect l="l" t="t" r="r" b="b"/>
            <a:pathLst>
              <a:path w="494" h="1485" extrusionOk="0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766887" y="3840162"/>
            <a:ext cx="14636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h(key) mod N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6248400" y="4276725"/>
            <a:ext cx="49212" cy="26987"/>
          </a:xfrm>
          <a:custGeom>
            <a:avLst/>
            <a:gdLst/>
            <a:ahLst/>
            <a:cxnLst/>
            <a:rect l="l" t="t" r="r" b="b"/>
            <a:pathLst>
              <a:path w="31" h="17" extrusionOk="0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299075" y="4616450"/>
            <a:ext cx="49212" cy="26987"/>
          </a:xfrm>
          <a:custGeom>
            <a:avLst/>
            <a:gdLst/>
            <a:ahLst/>
            <a:cxnLst/>
            <a:rect l="l" t="t" r="r" b="b"/>
            <a:pathLst>
              <a:path w="31" h="17" extrusionOk="0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245100" y="3892550"/>
            <a:ext cx="49212" cy="26987"/>
          </a:xfrm>
          <a:custGeom>
            <a:avLst/>
            <a:gdLst/>
            <a:ahLst/>
            <a:cxnLst/>
            <a:rect l="l" t="t" r="r" b="b"/>
            <a:pathLst>
              <a:path w="31" h="17" extrusionOk="0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449887" y="3892550"/>
            <a:ext cx="50800" cy="26987"/>
          </a:xfrm>
          <a:custGeom>
            <a:avLst/>
            <a:gdLst/>
            <a:ahLst/>
            <a:cxnLst/>
            <a:rect l="l" t="t" r="r" b="b"/>
            <a:pathLst>
              <a:path w="32" h="17" extrusionOk="0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656262" y="3892550"/>
            <a:ext cx="49212" cy="26987"/>
          </a:xfrm>
          <a:custGeom>
            <a:avLst/>
            <a:gdLst/>
            <a:ahLst/>
            <a:cxnLst/>
            <a:rect l="l" t="t" r="r" b="b"/>
            <a:pathLst>
              <a:path w="31" h="17" extrusionOk="0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5478462" y="4611687"/>
            <a:ext cx="49212" cy="26987"/>
          </a:xfrm>
          <a:custGeom>
            <a:avLst/>
            <a:gdLst/>
            <a:ahLst/>
            <a:cxnLst/>
            <a:rect l="l" t="t" r="r" b="b"/>
            <a:pathLst>
              <a:path w="31" h="17" extrusionOk="0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5654675" y="4610100"/>
            <a:ext cx="50800" cy="26987"/>
          </a:xfrm>
          <a:custGeom>
            <a:avLst/>
            <a:gdLst/>
            <a:ahLst/>
            <a:cxnLst/>
            <a:rect l="l" t="t" r="r" b="b"/>
            <a:pathLst>
              <a:path w="32" h="17" extrusionOk="0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6426200" y="4276725"/>
            <a:ext cx="50800" cy="26987"/>
          </a:xfrm>
          <a:custGeom>
            <a:avLst/>
            <a:gdLst/>
            <a:ahLst/>
            <a:cxnLst/>
            <a:rect l="l" t="t" r="r" b="b"/>
            <a:pathLst>
              <a:path w="32" h="17" extrusionOk="0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6604000" y="4276725"/>
            <a:ext cx="50800" cy="26987"/>
          </a:xfrm>
          <a:custGeom>
            <a:avLst/>
            <a:gdLst/>
            <a:ahLst/>
            <a:cxnLst/>
            <a:rect l="l" t="t" r="r" b="b"/>
            <a:pathLst>
              <a:path w="32" h="17" extrusionOk="0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505450" y="5937250"/>
            <a:ext cx="50800" cy="26987"/>
          </a:xfrm>
          <a:custGeom>
            <a:avLst/>
            <a:gdLst/>
            <a:ahLst/>
            <a:cxnLst/>
            <a:rect l="l" t="t" r="r" b="b"/>
            <a:pathLst>
              <a:path w="32" h="17" extrusionOk="0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311775" y="5935662"/>
            <a:ext cx="50800" cy="26987"/>
          </a:xfrm>
          <a:custGeom>
            <a:avLst/>
            <a:gdLst/>
            <a:ahLst/>
            <a:cxnLst/>
            <a:rect l="l" t="t" r="r" b="b"/>
            <a:pathLst>
              <a:path w="32" h="17" extrusionOk="0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697537" y="5937250"/>
            <a:ext cx="49212" cy="26987"/>
          </a:xfrm>
          <a:custGeom>
            <a:avLst/>
            <a:gdLst/>
            <a:ahLst/>
            <a:cxnLst/>
            <a:rect l="l" t="t" r="r" b="b"/>
            <a:pathLst>
              <a:path w="31" h="17" extrusionOk="0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2444750" y="4568825"/>
            <a:ext cx="2952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1820862" y="4381500"/>
            <a:ext cx="5111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2359025" y="6075362"/>
            <a:ext cx="261937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bucket pages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310187" y="6088062"/>
            <a:ext cx="18875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Overflow pages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3759200" y="402431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3759200" y="3714750"/>
            <a:ext cx="2952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3690937" y="5695950"/>
            <a:ext cx="5365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/>
          </a:p>
        </p:txBody>
      </p:sp>
      <p:cxnSp>
        <p:nvCxnSpPr>
          <p:cNvPr id="142" name="Google Shape;142;p3"/>
          <p:cNvCxnSpPr/>
          <p:nvPr/>
        </p:nvCxnSpPr>
        <p:spPr>
          <a:xfrm rot="10800000" flipH="1">
            <a:off x="2743200" y="4267200"/>
            <a:ext cx="762000" cy="4572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3" name="Google Shape;143;p3"/>
          <p:cNvCxnSpPr/>
          <p:nvPr/>
        </p:nvCxnSpPr>
        <p:spPr>
          <a:xfrm rot="10800000" flipH="1">
            <a:off x="2720975" y="3957637"/>
            <a:ext cx="779462" cy="776287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4" name="Google Shape;144;p3"/>
          <p:cNvCxnSpPr/>
          <p:nvPr/>
        </p:nvCxnSpPr>
        <p:spPr>
          <a:xfrm>
            <a:off x="1752600" y="4800600"/>
            <a:ext cx="6858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5" name="Google Shape;145;p3"/>
          <p:cNvCxnSpPr/>
          <p:nvPr/>
        </p:nvCxnSpPr>
        <p:spPr>
          <a:xfrm>
            <a:off x="2725737" y="4738687"/>
            <a:ext cx="779462" cy="1128712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6" name="Google Shape;146;p3"/>
          <p:cNvCxnSpPr/>
          <p:nvPr/>
        </p:nvCxnSpPr>
        <p:spPr>
          <a:xfrm>
            <a:off x="4191000" y="3886200"/>
            <a:ext cx="8382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7" name="Google Shape;147;p3"/>
          <p:cNvCxnSpPr/>
          <p:nvPr/>
        </p:nvCxnSpPr>
        <p:spPr>
          <a:xfrm>
            <a:off x="4191000" y="4191000"/>
            <a:ext cx="8382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8" name="Google Shape;148;p3"/>
          <p:cNvCxnSpPr/>
          <p:nvPr/>
        </p:nvCxnSpPr>
        <p:spPr>
          <a:xfrm>
            <a:off x="4191000" y="4648200"/>
            <a:ext cx="8382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49" name="Google Shape;149;p3"/>
          <p:cNvCxnSpPr/>
          <p:nvPr/>
        </p:nvCxnSpPr>
        <p:spPr>
          <a:xfrm>
            <a:off x="4267200" y="5943600"/>
            <a:ext cx="8382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50" name="Google Shape;150;p3"/>
          <p:cNvCxnSpPr/>
          <p:nvPr/>
        </p:nvCxnSpPr>
        <p:spPr>
          <a:xfrm>
            <a:off x="5715000" y="42672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51" name="Google Shape;151;p3"/>
          <p:cNvCxnSpPr/>
          <p:nvPr/>
        </p:nvCxnSpPr>
        <p:spPr>
          <a:xfrm>
            <a:off x="3524250" y="4048125"/>
            <a:ext cx="785812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" name="Google Shape;152;p3"/>
          <p:cNvCxnSpPr/>
          <p:nvPr/>
        </p:nvCxnSpPr>
        <p:spPr>
          <a:xfrm>
            <a:off x="3522662" y="4402137"/>
            <a:ext cx="785812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" name="Google Shape;153;p3"/>
          <p:cNvCxnSpPr/>
          <p:nvPr/>
        </p:nvCxnSpPr>
        <p:spPr>
          <a:xfrm>
            <a:off x="3521075" y="4768850"/>
            <a:ext cx="785812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3"/>
          <p:cNvCxnSpPr/>
          <p:nvPr/>
        </p:nvCxnSpPr>
        <p:spPr>
          <a:xfrm>
            <a:off x="3519487" y="5707062"/>
            <a:ext cx="785812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Static Hashing (Contd.)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5344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Buckets contain 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entries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Hash fn works on 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search key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field of record 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r. 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Must distribute values over range 0 ... M-1.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= (a *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+ b) usually works well.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and b are constants; lots known about how to tune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8534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lang="en-US" sz="3600" b="0" i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Next: Dynamic hashing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76200" y="16764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Extendible hashing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hashing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7391400" y="5570537"/>
            <a:ext cx="1346200" cy="830262"/>
          </a:xfrm>
          <a:prstGeom prst="rect">
            <a:avLst/>
          </a:prstGeom>
          <a:noFill/>
          <a:ln w="12700" cap="flat" cmpd="sng">
            <a:solidFill>
              <a:srgbClr val="326A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-US" sz="2400" b="0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d0=2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N=4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8534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lang="en-US" sz="3600" b="0" i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Hashing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76200" y="16764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1" u="sng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Idea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 Use a family of hash functions </a:t>
            </a:r>
            <a:r>
              <a:rPr lang="en-US" sz="28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en-US" sz="28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en-US" sz="28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1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 baseline="-250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key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) = </a:t>
            </a:r>
            <a:r>
              <a:rPr lang="en-US" sz="2400" b="1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key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) mod(2</a:t>
            </a:r>
            <a:r>
              <a:rPr lang="en-US" sz="2400" b="0" i="0" u="none" baseline="300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N)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;  N = initial # buckets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 some hash function (range is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not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just 0 to N-1)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N = 2</a:t>
            </a:r>
            <a:r>
              <a:rPr lang="en-US" sz="2400" b="0" i="1" u="none" baseline="30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d0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for some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d0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consists of applying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looking at the last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bits, where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=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d0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+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i+1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doubles range of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(≈directory doubling)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7391400" y="5570537"/>
            <a:ext cx="1346200" cy="830262"/>
          </a:xfrm>
          <a:prstGeom prst="rect">
            <a:avLst/>
          </a:prstGeom>
          <a:noFill/>
          <a:ln w="12700" cap="flat" cmpd="sng">
            <a:solidFill>
              <a:srgbClr val="326A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-US" sz="2400" b="0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d0=2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N=4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Hashing (Contd.)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Directory avoided in LH by using overflow pages, and choosing bucket to split round-robin.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Splitting proceeds in `</a:t>
            </a:r>
            <a:r>
              <a:rPr lang="en-US" sz="2400" b="0" i="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rounds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. 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Round ends when all    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initial (for round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buckets are split.  Buckets in 0       to </a:t>
            </a:r>
            <a:r>
              <a:rPr lang="en-US" sz="2400" b="0" i="1" u="none">
                <a:solidFill>
                  <a:srgbClr val="FC0128"/>
                </a:solidFill>
                <a:latin typeface="Book Antiqua"/>
                <a:ea typeface="Book Antiqua"/>
                <a:cs typeface="Book Antiqua"/>
                <a:sym typeface="Book Antiqua"/>
              </a:rPr>
              <a:t>Next-1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have been split; 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Next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have yet to be split.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Current round number is called </a:t>
            </a:r>
            <a:r>
              <a:rPr lang="en-US" sz="24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1" i="0" u="sng">
                <a:solidFill>
                  <a:srgbClr val="FC0128"/>
                </a:solidFill>
                <a:latin typeface="Book Antiqua"/>
                <a:ea typeface="Book Antiqua"/>
                <a:cs typeface="Book Antiqua"/>
                <a:sym typeface="Book Antiqua"/>
              </a:rPr>
              <a:t>Search:</a:t>
            </a:r>
            <a:r>
              <a:rPr lang="en-US" sz="2800" b="1" i="0" u="none">
                <a:solidFill>
                  <a:srgbClr val="FC0128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find bucket for data entry 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r, </a:t>
            </a: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find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800" b="0" i="1" u="none" baseline="-250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8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8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r>
              <a:rPr lang="en-US" sz="28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in range `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Next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then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belongs here.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Else, r could belong to bucket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or to bucket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+ 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;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must apply </a:t>
            </a: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en-US" sz="2400" b="0" i="0" u="none" baseline="-25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+1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to find out which.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 of Linear Hashing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76200" y="1676400"/>
            <a:ext cx="419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On 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split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en-US" sz="2400" b="1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h</a:t>
            </a:r>
            <a:r>
              <a:rPr lang="en-US" sz="2400" b="0" i="0" u="none" baseline="-250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Level+1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 used to </a:t>
            </a:r>
            <a:r>
              <a:rPr lang="en-US" sz="2400" b="0" i="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re-distribute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entries.</a:t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3886200" y="3289300"/>
            <a:ext cx="444500" cy="673100"/>
          </a:xfrm>
          <a:prstGeom prst="rightArrow">
            <a:avLst>
              <a:gd name="adj1" fmla="val 10793"/>
              <a:gd name="adj2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11237" y="3298825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896937" y="3109912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311150" y="3097212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1665287" y="3751262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665287" y="4322762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665287" y="4905375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665287" y="5465762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430212" y="3300412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1587" y="5837237"/>
            <a:ext cx="18272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Helvetica Neue"/>
              <a:buNone/>
            </a:pPr>
            <a:r>
              <a:rPr lang="en-US" sz="1400" b="1" i="1" u="none">
                <a:solidFill>
                  <a:srgbClr val="0054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400" b="1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400" b="1" i="1" u="none" baseline="-25000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 b="1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 is shown only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illustration....!)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1363662" y="2689225"/>
            <a:ext cx="11938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Level=0, N=4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942975" y="383857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942975" y="4370387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919162" y="496887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930275" y="5562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288925" y="38385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276225" y="4368800"/>
            <a:ext cx="485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288925" y="49799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301625" y="55403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1830387" y="5845175"/>
            <a:ext cx="17510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(Actual contents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1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linear hashed file)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1314450" y="3348037"/>
            <a:ext cx="739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Next=0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1847850" y="3081337"/>
            <a:ext cx="1039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39925" y="3297237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2865437" y="4187825"/>
            <a:ext cx="14620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5400"/>
                </a:solidFill>
                <a:latin typeface="Courier New"/>
                <a:ea typeface="Courier New"/>
                <a:cs typeface="Courier New"/>
                <a:sym typeface="Courier New"/>
              </a:rPr>
              <a:t>Data entry r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2865437" y="4335462"/>
            <a:ext cx="13541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5400"/>
                </a:solidFill>
                <a:latin typeface="Courier New"/>
                <a:ea typeface="Courier New"/>
                <a:cs typeface="Courier New"/>
                <a:sym typeface="Courier New"/>
              </a:rPr>
              <a:t>with h(r)=5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2941637" y="4962525"/>
            <a:ext cx="103505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54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endParaRPr/>
          </a:p>
        </p:txBody>
      </p:sp>
      <p:sp>
        <p:nvSpPr>
          <p:cNvPr id="223" name="Google Shape;223;p8"/>
          <p:cNvSpPr txBox="1"/>
          <p:nvPr/>
        </p:nvSpPr>
        <p:spPr>
          <a:xfrm>
            <a:off x="2941637" y="5151437"/>
            <a:ext cx="13541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5400"/>
                </a:solidFill>
                <a:latin typeface="Courier New"/>
                <a:ea typeface="Courier New"/>
                <a:cs typeface="Courier New"/>
                <a:sym typeface="Courier New"/>
              </a:rPr>
              <a:t>bucket page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1903412" y="37211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44*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2225675" y="37353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36*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1649412" y="37195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32*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1922462" y="42941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25*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1663700" y="4292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9*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2232025" y="4292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</a:t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1638300" y="48783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14*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1936750" y="48783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18*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2209800" y="48768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10*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2487612" y="487362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30*</a:t>
            </a:r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1639887" y="54229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31*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1924050" y="54229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35*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2470150" y="54260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11*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2222500" y="54229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7*</a:t>
            </a:r>
            <a:endParaRPr/>
          </a:p>
        </p:txBody>
      </p:sp>
      <p:cxnSp>
        <p:nvCxnSpPr>
          <p:cNvPr id="238" name="Google Shape;238;p8"/>
          <p:cNvCxnSpPr/>
          <p:nvPr/>
        </p:nvCxnSpPr>
        <p:spPr>
          <a:xfrm>
            <a:off x="1338262" y="3148012"/>
            <a:ext cx="0" cy="26670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9" name="Google Shape;239;p8"/>
          <p:cNvCxnSpPr/>
          <p:nvPr/>
        </p:nvCxnSpPr>
        <p:spPr>
          <a:xfrm>
            <a:off x="804862" y="3148012"/>
            <a:ext cx="0" cy="2667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0" name="Google Shape;240;p8"/>
          <p:cNvCxnSpPr/>
          <p:nvPr/>
        </p:nvCxnSpPr>
        <p:spPr>
          <a:xfrm>
            <a:off x="1476375" y="3595687"/>
            <a:ext cx="184150" cy="203200"/>
          </a:xfrm>
          <a:prstGeom prst="straightConnector1">
            <a:avLst/>
          </a:prstGeom>
          <a:noFill/>
          <a:ln w="25400" cap="flat" cmpd="sng">
            <a:solidFill>
              <a:srgbClr val="FC012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41" name="Google Shape;241;p8"/>
          <p:cNvCxnSpPr/>
          <p:nvPr/>
        </p:nvCxnSpPr>
        <p:spPr>
          <a:xfrm>
            <a:off x="1974850" y="3751262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2" name="Google Shape;242;p8"/>
          <p:cNvCxnSpPr/>
          <p:nvPr/>
        </p:nvCxnSpPr>
        <p:spPr>
          <a:xfrm>
            <a:off x="2270125" y="3760787"/>
            <a:ext cx="0" cy="27622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" name="Google Shape;243;p8"/>
          <p:cNvCxnSpPr/>
          <p:nvPr/>
        </p:nvCxnSpPr>
        <p:spPr>
          <a:xfrm>
            <a:off x="1949450" y="4332287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" name="Google Shape;244;p8"/>
          <p:cNvCxnSpPr/>
          <p:nvPr/>
        </p:nvCxnSpPr>
        <p:spPr>
          <a:xfrm>
            <a:off x="2279650" y="4318000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" name="Google Shape;245;p8"/>
          <p:cNvCxnSpPr/>
          <p:nvPr/>
        </p:nvCxnSpPr>
        <p:spPr>
          <a:xfrm>
            <a:off x="2574925" y="375602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6" name="Google Shape;246;p8"/>
          <p:cNvCxnSpPr/>
          <p:nvPr/>
        </p:nvCxnSpPr>
        <p:spPr>
          <a:xfrm>
            <a:off x="2524125" y="4325937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" name="Google Shape;247;p8"/>
          <p:cNvCxnSpPr/>
          <p:nvPr/>
        </p:nvCxnSpPr>
        <p:spPr>
          <a:xfrm>
            <a:off x="1973262" y="4919662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2268537" y="490537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9" name="Google Shape;249;p8"/>
          <p:cNvCxnSpPr/>
          <p:nvPr/>
        </p:nvCxnSpPr>
        <p:spPr>
          <a:xfrm>
            <a:off x="2552700" y="4902200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" name="Google Shape;250;p8"/>
          <p:cNvCxnSpPr/>
          <p:nvPr/>
        </p:nvCxnSpPr>
        <p:spPr>
          <a:xfrm>
            <a:off x="1966912" y="547052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1" name="Google Shape;251;p8"/>
          <p:cNvCxnSpPr/>
          <p:nvPr/>
        </p:nvCxnSpPr>
        <p:spPr>
          <a:xfrm>
            <a:off x="2262187" y="5478462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2" name="Google Shape;252;p8"/>
          <p:cNvCxnSpPr/>
          <p:nvPr/>
        </p:nvCxnSpPr>
        <p:spPr>
          <a:xfrm>
            <a:off x="2509837" y="547687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3" name="Google Shape;253;p8"/>
          <p:cNvSpPr/>
          <p:nvPr/>
        </p:nvSpPr>
        <p:spPr>
          <a:xfrm>
            <a:off x="2427287" y="4537075"/>
            <a:ext cx="681037" cy="263525"/>
          </a:xfrm>
          <a:custGeom>
            <a:avLst/>
            <a:gdLst/>
            <a:ahLst/>
            <a:cxnLst/>
            <a:rect l="l" t="t" r="r" b="b"/>
            <a:pathLst>
              <a:path w="429" h="106" extrusionOk="0">
                <a:moveTo>
                  <a:pt x="428" y="15"/>
                </a:moveTo>
                <a:lnTo>
                  <a:pt x="413" y="45"/>
                </a:lnTo>
                <a:lnTo>
                  <a:pt x="390" y="52"/>
                </a:lnTo>
                <a:lnTo>
                  <a:pt x="368" y="67"/>
                </a:lnTo>
                <a:lnTo>
                  <a:pt x="345" y="75"/>
                </a:lnTo>
                <a:lnTo>
                  <a:pt x="323" y="82"/>
                </a:lnTo>
                <a:lnTo>
                  <a:pt x="300" y="90"/>
                </a:lnTo>
                <a:lnTo>
                  <a:pt x="278" y="97"/>
                </a:lnTo>
                <a:lnTo>
                  <a:pt x="255" y="105"/>
                </a:lnTo>
                <a:lnTo>
                  <a:pt x="233" y="105"/>
                </a:lnTo>
                <a:lnTo>
                  <a:pt x="210" y="105"/>
                </a:lnTo>
                <a:lnTo>
                  <a:pt x="188" y="105"/>
                </a:lnTo>
                <a:lnTo>
                  <a:pt x="165" y="105"/>
                </a:lnTo>
                <a:lnTo>
                  <a:pt x="143" y="97"/>
                </a:lnTo>
                <a:lnTo>
                  <a:pt x="120" y="90"/>
                </a:lnTo>
                <a:lnTo>
                  <a:pt x="98" y="82"/>
                </a:lnTo>
                <a:lnTo>
                  <a:pt x="75" y="75"/>
                </a:lnTo>
                <a:lnTo>
                  <a:pt x="53" y="60"/>
                </a:lnTo>
                <a:lnTo>
                  <a:pt x="30" y="37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8"/>
          <p:cNvCxnSpPr/>
          <p:nvPr/>
        </p:nvCxnSpPr>
        <p:spPr>
          <a:xfrm rot="10800000">
            <a:off x="2820987" y="5060950"/>
            <a:ext cx="142875" cy="952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55" name="Google Shape;255;p8"/>
          <p:cNvSpPr txBox="1"/>
          <p:nvPr/>
        </p:nvSpPr>
        <p:spPr>
          <a:xfrm>
            <a:off x="5330825" y="3298825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5216525" y="3109912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257" name="Google Shape;257;p8"/>
          <p:cNvSpPr txBox="1"/>
          <p:nvPr/>
        </p:nvSpPr>
        <p:spPr>
          <a:xfrm>
            <a:off x="4630737" y="3097212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5984875" y="3751262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5984875" y="4905375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5984875" y="5465762"/>
            <a:ext cx="1146175" cy="287337"/>
          </a:xfrm>
          <a:custGeom>
            <a:avLst/>
            <a:gdLst/>
            <a:ahLst/>
            <a:cxnLst/>
            <a:rect l="l" t="t" r="r" b="b"/>
            <a:pathLst>
              <a:path w="722" h="181" extrusionOk="0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4749800" y="3300412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5684837" y="2689225"/>
            <a:ext cx="785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Level=0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5262562" y="383857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264" name="Google Shape;264;p8"/>
          <p:cNvSpPr txBox="1"/>
          <p:nvPr/>
        </p:nvSpPr>
        <p:spPr>
          <a:xfrm>
            <a:off x="5262562" y="4370387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5238750" y="4968875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5249862" y="5562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4608512" y="38385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4595812" y="4368800"/>
            <a:ext cx="485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4608512" y="49799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4621212" y="55403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5584825" y="4038600"/>
            <a:ext cx="739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Next=1</a:t>
            </a:r>
            <a:endParaRPr/>
          </a:p>
        </p:txBody>
      </p:sp>
      <p:sp>
        <p:nvSpPr>
          <p:cNvPr id="272" name="Google Shape;272;p8"/>
          <p:cNvSpPr txBox="1"/>
          <p:nvPr/>
        </p:nvSpPr>
        <p:spPr>
          <a:xfrm>
            <a:off x="6130925" y="3119437"/>
            <a:ext cx="10398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6223000" y="3335337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5926137" y="60071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44*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6235700" y="60086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36*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5969000" y="3719512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32*</a:t>
            </a:r>
            <a:endParaRPr/>
          </a:p>
        </p:txBody>
      </p:sp>
      <p:sp>
        <p:nvSpPr>
          <p:cNvPr id="277" name="Google Shape;277;p8"/>
          <p:cNvSpPr txBox="1"/>
          <p:nvPr/>
        </p:nvSpPr>
        <p:spPr>
          <a:xfrm>
            <a:off x="6242050" y="42941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25*</a:t>
            </a:r>
            <a:endParaRPr/>
          </a:p>
        </p:txBody>
      </p:sp>
      <p:sp>
        <p:nvSpPr>
          <p:cNvPr id="278" name="Google Shape;278;p8"/>
          <p:cNvSpPr txBox="1"/>
          <p:nvPr/>
        </p:nvSpPr>
        <p:spPr>
          <a:xfrm>
            <a:off x="5983287" y="4292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9*</a:t>
            </a:r>
            <a:endParaRPr/>
          </a:p>
        </p:txBody>
      </p:sp>
      <p:sp>
        <p:nvSpPr>
          <p:cNvPr id="279" name="Google Shape;279;p8"/>
          <p:cNvSpPr txBox="1"/>
          <p:nvPr/>
        </p:nvSpPr>
        <p:spPr>
          <a:xfrm>
            <a:off x="6551612" y="42926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</a:t>
            </a:r>
            <a:endParaRPr/>
          </a:p>
        </p:txBody>
      </p:sp>
      <p:sp>
        <p:nvSpPr>
          <p:cNvPr id="280" name="Google Shape;280;p8"/>
          <p:cNvSpPr txBox="1"/>
          <p:nvPr/>
        </p:nvSpPr>
        <p:spPr>
          <a:xfrm>
            <a:off x="5957887" y="48783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14*</a:t>
            </a:r>
            <a:endParaRPr/>
          </a:p>
        </p:txBody>
      </p:sp>
      <p:sp>
        <p:nvSpPr>
          <p:cNvPr id="281" name="Google Shape;281;p8"/>
          <p:cNvSpPr txBox="1"/>
          <p:nvPr/>
        </p:nvSpPr>
        <p:spPr>
          <a:xfrm>
            <a:off x="6256337" y="4878387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18*</a:t>
            </a:r>
            <a:endParaRPr/>
          </a:p>
        </p:txBody>
      </p:sp>
      <p:sp>
        <p:nvSpPr>
          <p:cNvPr id="282" name="Google Shape;282;p8"/>
          <p:cNvSpPr txBox="1"/>
          <p:nvPr/>
        </p:nvSpPr>
        <p:spPr>
          <a:xfrm>
            <a:off x="6529387" y="48768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10*</a:t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6807200" y="487362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30*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5959475" y="54229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31*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243637" y="5422900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35*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789737" y="542607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11*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6542087" y="542290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7*</a:t>
            </a:r>
            <a:endParaRPr/>
          </a:p>
        </p:txBody>
      </p:sp>
      <p:cxnSp>
        <p:nvCxnSpPr>
          <p:cNvPr id="288" name="Google Shape;288;p8"/>
          <p:cNvCxnSpPr/>
          <p:nvPr/>
        </p:nvCxnSpPr>
        <p:spPr>
          <a:xfrm>
            <a:off x="5657850" y="3148012"/>
            <a:ext cx="0" cy="31623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9" name="Google Shape;289;p8"/>
          <p:cNvCxnSpPr/>
          <p:nvPr/>
        </p:nvCxnSpPr>
        <p:spPr>
          <a:xfrm>
            <a:off x="5124450" y="3148012"/>
            <a:ext cx="0" cy="3151187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0" name="Google Shape;290;p8"/>
          <p:cNvCxnSpPr/>
          <p:nvPr/>
        </p:nvCxnSpPr>
        <p:spPr>
          <a:xfrm>
            <a:off x="5772150" y="4238625"/>
            <a:ext cx="184150" cy="203200"/>
          </a:xfrm>
          <a:prstGeom prst="straightConnector1">
            <a:avLst/>
          </a:prstGeom>
          <a:noFill/>
          <a:ln w="25400" cap="flat" cmpd="sng">
            <a:solidFill>
              <a:srgbClr val="FC012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91" name="Google Shape;291;p8"/>
          <p:cNvCxnSpPr/>
          <p:nvPr/>
        </p:nvCxnSpPr>
        <p:spPr>
          <a:xfrm>
            <a:off x="6294437" y="3751262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2" name="Google Shape;292;p8"/>
          <p:cNvCxnSpPr/>
          <p:nvPr/>
        </p:nvCxnSpPr>
        <p:spPr>
          <a:xfrm>
            <a:off x="6589712" y="3760787"/>
            <a:ext cx="0" cy="27622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3" name="Google Shape;293;p8"/>
          <p:cNvCxnSpPr/>
          <p:nvPr/>
        </p:nvCxnSpPr>
        <p:spPr>
          <a:xfrm>
            <a:off x="6894512" y="375602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94" name="Google Shape;294;p8"/>
          <p:cNvGrpSpPr/>
          <p:nvPr/>
        </p:nvGrpSpPr>
        <p:grpSpPr>
          <a:xfrm>
            <a:off x="5984875" y="4318000"/>
            <a:ext cx="1146175" cy="300037"/>
            <a:chOff x="3770" y="2720"/>
            <a:chExt cx="722" cy="189"/>
          </a:xfrm>
        </p:grpSpPr>
        <p:sp>
          <p:nvSpPr>
            <p:cNvPr id="295" name="Google Shape;295;p8"/>
            <p:cNvSpPr/>
            <p:nvPr/>
          </p:nvSpPr>
          <p:spPr>
            <a:xfrm>
              <a:off x="3770" y="2723"/>
              <a:ext cx="722" cy="181"/>
            </a:xfrm>
            <a:custGeom>
              <a:avLst/>
              <a:gdLst/>
              <a:ahLst/>
              <a:cxnLst/>
              <a:rect l="l" t="t" r="r" b="b"/>
              <a:pathLst>
                <a:path w="722" h="181" extrusionOk="0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6" name="Google Shape;296;p8"/>
            <p:cNvCxnSpPr/>
            <p:nvPr/>
          </p:nvCxnSpPr>
          <p:spPr>
            <a:xfrm>
              <a:off x="3949" y="2729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7" name="Google Shape;297;p8"/>
            <p:cNvCxnSpPr/>
            <p:nvPr/>
          </p:nvCxnSpPr>
          <p:spPr>
            <a:xfrm>
              <a:off x="4157" y="2720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8" name="Google Shape;298;p8"/>
            <p:cNvCxnSpPr/>
            <p:nvPr/>
          </p:nvCxnSpPr>
          <p:spPr>
            <a:xfrm>
              <a:off x="4311" y="2725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299" name="Google Shape;299;p8"/>
          <p:cNvCxnSpPr/>
          <p:nvPr/>
        </p:nvCxnSpPr>
        <p:spPr>
          <a:xfrm>
            <a:off x="6292850" y="4919662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0" name="Google Shape;300;p8"/>
          <p:cNvCxnSpPr/>
          <p:nvPr/>
        </p:nvCxnSpPr>
        <p:spPr>
          <a:xfrm>
            <a:off x="6588125" y="490537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1" name="Google Shape;301;p8"/>
          <p:cNvCxnSpPr/>
          <p:nvPr/>
        </p:nvCxnSpPr>
        <p:spPr>
          <a:xfrm>
            <a:off x="6872287" y="4902200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2" name="Google Shape;302;p8"/>
          <p:cNvCxnSpPr/>
          <p:nvPr/>
        </p:nvCxnSpPr>
        <p:spPr>
          <a:xfrm>
            <a:off x="6286500" y="547052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3" name="Google Shape;303;p8"/>
          <p:cNvCxnSpPr/>
          <p:nvPr/>
        </p:nvCxnSpPr>
        <p:spPr>
          <a:xfrm>
            <a:off x="6581775" y="5478462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4" name="Google Shape;304;p8"/>
          <p:cNvCxnSpPr/>
          <p:nvPr/>
        </p:nvCxnSpPr>
        <p:spPr>
          <a:xfrm>
            <a:off x="6829425" y="5476875"/>
            <a:ext cx="0" cy="28575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05" name="Google Shape;305;p8"/>
          <p:cNvGrpSpPr/>
          <p:nvPr/>
        </p:nvGrpSpPr>
        <p:grpSpPr>
          <a:xfrm>
            <a:off x="7678737" y="5486400"/>
            <a:ext cx="1146175" cy="300037"/>
            <a:chOff x="4856" y="3423"/>
            <a:chExt cx="722" cy="189"/>
          </a:xfrm>
        </p:grpSpPr>
        <p:sp>
          <p:nvSpPr>
            <p:cNvPr id="306" name="Google Shape;306;p8"/>
            <p:cNvSpPr/>
            <p:nvPr/>
          </p:nvSpPr>
          <p:spPr>
            <a:xfrm>
              <a:off x="4856" y="3426"/>
              <a:ext cx="722" cy="181"/>
            </a:xfrm>
            <a:custGeom>
              <a:avLst/>
              <a:gdLst/>
              <a:ahLst/>
              <a:cxnLst/>
              <a:rect l="l" t="t" r="r" b="b"/>
              <a:pathLst>
                <a:path w="722" h="181" extrusionOk="0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7" name="Google Shape;307;p8"/>
            <p:cNvCxnSpPr/>
            <p:nvPr/>
          </p:nvCxnSpPr>
          <p:spPr>
            <a:xfrm>
              <a:off x="5035" y="3432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5243" y="3423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5397" y="3428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10" name="Google Shape;310;p8"/>
          <p:cNvSpPr txBox="1"/>
          <p:nvPr/>
        </p:nvSpPr>
        <p:spPr>
          <a:xfrm>
            <a:off x="7569200" y="3106737"/>
            <a:ext cx="123825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</a:t>
            </a:r>
            <a:endParaRPr/>
          </a:p>
        </p:txBody>
      </p:sp>
      <p:sp>
        <p:nvSpPr>
          <p:cNvPr id="311" name="Google Shape;311;p8"/>
          <p:cNvSpPr txBox="1"/>
          <p:nvPr/>
        </p:nvSpPr>
        <p:spPr>
          <a:xfrm>
            <a:off x="7815262" y="3321050"/>
            <a:ext cx="773112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5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/>
          </a:p>
        </p:txBody>
      </p:sp>
      <p:cxnSp>
        <p:nvCxnSpPr>
          <p:cNvPr id="312" name="Google Shape;312;p8"/>
          <p:cNvCxnSpPr/>
          <p:nvPr/>
        </p:nvCxnSpPr>
        <p:spPr>
          <a:xfrm>
            <a:off x="7121525" y="5751512"/>
            <a:ext cx="534987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313" name="Google Shape;313;p8"/>
          <p:cNvGrpSpPr/>
          <p:nvPr/>
        </p:nvGrpSpPr>
        <p:grpSpPr>
          <a:xfrm>
            <a:off x="5980112" y="6003925"/>
            <a:ext cx="1146175" cy="300037"/>
            <a:chOff x="3767" y="3782"/>
            <a:chExt cx="722" cy="189"/>
          </a:xfrm>
        </p:grpSpPr>
        <p:sp>
          <p:nvSpPr>
            <p:cNvPr id="314" name="Google Shape;314;p8"/>
            <p:cNvSpPr/>
            <p:nvPr/>
          </p:nvSpPr>
          <p:spPr>
            <a:xfrm>
              <a:off x="3767" y="3785"/>
              <a:ext cx="722" cy="181"/>
            </a:xfrm>
            <a:custGeom>
              <a:avLst/>
              <a:gdLst/>
              <a:ahLst/>
              <a:cxnLst/>
              <a:rect l="l" t="t" r="r" b="b"/>
              <a:pathLst>
                <a:path w="722" h="181" extrusionOk="0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5" name="Google Shape;315;p8"/>
            <p:cNvCxnSpPr/>
            <p:nvPr/>
          </p:nvCxnSpPr>
          <p:spPr>
            <a:xfrm>
              <a:off x="3946" y="3791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4154" y="3782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4308" y="3787"/>
              <a:ext cx="0" cy="18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18" name="Google Shape;318;p8"/>
          <p:cNvSpPr txBox="1"/>
          <p:nvPr/>
        </p:nvSpPr>
        <p:spPr>
          <a:xfrm>
            <a:off x="7620000" y="5497512"/>
            <a:ext cx="452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43*</a:t>
            </a:r>
            <a:endParaRPr/>
          </a:p>
        </p:txBody>
      </p:sp>
      <p:sp>
        <p:nvSpPr>
          <p:cNvPr id="319" name="Google Shape;319;p8"/>
          <p:cNvSpPr txBox="1"/>
          <p:nvPr/>
        </p:nvSpPr>
        <p:spPr>
          <a:xfrm>
            <a:off x="5259387" y="6013450"/>
            <a:ext cx="3587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320" name="Google Shape;320;p8"/>
          <p:cNvSpPr txBox="1"/>
          <p:nvPr/>
        </p:nvSpPr>
        <p:spPr>
          <a:xfrm>
            <a:off x="4630737" y="5991225"/>
            <a:ext cx="4476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grpSp>
        <p:nvGrpSpPr>
          <p:cNvPr id="321" name="Google Shape;321;p8"/>
          <p:cNvGrpSpPr/>
          <p:nvPr/>
        </p:nvGrpSpPr>
        <p:grpSpPr>
          <a:xfrm>
            <a:off x="2733675" y="3951287"/>
            <a:ext cx="142875" cy="166687"/>
            <a:chOff x="1722" y="2489"/>
            <a:chExt cx="90" cy="105"/>
          </a:xfrm>
        </p:grpSpPr>
        <p:cxnSp>
          <p:nvCxnSpPr>
            <p:cNvPr id="322" name="Google Shape;322;p8"/>
            <p:cNvCxnSpPr/>
            <p:nvPr/>
          </p:nvCxnSpPr>
          <p:spPr>
            <a:xfrm>
              <a:off x="1767" y="2489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1722" y="2594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24" name="Google Shape;324;p8"/>
          <p:cNvGrpSpPr/>
          <p:nvPr/>
        </p:nvGrpSpPr>
        <p:grpSpPr>
          <a:xfrm>
            <a:off x="2743200" y="4532312"/>
            <a:ext cx="142875" cy="166687"/>
            <a:chOff x="1728" y="2855"/>
            <a:chExt cx="90" cy="105"/>
          </a:xfrm>
        </p:grpSpPr>
        <p:cxnSp>
          <p:nvCxnSpPr>
            <p:cNvPr id="325" name="Google Shape;325;p8"/>
            <p:cNvCxnSpPr/>
            <p:nvPr/>
          </p:nvCxnSpPr>
          <p:spPr>
            <a:xfrm>
              <a:off x="1773" y="2855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1728" y="2960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27" name="Google Shape;327;p8"/>
          <p:cNvGrpSpPr/>
          <p:nvPr/>
        </p:nvGrpSpPr>
        <p:grpSpPr>
          <a:xfrm>
            <a:off x="2740025" y="5113337"/>
            <a:ext cx="142875" cy="166687"/>
            <a:chOff x="1726" y="3221"/>
            <a:chExt cx="90" cy="105"/>
          </a:xfrm>
        </p:grpSpPr>
        <p:cxnSp>
          <p:nvCxnSpPr>
            <p:cNvPr id="328" name="Google Shape;328;p8"/>
            <p:cNvCxnSpPr/>
            <p:nvPr/>
          </p:nvCxnSpPr>
          <p:spPr>
            <a:xfrm>
              <a:off x="1771" y="3221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1726" y="3326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30" name="Google Shape;330;p8"/>
          <p:cNvGrpSpPr/>
          <p:nvPr/>
        </p:nvGrpSpPr>
        <p:grpSpPr>
          <a:xfrm>
            <a:off x="2738437" y="5683250"/>
            <a:ext cx="142875" cy="166687"/>
            <a:chOff x="1725" y="3580"/>
            <a:chExt cx="90" cy="105"/>
          </a:xfrm>
        </p:grpSpPr>
        <p:cxnSp>
          <p:nvCxnSpPr>
            <p:cNvPr id="331" name="Google Shape;331;p8"/>
            <p:cNvCxnSpPr/>
            <p:nvPr/>
          </p:nvCxnSpPr>
          <p:spPr>
            <a:xfrm>
              <a:off x="1770" y="3580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1725" y="3685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8"/>
          <p:cNvGrpSpPr/>
          <p:nvPr/>
        </p:nvGrpSpPr>
        <p:grpSpPr>
          <a:xfrm>
            <a:off x="7059612" y="3967162"/>
            <a:ext cx="142875" cy="166687"/>
            <a:chOff x="4447" y="2499"/>
            <a:chExt cx="90" cy="105"/>
          </a:xfrm>
        </p:grpSpPr>
        <p:cxnSp>
          <p:nvCxnSpPr>
            <p:cNvPr id="334" name="Google Shape;334;p8"/>
            <p:cNvCxnSpPr/>
            <p:nvPr/>
          </p:nvCxnSpPr>
          <p:spPr>
            <a:xfrm>
              <a:off x="4492" y="2499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447" y="2604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36" name="Google Shape;336;p8"/>
          <p:cNvGrpSpPr/>
          <p:nvPr/>
        </p:nvGrpSpPr>
        <p:grpSpPr>
          <a:xfrm>
            <a:off x="7058025" y="4537075"/>
            <a:ext cx="142875" cy="166687"/>
            <a:chOff x="4446" y="2858"/>
            <a:chExt cx="90" cy="105"/>
          </a:xfrm>
        </p:grpSpPr>
        <p:cxnSp>
          <p:nvCxnSpPr>
            <p:cNvPr id="337" name="Google Shape;337;p8"/>
            <p:cNvCxnSpPr/>
            <p:nvPr/>
          </p:nvCxnSpPr>
          <p:spPr>
            <a:xfrm>
              <a:off x="4491" y="2858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446" y="2963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39" name="Google Shape;339;p8"/>
          <p:cNvGrpSpPr/>
          <p:nvPr/>
        </p:nvGrpSpPr>
        <p:grpSpPr>
          <a:xfrm>
            <a:off x="7056437" y="5129212"/>
            <a:ext cx="142875" cy="166687"/>
            <a:chOff x="4445" y="3231"/>
            <a:chExt cx="90" cy="105"/>
          </a:xfrm>
        </p:grpSpPr>
        <p:cxnSp>
          <p:nvCxnSpPr>
            <p:cNvPr id="340" name="Google Shape;340;p8"/>
            <p:cNvCxnSpPr/>
            <p:nvPr/>
          </p:nvCxnSpPr>
          <p:spPr>
            <a:xfrm>
              <a:off x="4490" y="3231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4445" y="3336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42" name="Google Shape;342;p8"/>
          <p:cNvGrpSpPr/>
          <p:nvPr/>
        </p:nvGrpSpPr>
        <p:grpSpPr>
          <a:xfrm>
            <a:off x="7043737" y="6210300"/>
            <a:ext cx="142875" cy="166687"/>
            <a:chOff x="4437" y="3912"/>
            <a:chExt cx="90" cy="105"/>
          </a:xfrm>
        </p:grpSpPr>
        <p:cxnSp>
          <p:nvCxnSpPr>
            <p:cNvPr id="343" name="Google Shape;343;p8"/>
            <p:cNvCxnSpPr/>
            <p:nvPr/>
          </p:nvCxnSpPr>
          <p:spPr>
            <a:xfrm>
              <a:off x="4482" y="3912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4437" y="4017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45" name="Google Shape;345;p8"/>
          <p:cNvGrpSpPr/>
          <p:nvPr/>
        </p:nvGrpSpPr>
        <p:grpSpPr>
          <a:xfrm>
            <a:off x="8761412" y="5776912"/>
            <a:ext cx="142875" cy="166687"/>
            <a:chOff x="5538" y="3550"/>
            <a:chExt cx="90" cy="105"/>
          </a:xfrm>
        </p:grpSpPr>
        <p:cxnSp>
          <p:nvCxnSpPr>
            <p:cNvPr id="346" name="Google Shape;346;p8"/>
            <p:cNvCxnSpPr/>
            <p:nvPr/>
          </p:nvCxnSpPr>
          <p:spPr>
            <a:xfrm>
              <a:off x="5583" y="3550"/>
              <a:ext cx="0" cy="105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5538" y="3655"/>
              <a:ext cx="9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48" name="Google Shape;348;p8"/>
          <p:cNvSpPr txBox="1"/>
          <p:nvPr/>
        </p:nvSpPr>
        <p:spPr>
          <a:xfrm>
            <a:off x="3427412" y="2994025"/>
            <a:ext cx="1201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(43 = 101011)</a:t>
            </a:r>
            <a:endParaRPr/>
          </a:p>
        </p:txBody>
      </p:sp>
      <p:sp>
        <p:nvSpPr>
          <p:cNvPr id="349" name="Google Shape;349;p8"/>
          <p:cNvSpPr txBox="1"/>
          <p:nvPr/>
        </p:nvSpPr>
        <p:spPr>
          <a:xfrm>
            <a:off x="3505200" y="2743200"/>
            <a:ext cx="1066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43*</a:t>
            </a:r>
            <a:endParaRPr/>
          </a:p>
        </p:txBody>
      </p:sp>
      <p:sp>
        <p:nvSpPr>
          <p:cNvPr id="350" name="Google Shape;350;p8"/>
          <p:cNvSpPr txBox="1"/>
          <p:nvPr/>
        </p:nvSpPr>
        <p:spPr>
          <a:xfrm>
            <a:off x="1676400" y="3743325"/>
            <a:ext cx="1120775" cy="295275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5986462" y="3765550"/>
            <a:ext cx="1120775" cy="263525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6008687" y="6016625"/>
            <a:ext cx="1119187" cy="263525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8"/>
          <p:cNvSpPr txBox="1"/>
          <p:nvPr/>
        </p:nvSpPr>
        <p:spPr>
          <a:xfrm>
            <a:off x="7699375" y="5503862"/>
            <a:ext cx="1120775" cy="263525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8"/>
          <p:cNvSpPr txBox="1"/>
          <p:nvPr/>
        </p:nvSpPr>
        <p:spPr>
          <a:xfrm>
            <a:off x="6008687" y="5486400"/>
            <a:ext cx="1119187" cy="263525"/>
          </a:xfrm>
          <a:prstGeom prst="rect">
            <a:avLst/>
          </a:prstGeom>
          <a:solidFill>
            <a:srgbClr val="FFC46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7391400" y="5334000"/>
            <a:ext cx="1676400" cy="609600"/>
          </a:xfrm>
          <a:prstGeom prst="ellipse">
            <a:avLst/>
          </a:prstGeom>
          <a:noFill/>
          <a:ln w="28575" cap="flat" cmpd="sng">
            <a:solidFill>
              <a:srgbClr val="9234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5715000" y="3581400"/>
            <a:ext cx="1676400" cy="609600"/>
          </a:xfrm>
          <a:prstGeom prst="ellipse">
            <a:avLst/>
          </a:prstGeom>
          <a:noFill/>
          <a:ln w="28575" cap="flat" cmpd="sng">
            <a:solidFill>
              <a:srgbClr val="9234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5715000" y="5867400"/>
            <a:ext cx="1676400" cy="609600"/>
          </a:xfrm>
          <a:prstGeom prst="ellipse">
            <a:avLst/>
          </a:prstGeom>
          <a:noFill/>
          <a:ln w="28575" cap="flat" cmpd="sng">
            <a:solidFill>
              <a:srgbClr val="9234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8"/>
          <p:cNvSpPr/>
          <p:nvPr/>
        </p:nvSpPr>
        <p:spPr>
          <a:xfrm rot="-5400000" flipH="1">
            <a:off x="2819400" y="3352800"/>
            <a:ext cx="457200" cy="152400"/>
          </a:xfrm>
          <a:prstGeom prst="rightArrow">
            <a:avLst>
              <a:gd name="adj1" fmla="val 18203"/>
              <a:gd name="adj2" fmla="val 2699"/>
            </a:avLst>
          </a:prstGeom>
          <a:solidFill>
            <a:schemeClr val="accent1">
              <a:alpha val="41568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9"/>
          <p:cNvSpPr txBox="1"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lang="en-US" sz="4000" b="0" i="1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Insert records (see textbook)</a:t>
            </a:r>
            <a:endParaRPr/>
          </a:p>
        </p:txBody>
      </p:sp>
      <p:sp>
        <p:nvSpPr>
          <p:cNvPr id="366" name="Google Shape;366;p9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Insert h(r) = 43, 37, 29, 22, 66, 34, 50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00279F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1">
  <a:themeElements>
    <a:clrScheme name="">
      <a:dk1>
        <a:srgbClr val="005400"/>
      </a:dk1>
      <a:lt1>
        <a:srgbClr val="FFF6E9"/>
      </a:lt1>
      <a:dk2>
        <a:srgbClr val="000000"/>
      </a:dk2>
      <a:lt2>
        <a:srgbClr val="00279F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Macintosh PowerPoint</Application>
  <PresentationFormat>On-screen Show (4:3)</PresentationFormat>
  <Paragraphs>253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 New</vt:lpstr>
      <vt:lpstr>Times New Roman</vt:lpstr>
      <vt:lpstr>Helvetica Neue</vt:lpstr>
      <vt:lpstr>Noto Sans Symbols</vt:lpstr>
      <vt:lpstr>Arial</vt:lpstr>
      <vt:lpstr>Book Antiqua</vt:lpstr>
      <vt:lpstr>l1</vt:lpstr>
      <vt:lpstr>1_l1</vt:lpstr>
      <vt:lpstr>CS222/CS122C: Principles of Data Management   UCI, Fall 2019  Notes #07  Hash Tables</vt:lpstr>
      <vt:lpstr>Introduction</vt:lpstr>
      <vt:lpstr>Static Hashing</vt:lpstr>
      <vt:lpstr>Static Hashing (Contd.)</vt:lpstr>
      <vt:lpstr>Next: Dynamic hashing</vt:lpstr>
      <vt:lpstr>Linear Hashing</vt:lpstr>
      <vt:lpstr>Linear Hashing (Contd.)</vt:lpstr>
      <vt:lpstr>Example of Linear Hashing</vt:lpstr>
      <vt:lpstr>Insert records (see textbook)</vt:lpstr>
      <vt:lpstr>Example:  End of a Round</vt:lpstr>
      <vt:lpstr>Overview of Linear Hashing</vt:lpstr>
      <vt:lpstr>Linear Hashing (Contd.)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CS222/CS122C: Principles of Data Management   UCI, Fall 2019  Notes #07  Hash Tables</dc:title>
  <dc:creator>Chen Li</dc:creator>
  <cp:lastModifiedBy>Microsoft Office User</cp:lastModifiedBy>
  <cp:revision>1</cp:revision>
  <dcterms:created xsi:type="dcterms:W3CDTF">2018-10-23T16:19:18Z</dcterms:created>
  <dcterms:modified xsi:type="dcterms:W3CDTF">2019-12-12T06:47:10Z</dcterms:modified>
</cp:coreProperties>
</file>