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76" r:id="rId14"/>
    <p:sldId id="267" r:id="rId15"/>
    <p:sldId id="284" r:id="rId16"/>
    <p:sldId id="272" r:id="rId17"/>
    <p:sldId id="278" r:id="rId18"/>
    <p:sldId id="286" r:id="rId19"/>
    <p:sldId id="268" r:id="rId20"/>
    <p:sldId id="274" r:id="rId21"/>
    <p:sldId id="277" r:id="rId22"/>
    <p:sldId id="287" r:id="rId23"/>
    <p:sldId id="288" r:id="rId24"/>
    <p:sldId id="269" r:id="rId25"/>
    <p:sldId id="279" r:id="rId26"/>
    <p:sldId id="280" r:id="rId27"/>
    <p:sldId id="270" r:id="rId28"/>
    <p:sldId id="271" r:id="rId29"/>
    <p:sldId id="281" r:id="rId30"/>
    <p:sldId id="291" r:id="rId31"/>
    <p:sldId id="292" r:id="rId32"/>
    <p:sldId id="282" r:id="rId33"/>
    <p:sldId id="275" r:id="rId34"/>
    <p:sldId id="293" r:id="rId35"/>
    <p:sldId id="290" r:id="rId36"/>
    <p:sldId id="28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7" autoAdjust="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2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C98EC-EAD9-4A6D-99B8-EED2ACEDE1D6}" type="datetimeFigureOut">
              <a:rPr lang="en-US" smtClean="0"/>
              <a:t>5/20/2011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157A4-70E6-4997-B752-9C8D431FC2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2C5D-E972-42C7-B102-501D6A004B48}" type="datetimeFigureOut">
              <a:rPr lang="en-US" smtClean="0"/>
              <a:pPr/>
              <a:t>5/20/2011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6AB5-8552-4A65-9454-8FE7BD19B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2C5D-E972-42C7-B102-501D6A004B48}" type="datetimeFigureOut">
              <a:rPr lang="en-US" smtClean="0"/>
              <a:pPr/>
              <a:t>5/20/2011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6AB5-8552-4A65-9454-8FE7BD19B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2C5D-E972-42C7-B102-501D6A004B48}" type="datetimeFigureOut">
              <a:rPr lang="en-US" smtClean="0"/>
              <a:pPr/>
              <a:t>5/20/2011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6AB5-8552-4A65-9454-8FE7BD19B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2C5D-E972-42C7-B102-501D6A004B48}" type="datetimeFigureOut">
              <a:rPr lang="en-US" smtClean="0"/>
              <a:pPr/>
              <a:t>5/20/2011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6AB5-8552-4A65-9454-8FE7BD19B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2C5D-E972-42C7-B102-501D6A004B48}" type="datetimeFigureOut">
              <a:rPr lang="en-US" smtClean="0"/>
              <a:pPr/>
              <a:t>5/20/2011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6AB5-8552-4A65-9454-8FE7BD19B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2C5D-E972-42C7-B102-501D6A004B48}" type="datetimeFigureOut">
              <a:rPr lang="en-US" smtClean="0"/>
              <a:pPr/>
              <a:t>5/20/2011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6AB5-8552-4A65-9454-8FE7BD19B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2C5D-E972-42C7-B102-501D6A004B48}" type="datetimeFigureOut">
              <a:rPr lang="en-US" smtClean="0"/>
              <a:pPr/>
              <a:t>5/20/2011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6AB5-8552-4A65-9454-8FE7BD19B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2C5D-E972-42C7-B102-501D6A004B48}" type="datetimeFigureOut">
              <a:rPr lang="en-US" smtClean="0"/>
              <a:pPr/>
              <a:t>5/20/2011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F86AB5-8552-4A65-9454-8FE7BD19BA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2C5D-E972-42C7-B102-501D6A004B48}" type="datetimeFigureOut">
              <a:rPr lang="en-US" smtClean="0"/>
              <a:pPr/>
              <a:t>5/20/2011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6AB5-8552-4A65-9454-8FE7BD19B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2C5D-E972-42C7-B102-501D6A004B48}" type="datetimeFigureOut">
              <a:rPr lang="en-US" smtClean="0"/>
              <a:pPr/>
              <a:t>5/20/2011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5F86AB5-8552-4A65-9454-8FE7BD19B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4F12C5D-E972-42C7-B102-501D6A004B48}" type="datetimeFigureOut">
              <a:rPr lang="en-US" smtClean="0"/>
              <a:pPr/>
              <a:t>5/20/2011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6AB5-8552-4A65-9454-8FE7BD19B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4F12C5D-E972-42C7-B102-501D6A004B48}" type="datetimeFigureOut">
              <a:rPr lang="en-US" smtClean="0"/>
              <a:pPr/>
              <a:t>5/20/2011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5F86AB5-8552-4A65-9454-8FE7BD19B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tra.org/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Save the Veggie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Pests and Disease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4-Legged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Exclusion</a:t>
            </a:r>
          </a:p>
          <a:p>
            <a:pPr lvl="1"/>
            <a:r>
              <a:rPr lang="en-US" dirty="0" smtClean="0"/>
              <a:t>Fencing</a:t>
            </a:r>
          </a:p>
          <a:p>
            <a:pPr lvl="1"/>
            <a:r>
              <a:rPr lang="en-US" dirty="0" smtClean="0"/>
              <a:t>Electrical fence</a:t>
            </a:r>
          </a:p>
          <a:p>
            <a:pPr lvl="1"/>
            <a:r>
              <a:rPr lang="en-US" dirty="0" smtClean="0"/>
              <a:t>Hunting</a:t>
            </a:r>
          </a:p>
          <a:p>
            <a:r>
              <a:rPr lang="en-US" dirty="0" smtClean="0"/>
              <a:t>Scare tactics</a:t>
            </a:r>
          </a:p>
          <a:p>
            <a:pPr lvl="1"/>
            <a:r>
              <a:rPr lang="en-US" dirty="0" smtClean="0"/>
              <a:t>Dog</a:t>
            </a:r>
          </a:p>
          <a:p>
            <a:pPr lvl="1"/>
            <a:r>
              <a:rPr lang="en-US" dirty="0" smtClean="0"/>
              <a:t>Cannons</a:t>
            </a:r>
          </a:p>
          <a:p>
            <a:pPr lvl="1"/>
            <a:r>
              <a:rPr lang="en-US" dirty="0" smtClean="0"/>
              <a:t>“Scarecrow”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3098397"/>
            <a:ext cx="3241401" cy="3378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Foster or create predator habitat</a:t>
            </a:r>
          </a:p>
          <a:p>
            <a:pPr lvl="1"/>
            <a:r>
              <a:rPr lang="en-US" dirty="0" smtClean="0"/>
              <a:t>Birds</a:t>
            </a:r>
          </a:p>
          <a:p>
            <a:pPr lvl="1"/>
            <a:r>
              <a:rPr lang="en-US" dirty="0" smtClean="0"/>
              <a:t>Beneficial insects</a:t>
            </a:r>
          </a:p>
          <a:p>
            <a:r>
              <a:rPr lang="en-US" dirty="0" smtClean="0"/>
              <a:t>Understand the ecology of the insects both good and bad, develop a strategy.</a:t>
            </a:r>
          </a:p>
          <a:p>
            <a:r>
              <a:rPr lang="en-US" dirty="0" smtClean="0"/>
              <a:t>As a rule, insects are more vulnerable in their earlier stages of life.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Squash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True bug- </a:t>
            </a:r>
            <a:r>
              <a:rPr lang="en-US" dirty="0" err="1" smtClean="0"/>
              <a:t>Hemiptera</a:t>
            </a:r>
            <a:endParaRPr lang="en-US" dirty="0" smtClean="0"/>
          </a:p>
          <a:p>
            <a:r>
              <a:rPr lang="en-US" dirty="0" smtClean="0"/>
              <a:t>Adults lay golden eggs in a pattern on the underside of the leaf</a:t>
            </a:r>
          </a:p>
          <a:p>
            <a:r>
              <a:rPr lang="en-US" dirty="0" smtClean="0"/>
              <a:t>Feed on </a:t>
            </a:r>
            <a:r>
              <a:rPr lang="en-US" dirty="0" smtClean="0"/>
              <a:t>tender leaf and fruit tissue</a:t>
            </a:r>
          </a:p>
          <a:p>
            <a:r>
              <a:rPr lang="en-US" dirty="0" smtClean="0"/>
              <a:t>Every </a:t>
            </a:r>
            <a:r>
              <a:rPr lang="en-US" dirty="0" smtClean="0"/>
              <a:t>mobile life stage is damaging</a:t>
            </a:r>
          </a:p>
          <a:p>
            <a:r>
              <a:rPr lang="en-US" dirty="0" smtClean="0"/>
              <a:t>Spread </a:t>
            </a:r>
            <a:r>
              <a:rPr lang="en-US" dirty="0" smtClean="0"/>
              <a:t>disease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Squash Bug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381000"/>
            <a:ext cx="53530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447800"/>
            <a:ext cx="429768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4013939"/>
            <a:ext cx="4250635" cy="2844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Squash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Physical </a:t>
            </a:r>
            <a:r>
              <a:rPr lang="en-US" dirty="0" smtClean="0"/>
              <a:t>control/Prevention</a:t>
            </a:r>
            <a:endParaRPr lang="en-US" dirty="0" smtClean="0"/>
          </a:p>
          <a:p>
            <a:pPr lvl="1"/>
            <a:r>
              <a:rPr lang="en-US" dirty="0" smtClean="0"/>
              <a:t>Row cover</a:t>
            </a:r>
          </a:p>
          <a:p>
            <a:pPr lvl="1"/>
            <a:r>
              <a:rPr lang="en-US" dirty="0" smtClean="0"/>
              <a:t>Squish, punch or incinerate eggs- most effective</a:t>
            </a:r>
          </a:p>
          <a:p>
            <a:pPr lvl="1"/>
            <a:r>
              <a:rPr lang="en-US" dirty="0" smtClean="0"/>
              <a:t>Hand pick &amp; kill larvae and adults</a:t>
            </a:r>
          </a:p>
          <a:p>
            <a:pPr lvl="1"/>
            <a:r>
              <a:rPr lang="en-US" dirty="0" smtClean="0"/>
              <a:t>Fall tillage destroys larvae</a:t>
            </a:r>
          </a:p>
          <a:p>
            <a:pPr lvl="1"/>
            <a:r>
              <a:rPr lang="en-US" dirty="0" smtClean="0"/>
              <a:t>Kaolin Clay</a:t>
            </a:r>
          </a:p>
          <a:p>
            <a:pPr lvl="1"/>
            <a:r>
              <a:rPr lang="en-US" dirty="0" smtClean="0"/>
              <a:t>Plant tolerant and less </a:t>
            </a:r>
            <a:r>
              <a:rPr lang="en-US" dirty="0" smtClean="0"/>
              <a:t>preferred </a:t>
            </a:r>
            <a:r>
              <a:rPr lang="en-US" dirty="0" smtClean="0"/>
              <a:t>varieties</a:t>
            </a:r>
          </a:p>
          <a:p>
            <a:pPr lvl="2"/>
            <a:r>
              <a:rPr lang="en-US" i="1" dirty="0" smtClean="0"/>
              <a:t>C. </a:t>
            </a:r>
            <a:r>
              <a:rPr lang="en-US" i="1" dirty="0" err="1" smtClean="0"/>
              <a:t>moschatas</a:t>
            </a:r>
            <a:endParaRPr lang="en-US" i="1" dirty="0" smtClean="0"/>
          </a:p>
          <a:p>
            <a:pPr lvl="2"/>
            <a:r>
              <a:rPr lang="en-US" dirty="0" smtClean="0"/>
              <a:t>Select </a:t>
            </a:r>
            <a:r>
              <a:rPr lang="en-US" i="1" dirty="0" smtClean="0"/>
              <a:t> C. </a:t>
            </a:r>
            <a:r>
              <a:rPr lang="en-US" i="1" dirty="0" err="1" smtClean="0"/>
              <a:t>pepo</a:t>
            </a:r>
            <a:endParaRPr lang="en-US" i="1" dirty="0" smtClean="0"/>
          </a:p>
          <a:p>
            <a:pPr lvl="1"/>
            <a:r>
              <a:rPr lang="en-US" dirty="0" smtClean="0"/>
              <a:t>Destroy crop residue or other overwintering </a:t>
            </a:r>
            <a:r>
              <a:rPr lang="en-US" dirty="0" smtClean="0"/>
              <a:t>opportunities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Squash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Chemical control</a:t>
            </a:r>
          </a:p>
          <a:p>
            <a:pPr lvl="1"/>
            <a:r>
              <a:rPr lang="en-US" dirty="0" err="1" smtClean="0"/>
              <a:t>Neem</a:t>
            </a:r>
            <a:r>
              <a:rPr lang="en-US" dirty="0" smtClean="0"/>
              <a:t> and insecticidal soap on adults (“spreader sticker”)</a:t>
            </a:r>
          </a:p>
          <a:p>
            <a:pPr lvl="1"/>
            <a:r>
              <a:rPr lang="en-US" dirty="0" smtClean="0"/>
              <a:t>Dormant Oil</a:t>
            </a:r>
          </a:p>
          <a:p>
            <a:pPr lvl="1"/>
            <a:r>
              <a:rPr lang="en-US" dirty="0" smtClean="0"/>
              <a:t>Insecticidal Soap on eggs</a:t>
            </a:r>
          </a:p>
          <a:p>
            <a:pPr lvl="1"/>
            <a:r>
              <a:rPr lang="en-US" dirty="0" err="1" smtClean="0"/>
              <a:t>Sabadilla</a:t>
            </a:r>
            <a:endParaRPr lang="en-US" dirty="0" smtClean="0"/>
          </a:p>
          <a:p>
            <a:r>
              <a:rPr lang="en-US" dirty="0" smtClean="0"/>
              <a:t>Biological Control</a:t>
            </a:r>
          </a:p>
          <a:p>
            <a:pPr lvl="1"/>
            <a:r>
              <a:rPr lang="en-US" dirty="0" err="1" smtClean="0"/>
              <a:t>Tachinid</a:t>
            </a:r>
            <a:r>
              <a:rPr lang="en-US" dirty="0" smtClean="0"/>
              <a:t> Fly Larvae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Squash Vine Borer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Lepidoptera</a:t>
            </a:r>
          </a:p>
          <a:p>
            <a:r>
              <a:rPr lang="en-US" dirty="0" smtClean="0"/>
              <a:t>Small </a:t>
            </a:r>
            <a:r>
              <a:rPr lang="en-US" dirty="0" smtClean="0"/>
              <a:t>moth</a:t>
            </a:r>
            <a:endParaRPr lang="en-US" dirty="0" smtClean="0"/>
          </a:p>
          <a:p>
            <a:r>
              <a:rPr lang="en-US" dirty="0" smtClean="0"/>
              <a:t>Lays an egg at the base of the stem and the larvae burrows into the stem</a:t>
            </a:r>
          </a:p>
          <a:p>
            <a:r>
              <a:rPr lang="en-US" dirty="0" smtClean="0"/>
              <a:t>Larvae feed on the stem tissue of the Cucurbits</a:t>
            </a:r>
          </a:p>
          <a:p>
            <a:r>
              <a:rPr lang="en-US" dirty="0" smtClean="0"/>
              <a:t>Can kill the crop without you knowing it was even there</a:t>
            </a:r>
          </a:p>
          <a:p>
            <a:r>
              <a:rPr lang="en-US" dirty="0" smtClean="0"/>
              <a:t>Can fly ½ mile to find a host </a:t>
            </a:r>
            <a:r>
              <a:rPr lang="en-US" dirty="0" smtClean="0"/>
              <a:t>plant</a:t>
            </a:r>
          </a:p>
          <a:p>
            <a:r>
              <a:rPr lang="en-US" dirty="0" smtClean="0"/>
              <a:t>As few as 10 moths can cause 100% infestation on 1 acre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Squash Vine Borer</a:t>
            </a:r>
            <a:endParaRPr 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5286374" cy="440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295400"/>
            <a:ext cx="4544291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3190875"/>
            <a:ext cx="4191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Squash Vine Borer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133600"/>
            <a:ext cx="4893367" cy="3898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1219200"/>
            <a:ext cx="3943375" cy="262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Squash Vine Borer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9248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Physical </a:t>
            </a:r>
            <a:r>
              <a:rPr lang="en-US" dirty="0" smtClean="0"/>
              <a:t>Control/Prevention</a:t>
            </a:r>
            <a:endParaRPr lang="en-US" dirty="0" smtClean="0"/>
          </a:p>
          <a:p>
            <a:pPr lvl="1"/>
            <a:r>
              <a:rPr lang="en-US" dirty="0" smtClean="0"/>
              <a:t>Row cover</a:t>
            </a:r>
          </a:p>
          <a:p>
            <a:pPr lvl="1"/>
            <a:r>
              <a:rPr lang="en-US" dirty="0" smtClean="0"/>
              <a:t>Cut out</a:t>
            </a:r>
          </a:p>
          <a:p>
            <a:pPr lvl="1"/>
            <a:r>
              <a:rPr lang="en-US" dirty="0" smtClean="0"/>
              <a:t>Collars</a:t>
            </a:r>
          </a:p>
          <a:p>
            <a:pPr lvl="1"/>
            <a:r>
              <a:rPr lang="en-US" dirty="0" smtClean="0"/>
              <a:t>Grow hard stem types</a:t>
            </a:r>
          </a:p>
          <a:p>
            <a:pPr lvl="2"/>
            <a:r>
              <a:rPr lang="en-US" i="1" dirty="0" smtClean="0"/>
              <a:t>C. </a:t>
            </a:r>
            <a:r>
              <a:rPr lang="en-US" i="1" dirty="0" err="1" smtClean="0"/>
              <a:t>mixta</a:t>
            </a:r>
            <a:endParaRPr lang="en-US" i="1" dirty="0" smtClean="0"/>
          </a:p>
          <a:p>
            <a:pPr lvl="2"/>
            <a:r>
              <a:rPr lang="en-US" i="1" dirty="0" smtClean="0"/>
              <a:t>C. </a:t>
            </a:r>
            <a:r>
              <a:rPr lang="en-US" i="1" dirty="0" err="1" smtClean="0"/>
              <a:t>moschatas</a:t>
            </a:r>
            <a:endParaRPr lang="en-US" i="1" dirty="0" smtClean="0"/>
          </a:p>
          <a:p>
            <a:pPr lvl="1"/>
            <a:r>
              <a:rPr lang="en-US" dirty="0" smtClean="0"/>
              <a:t>Kaolin </a:t>
            </a:r>
            <a:r>
              <a:rPr lang="en-US" dirty="0" smtClean="0"/>
              <a:t>Clay</a:t>
            </a:r>
          </a:p>
          <a:p>
            <a:pPr lvl="1"/>
            <a:r>
              <a:rPr lang="en-US" dirty="0" smtClean="0"/>
              <a:t>Diatomaceous Earth</a:t>
            </a:r>
            <a:endParaRPr lang="en-US" dirty="0" smtClean="0"/>
          </a:p>
          <a:p>
            <a:r>
              <a:rPr lang="en-US" dirty="0" smtClean="0"/>
              <a:t>Trap</a:t>
            </a:r>
          </a:p>
          <a:p>
            <a:pPr lvl="1"/>
            <a:r>
              <a:rPr lang="en-US" dirty="0" smtClean="0"/>
              <a:t>Sticky Traps</a:t>
            </a:r>
          </a:p>
          <a:p>
            <a:pPr lvl="1"/>
            <a:r>
              <a:rPr lang="en-US" dirty="0" smtClean="0"/>
              <a:t>Night light with a soapy/oily moat</a:t>
            </a:r>
          </a:p>
          <a:p>
            <a:pPr lvl="1"/>
            <a:r>
              <a:rPr lang="en-US" dirty="0" smtClean="0"/>
              <a:t>Yellow Dixie plates coated in </a:t>
            </a:r>
            <a:r>
              <a:rPr lang="en-US" dirty="0" smtClean="0"/>
              <a:t>Vaseline</a:t>
            </a:r>
          </a:p>
          <a:p>
            <a:r>
              <a:rPr lang="en-US" dirty="0" smtClean="0"/>
              <a:t>Biological </a:t>
            </a:r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Bt injections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dirty="0" smtClean="0"/>
              <a:t>farm or garden in an ecosystem.</a:t>
            </a:r>
          </a:p>
          <a:p>
            <a:r>
              <a:rPr lang="en-US" dirty="0" smtClean="0"/>
              <a:t>You must have pests to have beneficial insects, strike a balance.</a:t>
            </a:r>
          </a:p>
          <a:p>
            <a:r>
              <a:rPr lang="en-US" dirty="0" smtClean="0"/>
              <a:t>Prevention is key.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Caterpillars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Lepidoptera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Adults are butterflies or moths</a:t>
            </a:r>
          </a:p>
          <a:p>
            <a:r>
              <a:rPr lang="en-US" dirty="0" smtClean="0"/>
              <a:t>Lay eggs on the underside of the </a:t>
            </a:r>
            <a:r>
              <a:rPr lang="en-US" dirty="0" smtClean="0"/>
              <a:t>leaf of a host plant</a:t>
            </a:r>
            <a:endParaRPr lang="en-US" dirty="0" smtClean="0"/>
          </a:p>
          <a:p>
            <a:r>
              <a:rPr lang="en-US" dirty="0" smtClean="0"/>
              <a:t>Larvae </a:t>
            </a:r>
            <a:r>
              <a:rPr lang="en-US" dirty="0" smtClean="0"/>
              <a:t>devour plant </a:t>
            </a:r>
            <a:r>
              <a:rPr lang="en-US" dirty="0" smtClean="0"/>
              <a:t>tissue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2790825"/>
            <a:ext cx="2662683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Cabbage Moth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95400"/>
            <a:ext cx="4112685" cy="3080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457200"/>
            <a:ext cx="428541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3429000"/>
            <a:ext cx="4777881" cy="320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757612"/>
            <a:ext cx="4641517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Cabbage </a:t>
            </a:r>
            <a:r>
              <a:rPr lang="en-US" dirty="0" err="1" smtClean="0"/>
              <a:t>Looper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295400"/>
            <a:ext cx="6433012" cy="2991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52400"/>
            <a:ext cx="3886200" cy="25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Tomato Hornworm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43000"/>
            <a:ext cx="5029986" cy="376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1" y="4417170"/>
            <a:ext cx="3048000" cy="2440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4053444"/>
            <a:ext cx="2971800" cy="2804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5000" y="3048000"/>
            <a:ext cx="3249930" cy="258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Caterpillars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Physical</a:t>
            </a:r>
          </a:p>
          <a:p>
            <a:pPr lvl="1"/>
            <a:r>
              <a:rPr lang="en-US" dirty="0" smtClean="0"/>
              <a:t>Row cover</a:t>
            </a:r>
          </a:p>
          <a:p>
            <a:pPr lvl="1"/>
            <a:r>
              <a:rPr lang="en-US" dirty="0" smtClean="0"/>
              <a:t>Pick off</a:t>
            </a:r>
          </a:p>
          <a:p>
            <a:r>
              <a:rPr lang="en-US" dirty="0" smtClean="0"/>
              <a:t>Biological</a:t>
            </a:r>
          </a:p>
          <a:p>
            <a:pPr lvl="1"/>
            <a:r>
              <a:rPr lang="en-US" dirty="0" smtClean="0"/>
              <a:t>Bt- </a:t>
            </a:r>
            <a:r>
              <a:rPr lang="en-US" i="1" dirty="0" smtClean="0"/>
              <a:t>Bacillus </a:t>
            </a:r>
            <a:r>
              <a:rPr lang="en-US" i="1" dirty="0" err="1" smtClean="0"/>
              <a:t>thuringiensis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/>
              <a:t>Predatory </a:t>
            </a:r>
            <a:r>
              <a:rPr lang="en-US" dirty="0" smtClean="0"/>
              <a:t>Wasps</a:t>
            </a:r>
          </a:p>
          <a:p>
            <a:pPr lvl="2"/>
            <a:r>
              <a:rPr lang="en-US" dirty="0" smtClean="0"/>
              <a:t>Encourage natural populations using small</a:t>
            </a:r>
            <a:r>
              <a:rPr lang="en-US" dirty="0" smtClean="0"/>
              <a:t>, flat flowing plants especially in the </a:t>
            </a:r>
            <a:r>
              <a:rPr lang="en-US" i="1" dirty="0" err="1" smtClean="0"/>
              <a:t>Umbelliferae</a:t>
            </a:r>
            <a:r>
              <a:rPr lang="en-US" dirty="0" smtClean="0"/>
              <a:t> family and sweet alyssum</a:t>
            </a:r>
            <a:endParaRPr lang="en-US" dirty="0" smtClean="0"/>
          </a:p>
          <a:p>
            <a:pPr lvl="1"/>
            <a:r>
              <a:rPr lang="en-US" dirty="0" smtClean="0"/>
              <a:t>Trap </a:t>
            </a:r>
            <a:r>
              <a:rPr lang="en-US" dirty="0" smtClean="0"/>
              <a:t>adults</a:t>
            </a:r>
          </a:p>
          <a:p>
            <a:r>
              <a:rPr lang="en-US" dirty="0" smtClean="0"/>
              <a:t>Chemical</a:t>
            </a:r>
            <a:endParaRPr lang="en-US" dirty="0" smtClean="0"/>
          </a:p>
          <a:p>
            <a:pPr lvl="1"/>
            <a:r>
              <a:rPr lang="en-US" dirty="0" smtClean="0"/>
              <a:t>Insecticidal soap on </a:t>
            </a:r>
            <a:r>
              <a:rPr lang="en-US" dirty="0" smtClean="0"/>
              <a:t>eggs</a:t>
            </a:r>
          </a:p>
          <a:p>
            <a:pPr lvl="1"/>
            <a:r>
              <a:rPr lang="en-US" dirty="0" smtClean="0"/>
              <a:t>Rotenone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Aphids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Hemiptera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Soft </a:t>
            </a:r>
            <a:r>
              <a:rPr lang="en-US" dirty="0" smtClean="0"/>
              <a:t>bodied, vulnerable insect</a:t>
            </a:r>
          </a:p>
          <a:p>
            <a:r>
              <a:rPr lang="en-US" dirty="0" smtClean="0"/>
              <a:t>Unique reproductive </a:t>
            </a:r>
            <a:r>
              <a:rPr lang="en-US" dirty="0" smtClean="0"/>
              <a:t>strategy</a:t>
            </a:r>
            <a:endParaRPr lang="en-US" dirty="0" smtClean="0"/>
          </a:p>
          <a:p>
            <a:pPr lvl="1"/>
            <a:r>
              <a:rPr lang="en-US" dirty="0" smtClean="0"/>
              <a:t>Asexual &amp; sexual reproduction</a:t>
            </a:r>
            <a:endParaRPr lang="en-US" dirty="0" smtClean="0"/>
          </a:p>
          <a:p>
            <a:pPr lvl="1"/>
            <a:r>
              <a:rPr lang="en-US" dirty="0" smtClean="0"/>
              <a:t>Gives birth to live </a:t>
            </a:r>
            <a:r>
              <a:rPr lang="en-US" dirty="0" smtClean="0"/>
              <a:t>young or eggs</a:t>
            </a:r>
            <a:endParaRPr lang="en-US" dirty="0" smtClean="0"/>
          </a:p>
          <a:p>
            <a:pPr lvl="1"/>
            <a:r>
              <a:rPr lang="en-US" dirty="0" smtClean="0"/>
              <a:t>Produces winged </a:t>
            </a:r>
            <a:r>
              <a:rPr lang="en-US" dirty="0" smtClean="0"/>
              <a:t>forms </a:t>
            </a:r>
            <a:r>
              <a:rPr lang="en-US" dirty="0" smtClean="0"/>
              <a:t>when it needs to </a:t>
            </a:r>
            <a:r>
              <a:rPr lang="en-US" dirty="0" smtClean="0"/>
              <a:t>disperse</a:t>
            </a:r>
          </a:p>
          <a:p>
            <a:pPr lvl="1"/>
            <a:r>
              <a:rPr lang="en-US" dirty="0" smtClean="0"/>
              <a:t>Produces sexual aphids when eggs are needed</a:t>
            </a:r>
            <a:endParaRPr lang="en-US" dirty="0" smtClean="0"/>
          </a:p>
          <a:p>
            <a:r>
              <a:rPr lang="en-US" dirty="0" smtClean="0"/>
              <a:t>Suck soft plant tissue partial to new growth</a:t>
            </a:r>
          </a:p>
          <a:p>
            <a:r>
              <a:rPr lang="en-US" dirty="0" smtClean="0"/>
              <a:t>Spread disease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Aphids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648075"/>
            <a:ext cx="428541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8296" y="3886200"/>
            <a:ext cx="389327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143000"/>
            <a:ext cx="3175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685800"/>
            <a:ext cx="4343400" cy="311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Aphids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Physical</a:t>
            </a:r>
          </a:p>
          <a:p>
            <a:pPr lvl="1"/>
            <a:r>
              <a:rPr lang="en-US" dirty="0" smtClean="0"/>
              <a:t>Row cover</a:t>
            </a:r>
          </a:p>
          <a:p>
            <a:pPr lvl="1"/>
            <a:r>
              <a:rPr lang="en-US" dirty="0" smtClean="0"/>
              <a:t>Colored plastic mulch</a:t>
            </a:r>
          </a:p>
          <a:p>
            <a:pPr lvl="1"/>
            <a:r>
              <a:rPr lang="en-US" dirty="0" smtClean="0"/>
              <a:t>Spray them off</a:t>
            </a:r>
          </a:p>
          <a:p>
            <a:pPr lvl="1"/>
            <a:r>
              <a:rPr lang="en-US" dirty="0" smtClean="0"/>
              <a:t>Squish</a:t>
            </a:r>
          </a:p>
          <a:p>
            <a:r>
              <a:rPr lang="en-US" dirty="0" smtClean="0"/>
              <a:t>Chemical</a:t>
            </a:r>
          </a:p>
          <a:p>
            <a:pPr lvl="1"/>
            <a:r>
              <a:rPr lang="en-US" dirty="0" err="1" smtClean="0"/>
              <a:t>Neem</a:t>
            </a:r>
            <a:endParaRPr lang="en-US" dirty="0" smtClean="0"/>
          </a:p>
          <a:p>
            <a:pPr lvl="1"/>
            <a:r>
              <a:rPr lang="en-US" dirty="0" smtClean="0"/>
              <a:t>Soap</a:t>
            </a:r>
          </a:p>
          <a:p>
            <a:r>
              <a:rPr lang="en-US" dirty="0" smtClean="0"/>
              <a:t>Biological</a:t>
            </a:r>
          </a:p>
          <a:p>
            <a:pPr lvl="1"/>
            <a:r>
              <a:rPr lang="en-US" dirty="0" smtClean="0"/>
              <a:t>Preyed on by many other insects</a:t>
            </a:r>
          </a:p>
          <a:p>
            <a:pPr lvl="2"/>
            <a:r>
              <a:rPr lang="en-US" dirty="0" smtClean="0"/>
              <a:t>Ladybird </a:t>
            </a:r>
            <a:r>
              <a:rPr lang="en-US" dirty="0" err="1" smtClean="0"/>
              <a:t>Larvea</a:t>
            </a:r>
            <a:endParaRPr lang="en-US" dirty="0" smtClean="0"/>
          </a:p>
          <a:p>
            <a:pPr lvl="2"/>
            <a:r>
              <a:rPr lang="en-US" dirty="0" smtClean="0"/>
              <a:t>Parasitic Fly</a:t>
            </a:r>
          </a:p>
          <a:p>
            <a:pPr lvl="2"/>
            <a:r>
              <a:rPr lang="en-US" dirty="0" smtClean="0"/>
              <a:t>Lacewing </a:t>
            </a:r>
            <a:r>
              <a:rPr lang="en-US" dirty="0" err="1" smtClean="0"/>
              <a:t>Larea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Beetles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Coleoptera</a:t>
            </a:r>
            <a:endParaRPr lang="en-US" dirty="0" smtClean="0"/>
          </a:p>
          <a:p>
            <a:r>
              <a:rPr lang="en-US" dirty="0" smtClean="0"/>
              <a:t>Many beetles live at least part of their life cycle underground as a grub.</a:t>
            </a:r>
          </a:p>
          <a:p>
            <a:r>
              <a:rPr lang="en-US" dirty="0" smtClean="0"/>
              <a:t>They vary in their mobility.</a:t>
            </a:r>
          </a:p>
          <a:p>
            <a:r>
              <a:rPr lang="en-US" dirty="0" smtClean="0"/>
              <a:t>Their hard </a:t>
            </a:r>
            <a:r>
              <a:rPr lang="en-US" dirty="0" err="1" smtClean="0"/>
              <a:t>chitinous</a:t>
            </a:r>
            <a:r>
              <a:rPr lang="en-US" dirty="0" smtClean="0"/>
              <a:t> </a:t>
            </a:r>
            <a:r>
              <a:rPr lang="en-US" dirty="0" smtClean="0"/>
              <a:t>exoskeleton and cuticle is very hard to penetrate, thus they are hard to kill as adults.  If you use chemicals they are not </a:t>
            </a:r>
            <a:r>
              <a:rPr lang="en-US" dirty="0" smtClean="0"/>
              <a:t>very </a:t>
            </a:r>
            <a:r>
              <a:rPr lang="en-US" dirty="0" smtClean="0"/>
              <a:t>effective and you must use a “spreader sticker”.</a:t>
            </a:r>
          </a:p>
          <a:p>
            <a:r>
              <a:rPr lang="en-US" dirty="0" smtClean="0"/>
              <a:t>Spread disease (CMV, Powdery Mildew)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Japanese Beetles</a:t>
            </a:r>
            <a:endParaRPr 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3376612" cy="438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1904" y="228600"/>
            <a:ext cx="290632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1371600"/>
            <a:ext cx="20955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3276600"/>
            <a:ext cx="4698647" cy="333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Maintain healthy plants</a:t>
            </a:r>
          </a:p>
          <a:p>
            <a:r>
              <a:rPr lang="en-US" dirty="0" smtClean="0"/>
              <a:t>Clean up or turn in </a:t>
            </a:r>
            <a:r>
              <a:rPr lang="en-US" dirty="0" smtClean="0"/>
              <a:t>uninfected debris</a:t>
            </a:r>
            <a:endParaRPr lang="en-US" dirty="0" smtClean="0"/>
          </a:p>
          <a:p>
            <a:r>
              <a:rPr lang="en-US" dirty="0" smtClean="0"/>
              <a:t>Exclude</a:t>
            </a:r>
          </a:p>
          <a:p>
            <a:pPr lvl="1"/>
            <a:r>
              <a:rPr lang="en-US" dirty="0" smtClean="0"/>
              <a:t>Fencing</a:t>
            </a:r>
          </a:p>
          <a:p>
            <a:pPr lvl="1"/>
            <a:r>
              <a:rPr lang="en-US" dirty="0" smtClean="0"/>
              <a:t>Row cover</a:t>
            </a:r>
          </a:p>
          <a:p>
            <a:r>
              <a:rPr lang="en-US" dirty="0" smtClean="0"/>
              <a:t>Rotate</a:t>
            </a:r>
          </a:p>
          <a:p>
            <a:r>
              <a:rPr lang="en-US" dirty="0" smtClean="0"/>
              <a:t>Irrigation</a:t>
            </a:r>
          </a:p>
          <a:p>
            <a:r>
              <a:rPr lang="en-US" dirty="0" smtClean="0"/>
              <a:t>Select varieties that are</a:t>
            </a:r>
          </a:p>
          <a:p>
            <a:pPr lvl="1"/>
            <a:r>
              <a:rPr lang="en-US" dirty="0" smtClean="0"/>
              <a:t>Resistant</a:t>
            </a:r>
          </a:p>
          <a:p>
            <a:pPr lvl="1"/>
            <a:r>
              <a:rPr lang="en-US" dirty="0" smtClean="0"/>
              <a:t>Resilient</a:t>
            </a:r>
          </a:p>
          <a:p>
            <a:pPr lvl="1"/>
            <a:r>
              <a:rPr lang="en-US" dirty="0" smtClean="0"/>
              <a:t>Regionally appropriate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743200"/>
            <a:ext cx="5120659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Flea Beetle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71600"/>
            <a:ext cx="3806331" cy="2891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304800"/>
            <a:ext cx="4410314" cy="262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Colorado Potato Beetle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3257550" cy="340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143000"/>
            <a:ext cx="366231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4038600"/>
            <a:ext cx="2209800" cy="256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 Beetles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19200"/>
            <a:ext cx="3167062" cy="29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143000"/>
            <a:ext cx="4590608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4114800"/>
            <a:ext cx="3429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3733800"/>
            <a:ext cx="4165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Beetles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Physical</a:t>
            </a:r>
          </a:p>
          <a:p>
            <a:pPr lvl="1"/>
            <a:r>
              <a:rPr lang="en-US" dirty="0" smtClean="0"/>
              <a:t>Row Cover</a:t>
            </a:r>
          </a:p>
          <a:p>
            <a:r>
              <a:rPr lang="en-US" dirty="0" smtClean="0"/>
              <a:t>Biological</a:t>
            </a:r>
          </a:p>
          <a:p>
            <a:pPr lvl="1"/>
            <a:r>
              <a:rPr lang="en-US" dirty="0" smtClean="0"/>
              <a:t>Birds</a:t>
            </a:r>
          </a:p>
          <a:p>
            <a:pPr lvl="1"/>
            <a:r>
              <a:rPr lang="en-US" dirty="0" smtClean="0"/>
              <a:t>Bt in some cases</a:t>
            </a:r>
          </a:p>
          <a:p>
            <a:pPr lvl="1"/>
            <a:r>
              <a:rPr lang="en-US" dirty="0" smtClean="0"/>
              <a:t>Nematodes</a:t>
            </a:r>
          </a:p>
          <a:p>
            <a:pPr lvl="1"/>
            <a:r>
              <a:rPr lang="en-US" dirty="0" smtClean="0"/>
              <a:t>Milky spore</a:t>
            </a:r>
          </a:p>
          <a:p>
            <a:pPr lvl="1"/>
            <a:r>
              <a:rPr lang="en-US" dirty="0" smtClean="0"/>
              <a:t>Grind up and disperse on the field</a:t>
            </a:r>
          </a:p>
          <a:p>
            <a:r>
              <a:rPr lang="en-US" dirty="0" smtClean="0"/>
              <a:t>Chemical</a:t>
            </a:r>
          </a:p>
          <a:p>
            <a:pPr lvl="1"/>
            <a:r>
              <a:rPr lang="en-US" dirty="0" smtClean="0"/>
              <a:t>Soap on eggs</a:t>
            </a:r>
          </a:p>
          <a:p>
            <a:pPr lvl="1"/>
            <a:r>
              <a:rPr lang="en-US" dirty="0" err="1" smtClean="0"/>
              <a:t>Neem</a:t>
            </a:r>
            <a:r>
              <a:rPr lang="en-US" dirty="0" smtClean="0"/>
              <a:t> and soap on adults, don’t expect a </a:t>
            </a:r>
            <a:r>
              <a:rPr lang="en-US" dirty="0" smtClean="0"/>
              <a:t>miracle</a:t>
            </a:r>
          </a:p>
          <a:p>
            <a:pPr lvl="1"/>
            <a:r>
              <a:rPr lang="en-US" dirty="0" err="1" smtClean="0"/>
              <a:t>Rontenone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3810000"/>
            <a:ext cx="28575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Beneficial Insects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Braconid</a:t>
            </a:r>
            <a:r>
              <a:rPr lang="en-US" dirty="0" smtClean="0"/>
              <a:t> Wasp</a:t>
            </a:r>
          </a:p>
          <a:p>
            <a:r>
              <a:rPr lang="en-US" dirty="0" smtClean="0"/>
              <a:t>Lady Bird Beetle Larvae</a:t>
            </a:r>
          </a:p>
          <a:p>
            <a:r>
              <a:rPr lang="en-US" dirty="0" err="1" smtClean="0"/>
              <a:t>Tachnid</a:t>
            </a:r>
            <a:r>
              <a:rPr lang="en-US" dirty="0" smtClean="0"/>
              <a:t> </a:t>
            </a:r>
            <a:r>
              <a:rPr lang="en-US" dirty="0" smtClean="0"/>
              <a:t>Fly</a:t>
            </a:r>
          </a:p>
          <a:p>
            <a:r>
              <a:rPr lang="en-US" dirty="0" smtClean="0"/>
              <a:t>Lacewing</a:t>
            </a:r>
          </a:p>
          <a:p>
            <a:r>
              <a:rPr lang="en-US" dirty="0" smtClean="0"/>
              <a:t>Praying mantis</a:t>
            </a:r>
          </a:p>
          <a:p>
            <a:r>
              <a:rPr lang="en-US" dirty="0" smtClean="0"/>
              <a:t>Many more</a:t>
            </a: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533400"/>
            <a:ext cx="17430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4648200"/>
            <a:ext cx="25146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Beneficial Insects</a:t>
            </a:r>
            <a:endParaRPr 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26003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581400"/>
            <a:ext cx="27051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3505200"/>
            <a:ext cx="26289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76600" y="1524000"/>
            <a:ext cx="2590800" cy="1885950"/>
          </a:xfrm>
          <a:prstGeom prst="rect">
            <a:avLst/>
          </a:prstGeom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24600" y="1524000"/>
            <a:ext cx="252412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24600" y="3505200"/>
            <a:ext cx="2540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52400"/>
            <a:ext cx="3962400" cy="296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467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Garden Insects of North America:</a:t>
            </a:r>
            <a:br>
              <a:rPr lang="en-US" dirty="0" smtClean="0"/>
            </a:br>
            <a:r>
              <a:rPr lang="en-US" dirty="0" smtClean="0"/>
              <a:t>The Ultimate Guide to Backyard Bugs</a:t>
            </a:r>
            <a:br>
              <a:rPr lang="en-US" dirty="0" smtClean="0"/>
            </a:br>
            <a:r>
              <a:rPr lang="en-US" dirty="0" smtClean="0"/>
              <a:t> -Whitney </a:t>
            </a:r>
            <a:r>
              <a:rPr lang="en-US" dirty="0" err="1" smtClean="0"/>
              <a:t>Cranshaw</a:t>
            </a:r>
            <a:endParaRPr lang="en-US" dirty="0" smtClean="0"/>
          </a:p>
          <a:p>
            <a:r>
              <a:rPr lang="en-US" dirty="0" smtClean="0"/>
              <a:t>Rodale's Garden Insect, Disease &amp; Weed Identification Guide </a:t>
            </a:r>
          </a:p>
          <a:p>
            <a:r>
              <a:rPr lang="en-US" dirty="0" smtClean="0"/>
              <a:t>Identifying Diseases of Vegetables- Penn State</a:t>
            </a:r>
          </a:p>
          <a:p>
            <a:r>
              <a:rPr lang="en-US" dirty="0" smtClean="0"/>
              <a:t>Handbook of Vegetable Pests </a:t>
            </a:r>
            <a:r>
              <a:rPr lang="en-US" b="1" dirty="0" smtClean="0"/>
              <a:t>-</a:t>
            </a:r>
            <a:r>
              <a:rPr lang="en-US" dirty="0" smtClean="0"/>
              <a:t>John </a:t>
            </a:r>
            <a:r>
              <a:rPr lang="en-US" dirty="0" err="1" smtClean="0"/>
              <a:t>Capinera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3"/>
              </a:rPr>
              <a:t>www.attra.org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Trap cropping</a:t>
            </a:r>
          </a:p>
          <a:p>
            <a:r>
              <a:rPr lang="en-US" dirty="0" smtClean="0"/>
              <a:t>Repellant</a:t>
            </a:r>
          </a:p>
          <a:p>
            <a:r>
              <a:rPr lang="en-US" dirty="0" smtClean="0"/>
              <a:t>Companion planting</a:t>
            </a:r>
          </a:p>
          <a:p>
            <a:r>
              <a:rPr lang="en-US" dirty="0" smtClean="0"/>
              <a:t>Scare tactics</a:t>
            </a:r>
          </a:p>
          <a:p>
            <a:r>
              <a:rPr lang="en-US" dirty="0" smtClean="0"/>
              <a:t>Invite beneficial insects</a:t>
            </a:r>
          </a:p>
          <a:p>
            <a:pPr lvl="1"/>
            <a:r>
              <a:rPr lang="en-US" dirty="0" smtClean="0"/>
              <a:t>Create habitat</a:t>
            </a:r>
          </a:p>
          <a:p>
            <a:pPr lvl="1"/>
            <a:r>
              <a:rPr lang="en-US" dirty="0" smtClean="0"/>
              <a:t>Feed them</a:t>
            </a:r>
          </a:p>
          <a:p>
            <a:r>
              <a:rPr lang="en-US" dirty="0" smtClean="0"/>
              <a:t>Diversify</a:t>
            </a:r>
          </a:p>
          <a:p>
            <a:r>
              <a:rPr lang="en-US" dirty="0" smtClean="0"/>
              <a:t>Don’t grow it!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“Your shadow is your most valuable tool” </a:t>
            </a:r>
          </a:p>
          <a:p>
            <a:pPr algn="ctr">
              <a:buNone/>
            </a:pPr>
            <a:r>
              <a:rPr lang="en-US" dirty="0" smtClean="0"/>
              <a:t>-Paul </a:t>
            </a:r>
            <a:r>
              <a:rPr lang="en-US" dirty="0" err="1" smtClean="0"/>
              <a:t>Krautman</a:t>
            </a:r>
            <a:endParaRPr lang="en-US" dirty="0" smtClean="0"/>
          </a:p>
          <a:p>
            <a:r>
              <a:rPr lang="en-US" dirty="0" smtClean="0"/>
              <a:t>Monitor</a:t>
            </a:r>
          </a:p>
          <a:p>
            <a:pPr lvl="1"/>
            <a:r>
              <a:rPr lang="en-US" dirty="0" smtClean="0"/>
              <a:t>Sticky tape</a:t>
            </a:r>
          </a:p>
          <a:p>
            <a:pPr lvl="1"/>
            <a:r>
              <a:rPr lang="en-US" dirty="0" smtClean="0"/>
              <a:t>Early planting</a:t>
            </a:r>
          </a:p>
          <a:p>
            <a:r>
              <a:rPr lang="en-US" dirty="0" smtClean="0"/>
              <a:t>Trap Cropping</a:t>
            </a:r>
          </a:p>
          <a:p>
            <a:r>
              <a:rPr lang="en-US" dirty="0" smtClean="0"/>
              <a:t>Scout also for </a:t>
            </a:r>
            <a:r>
              <a:rPr lang="en-US" dirty="0" err="1" smtClean="0"/>
              <a:t>beneficials</a:t>
            </a:r>
            <a:r>
              <a:rPr lang="en-US" dirty="0" smtClean="0"/>
              <a:t>, and their habitat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Checks and Balances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 the activity</a:t>
            </a:r>
          </a:p>
          <a:p>
            <a:pPr lvl="1"/>
            <a:r>
              <a:rPr lang="en-US" dirty="0" smtClean="0"/>
              <a:t>Is the damage economically measureable?</a:t>
            </a:r>
          </a:p>
          <a:p>
            <a:pPr lvl="1"/>
            <a:r>
              <a:rPr lang="en-US" dirty="0" smtClean="0"/>
              <a:t>What is your crops threshold?</a:t>
            </a:r>
          </a:p>
          <a:p>
            <a:pPr lvl="1"/>
            <a:r>
              <a:rPr lang="en-US" dirty="0" smtClean="0"/>
              <a:t>Will predators balance the population if you wait?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Pests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Virus</a:t>
            </a:r>
          </a:p>
          <a:p>
            <a:r>
              <a:rPr lang="en-US" dirty="0" smtClean="0"/>
              <a:t>Fungus</a:t>
            </a:r>
          </a:p>
          <a:p>
            <a:r>
              <a:rPr lang="en-US" dirty="0" smtClean="0"/>
              <a:t>Bacteria</a:t>
            </a:r>
          </a:p>
          <a:p>
            <a:r>
              <a:rPr lang="en-US" dirty="0" smtClean="0"/>
              <a:t>4-legged types</a:t>
            </a:r>
          </a:p>
          <a:p>
            <a:r>
              <a:rPr lang="en-US" dirty="0" smtClean="0"/>
              <a:t>Insects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Good Luck! No real organic controls besides prevention.</a:t>
            </a:r>
          </a:p>
          <a:p>
            <a:r>
              <a:rPr lang="en-US" dirty="0" smtClean="0"/>
              <a:t>Choose resistant varieties</a:t>
            </a:r>
          </a:p>
          <a:p>
            <a:r>
              <a:rPr lang="en-US" dirty="0" smtClean="0"/>
              <a:t>Use best practices for your situation</a:t>
            </a:r>
          </a:p>
          <a:p>
            <a:pPr lvl="1"/>
            <a:r>
              <a:rPr lang="en-US" dirty="0" smtClean="0"/>
              <a:t>Sanitation</a:t>
            </a:r>
          </a:p>
          <a:p>
            <a:pPr lvl="1"/>
            <a:r>
              <a:rPr lang="en-US" dirty="0" smtClean="0"/>
              <a:t>Mulches (organic or plastic)</a:t>
            </a:r>
          </a:p>
          <a:p>
            <a:pPr lvl="1"/>
            <a:r>
              <a:rPr lang="en-US" dirty="0" smtClean="0"/>
              <a:t>Drip irrigation</a:t>
            </a:r>
          </a:p>
          <a:p>
            <a:pPr lvl="1"/>
            <a:r>
              <a:rPr lang="en-US" dirty="0" smtClean="0"/>
              <a:t>Control insects that spread viruses</a:t>
            </a:r>
          </a:p>
          <a:p>
            <a:r>
              <a:rPr lang="en-US" dirty="0" smtClean="0"/>
              <a:t>Rotation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Fungus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Fungus exists everywhere, try to foster a healthy </a:t>
            </a:r>
            <a:r>
              <a:rPr lang="en-US" dirty="0" smtClean="0"/>
              <a:t>complement.  </a:t>
            </a:r>
            <a:endParaRPr lang="en-US" dirty="0" smtClean="0"/>
          </a:p>
          <a:p>
            <a:r>
              <a:rPr lang="en-US" dirty="0" smtClean="0"/>
              <a:t>Fungus is territorial</a:t>
            </a:r>
          </a:p>
          <a:p>
            <a:r>
              <a:rPr lang="en-US" dirty="0" smtClean="0"/>
              <a:t>Inoculate soil and plants</a:t>
            </a:r>
          </a:p>
          <a:p>
            <a:r>
              <a:rPr lang="en-US" dirty="0" smtClean="0"/>
              <a:t>Treatment</a:t>
            </a:r>
          </a:p>
          <a:p>
            <a:pPr lvl="1"/>
            <a:r>
              <a:rPr lang="en-US" dirty="0" smtClean="0"/>
              <a:t>Copper Sulfate</a:t>
            </a:r>
          </a:p>
          <a:p>
            <a:pPr lvl="1"/>
            <a:r>
              <a:rPr lang="en-US" dirty="0" err="1" smtClean="0"/>
              <a:t>Neem</a:t>
            </a:r>
            <a:endParaRPr lang="en-US" dirty="0" smtClean="0"/>
          </a:p>
          <a:p>
            <a:pPr lvl="1"/>
            <a:r>
              <a:rPr lang="en-US" dirty="0" smtClean="0"/>
              <a:t>Compost Tea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755</Words>
  <Application>Microsoft Office PowerPoint</Application>
  <PresentationFormat>On-screen Show (4:3)</PresentationFormat>
  <Paragraphs>217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Technic</vt:lpstr>
      <vt:lpstr>Save the Veggie</vt:lpstr>
      <vt:lpstr>Rules to remember</vt:lpstr>
      <vt:lpstr>Prevention</vt:lpstr>
      <vt:lpstr>Prevention cont.</vt:lpstr>
      <vt:lpstr>Scouting</vt:lpstr>
      <vt:lpstr>Checks and Balances</vt:lpstr>
      <vt:lpstr>Pests Categories</vt:lpstr>
      <vt:lpstr>Virus</vt:lpstr>
      <vt:lpstr>Fungus</vt:lpstr>
      <vt:lpstr>4-Legged </vt:lpstr>
      <vt:lpstr>Insects</vt:lpstr>
      <vt:lpstr>Squash Bugs</vt:lpstr>
      <vt:lpstr>Squash Bug</vt:lpstr>
      <vt:lpstr>Squash Bugs</vt:lpstr>
      <vt:lpstr>Squash Bugs</vt:lpstr>
      <vt:lpstr>Squash Vine Borer</vt:lpstr>
      <vt:lpstr>Squash Vine Borer</vt:lpstr>
      <vt:lpstr>Squash Vine Borer</vt:lpstr>
      <vt:lpstr>Squash Vine Borer</vt:lpstr>
      <vt:lpstr>Caterpillars</vt:lpstr>
      <vt:lpstr>Cabbage Moth</vt:lpstr>
      <vt:lpstr>Cabbage Looper</vt:lpstr>
      <vt:lpstr>Tomato Hornworm</vt:lpstr>
      <vt:lpstr>Caterpillars</vt:lpstr>
      <vt:lpstr>Aphids</vt:lpstr>
      <vt:lpstr>Aphids</vt:lpstr>
      <vt:lpstr>Aphids</vt:lpstr>
      <vt:lpstr>Beetles</vt:lpstr>
      <vt:lpstr>Japanese Beetles</vt:lpstr>
      <vt:lpstr>Flea Beetle</vt:lpstr>
      <vt:lpstr>Colorado Potato Beetle</vt:lpstr>
      <vt:lpstr>Cucumber Beetles</vt:lpstr>
      <vt:lpstr>Beetles</vt:lpstr>
      <vt:lpstr>Beneficial Insects</vt:lpstr>
      <vt:lpstr>Beneficial Insects</vt:lpstr>
      <vt:lpstr>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the Veggie</dc:title>
  <dc:creator>April</dc:creator>
  <cp:lastModifiedBy>April</cp:lastModifiedBy>
  <cp:revision>37</cp:revision>
  <dcterms:created xsi:type="dcterms:W3CDTF">2011-05-15T20:31:17Z</dcterms:created>
  <dcterms:modified xsi:type="dcterms:W3CDTF">2011-05-21T02:09:51Z</dcterms:modified>
</cp:coreProperties>
</file>