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6" r:id="rId3"/>
    <p:sldId id="305" r:id="rId5"/>
    <p:sldId id="356" r:id="rId6"/>
    <p:sldId id="357" r:id="rId7"/>
    <p:sldId id="359" r:id="rId8"/>
    <p:sldId id="360" r:id="rId9"/>
    <p:sldId id="362" r:id="rId10"/>
    <p:sldId id="363" r:id="rId11"/>
    <p:sldId id="372" r:id="rId12"/>
    <p:sldId id="364" r:id="rId13"/>
    <p:sldId id="367" r:id="rId14"/>
    <p:sldId id="369" r:id="rId15"/>
    <p:sldId id="371" r:id="rId16"/>
    <p:sldId id="376" r:id="rId17"/>
    <p:sldId id="327" r:id="rId18"/>
    <p:sldId id="374" r:id="rId19"/>
    <p:sldId id="377" r:id="rId20"/>
    <p:sldId id="381" r:id="rId21"/>
    <p:sldId id="379" r:id="rId22"/>
    <p:sldId id="380" r:id="rId23"/>
    <p:sldId id="382" r:id="rId24"/>
    <p:sldId id="386" r:id="rId25"/>
    <p:sldId id="387" r:id="rId26"/>
    <p:sldId id="385" r:id="rId27"/>
    <p:sldId id="383" r:id="rId28"/>
    <p:sldId id="307" r:id="rId29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DC9"/>
    <a:srgbClr val="00B0CA"/>
    <a:srgbClr val="0080C7"/>
    <a:srgbClr val="02B0CA"/>
    <a:srgbClr val="CCD5EA"/>
    <a:srgbClr val="00DDFF"/>
    <a:srgbClr val="0093FF"/>
    <a:srgbClr val="E73A1C"/>
    <a:srgbClr val="51D5E1"/>
    <a:srgbClr val="49B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0198" autoAdjust="0"/>
  </p:normalViewPr>
  <p:slideViewPr>
    <p:cSldViewPr snapToGrid="0" snapToObjects="1">
      <p:cViewPr>
        <p:scale>
          <a:sx n="80" d="100"/>
          <a:sy n="80" d="100"/>
        </p:scale>
        <p:origin x="-714" y="-816"/>
      </p:cViewPr>
      <p:guideLst>
        <p:guide orient="horz" pos="2236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A7C38-D957-4983-B3FC-CEDDEECAE2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067FC9"/>
            </a:gs>
            <a:gs pos="100000">
              <a:srgbClr val="00B2C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318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476" y="6356746"/>
            <a:ext cx="2742733" cy="364275"/>
          </a:xfrm>
        </p:spPr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833" y="6356746"/>
            <a:ext cx="4115605" cy="3642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2062" y="6356746"/>
            <a:ext cx="2742733" cy="364275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2266268"/>
            <a:ext cx="12206689" cy="4591732"/>
          </a:xfrm>
          <a:custGeom>
            <a:avLst/>
            <a:gdLst>
              <a:gd name="connsiteX0" fmla="*/ 0 w 12206689"/>
              <a:gd name="connsiteY0" fmla="*/ 0 h 4590663"/>
              <a:gd name="connsiteX1" fmla="*/ 4595717 w 12206689"/>
              <a:gd name="connsiteY1" fmla="*/ 0 h 4590663"/>
              <a:gd name="connsiteX2" fmla="*/ 4591489 w 12206689"/>
              <a:gd name="connsiteY2" fmla="*/ 83728 h 4590663"/>
              <a:gd name="connsiteX3" fmla="*/ 6125961 w 12206689"/>
              <a:gd name="connsiteY3" fmla="*/ 1618200 h 4590663"/>
              <a:gd name="connsiteX4" fmla="*/ 7660433 w 12206689"/>
              <a:gd name="connsiteY4" fmla="*/ 83728 h 4590663"/>
              <a:gd name="connsiteX5" fmla="*/ 7656205 w 12206689"/>
              <a:gd name="connsiteY5" fmla="*/ 0 h 4590663"/>
              <a:gd name="connsiteX6" fmla="*/ 12206689 w 12206689"/>
              <a:gd name="connsiteY6" fmla="*/ 0 h 4590663"/>
              <a:gd name="connsiteX7" fmla="*/ 12206689 w 12206689"/>
              <a:gd name="connsiteY7" fmla="*/ 4590663 h 4590663"/>
              <a:gd name="connsiteX8" fmla="*/ 0 w 12206689"/>
              <a:gd name="connsiteY8" fmla="*/ 4590663 h 45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689" h="4590663">
                <a:moveTo>
                  <a:pt x="0" y="0"/>
                </a:moveTo>
                <a:lnTo>
                  <a:pt x="4595717" y="0"/>
                </a:lnTo>
                <a:lnTo>
                  <a:pt x="4591489" y="83728"/>
                </a:lnTo>
                <a:cubicBezTo>
                  <a:pt x="4591489" y="931193"/>
                  <a:pt x="5278496" y="1618200"/>
                  <a:pt x="6125961" y="1618200"/>
                </a:cubicBezTo>
                <a:cubicBezTo>
                  <a:pt x="6973426" y="1618200"/>
                  <a:pt x="7660433" y="931193"/>
                  <a:pt x="7660433" y="83728"/>
                </a:cubicBezTo>
                <a:lnTo>
                  <a:pt x="7656205" y="0"/>
                </a:lnTo>
                <a:lnTo>
                  <a:pt x="12206689" y="0"/>
                </a:lnTo>
                <a:lnTo>
                  <a:pt x="12206689" y="4590663"/>
                </a:lnTo>
                <a:lnTo>
                  <a:pt x="0" y="4590663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/>
            <a:endParaRPr lang="zh-CN" altLang="en-US" sz="3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3415" y="4063454"/>
            <a:ext cx="582676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sz="5400" b="1" dirty="0" smtClean="0">
                <a:solidFill>
                  <a:schemeClr val="bg1"/>
                </a:solidFill>
              </a:rPr>
              <a:t>2017</a:t>
            </a:r>
            <a:r>
              <a:rPr kumimoji="1" lang="zh-CN" altLang="en-US" sz="5400" b="1" dirty="0" smtClean="0">
                <a:solidFill>
                  <a:schemeClr val="bg1"/>
                </a:solidFill>
              </a:rPr>
              <a:t>评级述职报告</a:t>
            </a:r>
            <a:endParaRPr kumimoji="1" lang="zh-CN" alt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196" y="5039525"/>
            <a:ext cx="5793198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/>
                </a:solidFill>
              </a:rPr>
              <a:t>袁明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11163" y="1003666"/>
            <a:ext cx="2629596" cy="2629596"/>
          </a:xfrm>
          <a:prstGeom prst="ellipse">
            <a:avLst/>
          </a:prstGeom>
          <a:gradFill>
            <a:gsLst>
              <a:gs pos="0">
                <a:srgbClr val="00B2CA"/>
              </a:gs>
              <a:gs pos="100000">
                <a:srgbClr val="067FC9"/>
              </a:gs>
            </a:gsLst>
            <a:lin ang="0" scaled="0"/>
          </a:gra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75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33269" y="5750429"/>
            <a:ext cx="572016" cy="660522"/>
            <a:chOff x="2590704" y="5421292"/>
            <a:chExt cx="751764" cy="868082"/>
          </a:xfrm>
        </p:grpSpPr>
        <p:sp>
          <p:nvSpPr>
            <p:cNvPr id="11" name="Freeform 15"/>
            <p:cNvSpPr/>
            <p:nvPr/>
          </p:nvSpPr>
          <p:spPr bwMode="auto">
            <a:xfrm>
              <a:off x="2590704" y="5421292"/>
              <a:ext cx="751764" cy="86808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2757861" y="5621506"/>
              <a:ext cx="417450" cy="432153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85156" y="5767574"/>
            <a:ext cx="572016" cy="660522"/>
            <a:chOff x="5096507" y="4368115"/>
            <a:chExt cx="749313" cy="865252"/>
          </a:xfrm>
        </p:grpSpPr>
        <p:sp>
          <p:nvSpPr>
            <p:cNvPr id="14" name="Freeform 15"/>
            <p:cNvSpPr/>
            <p:nvPr/>
          </p:nvSpPr>
          <p:spPr bwMode="auto">
            <a:xfrm>
              <a:off x="5096507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67484" y="4545382"/>
              <a:ext cx="407358" cy="440063"/>
              <a:chOff x="2782033" y="2877344"/>
              <a:chExt cx="571561" cy="617451"/>
            </a:xfrm>
            <a:solidFill>
              <a:srgbClr val="C00000"/>
            </a:solidFill>
          </p:grpSpPr>
          <p:sp>
            <p:nvSpPr>
              <p:cNvPr id="16" name="Freeform 884"/>
              <p:cNvSpPr>
                <a:spLocks noEditPoints="1"/>
              </p:cNvSpPr>
              <p:nvPr/>
            </p:nvSpPr>
            <p:spPr bwMode="auto">
              <a:xfrm>
                <a:off x="2946844" y="2877344"/>
                <a:ext cx="406750" cy="411147"/>
              </a:xfrm>
              <a:custGeom>
                <a:avLst/>
                <a:gdLst>
                  <a:gd name="T0" fmla="*/ 90 w 174"/>
                  <a:gd name="T1" fmla="*/ 14 h 176"/>
                  <a:gd name="T2" fmla="*/ 90 w 174"/>
                  <a:gd name="T3" fmla="*/ 0 h 176"/>
                  <a:gd name="T4" fmla="*/ 80 w 174"/>
                  <a:gd name="T5" fmla="*/ 0 h 176"/>
                  <a:gd name="T6" fmla="*/ 80 w 174"/>
                  <a:gd name="T7" fmla="*/ 14 h 176"/>
                  <a:gd name="T8" fmla="*/ 0 w 174"/>
                  <a:gd name="T9" fmla="*/ 14 h 176"/>
                  <a:gd name="T10" fmla="*/ 0 w 174"/>
                  <a:gd name="T11" fmla="*/ 40 h 176"/>
                  <a:gd name="T12" fmla="*/ 9 w 174"/>
                  <a:gd name="T13" fmla="*/ 40 h 176"/>
                  <a:gd name="T14" fmla="*/ 9 w 174"/>
                  <a:gd name="T15" fmla="*/ 138 h 176"/>
                  <a:gd name="T16" fmla="*/ 70 w 174"/>
                  <a:gd name="T17" fmla="*/ 138 h 176"/>
                  <a:gd name="T18" fmla="*/ 33 w 174"/>
                  <a:gd name="T19" fmla="*/ 168 h 176"/>
                  <a:gd name="T20" fmla="*/ 39 w 174"/>
                  <a:gd name="T21" fmla="*/ 176 h 176"/>
                  <a:gd name="T22" fmla="*/ 86 w 174"/>
                  <a:gd name="T23" fmla="*/ 138 h 176"/>
                  <a:gd name="T24" fmla="*/ 86 w 174"/>
                  <a:gd name="T25" fmla="*/ 138 h 176"/>
                  <a:gd name="T26" fmla="*/ 133 w 174"/>
                  <a:gd name="T27" fmla="*/ 176 h 176"/>
                  <a:gd name="T28" fmla="*/ 140 w 174"/>
                  <a:gd name="T29" fmla="*/ 168 h 176"/>
                  <a:gd name="T30" fmla="*/ 102 w 174"/>
                  <a:gd name="T31" fmla="*/ 138 h 176"/>
                  <a:gd name="T32" fmla="*/ 164 w 174"/>
                  <a:gd name="T33" fmla="*/ 138 h 176"/>
                  <a:gd name="T34" fmla="*/ 164 w 174"/>
                  <a:gd name="T35" fmla="*/ 40 h 176"/>
                  <a:gd name="T36" fmla="*/ 174 w 174"/>
                  <a:gd name="T37" fmla="*/ 40 h 176"/>
                  <a:gd name="T38" fmla="*/ 174 w 174"/>
                  <a:gd name="T39" fmla="*/ 14 h 176"/>
                  <a:gd name="T40" fmla="*/ 90 w 174"/>
                  <a:gd name="T41" fmla="*/ 14 h 176"/>
                  <a:gd name="T42" fmla="*/ 154 w 174"/>
                  <a:gd name="T43" fmla="*/ 128 h 176"/>
                  <a:gd name="T44" fmla="*/ 19 w 174"/>
                  <a:gd name="T45" fmla="*/ 128 h 176"/>
                  <a:gd name="T46" fmla="*/ 19 w 174"/>
                  <a:gd name="T47" fmla="*/ 40 h 176"/>
                  <a:gd name="T48" fmla="*/ 154 w 174"/>
                  <a:gd name="T49" fmla="*/ 40 h 176"/>
                  <a:gd name="T50" fmla="*/ 154 w 174"/>
                  <a:gd name="T51" fmla="*/ 128 h 176"/>
                  <a:gd name="T52" fmla="*/ 51 w 174"/>
                  <a:gd name="T53" fmla="*/ 105 h 176"/>
                  <a:gd name="T54" fmla="*/ 51 w 174"/>
                  <a:gd name="T55" fmla="*/ 79 h 176"/>
                  <a:gd name="T56" fmla="*/ 77 w 174"/>
                  <a:gd name="T57" fmla="*/ 79 h 176"/>
                  <a:gd name="T58" fmla="*/ 51 w 174"/>
                  <a:gd name="T59" fmla="*/ 53 h 176"/>
                  <a:gd name="T60" fmla="*/ 25 w 174"/>
                  <a:gd name="T61" fmla="*/ 79 h 176"/>
                  <a:gd name="T62" fmla="*/ 51 w 174"/>
                  <a:gd name="T63" fmla="*/ 105 h 176"/>
                  <a:gd name="T64" fmla="*/ 59 w 174"/>
                  <a:gd name="T65" fmla="*/ 112 h 176"/>
                  <a:gd name="T66" fmla="*/ 85 w 174"/>
                  <a:gd name="T67" fmla="*/ 86 h 176"/>
                  <a:gd name="T68" fmla="*/ 59 w 174"/>
                  <a:gd name="T69" fmla="*/ 86 h 176"/>
                  <a:gd name="T70" fmla="*/ 59 w 174"/>
                  <a:gd name="T71" fmla="*/ 112 h 176"/>
                  <a:gd name="T72" fmla="*/ 138 w 174"/>
                  <a:gd name="T73" fmla="*/ 59 h 176"/>
                  <a:gd name="T74" fmla="*/ 105 w 174"/>
                  <a:gd name="T75" fmla="*/ 59 h 176"/>
                  <a:gd name="T76" fmla="*/ 105 w 174"/>
                  <a:gd name="T77" fmla="*/ 69 h 176"/>
                  <a:gd name="T78" fmla="*/ 138 w 174"/>
                  <a:gd name="T79" fmla="*/ 69 h 176"/>
                  <a:gd name="T80" fmla="*/ 138 w 174"/>
                  <a:gd name="T81" fmla="*/ 59 h 176"/>
                  <a:gd name="T82" fmla="*/ 138 w 174"/>
                  <a:gd name="T83" fmla="*/ 77 h 176"/>
                  <a:gd name="T84" fmla="*/ 105 w 174"/>
                  <a:gd name="T85" fmla="*/ 77 h 176"/>
                  <a:gd name="T86" fmla="*/ 105 w 174"/>
                  <a:gd name="T87" fmla="*/ 87 h 176"/>
                  <a:gd name="T88" fmla="*/ 138 w 174"/>
                  <a:gd name="T89" fmla="*/ 87 h 176"/>
                  <a:gd name="T90" fmla="*/ 138 w 174"/>
                  <a:gd name="T91" fmla="*/ 77 h 176"/>
                  <a:gd name="T92" fmla="*/ 138 w 174"/>
                  <a:gd name="T93" fmla="*/ 96 h 176"/>
                  <a:gd name="T94" fmla="*/ 105 w 174"/>
                  <a:gd name="T95" fmla="*/ 96 h 176"/>
                  <a:gd name="T96" fmla="*/ 105 w 174"/>
                  <a:gd name="T97" fmla="*/ 106 h 176"/>
                  <a:gd name="T98" fmla="*/ 138 w 174"/>
                  <a:gd name="T99" fmla="*/ 106 h 176"/>
                  <a:gd name="T100" fmla="*/ 138 w 174"/>
                  <a:gd name="T101" fmla="*/ 9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4" h="176">
                    <a:moveTo>
                      <a:pt x="90" y="14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02" y="138"/>
                      <a:pt x="102" y="138"/>
                      <a:pt x="102" y="138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164" y="40"/>
                      <a:pt x="164" y="40"/>
                      <a:pt x="164" y="40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4"/>
                      <a:pt x="174" y="14"/>
                      <a:pt x="174" y="14"/>
                    </a:cubicBezTo>
                    <a:lnTo>
                      <a:pt x="90" y="14"/>
                    </a:lnTo>
                    <a:close/>
                    <a:moveTo>
                      <a:pt x="154" y="128"/>
                    </a:move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54" y="40"/>
                      <a:pt x="154" y="40"/>
                      <a:pt x="154" y="40"/>
                    </a:cubicBezTo>
                    <a:lnTo>
                      <a:pt x="154" y="128"/>
                    </a:lnTo>
                    <a:close/>
                    <a:moveTo>
                      <a:pt x="51" y="105"/>
                    </a:moveTo>
                    <a:cubicBezTo>
                      <a:pt x="51" y="79"/>
                      <a:pt x="51" y="79"/>
                      <a:pt x="5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65"/>
                      <a:pt x="66" y="53"/>
                      <a:pt x="51" y="53"/>
                    </a:cubicBezTo>
                    <a:cubicBezTo>
                      <a:pt x="37" y="53"/>
                      <a:pt x="25" y="65"/>
                      <a:pt x="25" y="79"/>
                    </a:cubicBezTo>
                    <a:cubicBezTo>
                      <a:pt x="25" y="94"/>
                      <a:pt x="37" y="105"/>
                      <a:pt x="51" y="105"/>
                    </a:cubicBezTo>
                    <a:close/>
                    <a:moveTo>
                      <a:pt x="59" y="112"/>
                    </a:moveTo>
                    <a:cubicBezTo>
                      <a:pt x="73" y="112"/>
                      <a:pt x="85" y="101"/>
                      <a:pt x="85" y="86"/>
                    </a:cubicBezTo>
                    <a:cubicBezTo>
                      <a:pt x="59" y="86"/>
                      <a:pt x="59" y="86"/>
                      <a:pt x="59" y="86"/>
                    </a:cubicBezTo>
                    <a:lnTo>
                      <a:pt x="59" y="112"/>
                    </a:lnTo>
                    <a:close/>
                    <a:moveTo>
                      <a:pt x="138" y="59"/>
                    </a:move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38" y="69"/>
                      <a:pt x="138" y="69"/>
                      <a:pt x="138" y="69"/>
                    </a:cubicBezTo>
                    <a:lnTo>
                      <a:pt x="138" y="59"/>
                    </a:lnTo>
                    <a:close/>
                    <a:moveTo>
                      <a:pt x="138" y="77"/>
                    </a:move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38" y="87"/>
                      <a:pt x="138" y="87"/>
                      <a:pt x="138" y="87"/>
                    </a:cubicBezTo>
                    <a:lnTo>
                      <a:pt x="138" y="77"/>
                    </a:lnTo>
                    <a:close/>
                    <a:moveTo>
                      <a:pt x="138" y="96"/>
                    </a:move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38" y="106"/>
                      <a:pt x="138" y="106"/>
                      <a:pt x="138" y="106"/>
                    </a:cubicBezTo>
                    <a:lnTo>
                      <a:pt x="138" y="96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Freeform 40"/>
              <p:cNvSpPr>
                <a:spLocks noEditPoints="1"/>
              </p:cNvSpPr>
              <p:nvPr/>
            </p:nvSpPr>
            <p:spPr bwMode="auto">
              <a:xfrm>
                <a:off x="2782033" y="2992399"/>
                <a:ext cx="317694" cy="502396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895463" y="5751064"/>
            <a:ext cx="572016" cy="660522"/>
            <a:chOff x="6346179" y="4368115"/>
            <a:chExt cx="749313" cy="865252"/>
          </a:xfrm>
        </p:grpSpPr>
        <p:sp>
          <p:nvSpPr>
            <p:cNvPr id="19" name="Freeform 15"/>
            <p:cNvSpPr/>
            <p:nvPr/>
          </p:nvSpPr>
          <p:spPr bwMode="auto">
            <a:xfrm>
              <a:off x="6346179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508887" y="4562322"/>
              <a:ext cx="423895" cy="423957"/>
              <a:chOff x="5699322" y="3963624"/>
              <a:chExt cx="132182" cy="132201"/>
            </a:xfrm>
            <a:solidFill>
              <a:srgbClr val="C00000"/>
            </a:solidFill>
          </p:grpSpPr>
          <p:sp>
            <p:nvSpPr>
              <p:cNvPr id="21" name="Freeform 412"/>
              <p:cNvSpPr>
                <a:spLocks noEditPoints="1"/>
              </p:cNvSpPr>
              <p:nvPr/>
            </p:nvSpPr>
            <p:spPr bwMode="auto">
              <a:xfrm>
                <a:off x="5781489" y="3963624"/>
                <a:ext cx="50015" cy="50022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413"/>
              <p:cNvSpPr>
                <a:spLocks noEditPoints="1"/>
              </p:cNvSpPr>
              <p:nvPr/>
            </p:nvSpPr>
            <p:spPr bwMode="auto">
              <a:xfrm>
                <a:off x="5699322" y="3996972"/>
                <a:ext cx="98839" cy="98853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684501" y="5767574"/>
            <a:ext cx="572016" cy="660522"/>
            <a:chOff x="7595852" y="4368115"/>
            <a:chExt cx="749313" cy="865252"/>
          </a:xfrm>
        </p:grpSpPr>
        <p:sp>
          <p:nvSpPr>
            <p:cNvPr id="24" name="Freeform 15"/>
            <p:cNvSpPr/>
            <p:nvPr/>
          </p:nvSpPr>
          <p:spPr bwMode="auto">
            <a:xfrm>
              <a:off x="7595852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776626" y="4556588"/>
              <a:ext cx="438729" cy="428857"/>
              <a:chOff x="5710238" y="3049588"/>
              <a:chExt cx="771526" cy="754062"/>
            </a:xfrm>
            <a:solidFill>
              <a:srgbClr val="C00000"/>
            </a:solidFill>
          </p:grpSpPr>
          <p:sp>
            <p:nvSpPr>
              <p:cNvPr id="26" name="Freeform 355"/>
              <p:cNvSpPr/>
              <p:nvPr/>
            </p:nvSpPr>
            <p:spPr bwMode="auto">
              <a:xfrm>
                <a:off x="6026151" y="3049588"/>
                <a:ext cx="106363" cy="125413"/>
              </a:xfrm>
              <a:custGeom>
                <a:avLst/>
                <a:gdLst>
                  <a:gd name="T0" fmla="*/ 11 w 28"/>
                  <a:gd name="T1" fmla="*/ 32 h 33"/>
                  <a:gd name="T2" fmla="*/ 26 w 28"/>
                  <a:gd name="T3" fmla="*/ 19 h 33"/>
                  <a:gd name="T4" fmla="*/ 17 w 28"/>
                  <a:gd name="T5" fmla="*/ 1 h 33"/>
                  <a:gd name="T6" fmla="*/ 1 w 28"/>
                  <a:gd name="T7" fmla="*/ 14 h 33"/>
                  <a:gd name="T8" fmla="*/ 11 w 2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11" y="32"/>
                    </a:moveTo>
                    <a:cubicBezTo>
                      <a:pt x="18" y="33"/>
                      <a:pt x="24" y="27"/>
                      <a:pt x="26" y="19"/>
                    </a:cubicBezTo>
                    <a:cubicBezTo>
                      <a:pt x="28" y="10"/>
                      <a:pt x="24" y="2"/>
                      <a:pt x="17" y="1"/>
                    </a:cubicBezTo>
                    <a:cubicBezTo>
                      <a:pt x="10" y="0"/>
                      <a:pt x="3" y="6"/>
                      <a:pt x="1" y="14"/>
                    </a:cubicBezTo>
                    <a:cubicBezTo>
                      <a:pt x="0" y="22"/>
                      <a:pt x="4" y="30"/>
                      <a:pt x="11" y="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 356"/>
              <p:cNvSpPr/>
              <p:nvPr/>
            </p:nvSpPr>
            <p:spPr bwMode="auto">
              <a:xfrm>
                <a:off x="5797551" y="3160713"/>
                <a:ext cx="479425" cy="498475"/>
              </a:xfrm>
              <a:custGeom>
                <a:avLst/>
                <a:gdLst>
                  <a:gd name="T0" fmla="*/ 27 w 126"/>
                  <a:gd name="T1" fmla="*/ 32 h 131"/>
                  <a:gd name="T2" fmla="*/ 40 w 126"/>
                  <a:gd name="T3" fmla="*/ 22 h 131"/>
                  <a:gd name="T4" fmla="*/ 26 w 126"/>
                  <a:gd name="T5" fmla="*/ 62 h 131"/>
                  <a:gd name="T6" fmla="*/ 26 w 126"/>
                  <a:gd name="T7" fmla="*/ 62 h 131"/>
                  <a:gd name="T8" fmla="*/ 36 w 126"/>
                  <a:gd name="T9" fmla="*/ 66 h 131"/>
                  <a:gd name="T10" fmla="*/ 31 w 126"/>
                  <a:gd name="T11" fmla="*/ 91 h 131"/>
                  <a:gd name="T12" fmla="*/ 17 w 126"/>
                  <a:gd name="T13" fmla="*/ 123 h 131"/>
                  <a:gd name="T14" fmla="*/ 32 w 126"/>
                  <a:gd name="T15" fmla="*/ 131 h 131"/>
                  <a:gd name="T16" fmla="*/ 51 w 126"/>
                  <a:gd name="T17" fmla="*/ 88 h 131"/>
                  <a:gd name="T18" fmla="*/ 54 w 126"/>
                  <a:gd name="T19" fmla="*/ 74 h 131"/>
                  <a:gd name="T20" fmla="*/ 75 w 126"/>
                  <a:gd name="T21" fmla="*/ 75 h 131"/>
                  <a:gd name="T22" fmla="*/ 73 w 126"/>
                  <a:gd name="T23" fmla="*/ 79 h 131"/>
                  <a:gd name="T24" fmla="*/ 70 w 126"/>
                  <a:gd name="T25" fmla="*/ 96 h 131"/>
                  <a:gd name="T26" fmla="*/ 86 w 126"/>
                  <a:gd name="T27" fmla="*/ 100 h 131"/>
                  <a:gd name="T28" fmla="*/ 92 w 126"/>
                  <a:gd name="T29" fmla="*/ 80 h 131"/>
                  <a:gd name="T30" fmla="*/ 95 w 126"/>
                  <a:gd name="T31" fmla="*/ 69 h 131"/>
                  <a:gd name="T32" fmla="*/ 86 w 126"/>
                  <a:gd name="T33" fmla="*/ 57 h 131"/>
                  <a:gd name="T34" fmla="*/ 86 w 126"/>
                  <a:gd name="T35" fmla="*/ 57 h 131"/>
                  <a:gd name="T36" fmla="*/ 85 w 126"/>
                  <a:gd name="T37" fmla="*/ 57 h 131"/>
                  <a:gd name="T38" fmla="*/ 84 w 126"/>
                  <a:gd name="T39" fmla="*/ 57 h 131"/>
                  <a:gd name="T40" fmla="*/ 81 w 126"/>
                  <a:gd name="T41" fmla="*/ 56 h 131"/>
                  <a:gd name="T42" fmla="*/ 76 w 126"/>
                  <a:gd name="T43" fmla="*/ 56 h 131"/>
                  <a:gd name="T44" fmla="*/ 66 w 126"/>
                  <a:gd name="T45" fmla="*/ 55 h 131"/>
                  <a:gd name="T46" fmla="*/ 74 w 126"/>
                  <a:gd name="T47" fmla="*/ 27 h 131"/>
                  <a:gd name="T48" fmla="*/ 78 w 126"/>
                  <a:gd name="T49" fmla="*/ 33 h 131"/>
                  <a:gd name="T50" fmla="*/ 83 w 126"/>
                  <a:gd name="T51" fmla="*/ 39 h 131"/>
                  <a:gd name="T52" fmla="*/ 84 w 126"/>
                  <a:gd name="T53" fmla="*/ 40 h 131"/>
                  <a:gd name="T54" fmla="*/ 91 w 126"/>
                  <a:gd name="T55" fmla="*/ 45 h 131"/>
                  <a:gd name="T56" fmla="*/ 91 w 126"/>
                  <a:gd name="T57" fmla="*/ 45 h 131"/>
                  <a:gd name="T58" fmla="*/ 91 w 126"/>
                  <a:gd name="T59" fmla="*/ 45 h 131"/>
                  <a:gd name="T60" fmla="*/ 92 w 126"/>
                  <a:gd name="T61" fmla="*/ 45 h 131"/>
                  <a:gd name="T62" fmla="*/ 95 w 126"/>
                  <a:gd name="T63" fmla="*/ 45 h 131"/>
                  <a:gd name="T64" fmla="*/ 126 w 126"/>
                  <a:gd name="T65" fmla="*/ 45 h 131"/>
                  <a:gd name="T66" fmla="*/ 126 w 126"/>
                  <a:gd name="T67" fmla="*/ 28 h 131"/>
                  <a:gd name="T68" fmla="*/ 95 w 126"/>
                  <a:gd name="T69" fmla="*/ 29 h 131"/>
                  <a:gd name="T70" fmla="*/ 94 w 126"/>
                  <a:gd name="T71" fmla="*/ 29 h 131"/>
                  <a:gd name="T72" fmla="*/ 91 w 126"/>
                  <a:gd name="T73" fmla="*/ 24 h 131"/>
                  <a:gd name="T74" fmla="*/ 81 w 126"/>
                  <a:gd name="T75" fmla="*/ 12 h 131"/>
                  <a:gd name="T76" fmla="*/ 75 w 126"/>
                  <a:gd name="T77" fmla="*/ 9 h 131"/>
                  <a:gd name="T78" fmla="*/ 74 w 126"/>
                  <a:gd name="T79" fmla="*/ 8 h 131"/>
                  <a:gd name="T80" fmla="*/ 76 w 126"/>
                  <a:gd name="T81" fmla="*/ 14 h 131"/>
                  <a:gd name="T82" fmla="*/ 71 w 126"/>
                  <a:gd name="T83" fmla="*/ 16 h 131"/>
                  <a:gd name="T84" fmla="*/ 71 w 126"/>
                  <a:gd name="T85" fmla="*/ 21 h 131"/>
                  <a:gd name="T86" fmla="*/ 61 w 126"/>
                  <a:gd name="T87" fmla="*/ 37 h 131"/>
                  <a:gd name="T88" fmla="*/ 68 w 126"/>
                  <a:gd name="T89" fmla="*/ 12 h 131"/>
                  <a:gd name="T90" fmla="*/ 69 w 126"/>
                  <a:gd name="T91" fmla="*/ 11 h 131"/>
                  <a:gd name="T92" fmla="*/ 70 w 126"/>
                  <a:gd name="T93" fmla="*/ 6 h 131"/>
                  <a:gd name="T94" fmla="*/ 68 w 126"/>
                  <a:gd name="T95" fmla="*/ 5 h 131"/>
                  <a:gd name="T96" fmla="*/ 65 w 126"/>
                  <a:gd name="T97" fmla="*/ 10 h 131"/>
                  <a:gd name="T98" fmla="*/ 65 w 126"/>
                  <a:gd name="T99" fmla="*/ 11 h 131"/>
                  <a:gd name="T100" fmla="*/ 57 w 126"/>
                  <a:gd name="T101" fmla="*/ 35 h 131"/>
                  <a:gd name="T102" fmla="*/ 58 w 126"/>
                  <a:gd name="T103" fmla="*/ 17 h 131"/>
                  <a:gd name="T104" fmla="*/ 61 w 126"/>
                  <a:gd name="T105" fmla="*/ 12 h 131"/>
                  <a:gd name="T106" fmla="*/ 59 w 126"/>
                  <a:gd name="T107" fmla="*/ 8 h 131"/>
                  <a:gd name="T108" fmla="*/ 63 w 126"/>
                  <a:gd name="T109" fmla="*/ 4 h 131"/>
                  <a:gd name="T110" fmla="*/ 53 w 126"/>
                  <a:gd name="T111" fmla="*/ 1 h 131"/>
                  <a:gd name="T112" fmla="*/ 44 w 126"/>
                  <a:gd name="T113" fmla="*/ 1 h 131"/>
                  <a:gd name="T114" fmla="*/ 18 w 126"/>
                  <a:gd name="T115" fmla="*/ 19 h 131"/>
                  <a:gd name="T116" fmla="*/ 0 w 126"/>
                  <a:gd name="T117" fmla="*/ 49 h 131"/>
                  <a:gd name="T118" fmla="*/ 15 w 126"/>
                  <a:gd name="T119" fmla="*/ 57 h 131"/>
                  <a:gd name="T120" fmla="*/ 27 w 126"/>
                  <a:gd name="T1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31">
                    <a:moveTo>
                      <a:pt x="27" y="3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35" y="36"/>
                      <a:pt x="30" y="49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9" y="64"/>
                      <a:pt x="33" y="65"/>
                      <a:pt x="36" y="66"/>
                    </a:cubicBezTo>
                    <a:cubicBezTo>
                      <a:pt x="35" y="75"/>
                      <a:pt x="33" y="85"/>
                      <a:pt x="31" y="91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7" y="119"/>
                      <a:pt x="46" y="107"/>
                      <a:pt x="51" y="88"/>
                    </a:cubicBezTo>
                    <a:cubicBezTo>
                      <a:pt x="52" y="83"/>
                      <a:pt x="53" y="78"/>
                      <a:pt x="54" y="7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8" y="95"/>
                      <a:pt x="90" y="88"/>
                      <a:pt x="92" y="80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6"/>
                      <a:pt x="69" y="56"/>
                      <a:pt x="66" y="55"/>
                    </a:cubicBezTo>
                    <a:cubicBezTo>
                      <a:pt x="69" y="46"/>
                      <a:pt x="72" y="36"/>
                      <a:pt x="74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26" y="39"/>
                      <a:pt x="126" y="34"/>
                      <a:pt x="126" y="28"/>
                    </a:cubicBezTo>
                    <a:cubicBezTo>
                      <a:pt x="95" y="29"/>
                      <a:pt x="95" y="29"/>
                      <a:pt x="95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0" y="10"/>
                      <a:pt x="78" y="9"/>
                      <a:pt x="75" y="9"/>
                    </a:cubicBezTo>
                    <a:cubicBezTo>
                      <a:pt x="75" y="8"/>
                      <a:pt x="75" y="8"/>
                      <a:pt x="74" y="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0" y="3"/>
                      <a:pt x="56" y="2"/>
                      <a:pt x="53" y="1"/>
                    </a:cubicBezTo>
                    <a:cubicBezTo>
                      <a:pt x="48" y="0"/>
                      <a:pt x="47" y="0"/>
                      <a:pt x="44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7" y="34"/>
                      <a:pt x="6" y="39"/>
                      <a:pt x="0" y="49"/>
                    </a:cubicBezTo>
                    <a:cubicBezTo>
                      <a:pt x="5" y="52"/>
                      <a:pt x="10" y="55"/>
                      <a:pt x="15" y="57"/>
                    </a:cubicBezTo>
                    <a:cubicBezTo>
                      <a:pt x="19" y="49"/>
                      <a:pt x="27" y="35"/>
                      <a:pt x="27" y="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 357"/>
              <p:cNvSpPr>
                <a:spLocks noEditPoints="1"/>
              </p:cNvSpPr>
              <p:nvPr/>
            </p:nvSpPr>
            <p:spPr bwMode="auto">
              <a:xfrm>
                <a:off x="5710238" y="3370263"/>
                <a:ext cx="169863" cy="155575"/>
              </a:xfrm>
              <a:custGeom>
                <a:avLst/>
                <a:gdLst>
                  <a:gd name="T0" fmla="*/ 5 w 45"/>
                  <a:gd name="T1" fmla="*/ 33 h 41"/>
                  <a:gd name="T2" fmla="*/ 7 w 45"/>
                  <a:gd name="T3" fmla="*/ 32 h 41"/>
                  <a:gd name="T4" fmla="*/ 7 w 45"/>
                  <a:gd name="T5" fmla="*/ 32 h 41"/>
                  <a:gd name="T6" fmla="*/ 29 w 45"/>
                  <a:gd name="T7" fmla="*/ 39 h 41"/>
                  <a:gd name="T8" fmla="*/ 29 w 45"/>
                  <a:gd name="T9" fmla="*/ 39 h 41"/>
                  <a:gd name="T10" fmla="*/ 30 w 45"/>
                  <a:gd name="T11" fmla="*/ 41 h 41"/>
                  <a:gd name="T12" fmla="*/ 32 w 45"/>
                  <a:gd name="T13" fmla="*/ 41 h 41"/>
                  <a:gd name="T14" fmla="*/ 33 w 45"/>
                  <a:gd name="T15" fmla="*/ 40 h 41"/>
                  <a:gd name="T16" fmla="*/ 33 w 45"/>
                  <a:gd name="T17" fmla="*/ 40 h 41"/>
                  <a:gd name="T18" fmla="*/ 38 w 45"/>
                  <a:gd name="T19" fmla="*/ 37 h 41"/>
                  <a:gd name="T20" fmla="*/ 44 w 45"/>
                  <a:gd name="T21" fmla="*/ 18 h 41"/>
                  <a:gd name="T22" fmla="*/ 41 w 45"/>
                  <a:gd name="T23" fmla="*/ 13 h 41"/>
                  <a:gd name="T24" fmla="*/ 36 w 45"/>
                  <a:gd name="T25" fmla="*/ 11 h 41"/>
                  <a:gd name="T26" fmla="*/ 36 w 45"/>
                  <a:gd name="T27" fmla="*/ 11 h 41"/>
                  <a:gd name="T28" fmla="*/ 32 w 45"/>
                  <a:gd name="T29" fmla="*/ 4 h 41"/>
                  <a:gd name="T30" fmla="*/ 25 w 45"/>
                  <a:gd name="T31" fmla="*/ 1 h 41"/>
                  <a:gd name="T32" fmla="*/ 17 w 45"/>
                  <a:gd name="T33" fmla="*/ 5 h 41"/>
                  <a:gd name="T34" fmla="*/ 17 w 45"/>
                  <a:gd name="T35" fmla="*/ 6 h 41"/>
                  <a:gd name="T36" fmla="*/ 12 w 45"/>
                  <a:gd name="T37" fmla="*/ 4 h 41"/>
                  <a:gd name="T38" fmla="*/ 7 w 45"/>
                  <a:gd name="T39" fmla="*/ 7 h 41"/>
                  <a:gd name="T40" fmla="*/ 1 w 45"/>
                  <a:gd name="T41" fmla="*/ 25 h 41"/>
                  <a:gd name="T42" fmla="*/ 3 w 45"/>
                  <a:gd name="T43" fmla="*/ 30 h 41"/>
                  <a:gd name="T44" fmla="*/ 3 w 45"/>
                  <a:gd name="T45" fmla="*/ 31 h 41"/>
                  <a:gd name="T46" fmla="*/ 3 w 45"/>
                  <a:gd name="T47" fmla="*/ 32 h 41"/>
                  <a:gd name="T48" fmla="*/ 5 w 45"/>
                  <a:gd name="T49" fmla="*/ 33 h 41"/>
                  <a:gd name="T50" fmla="*/ 20 w 45"/>
                  <a:gd name="T51" fmla="*/ 6 h 41"/>
                  <a:gd name="T52" fmla="*/ 24 w 45"/>
                  <a:gd name="T53" fmla="*/ 4 h 41"/>
                  <a:gd name="T54" fmla="*/ 31 w 45"/>
                  <a:gd name="T55" fmla="*/ 7 h 41"/>
                  <a:gd name="T56" fmla="*/ 33 w 45"/>
                  <a:gd name="T57" fmla="*/ 10 h 41"/>
                  <a:gd name="T58" fmla="*/ 33 w 45"/>
                  <a:gd name="T59" fmla="*/ 10 h 41"/>
                  <a:gd name="T60" fmla="*/ 20 w 45"/>
                  <a:gd name="T6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41">
                    <a:moveTo>
                      <a:pt x="5" y="33"/>
                    </a:move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40"/>
                      <a:pt x="29" y="40"/>
                      <a:pt x="30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3" y="41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5" y="40"/>
                      <a:pt x="37" y="39"/>
                      <a:pt x="38" y="37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6"/>
                      <a:pt x="43" y="14"/>
                      <a:pt x="41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8"/>
                      <a:pt x="35" y="4"/>
                      <a:pt x="32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2" y="0"/>
                      <a:pt x="18" y="2"/>
                      <a:pt x="17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7" y="4"/>
                      <a:pt x="7" y="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7"/>
                      <a:pt x="1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3" y="32"/>
                      <a:pt x="3" y="32"/>
                    </a:cubicBezTo>
                    <a:lnTo>
                      <a:pt x="5" y="33"/>
                    </a:lnTo>
                    <a:close/>
                    <a:moveTo>
                      <a:pt x="20" y="6"/>
                    </a:moveTo>
                    <a:cubicBezTo>
                      <a:pt x="21" y="4"/>
                      <a:pt x="22" y="4"/>
                      <a:pt x="24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3" y="7"/>
                      <a:pt x="33" y="8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358"/>
              <p:cNvSpPr/>
              <p:nvPr/>
            </p:nvSpPr>
            <p:spPr bwMode="auto">
              <a:xfrm>
                <a:off x="5721351" y="3340100"/>
                <a:ext cx="760413" cy="463550"/>
              </a:xfrm>
              <a:custGeom>
                <a:avLst/>
                <a:gdLst>
                  <a:gd name="T0" fmla="*/ 479 w 479"/>
                  <a:gd name="T1" fmla="*/ 0 h 292"/>
                  <a:gd name="T2" fmla="*/ 395 w 479"/>
                  <a:gd name="T3" fmla="*/ 33 h 292"/>
                  <a:gd name="T4" fmla="*/ 412 w 479"/>
                  <a:gd name="T5" fmla="*/ 45 h 292"/>
                  <a:gd name="T6" fmla="*/ 307 w 479"/>
                  <a:gd name="T7" fmla="*/ 158 h 292"/>
                  <a:gd name="T8" fmla="*/ 213 w 479"/>
                  <a:gd name="T9" fmla="*/ 148 h 292"/>
                  <a:gd name="T10" fmla="*/ 139 w 479"/>
                  <a:gd name="T11" fmla="*/ 225 h 292"/>
                  <a:gd name="T12" fmla="*/ 62 w 479"/>
                  <a:gd name="T13" fmla="*/ 187 h 292"/>
                  <a:gd name="T14" fmla="*/ 0 w 479"/>
                  <a:gd name="T15" fmla="*/ 266 h 292"/>
                  <a:gd name="T16" fmla="*/ 33 w 479"/>
                  <a:gd name="T17" fmla="*/ 292 h 292"/>
                  <a:gd name="T18" fmla="*/ 74 w 479"/>
                  <a:gd name="T19" fmla="*/ 242 h 292"/>
                  <a:gd name="T20" fmla="*/ 148 w 479"/>
                  <a:gd name="T21" fmla="*/ 278 h 292"/>
                  <a:gd name="T22" fmla="*/ 230 w 479"/>
                  <a:gd name="T23" fmla="*/ 194 h 292"/>
                  <a:gd name="T24" fmla="*/ 323 w 479"/>
                  <a:gd name="T25" fmla="*/ 204 h 292"/>
                  <a:gd name="T26" fmla="*/ 448 w 479"/>
                  <a:gd name="T27" fmla="*/ 72 h 292"/>
                  <a:gd name="T28" fmla="*/ 472 w 479"/>
                  <a:gd name="T29" fmla="*/ 88 h 292"/>
                  <a:gd name="T30" fmla="*/ 479 w 479"/>
                  <a:gd name="T3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9" h="292">
                    <a:moveTo>
                      <a:pt x="479" y="0"/>
                    </a:moveTo>
                    <a:lnTo>
                      <a:pt x="395" y="33"/>
                    </a:lnTo>
                    <a:lnTo>
                      <a:pt x="412" y="45"/>
                    </a:lnTo>
                    <a:lnTo>
                      <a:pt x="307" y="158"/>
                    </a:lnTo>
                    <a:lnTo>
                      <a:pt x="213" y="148"/>
                    </a:lnTo>
                    <a:lnTo>
                      <a:pt x="139" y="225"/>
                    </a:lnTo>
                    <a:lnTo>
                      <a:pt x="62" y="187"/>
                    </a:lnTo>
                    <a:lnTo>
                      <a:pt x="0" y="266"/>
                    </a:lnTo>
                    <a:lnTo>
                      <a:pt x="33" y="292"/>
                    </a:lnTo>
                    <a:lnTo>
                      <a:pt x="74" y="242"/>
                    </a:lnTo>
                    <a:lnTo>
                      <a:pt x="148" y="278"/>
                    </a:lnTo>
                    <a:lnTo>
                      <a:pt x="230" y="194"/>
                    </a:lnTo>
                    <a:lnTo>
                      <a:pt x="323" y="204"/>
                    </a:lnTo>
                    <a:lnTo>
                      <a:pt x="448" y="72"/>
                    </a:lnTo>
                    <a:lnTo>
                      <a:pt x="472" y="88"/>
                    </a:lnTo>
                    <a:lnTo>
                      <a:pt x="479" y="0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tretch>
            <a:fillRect/>
          </a:stretch>
        </p:blipFill>
        <p:spPr>
          <a:xfrm>
            <a:off x="5273687" y="1475335"/>
            <a:ext cx="1704547" cy="170454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6" grpId="0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引入技术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28824" y="4302040"/>
            <a:ext cx="663696" cy="25024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</a:ln>
        </p:spPr>
        <p:txBody>
          <a:bodyPr vert="horz" wrap="square" lIns="86703" tIns="43351" rIns="86703" bIns="43351" numCol="1" anchor="t" anchorCtr="0" compatLnSpc="1"/>
          <a:lstStyle/>
          <a:p>
            <a:endParaRPr lang="zh-CN" altLang="en-US" sz="2275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28824" y="2512238"/>
            <a:ext cx="663696" cy="24752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</a:ln>
        </p:spPr>
        <p:txBody>
          <a:bodyPr vert="horz" wrap="square" lIns="86703" tIns="43351" rIns="86703" bIns="43351" numCol="1" anchor="t" anchorCtr="0" compatLnSpc="1"/>
          <a:lstStyle/>
          <a:p>
            <a:endParaRPr lang="zh-CN" altLang="en-US" sz="2275"/>
          </a:p>
        </p:txBody>
      </p:sp>
      <p:sp>
        <p:nvSpPr>
          <p:cNvPr id="11" name="Freeform 8"/>
          <p:cNvSpPr/>
          <p:nvPr/>
        </p:nvSpPr>
        <p:spPr bwMode="auto">
          <a:xfrm>
            <a:off x="4200750" y="1845823"/>
            <a:ext cx="3791769" cy="666417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895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200750" y="3415299"/>
            <a:ext cx="655536" cy="22576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</a:ln>
        </p:spPr>
        <p:txBody>
          <a:bodyPr vert="horz" wrap="square" lIns="86703" tIns="43351" rIns="86703" bIns="43351" numCol="1" anchor="t" anchorCtr="0" compatLnSpc="1"/>
          <a:lstStyle/>
          <a:p>
            <a:endParaRPr lang="zh-CN" altLang="en-US" sz="2275"/>
          </a:p>
        </p:txBody>
      </p:sp>
      <p:sp>
        <p:nvSpPr>
          <p:cNvPr id="13" name="Freeform 10"/>
          <p:cNvSpPr/>
          <p:nvPr/>
        </p:nvSpPr>
        <p:spPr bwMode="auto">
          <a:xfrm>
            <a:off x="4200750" y="3635625"/>
            <a:ext cx="3791769" cy="666417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895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00750" y="5205101"/>
            <a:ext cx="655536" cy="23392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</a:ln>
        </p:spPr>
        <p:txBody>
          <a:bodyPr vert="horz" wrap="square" lIns="86703" tIns="43351" rIns="86703" bIns="43351" numCol="1" anchor="t" anchorCtr="0" compatLnSpc="1"/>
          <a:lstStyle/>
          <a:p>
            <a:endParaRPr lang="zh-CN" altLang="en-US" sz="2275"/>
          </a:p>
        </p:txBody>
      </p:sp>
      <p:sp>
        <p:nvSpPr>
          <p:cNvPr id="15" name="Freeform 12"/>
          <p:cNvSpPr/>
          <p:nvPr/>
        </p:nvSpPr>
        <p:spPr bwMode="auto">
          <a:xfrm>
            <a:off x="4200750" y="5433586"/>
            <a:ext cx="3410960" cy="658256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895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4200750" y="2748884"/>
            <a:ext cx="3791769" cy="666417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895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4200750" y="4541406"/>
            <a:ext cx="3791769" cy="663696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2" tIns="45710" rIns="91422" bIns="4571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895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67808" y="5553269"/>
            <a:ext cx="723536" cy="418890"/>
            <a:chOff x="5238881" y="5604205"/>
            <a:chExt cx="763063" cy="441774"/>
          </a:xfrm>
        </p:grpSpPr>
        <p:sp>
          <p:nvSpPr>
            <p:cNvPr id="19" name="Freeform 79"/>
            <p:cNvSpPr/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703" tIns="43351" rIns="86703" bIns="43351" numCol="1" anchor="t" anchorCtr="0" compatLnSpc="1"/>
            <a:lstStyle/>
            <a:p>
              <a:endParaRPr lang="zh-CN" altLang="en-US" sz="2275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21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2" name="Freeform 193"/>
              <p:cNvSpPr/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3" name="Freeform 194"/>
              <p:cNvSpPr/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4" name="Freeform 195"/>
              <p:cNvSpPr/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5" name="Freeform 196"/>
              <p:cNvSpPr/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6" name="Freeform 197"/>
              <p:cNvSpPr/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27" name="Freeform 198"/>
              <p:cNvSpPr/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485604" y="4663808"/>
            <a:ext cx="707217" cy="418890"/>
            <a:chOff x="6839593" y="4666153"/>
            <a:chExt cx="745852" cy="441774"/>
          </a:xfrm>
        </p:grpSpPr>
        <p:sp>
          <p:nvSpPr>
            <p:cNvPr id="29" name="Freeform 81"/>
            <p:cNvSpPr/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703" tIns="43351" rIns="86703" bIns="43351" numCol="1" anchor="t" anchorCtr="0" compatLnSpc="1"/>
            <a:lstStyle/>
            <a:p>
              <a:endParaRPr lang="zh-CN" altLang="en-US" sz="2275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31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32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33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34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485604" y="2871288"/>
            <a:ext cx="707217" cy="421611"/>
            <a:chOff x="6839593" y="2775708"/>
            <a:chExt cx="745852" cy="444643"/>
          </a:xfrm>
        </p:grpSpPr>
        <p:sp>
          <p:nvSpPr>
            <p:cNvPr id="36" name="Freeform 83"/>
            <p:cNvSpPr/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703" tIns="43351" rIns="86703" bIns="43351" numCol="1" anchor="t" anchorCtr="0" compatLnSpc="1"/>
            <a:lstStyle/>
            <a:p>
              <a:endParaRPr lang="zh-CN" altLang="en-US" sz="2275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8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42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43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44" name="Freeform 207"/>
              <p:cNvSpPr/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4967808" y="1970946"/>
            <a:ext cx="723536" cy="416171"/>
            <a:chOff x="5238881" y="1826181"/>
            <a:chExt cx="763063" cy="438906"/>
          </a:xfrm>
        </p:grpSpPr>
        <p:sp>
          <p:nvSpPr>
            <p:cNvPr id="46" name="Freeform 80"/>
            <p:cNvSpPr/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703" tIns="43351" rIns="86703" bIns="43351" numCol="1" anchor="t" anchorCtr="0" compatLnSpc="1"/>
            <a:lstStyle/>
            <a:p>
              <a:endParaRPr lang="zh-CN" altLang="en-US" sz="2275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8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49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67808" y="3758028"/>
            <a:ext cx="723536" cy="421611"/>
            <a:chOff x="5238881" y="3710891"/>
            <a:chExt cx="763063" cy="444643"/>
          </a:xfrm>
        </p:grpSpPr>
        <p:sp>
          <p:nvSpPr>
            <p:cNvPr id="51" name="Freeform 82"/>
            <p:cNvSpPr/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703" tIns="43351" rIns="86703" bIns="43351" numCol="1" anchor="t" anchorCtr="0" compatLnSpc="1"/>
            <a:lstStyle/>
            <a:p>
              <a:endParaRPr lang="zh-CN" altLang="en-US" sz="2275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54" name="Freeform 211"/>
              <p:cNvSpPr/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  <p:sp>
            <p:nvSpPr>
              <p:cNvPr id="55" name="Freeform 212"/>
              <p:cNvSpPr/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703" tIns="43351" rIns="86703" bIns="43351" numCol="1" anchor="t" anchorCtr="0" compatLnSpc="1"/>
              <a:lstStyle/>
              <a:p>
                <a:endParaRPr lang="zh-CN" altLang="en-US" sz="2275"/>
              </a:p>
            </p:txBody>
          </p:sp>
        </p:grpSp>
      </p:grpSp>
      <p:sp>
        <p:nvSpPr>
          <p:cNvPr id="56" name="Text Placeholder 7"/>
          <p:cNvSpPr txBox="1"/>
          <p:nvPr/>
        </p:nvSpPr>
        <p:spPr>
          <a:xfrm>
            <a:off x="1297412" y="1801766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5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二开平台</a:t>
            </a:r>
            <a:endParaRPr lang="zh-CN" altLang="en-US" sz="1515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1643723" y="2166677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引入脚本引擎</a:t>
            </a:r>
            <a:endParaRPr lang="zh-CN" altLang="en-GB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在无脚本引擎之前，每当遇到报表性的二开项目，需要更改较大量的代码，使用后可快速制作报表，且对人员素质要求降低。</a:t>
            </a:r>
            <a:endParaRPr lang="zh-CN" altLang="en-GB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1297412" y="3261357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5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大数据分析</a:t>
            </a:r>
            <a:endParaRPr lang="zh-CN" altLang="en-US" sz="1515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1643723" y="3626268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引入</a:t>
            </a:r>
            <a:r>
              <a:rPr lang="en-US" altLang="zh-CN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HBase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，完善亿级数据的快速索引。</a:t>
            </a:r>
            <a:endParaRPr lang="zh-CN" altLang="en-US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/>
          <p:nvPr/>
        </p:nvSpPr>
        <p:spPr>
          <a:xfrm>
            <a:off x="1297412" y="4980892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5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分布式任务调度</a:t>
            </a:r>
            <a:endParaRPr lang="zh-CN" altLang="en-US" sz="1515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Text Placeholder 2"/>
          <p:cNvSpPr txBox="1"/>
          <p:nvPr/>
        </p:nvSpPr>
        <p:spPr>
          <a:xfrm>
            <a:off x="1643723" y="5345803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8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elastic-job来完善分布式环境下任务调度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 Placeholder 7"/>
          <p:cNvSpPr txBox="1"/>
          <p:nvPr/>
        </p:nvSpPr>
        <p:spPr>
          <a:xfrm>
            <a:off x="8441597" y="1801766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515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无人值守</a:t>
            </a:r>
            <a:endParaRPr lang="zh-CN" altLang="en-US" sz="1515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Text Placeholder 2"/>
          <p:cNvSpPr txBox="1"/>
          <p:nvPr/>
        </p:nvSpPr>
        <p:spPr>
          <a:xfrm>
            <a:off x="8441597" y="2166677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在此之前缺少实时视频通讯的相关方案</a:t>
            </a:r>
            <a:endParaRPr lang="zh-CN" altLang="en-GB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引入</a:t>
            </a:r>
            <a:r>
              <a:rPr lang="en-US" altLang="zh-CN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webscoket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webRTC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后，为无人值守提供了实时视频通信的解决方案</a:t>
            </a:r>
            <a:endParaRPr lang="zh-CN" altLang="en-US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8441597" y="3626268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nginx + lua 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来实现动态代理的目的，</a:t>
            </a:r>
            <a:endParaRPr lang="zh-CN" altLang="en-US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主要考虑中小型集团使用</a:t>
            </a:r>
            <a:r>
              <a:rPr lang="en-US" altLang="zh-CN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SaaS</a:t>
            </a:r>
            <a:r>
              <a:rPr lang="zh-CN" altLang="en-US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时不用独立部署就能实现个性化二开。</a:t>
            </a:r>
            <a:endParaRPr lang="zh-CN" altLang="en-US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 Placeholder 7"/>
          <p:cNvSpPr txBox="1"/>
          <p:nvPr/>
        </p:nvSpPr>
        <p:spPr>
          <a:xfrm>
            <a:off x="8441597" y="4980892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515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工作流引擎</a:t>
            </a:r>
            <a:endParaRPr lang="zh-CN" altLang="en-US" sz="1515" b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7" name="Text Placeholder 2"/>
          <p:cNvSpPr txBox="1"/>
          <p:nvPr/>
        </p:nvSpPr>
        <p:spPr>
          <a:xfrm>
            <a:off x="8441597" y="5345803"/>
            <a:ext cx="2173499" cy="5484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GB" sz="8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引入activiti工作流引擎，减少涉及到工作流，诸如工单、任务等 和业务的关联性，和简化开发流程</a:t>
            </a:r>
            <a:endParaRPr lang="zh-CN" altLang="en-GB" sz="8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7"/>
          <p:cNvSpPr txBox="1"/>
          <p:nvPr/>
        </p:nvSpPr>
        <p:spPr>
          <a:xfrm>
            <a:off x="8441597" y="3261631"/>
            <a:ext cx="2519810" cy="338359"/>
          </a:xfrm>
          <a:prstGeom prst="rect">
            <a:avLst/>
          </a:prstGeom>
        </p:spPr>
        <p:txBody>
          <a:bodyPr vert="horz" lIns="0" tIns="98485" rIns="0" bIns="9848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515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nginx+lua</a:t>
            </a:r>
            <a:endParaRPr lang="en-US" altLang="zh-CN" sz="1515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工作流程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6"/>
          <p:cNvGrpSpPr/>
          <p:nvPr/>
        </p:nvGrpSpPr>
        <p:grpSpPr>
          <a:xfrm>
            <a:off x="6338394" y="3162212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153730" y="3162212"/>
            <a:ext cx="2620452" cy="483288"/>
            <a:chOff x="1545760" y="3386950"/>
            <a:chExt cx="3493936" cy="644384"/>
          </a:xfrm>
        </p:grpSpPr>
        <p:sp>
          <p:nvSpPr>
            <p:cNvPr id="39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6073901" y="2092469"/>
            <a:ext cx="2880085" cy="645054"/>
            <a:chOff x="6772654" y="2152648"/>
            <a:chExt cx="3840113" cy="860072"/>
          </a:xfrm>
        </p:grpSpPr>
        <p:sp>
          <p:nvSpPr>
            <p:cNvPr id="64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18"/>
          <p:cNvGrpSpPr/>
          <p:nvPr/>
        </p:nvGrpSpPr>
        <p:grpSpPr>
          <a:xfrm>
            <a:off x="2153730" y="2092469"/>
            <a:ext cx="2890361" cy="645054"/>
            <a:chOff x="1545760" y="2152648"/>
            <a:chExt cx="3853814" cy="860072"/>
          </a:xfrm>
        </p:grpSpPr>
        <p:sp>
          <p:nvSpPr>
            <p:cNvPr id="70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21"/>
          <p:cNvGrpSpPr/>
          <p:nvPr/>
        </p:nvGrpSpPr>
        <p:grpSpPr>
          <a:xfrm>
            <a:off x="6064455" y="4112531"/>
            <a:ext cx="2902381" cy="645054"/>
            <a:chOff x="6760059" y="4457519"/>
            <a:chExt cx="3869841" cy="860072"/>
          </a:xfrm>
        </p:grpSpPr>
        <p:sp>
          <p:nvSpPr>
            <p:cNvPr id="73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24"/>
          <p:cNvGrpSpPr/>
          <p:nvPr/>
        </p:nvGrpSpPr>
        <p:grpSpPr>
          <a:xfrm>
            <a:off x="2153730" y="4112531"/>
            <a:ext cx="2890356" cy="645054"/>
            <a:chOff x="1545760" y="4457519"/>
            <a:chExt cx="3853808" cy="860072"/>
          </a:xfrm>
        </p:grpSpPr>
        <p:sp>
          <p:nvSpPr>
            <p:cNvPr id="76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Shape 558"/>
          <p:cNvSpPr/>
          <p:nvPr/>
        </p:nvSpPr>
        <p:spPr>
          <a:xfrm>
            <a:off x="2154313" y="226709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Shape 562"/>
          <p:cNvSpPr/>
          <p:nvPr/>
        </p:nvSpPr>
        <p:spPr>
          <a:xfrm>
            <a:off x="2154313" y="3338251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Shape 566"/>
          <p:cNvSpPr/>
          <p:nvPr/>
        </p:nvSpPr>
        <p:spPr>
          <a:xfrm>
            <a:off x="2154313" y="4458600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Shape 568"/>
          <p:cNvSpPr/>
          <p:nvPr/>
        </p:nvSpPr>
        <p:spPr>
          <a:xfrm>
            <a:off x="8808886" y="226709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Shape 572"/>
          <p:cNvSpPr/>
          <p:nvPr/>
        </p:nvSpPr>
        <p:spPr>
          <a:xfrm>
            <a:off x="8808886" y="3338251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Shape 576"/>
          <p:cNvSpPr/>
          <p:nvPr/>
        </p:nvSpPr>
        <p:spPr>
          <a:xfrm>
            <a:off x="8808886" y="4458600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 Placeholder 12"/>
          <p:cNvSpPr txBox="1"/>
          <p:nvPr/>
        </p:nvSpPr>
        <p:spPr>
          <a:xfrm>
            <a:off x="2494598" y="2228624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每日进度会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 Placeholder 12"/>
          <p:cNvSpPr txBox="1"/>
          <p:nvPr/>
        </p:nvSpPr>
        <p:spPr>
          <a:xfrm>
            <a:off x="2494598" y="3296035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每周固定的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 Placeholder 12"/>
          <p:cNvSpPr txBox="1"/>
          <p:nvPr/>
        </p:nvSpPr>
        <p:spPr>
          <a:xfrm>
            <a:off x="2494597" y="4406516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 Placeholder 12"/>
          <p:cNvSpPr txBox="1"/>
          <p:nvPr/>
        </p:nvSpPr>
        <p:spPr>
          <a:xfrm>
            <a:off x="6654612" y="2228624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非固定分享会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 Placeholder 12"/>
          <p:cNvSpPr txBox="1"/>
          <p:nvPr/>
        </p:nvSpPr>
        <p:spPr>
          <a:xfrm>
            <a:off x="6654612" y="327762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购置书籍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Placeholder 12"/>
          <p:cNvSpPr txBox="1"/>
          <p:nvPr/>
        </p:nvSpPr>
        <p:spPr>
          <a:xfrm>
            <a:off x="6654611" y="4406516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Placeholder 12"/>
          <p:cNvSpPr txBox="1"/>
          <p:nvPr/>
        </p:nvSpPr>
        <p:spPr>
          <a:xfrm>
            <a:off x="2494596" y="277720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每天一次进度会，将个人目标和团队目标统一，找寻问题共同解决。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Placeholder 12"/>
          <p:cNvSpPr txBox="1"/>
          <p:nvPr/>
        </p:nvSpPr>
        <p:spPr>
          <a:xfrm>
            <a:off x="2495230" y="384870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每周一次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，使团队每个人都参与其中，一起探讨，共同提升。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Placeholder 12"/>
          <p:cNvSpPr txBox="1"/>
          <p:nvPr/>
        </p:nvSpPr>
        <p:spPr>
          <a:xfrm>
            <a:off x="2494595" y="4920858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制定编码标准，并找寻工具使其量化，使得质量变得可见，可量化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 Placeholder 12"/>
          <p:cNvSpPr txBox="1"/>
          <p:nvPr/>
        </p:nvSpPr>
        <p:spPr>
          <a:xfrm>
            <a:off x="6934563" y="277779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不定期，根据团队人员素质举行对应的分享会，或团队自发分享学习的知识或历史经验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 Placeholder 12"/>
          <p:cNvSpPr txBox="1"/>
          <p:nvPr/>
        </p:nvSpPr>
        <p:spPr>
          <a:xfrm>
            <a:off x="6934562" y="3848661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针对具体员工，购置专业或职场相关的书籍，以便快速提升成员素养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 Placeholder 12"/>
          <p:cNvSpPr txBox="1"/>
          <p:nvPr/>
        </p:nvSpPr>
        <p:spPr>
          <a:xfrm>
            <a:off x="6934562" y="4923988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引导员工的职业规划，并根据职业规划为员工制定详细的提升计划（工作时间之外）。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4561309" y="2422772"/>
            <a:ext cx="1997947" cy="1997946"/>
            <a:chOff x="3566899" y="1605909"/>
            <a:chExt cx="1997947" cy="1997946"/>
          </a:xfrm>
        </p:grpSpPr>
        <p:sp>
          <p:nvSpPr>
            <p:cNvPr id="97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工作流程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624"/>
          <p:cNvSpPr/>
          <p:nvPr/>
        </p:nvSpPr>
        <p:spPr>
          <a:xfrm>
            <a:off x="2613112" y="2237448"/>
            <a:ext cx="6928275" cy="387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gradFill>
            <a:gsLst>
              <a:gs pos="1667">
                <a:srgbClr val="067FC9"/>
              </a:gs>
              <a:gs pos="100000">
                <a:srgbClr val="00B2CA"/>
              </a:gs>
            </a:gsLst>
            <a:lin ang="0" scaled="0"/>
          </a:gradFill>
          <a:ln w="381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 Placeholder 4"/>
          <p:cNvSpPr txBox="1"/>
          <p:nvPr/>
        </p:nvSpPr>
        <p:spPr>
          <a:xfrm>
            <a:off x="967944" y="4468441"/>
            <a:ext cx="2000756" cy="621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80"/>
              </a:lnSpc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初步了解任务信息。包含需求、紧急度，分析大致影响范围。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4"/>
          <p:cNvSpPr txBox="1"/>
          <p:nvPr/>
        </p:nvSpPr>
        <p:spPr>
          <a:xfrm>
            <a:off x="2319736" y="2705900"/>
            <a:ext cx="1909466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根据分析结果来商讨时间点、完成度。提供出初步的解决方案。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Placeholder 4"/>
          <p:cNvSpPr txBox="1"/>
          <p:nvPr/>
        </p:nvSpPr>
        <p:spPr>
          <a:xfrm>
            <a:off x="4088462" y="1557403"/>
            <a:ext cx="1868940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协调相关部门、申请相关资源 。开一个项目简单的项目启动会。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Placeholder 4"/>
          <p:cNvSpPr txBox="1"/>
          <p:nvPr/>
        </p:nvSpPr>
        <p:spPr>
          <a:xfrm>
            <a:off x="7339699" y="5216717"/>
            <a:ext cx="2252984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执行过程中，指定具体的人负责具体任务，确保每项任务都能找到具体负责人。负责人全权负责对应任务的完成情况。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04151" y="3937783"/>
            <a:ext cx="478565" cy="1704740"/>
            <a:chOff x="2904151" y="3937783"/>
            <a:chExt cx="478565" cy="1704740"/>
          </a:xfrm>
        </p:grpSpPr>
        <p:sp>
          <p:nvSpPr>
            <p:cNvPr id="37" name="Shape 1626"/>
            <p:cNvSpPr/>
            <p:nvPr/>
          </p:nvSpPr>
          <p:spPr>
            <a:xfrm flipV="1">
              <a:off x="3129162" y="4189573"/>
              <a:ext cx="1" cy="1386955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Shape 1630"/>
            <p:cNvSpPr/>
            <p:nvPr/>
          </p:nvSpPr>
          <p:spPr>
            <a:xfrm>
              <a:off x="2904151" y="3937783"/>
              <a:ext cx="478565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 1653"/>
            <p:cNvSpPr/>
            <p:nvPr/>
          </p:nvSpPr>
          <p:spPr>
            <a:xfrm>
              <a:off x="3071388" y="5526976"/>
              <a:ext cx="115547" cy="11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Text Placeholder 4"/>
            <p:cNvSpPr txBox="1"/>
            <p:nvPr/>
          </p:nvSpPr>
          <p:spPr>
            <a:xfrm>
              <a:off x="3011193" y="4029682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29062" y="3029365"/>
            <a:ext cx="478567" cy="1707282"/>
            <a:chOff x="4229062" y="2840181"/>
            <a:chExt cx="478567" cy="1707282"/>
          </a:xfrm>
        </p:grpSpPr>
        <p:sp>
          <p:nvSpPr>
            <p:cNvPr id="38" name="Shape 1627"/>
            <p:cNvSpPr/>
            <p:nvPr/>
          </p:nvSpPr>
          <p:spPr>
            <a:xfrm flipV="1">
              <a:off x="4457419" y="3113159"/>
              <a:ext cx="0" cy="1339270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Shape 1636"/>
            <p:cNvSpPr/>
            <p:nvPr/>
          </p:nvSpPr>
          <p:spPr>
            <a:xfrm>
              <a:off x="4229062" y="2840181"/>
              <a:ext cx="478567" cy="47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 1654"/>
            <p:cNvSpPr/>
            <p:nvPr/>
          </p:nvSpPr>
          <p:spPr>
            <a:xfrm>
              <a:off x="4367535" y="4367699"/>
              <a:ext cx="179764" cy="17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Text Placeholder 4"/>
            <p:cNvSpPr txBox="1"/>
            <p:nvPr/>
          </p:nvSpPr>
          <p:spPr>
            <a:xfrm>
              <a:off x="4336107" y="2918004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15833" y="2226968"/>
            <a:ext cx="478567" cy="1962605"/>
            <a:chOff x="5515833" y="2060261"/>
            <a:chExt cx="478567" cy="1962605"/>
          </a:xfrm>
        </p:grpSpPr>
        <p:sp>
          <p:nvSpPr>
            <p:cNvPr id="39" name="Shape 1628"/>
            <p:cNvSpPr/>
            <p:nvPr/>
          </p:nvSpPr>
          <p:spPr>
            <a:xfrm flipV="1">
              <a:off x="5738021" y="2499781"/>
              <a:ext cx="0" cy="1363193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Shape 1642"/>
            <p:cNvSpPr/>
            <p:nvPr/>
          </p:nvSpPr>
          <p:spPr>
            <a:xfrm>
              <a:off x="5515833" y="2060261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Shape 1655"/>
            <p:cNvSpPr/>
            <p:nvPr/>
          </p:nvSpPr>
          <p:spPr>
            <a:xfrm>
              <a:off x="5622484" y="3791794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Text Placeholder 4"/>
            <p:cNvSpPr txBox="1"/>
            <p:nvPr/>
          </p:nvSpPr>
          <p:spPr>
            <a:xfrm>
              <a:off x="5626661" y="2138088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Shape 1625"/>
          <p:cNvSpPr/>
          <p:nvPr/>
        </p:nvSpPr>
        <p:spPr>
          <a:xfrm>
            <a:off x="9648395" y="2178404"/>
            <a:ext cx="1386955" cy="1386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1667">
                <a:srgbClr val="067FC9"/>
              </a:gs>
              <a:gs pos="100000">
                <a:srgbClr val="00B2CA"/>
              </a:gs>
            </a:gsLst>
            <a:lin ang="0" scaled="0"/>
          </a:gradFill>
          <a:ln w="508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Shape 1657"/>
          <p:cNvSpPr/>
          <p:nvPr/>
        </p:nvSpPr>
        <p:spPr>
          <a:xfrm>
            <a:off x="10135233" y="2404687"/>
            <a:ext cx="413531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9823312" y="2884741"/>
            <a:ext cx="1020016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成绩展示</a:t>
            </a:r>
            <a:endParaRPr lang="id-ID" sz="186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4"/>
          <p:cNvSpPr txBox="1"/>
          <p:nvPr/>
        </p:nvSpPr>
        <p:spPr>
          <a:xfrm>
            <a:off x="4324627" y="6117299"/>
            <a:ext cx="1559174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切分任务，分为可控和不可控，判断是否有资源冲突、时间冲突等。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Placeholder 4"/>
          <p:cNvSpPr txBox="1"/>
          <p:nvPr/>
        </p:nvSpPr>
        <p:spPr>
          <a:xfrm>
            <a:off x="5488671" y="4641613"/>
            <a:ext cx="1168992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根据商讨出最终结果，形成初步文档。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 Placeholder 4"/>
          <p:cNvSpPr txBox="1"/>
          <p:nvPr/>
        </p:nvSpPr>
        <p:spPr>
          <a:xfrm>
            <a:off x="6709430" y="1166401"/>
            <a:ext cx="1868940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在出现风险时，根据实际情况制定相关解决方案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71388" y="1898527"/>
            <a:ext cx="478567" cy="1626031"/>
            <a:chOff x="7571388" y="1898527"/>
            <a:chExt cx="478567" cy="1626031"/>
          </a:xfrm>
        </p:grpSpPr>
        <p:sp>
          <p:nvSpPr>
            <p:cNvPr id="74" name="Shape 1628"/>
            <p:cNvSpPr/>
            <p:nvPr/>
          </p:nvSpPr>
          <p:spPr>
            <a:xfrm flipV="1">
              <a:off x="7793576" y="2338048"/>
              <a:ext cx="0" cy="1070973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Shape 1642"/>
            <p:cNvSpPr/>
            <p:nvPr/>
          </p:nvSpPr>
          <p:spPr>
            <a:xfrm>
              <a:off x="7571388" y="1898527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Text Placeholder 4"/>
            <p:cNvSpPr txBox="1"/>
            <p:nvPr/>
          </p:nvSpPr>
          <p:spPr>
            <a:xfrm>
              <a:off x="7682216" y="2034680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1655"/>
            <p:cNvSpPr/>
            <p:nvPr/>
          </p:nvSpPr>
          <p:spPr>
            <a:xfrm>
              <a:off x="7695134" y="3293486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24281" y="4825342"/>
            <a:ext cx="478567" cy="1768775"/>
            <a:chOff x="3724281" y="4825342"/>
            <a:chExt cx="478567" cy="1768775"/>
          </a:xfrm>
        </p:grpSpPr>
        <p:sp>
          <p:nvSpPr>
            <p:cNvPr id="63" name="Shape 1629"/>
            <p:cNvSpPr/>
            <p:nvPr/>
          </p:nvSpPr>
          <p:spPr>
            <a:xfrm flipV="1">
              <a:off x="3951072" y="4967823"/>
              <a:ext cx="1" cy="1360951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Shape 1648"/>
            <p:cNvSpPr/>
            <p:nvPr/>
          </p:nvSpPr>
          <p:spPr>
            <a:xfrm>
              <a:off x="3724281" y="6115550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Text Placeholder 4"/>
            <p:cNvSpPr txBox="1"/>
            <p:nvPr/>
          </p:nvSpPr>
          <p:spPr>
            <a:xfrm>
              <a:off x="3831326" y="6214017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1654"/>
            <p:cNvSpPr/>
            <p:nvPr/>
          </p:nvSpPr>
          <p:spPr>
            <a:xfrm>
              <a:off x="3870014" y="4825342"/>
              <a:ext cx="179764" cy="17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9430" y="3565359"/>
            <a:ext cx="478567" cy="2435110"/>
            <a:chOff x="6709430" y="3565359"/>
            <a:chExt cx="478567" cy="2435110"/>
          </a:xfrm>
        </p:grpSpPr>
        <p:sp>
          <p:nvSpPr>
            <p:cNvPr id="40" name="Shape 1629"/>
            <p:cNvSpPr/>
            <p:nvPr/>
          </p:nvSpPr>
          <p:spPr>
            <a:xfrm flipV="1">
              <a:off x="6936222" y="3791718"/>
              <a:ext cx="0" cy="1709934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Shape 1648"/>
            <p:cNvSpPr/>
            <p:nvPr/>
          </p:nvSpPr>
          <p:spPr>
            <a:xfrm>
              <a:off x="6709430" y="5521902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Text Placeholder 4"/>
            <p:cNvSpPr txBox="1"/>
            <p:nvPr/>
          </p:nvSpPr>
          <p:spPr>
            <a:xfrm>
              <a:off x="6816475" y="5614949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1655"/>
            <p:cNvSpPr/>
            <p:nvPr/>
          </p:nvSpPr>
          <p:spPr>
            <a:xfrm>
              <a:off x="6816398" y="3565359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51688" y="4236586"/>
            <a:ext cx="478567" cy="1361784"/>
            <a:chOff x="4951688" y="4236586"/>
            <a:chExt cx="478567" cy="1361784"/>
          </a:xfrm>
        </p:grpSpPr>
        <p:sp>
          <p:nvSpPr>
            <p:cNvPr id="69" name="Shape 1629"/>
            <p:cNvSpPr/>
            <p:nvPr/>
          </p:nvSpPr>
          <p:spPr>
            <a:xfrm flipV="1">
              <a:off x="5178480" y="4338734"/>
              <a:ext cx="0" cy="1259636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Shape 1648"/>
            <p:cNvSpPr/>
            <p:nvPr/>
          </p:nvSpPr>
          <p:spPr>
            <a:xfrm>
              <a:off x="4951688" y="5093649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Text Placeholder 4"/>
            <p:cNvSpPr txBox="1"/>
            <p:nvPr/>
          </p:nvSpPr>
          <p:spPr>
            <a:xfrm>
              <a:off x="5058733" y="5237448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1654"/>
            <p:cNvSpPr/>
            <p:nvPr/>
          </p:nvSpPr>
          <p:spPr>
            <a:xfrm>
              <a:off x="5077639" y="4236586"/>
              <a:ext cx="179764" cy="17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复杂问题处理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6" grpId="0"/>
      <p:bldP spid="51" grpId="0"/>
      <p:bldP spid="53" grpId="0"/>
      <p:bldP spid="55" grpId="0"/>
      <p:bldP spid="60" grpId="0" bldLvl="0" animBg="1"/>
      <p:bldP spid="61" grpId="0" bldLvl="0" animBg="1"/>
      <p:bldP spid="62" grpId="0"/>
      <p:bldP spid="67" grpId="0"/>
      <p:bldP spid="72" grpId="0"/>
      <p:bldP spid="76" grpId="0"/>
      <p:bldP spid="50" grpId="0"/>
      <p:bldP spid="5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无人值守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835" y="789940"/>
            <a:ext cx="5929630" cy="3728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3257550"/>
            <a:ext cx="7110095" cy="3520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35" y="3356610"/>
            <a:ext cx="4785360" cy="332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复杂问题处理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7"/>
          <p:cNvSpPr/>
          <p:nvPr/>
        </p:nvSpPr>
        <p:spPr>
          <a:xfrm>
            <a:off x="0" y="2805777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070C0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72582" y="3364959"/>
            <a:ext cx="1133095" cy="847308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01944" y="2310659"/>
            <a:ext cx="1277515" cy="12775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sysClr val="window" lastClr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30"/>
          <p:cNvGrpSpPr/>
          <p:nvPr/>
        </p:nvGrpSpPr>
        <p:grpSpPr>
          <a:xfrm>
            <a:off x="6401859" y="5112170"/>
            <a:ext cx="423143" cy="371105"/>
            <a:chOff x="3175" y="-1587"/>
            <a:chExt cx="490538" cy="430212"/>
          </a:xfr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</p:grpSpPr>
        <p:sp>
          <p:nvSpPr>
            <p:cNvPr id="23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Freeform 50"/>
          <p:cNvSpPr>
            <a:spLocks noEditPoints="1"/>
          </p:cNvSpPr>
          <p:nvPr/>
        </p:nvSpPr>
        <p:spPr bwMode="auto">
          <a:xfrm>
            <a:off x="1407416" y="3859670"/>
            <a:ext cx="349097" cy="439700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48"/>
          <p:cNvSpPr>
            <a:spLocks noEditPoints="1"/>
          </p:cNvSpPr>
          <p:nvPr/>
        </p:nvSpPr>
        <p:spPr bwMode="auto">
          <a:xfrm>
            <a:off x="3978161" y="4299370"/>
            <a:ext cx="322833" cy="472373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" name="Group 18"/>
          <p:cNvGrpSpPr/>
          <p:nvPr/>
        </p:nvGrpSpPr>
        <p:grpSpPr>
          <a:xfrm>
            <a:off x="9905380" y="4242859"/>
            <a:ext cx="416357" cy="416357"/>
            <a:chOff x="6350" y="4763"/>
            <a:chExt cx="492125" cy="492125"/>
          </a:xfr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</p:grpSpPr>
        <p:sp>
          <p:nvSpPr>
            <p:cNvPr id="28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29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30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 panose="02000000000000000000"/>
                <a:cs typeface="Roboto Condensed" panose="02000000000000000000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305859" y="4404812"/>
            <a:ext cx="2554499" cy="1209675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团队建设、形成统一目标。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主动性、责任心培养、求知欲、抗压性培养。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defTabSz="1218565">
              <a:lnSpc>
                <a:spcPct val="130000"/>
              </a:lnSpc>
              <a:defRPr/>
            </a:pP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2827549" y="4877704"/>
            <a:ext cx="2554499" cy="650240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人员素质和结果、时间、成本之间的平衡。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5365704" y="5620169"/>
            <a:ext cx="2554499" cy="929640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节点化、任务明确化。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使任务可以有序进行，并能快速变更。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29"/>
          <p:cNvSpPr txBox="1"/>
          <p:nvPr/>
        </p:nvSpPr>
        <p:spPr>
          <a:xfrm>
            <a:off x="8918099" y="4852704"/>
            <a:ext cx="2554499" cy="650240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高效的进行</a:t>
            </a: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sym typeface="+mn-ea"/>
              </a:rPr>
              <a:t>团队内、</a:t>
            </a: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团队间合作。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37144" y="3532896"/>
            <a:ext cx="1079115" cy="1079115"/>
            <a:chOff x="4677858" y="2649672"/>
            <a:chExt cx="809336" cy="809336"/>
          </a:xfrm>
          <a:solidFill>
            <a:srgbClr val="0070C0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99124" y="2676239"/>
              <a:ext cx="766804" cy="766800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52344" y="2350944"/>
            <a:ext cx="1079115" cy="1079115"/>
            <a:chOff x="4677858" y="2649672"/>
            <a:chExt cx="809336" cy="809336"/>
          </a:xfrm>
          <a:solidFill>
            <a:srgbClr val="0070C0"/>
          </a:solidFill>
        </p:grpSpPr>
        <p:sp>
          <p:nvSpPr>
            <p:cNvPr id="39" name="椭圆 38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693437" y="2670552"/>
              <a:ext cx="778179" cy="778174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840259" y="1601260"/>
            <a:ext cx="2385979" cy="23859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002762" y="1277382"/>
            <a:ext cx="2705311" cy="270531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9648395" y="2317392"/>
            <a:ext cx="1452636" cy="534035"/>
          </a:xfrm>
          <a:prstGeom prst="rect">
            <a:avLst/>
          </a:prstGeom>
        </p:spPr>
        <p:txBody>
          <a:bodyPr wrap="square" lIns="91452" tIns="45727" rIns="91452" bIns="45727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团队合作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bldLvl="0" animBg="1"/>
          <p:bldP spid="6" grpId="0" bldLvl="0" animBg="1"/>
          <p:bldP spid="25" grpId="0" bldLvl="0" animBg="1"/>
          <p:bldP spid="26" grpId="0" bldLvl="0" animBg="1"/>
          <p:bldP spid="31" grpId="0"/>
          <p:bldP spid="32" grpId="0"/>
          <p:bldP spid="33" grpId="0"/>
          <p:bldP spid="34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bldLvl="0" animBg="1"/>
          <p:bldP spid="6" grpId="0" bldLvl="0" animBg="1"/>
          <p:bldP spid="25" grpId="0" bldLvl="0" animBg="1"/>
          <p:bldP spid="26" grpId="0" bldLvl="0" animBg="1"/>
          <p:bldP spid="31" grpId="0"/>
          <p:bldP spid="32" grpId="0"/>
          <p:bldP spid="33" grpId="0"/>
          <p:bldP spid="34" grpId="0"/>
          <p:bldP spid="4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4"/>
          <p:cNvSpPr txBox="1"/>
          <p:nvPr/>
        </p:nvSpPr>
        <p:spPr>
          <a:xfrm>
            <a:off x="5457921" y="41528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62264" y="1914293"/>
            <a:ext cx="1869060" cy="1869042"/>
            <a:chOff x="4299766" y="5946187"/>
            <a:chExt cx="305647" cy="305644"/>
          </a:xfrm>
        </p:grpSpPr>
        <p:grpSp>
          <p:nvGrpSpPr>
            <p:cNvPr id="38" name="组合 37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35104" y="2903343"/>
            <a:ext cx="1323381" cy="1308404"/>
            <a:chOff x="5301155" y="2830002"/>
            <a:chExt cx="1323381" cy="1308404"/>
          </a:xfrm>
        </p:grpSpPr>
        <p:sp>
          <p:nvSpPr>
            <p:cNvPr id="54" name="椭圆 53"/>
            <p:cNvSpPr/>
            <p:nvPr/>
          </p:nvSpPr>
          <p:spPr>
            <a:xfrm>
              <a:off x="5316132" y="2830002"/>
              <a:ext cx="1308404" cy="1308404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3" name="TextBox 24"/>
            <p:cNvSpPr txBox="1"/>
            <p:nvPr/>
          </p:nvSpPr>
          <p:spPr>
            <a:xfrm>
              <a:off x="5301155" y="3091052"/>
              <a:ext cx="1323381" cy="738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j-ea"/>
                  <a:ea typeface="+mj-ea"/>
                </a:rPr>
                <a:t>SaaS</a:t>
              </a:r>
              <a:endParaRPr lang="en-US" altLang="zh-CN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平台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7932" y="2213949"/>
            <a:ext cx="2868513" cy="461665"/>
            <a:chOff x="1579662" y="1824284"/>
            <a:chExt cx="3573362" cy="575105"/>
          </a:xfrm>
        </p:grpSpPr>
        <p:sp>
          <p:nvSpPr>
            <p:cNvPr id="61" name="矩形 60"/>
            <p:cNvSpPr/>
            <p:nvPr/>
          </p:nvSpPr>
          <p:spPr>
            <a:xfrm>
              <a:off x="1671917" y="1830080"/>
              <a:ext cx="3481107" cy="554177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411366" y="1851920"/>
              <a:ext cx="2741658" cy="5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基础数据上行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47932" y="3362813"/>
            <a:ext cx="2868513" cy="461665"/>
            <a:chOff x="1579662" y="1824284"/>
            <a:chExt cx="3573362" cy="575105"/>
          </a:xfrm>
        </p:grpSpPr>
        <p:sp>
          <p:nvSpPr>
            <p:cNvPr id="63" name="矩形 62"/>
            <p:cNvSpPr/>
            <p:nvPr/>
          </p:nvSpPr>
          <p:spPr>
            <a:xfrm>
              <a:off x="1671917" y="1830080"/>
              <a:ext cx="3481107" cy="554177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11366" y="1851920"/>
              <a:ext cx="2741658" cy="4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管理数据下发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47932" y="4294864"/>
            <a:ext cx="2868513" cy="1317921"/>
            <a:chOff x="1579662" y="1824284"/>
            <a:chExt cx="3573362" cy="1641759"/>
          </a:xfrm>
        </p:grpSpPr>
        <p:sp>
          <p:nvSpPr>
            <p:cNvPr id="67" name="矩形 66"/>
            <p:cNvSpPr/>
            <p:nvPr/>
          </p:nvSpPr>
          <p:spPr>
            <a:xfrm>
              <a:off x="1671917" y="1830080"/>
              <a:ext cx="3481107" cy="1635963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11366" y="1851920"/>
              <a:ext cx="2741658" cy="1158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基础组件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   计算引擎、多租户、二开平台、权限平台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981040" y="3053444"/>
            <a:ext cx="911611" cy="911610"/>
            <a:chOff x="4017030" y="3083924"/>
            <a:chExt cx="911611" cy="911610"/>
          </a:xfrm>
        </p:grpSpPr>
        <p:grpSp>
          <p:nvGrpSpPr>
            <p:cNvPr id="50" name="组合 49"/>
            <p:cNvGrpSpPr/>
            <p:nvPr/>
          </p:nvGrpSpPr>
          <p:grpSpPr>
            <a:xfrm>
              <a:off x="4017030" y="3083924"/>
              <a:ext cx="911611" cy="9116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30894" y="699193"/>
                <a:ext cx="3948309" cy="394830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0" name="TextBox 24"/>
            <p:cNvSpPr txBox="1"/>
            <p:nvPr/>
          </p:nvSpPr>
          <p:spPr>
            <a:xfrm>
              <a:off x="4087995" y="3316106"/>
              <a:ext cx="769756" cy="400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068DC9"/>
                  </a:solidFill>
                  <a:latin typeface="+mj-ea"/>
                  <a:ea typeface="+mj-ea"/>
                </a:rPr>
                <a:t>基础</a:t>
              </a:r>
              <a:endParaRPr lang="zh-CN" altLang="en-US" sz="2000" dirty="0">
                <a:solidFill>
                  <a:srgbClr val="068DC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315915" y="3053444"/>
            <a:ext cx="911611" cy="911610"/>
            <a:chOff x="7031031" y="3083924"/>
            <a:chExt cx="911611" cy="911610"/>
          </a:xfrm>
        </p:grpSpPr>
        <p:grpSp>
          <p:nvGrpSpPr>
            <p:cNvPr id="55" name="组合 54"/>
            <p:cNvGrpSpPr/>
            <p:nvPr/>
          </p:nvGrpSpPr>
          <p:grpSpPr>
            <a:xfrm>
              <a:off x="7031031" y="3083924"/>
              <a:ext cx="911611" cy="9116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30893" y="699193"/>
                <a:ext cx="3948310" cy="394831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71" name="TextBox 24"/>
            <p:cNvSpPr txBox="1"/>
            <p:nvPr/>
          </p:nvSpPr>
          <p:spPr>
            <a:xfrm>
              <a:off x="7078845" y="3316106"/>
              <a:ext cx="769756" cy="400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68DC9"/>
                  </a:solidFill>
                  <a:latin typeface="+mj-ea"/>
                  <a:ea typeface="+mj-ea"/>
                </a:rPr>
                <a:t>增值</a:t>
              </a:r>
              <a:endParaRPr lang="zh-CN" altLang="en-US" sz="2000" b="1" dirty="0">
                <a:solidFill>
                  <a:srgbClr val="068DC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766848" y="2041901"/>
            <a:ext cx="2868513" cy="461665"/>
            <a:chOff x="1579662" y="1824284"/>
            <a:chExt cx="3573362" cy="575105"/>
          </a:xfrm>
        </p:grpSpPr>
        <p:sp>
          <p:nvSpPr>
            <p:cNvPr id="73" name="矩形 72"/>
            <p:cNvSpPr/>
            <p:nvPr/>
          </p:nvSpPr>
          <p:spPr>
            <a:xfrm>
              <a:off x="1671917" y="1830080"/>
              <a:ext cx="3481107" cy="554177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11366" y="1851920"/>
              <a:ext cx="2741658" cy="5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B2C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桥梁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766848" y="2810251"/>
            <a:ext cx="2868513" cy="461665"/>
            <a:chOff x="1579662" y="1824284"/>
            <a:chExt cx="3573362" cy="575105"/>
          </a:xfrm>
        </p:grpSpPr>
        <p:sp>
          <p:nvSpPr>
            <p:cNvPr id="77" name="矩形 76"/>
            <p:cNvSpPr/>
            <p:nvPr/>
          </p:nvSpPr>
          <p:spPr>
            <a:xfrm>
              <a:off x="1671917" y="1830080"/>
              <a:ext cx="3481107" cy="554177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411366" y="1851920"/>
              <a:ext cx="2741658" cy="5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无人值守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766848" y="3578601"/>
            <a:ext cx="2868513" cy="461665"/>
            <a:chOff x="1579662" y="1824284"/>
            <a:chExt cx="3573362" cy="575105"/>
          </a:xfrm>
        </p:grpSpPr>
        <p:sp>
          <p:nvSpPr>
            <p:cNvPr id="81" name="矩形 80"/>
            <p:cNvSpPr/>
            <p:nvPr/>
          </p:nvSpPr>
          <p:spPr>
            <a:xfrm>
              <a:off x="1671917" y="1830080"/>
              <a:ext cx="3481107" cy="554177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11366" y="1851920"/>
              <a:ext cx="2741658" cy="5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配置中心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66848" y="4346951"/>
            <a:ext cx="2868513" cy="723530"/>
            <a:chOff x="1579662" y="1824284"/>
            <a:chExt cx="3573362" cy="901316"/>
          </a:xfrm>
        </p:grpSpPr>
        <p:sp>
          <p:nvSpPr>
            <p:cNvPr id="85" name="矩形 84"/>
            <p:cNvSpPr/>
            <p:nvPr/>
          </p:nvSpPr>
          <p:spPr>
            <a:xfrm>
              <a:off x="1671917" y="1830080"/>
              <a:ext cx="3481107" cy="895520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79662" y="1824284"/>
              <a:ext cx="1030514" cy="57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2411366" y="1851920"/>
              <a:ext cx="2741658" cy="5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j-ea"/>
                </a:rPr>
                <a:t>集团版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97" name="直接箭头连接符 96"/>
          <p:cNvCxnSpPr/>
          <p:nvPr/>
        </p:nvCxnSpPr>
        <p:spPr>
          <a:xfrm>
            <a:off x="4944549" y="3571211"/>
            <a:ext cx="470599" cy="0"/>
          </a:xfrm>
          <a:prstGeom prst="straightConnector1">
            <a:avLst/>
          </a:prstGeom>
          <a:ln>
            <a:solidFill>
              <a:srgbClr val="00B0CA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820850" y="3571211"/>
            <a:ext cx="470599" cy="0"/>
          </a:xfrm>
          <a:prstGeom prst="straightConnector1">
            <a:avLst/>
          </a:prstGeom>
          <a:ln>
            <a:solidFill>
              <a:srgbClr val="00B0C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8227526" y="2271435"/>
            <a:ext cx="512133" cy="2483841"/>
            <a:chOff x="8227526" y="2301915"/>
            <a:chExt cx="512133" cy="2483841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8437645" y="2301915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8437645" y="3097562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8437645" y="3845708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437645" y="4748233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437645" y="2301915"/>
              <a:ext cx="0" cy="2483841"/>
            </a:xfrm>
            <a:prstGeom prst="line">
              <a:avLst/>
            </a:prstGeom>
            <a:ln>
              <a:solidFill>
                <a:srgbClr val="00B0C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56" idx="6"/>
            </p:cNvCxnSpPr>
            <p:nvPr/>
          </p:nvCxnSpPr>
          <p:spPr>
            <a:xfrm flipV="1">
              <a:off x="8227526" y="3532743"/>
              <a:ext cx="210119" cy="1"/>
            </a:xfrm>
            <a:prstGeom prst="line">
              <a:avLst/>
            </a:prstGeom>
            <a:ln>
              <a:solidFill>
                <a:srgbClr val="00B0C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 flipH="1">
            <a:off x="3429895" y="2271435"/>
            <a:ext cx="512133" cy="2684716"/>
            <a:chOff x="8227526" y="2301915"/>
            <a:chExt cx="512133" cy="2684716"/>
          </a:xfrm>
        </p:grpSpPr>
        <p:cxnSp>
          <p:nvCxnSpPr>
            <p:cNvPr id="127" name="直接箭头连接符 126"/>
            <p:cNvCxnSpPr/>
            <p:nvPr/>
          </p:nvCxnSpPr>
          <p:spPr>
            <a:xfrm>
              <a:off x="8437645" y="2301915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8437645" y="3609081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>
              <a:off x="8437645" y="4986631"/>
              <a:ext cx="302014" cy="0"/>
            </a:xfrm>
            <a:prstGeom prst="straightConnector1">
              <a:avLst/>
            </a:prstGeom>
            <a:ln>
              <a:solidFill>
                <a:srgbClr val="00B0CA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8437645" y="2301915"/>
              <a:ext cx="0" cy="2684716"/>
            </a:xfrm>
            <a:prstGeom prst="line">
              <a:avLst/>
            </a:prstGeom>
            <a:ln>
              <a:solidFill>
                <a:srgbClr val="00B0C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8227526" y="3609962"/>
              <a:ext cx="210119" cy="1"/>
            </a:xfrm>
            <a:prstGeom prst="line">
              <a:avLst/>
            </a:prstGeom>
            <a:ln>
              <a:solidFill>
                <a:srgbClr val="00B0CA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2017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年部门任务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相关设计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052830"/>
            <a:ext cx="5032375" cy="33026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05" y="1633855"/>
            <a:ext cx="5812790" cy="41084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4495165"/>
            <a:ext cx="5032375" cy="216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跨部门项目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3"/>
          <p:cNvGrpSpPr/>
          <p:nvPr/>
        </p:nvGrpSpPr>
        <p:grpSpPr>
          <a:xfrm>
            <a:off x="1375197" y="1398231"/>
            <a:ext cx="3284566" cy="4853182"/>
            <a:chOff x="1912729" y="1458758"/>
            <a:chExt cx="3510756" cy="5187394"/>
          </a:xfrm>
        </p:grpSpPr>
        <p:grpSp>
          <p:nvGrpSpPr>
            <p:cNvPr id="3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19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51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Rectangle 33"/>
            <p:cNvSpPr/>
            <p:nvPr/>
          </p:nvSpPr>
          <p:spPr>
            <a:xfrm>
              <a:off x="2679704" y="2509740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SaaS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Rectangle 38"/>
            <p:cNvSpPr/>
            <p:nvPr/>
          </p:nvSpPr>
          <p:spPr>
            <a:xfrm>
              <a:off x="2679704" y="3412206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公联安达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Rectangle 39"/>
            <p:cNvSpPr/>
            <p:nvPr/>
          </p:nvSpPr>
          <p:spPr>
            <a:xfrm>
              <a:off x="2679704" y="4314672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成都天府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Rectangle 40"/>
            <p:cNvSpPr/>
            <p:nvPr/>
          </p:nvSpPr>
          <p:spPr>
            <a:xfrm>
              <a:off x="2679704" y="5214753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上海世贸</a:t>
              </a:r>
              <a:endParaRPr lang="zh-CN" alt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5" name="TextBox 42"/>
          <p:cNvSpPr txBox="1"/>
          <p:nvPr/>
        </p:nvSpPr>
        <p:spPr>
          <a:xfrm>
            <a:off x="5411122" y="1871534"/>
            <a:ext cx="10718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跨部门项目</a:t>
            </a:r>
            <a:endParaRPr lang="zh-CN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Rectangle 43"/>
          <p:cNvSpPr/>
          <p:nvPr/>
        </p:nvSpPr>
        <p:spPr>
          <a:xfrm>
            <a:off x="5226352" y="2214186"/>
            <a:ext cx="4377747" cy="238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SaaS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平台属于业务系统，自身不包含业务能力，必然需要和其他部门合作，共同完成目标。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Donut 44"/>
          <p:cNvSpPr/>
          <p:nvPr/>
        </p:nvSpPr>
        <p:spPr>
          <a:xfrm>
            <a:off x="5294613" y="3161441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45"/>
          <p:cNvSpPr>
            <a:spLocks noEditPoints="1"/>
          </p:cNvSpPr>
          <p:nvPr/>
        </p:nvSpPr>
        <p:spPr bwMode="auto">
          <a:xfrm>
            <a:off x="5500370" y="3358882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6"/>
          <p:cNvSpPr>
            <a:spLocks noEditPoints="1"/>
          </p:cNvSpPr>
          <p:nvPr/>
        </p:nvSpPr>
        <p:spPr bwMode="auto">
          <a:xfrm>
            <a:off x="5472018" y="4884024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Freeform 47"/>
          <p:cNvSpPr>
            <a:spLocks noEditPoints="1"/>
          </p:cNvSpPr>
          <p:nvPr/>
        </p:nvSpPr>
        <p:spPr bwMode="auto">
          <a:xfrm>
            <a:off x="8211572" y="4881504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8"/>
          <p:cNvSpPr>
            <a:spLocks noEditPoints="1"/>
          </p:cNvSpPr>
          <p:nvPr/>
        </p:nvSpPr>
        <p:spPr bwMode="auto">
          <a:xfrm>
            <a:off x="8201440" y="3371735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Donut 49"/>
          <p:cNvSpPr/>
          <p:nvPr/>
        </p:nvSpPr>
        <p:spPr>
          <a:xfrm>
            <a:off x="7968016" y="4678479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Donut 50"/>
          <p:cNvSpPr/>
          <p:nvPr/>
        </p:nvSpPr>
        <p:spPr>
          <a:xfrm>
            <a:off x="5289193" y="467863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Donut 51"/>
          <p:cNvSpPr/>
          <p:nvPr/>
        </p:nvSpPr>
        <p:spPr>
          <a:xfrm>
            <a:off x="7962311" y="316144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52"/>
          <p:cNvSpPr txBox="1"/>
          <p:nvPr/>
        </p:nvSpPr>
        <p:spPr>
          <a:xfrm>
            <a:off x="6011865" y="3469444"/>
            <a:ext cx="61849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SaaS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53"/>
          <p:cNvSpPr txBox="1"/>
          <p:nvPr/>
        </p:nvSpPr>
        <p:spPr>
          <a:xfrm>
            <a:off x="5956469" y="3200220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54"/>
          <p:cNvSpPr txBox="1"/>
          <p:nvPr/>
        </p:nvSpPr>
        <p:spPr>
          <a:xfrm>
            <a:off x="8640819" y="3469444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公联安达</a:t>
            </a:r>
            <a:endParaRPr lang="zh-CN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55"/>
          <p:cNvSpPr txBox="1"/>
          <p:nvPr/>
        </p:nvSpPr>
        <p:spPr>
          <a:xfrm>
            <a:off x="8592244" y="3200220"/>
            <a:ext cx="63817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100%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56"/>
          <p:cNvSpPr txBox="1"/>
          <p:nvPr/>
        </p:nvSpPr>
        <p:spPr>
          <a:xfrm>
            <a:off x="6011865" y="4995392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成都天府</a:t>
            </a:r>
            <a:endParaRPr lang="zh-CN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57"/>
          <p:cNvSpPr txBox="1"/>
          <p:nvPr/>
        </p:nvSpPr>
        <p:spPr>
          <a:xfrm>
            <a:off x="5956469" y="4709591"/>
            <a:ext cx="539115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TextBox 58"/>
          <p:cNvSpPr txBox="1"/>
          <p:nvPr/>
        </p:nvSpPr>
        <p:spPr>
          <a:xfrm>
            <a:off x="8698324" y="4995392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上海世贸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TextBox 59"/>
          <p:cNvSpPr txBox="1"/>
          <p:nvPr/>
        </p:nvSpPr>
        <p:spPr>
          <a:xfrm>
            <a:off x="8641776" y="4709591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Rectangle 60"/>
          <p:cNvSpPr/>
          <p:nvPr/>
        </p:nvSpPr>
        <p:spPr>
          <a:xfrm>
            <a:off x="5241494" y="3896244"/>
            <a:ext cx="2400274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SaaS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平台，提供基础车场运营、管理的工具。同时提供相关的增值服务。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旨在打造一个完整的停车场运营、管理的解决方案。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Rectangle 61"/>
          <p:cNvSpPr/>
          <p:nvPr/>
        </p:nvSpPr>
        <p:spPr>
          <a:xfrm>
            <a:off x="5241494" y="5419790"/>
            <a:ext cx="2400274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前期去成都天府软件园沟通平台述求，完成其中平台部分，包含中心充值、一卡通对接、车场信息管理等功能</a:t>
            </a:r>
            <a:endParaRPr lang="zh-CN" altLang="en-GB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Rectangle 62"/>
          <p:cNvSpPr/>
          <p:nvPr/>
        </p:nvSpPr>
        <p:spPr>
          <a:xfrm>
            <a:off x="7905805" y="3896244"/>
            <a:ext cx="2400274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同公联安达李岩经理沟通其需求，同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对接数据，形成各类运营报表。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Rectangle 63"/>
          <p:cNvSpPr/>
          <p:nvPr/>
        </p:nvSpPr>
        <p:spPr>
          <a:xfrm>
            <a:off x="7899677" y="5419790"/>
            <a:ext cx="2400274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前期去上海同业务方沟通基本需求，协同行呗团队、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团队共同完成相关需求。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SaaS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团队承载和客户方的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EHR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对接、财务系统、平台搭建等功能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75" grpId="0"/>
      <p:bldP spid="76" grpId="0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/>
      <p:bldP spid="86" grpId="0"/>
      <p:bldP spid="87" grpId="0"/>
      <p:bldP spid="88" grpId="0"/>
      <p:bldP spid="89" grpId="0"/>
      <p:bldP spid="90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跨部门项目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--SaaS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6767775" y="3486718"/>
            <a:ext cx="457121" cy="664553"/>
          </a:xfrm>
          <a:custGeom>
            <a:avLst/>
            <a:gdLst>
              <a:gd name="T0" fmla="*/ 476 w 476"/>
              <a:gd name="T1" fmla="*/ 0 h 692"/>
              <a:gd name="T2" fmla="*/ 0 w 476"/>
              <a:gd name="T3" fmla="*/ 559 h 692"/>
              <a:gd name="T4" fmla="*/ 78 w 476"/>
              <a:gd name="T5" fmla="*/ 692 h 692"/>
              <a:gd name="T6" fmla="*/ 476 w 476"/>
              <a:gd name="T7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6533452" y="4558454"/>
            <a:ext cx="72986" cy="129645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6660452" y="4685454"/>
            <a:ext cx="72986" cy="129645"/>
          </a:xfrm>
          <a:custGeom>
            <a:avLst/>
            <a:gdLst>
              <a:gd name="T0" fmla="*/ 76 w 76"/>
              <a:gd name="T1" fmla="*/ 0 h 135"/>
              <a:gd name="T2" fmla="*/ 0 w 76"/>
              <a:gd name="T3" fmla="*/ 135 h 135"/>
              <a:gd name="T4" fmla="*/ 76 w 76"/>
              <a:gd name="T5" fmla="*/ 0 h 135"/>
              <a:gd name="T6" fmla="*/ 76 w 7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533452" y="4558454"/>
            <a:ext cx="766349" cy="129645"/>
          </a:xfrm>
          <a:custGeom>
            <a:avLst/>
            <a:gdLst>
              <a:gd name="T0" fmla="*/ 76 w 798"/>
              <a:gd name="T1" fmla="*/ 0 h 135"/>
              <a:gd name="T2" fmla="*/ 0 w 798"/>
              <a:gd name="T3" fmla="*/ 135 h 135"/>
              <a:gd name="T4" fmla="*/ 798 w 798"/>
              <a:gd name="T5" fmla="*/ 135 h 135"/>
              <a:gd name="T6" fmla="*/ 76 w 798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914996" y="4688097"/>
            <a:ext cx="147893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041996" y="4815097"/>
            <a:ext cx="147893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914995" y="4688100"/>
            <a:ext cx="382214" cy="663593"/>
          </a:xfrm>
          <a:custGeom>
            <a:avLst/>
            <a:gdLst>
              <a:gd name="T0" fmla="*/ 0 w 398"/>
              <a:gd name="T1" fmla="*/ 0 h 691"/>
              <a:gd name="T2" fmla="*/ 5 w 398"/>
              <a:gd name="T3" fmla="*/ 7 h 691"/>
              <a:gd name="T4" fmla="*/ 398 w 398"/>
              <a:gd name="T5" fmla="*/ 691 h 691"/>
              <a:gd name="T6" fmla="*/ 154 w 398"/>
              <a:gd name="T7" fmla="*/ 0 h 691"/>
              <a:gd name="T8" fmla="*/ 0 w 398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5221633" y="4151271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5348633" y="4278271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5475633" y="4405271"/>
            <a:ext cx="457121" cy="663593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76 w 476"/>
              <a:gd name="T5" fmla="*/ 132 h 691"/>
              <a:gd name="T6" fmla="*/ 400 w 476"/>
              <a:gd name="T7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5840089" y="3616361"/>
            <a:ext cx="74907" cy="127725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5967089" y="3743361"/>
            <a:ext cx="74907" cy="127725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5146726" y="3616361"/>
            <a:ext cx="768269" cy="127725"/>
          </a:xfrm>
          <a:custGeom>
            <a:avLst/>
            <a:gdLst>
              <a:gd name="T0" fmla="*/ 800 w 800"/>
              <a:gd name="T1" fmla="*/ 0 h 133"/>
              <a:gd name="T2" fmla="*/ 0 w 800"/>
              <a:gd name="T3" fmla="*/ 0 h 133"/>
              <a:gd name="T4" fmla="*/ 722 w 800"/>
              <a:gd name="T5" fmla="*/ 133 h 133"/>
              <a:gd name="T6" fmla="*/ 800 w 800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6385561" y="3616360"/>
            <a:ext cx="147893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6512561" y="3743360"/>
            <a:ext cx="147893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49"/>
          <p:cNvSpPr/>
          <p:nvPr/>
        </p:nvSpPr>
        <p:spPr bwMode="auto">
          <a:xfrm>
            <a:off x="6149316" y="2952770"/>
            <a:ext cx="384136" cy="663593"/>
          </a:xfrm>
          <a:custGeom>
            <a:avLst/>
            <a:gdLst>
              <a:gd name="T0" fmla="*/ 0 w 400"/>
              <a:gd name="T1" fmla="*/ 0 h 691"/>
              <a:gd name="T2" fmla="*/ 246 w 400"/>
              <a:gd name="T3" fmla="*/ 691 h 691"/>
              <a:gd name="T4" fmla="*/ 400 w 400"/>
              <a:gd name="T5" fmla="*/ 691 h 691"/>
              <a:gd name="T6" fmla="*/ 182 w 400"/>
              <a:gd name="T7" fmla="*/ 315 h 691"/>
              <a:gd name="T8" fmla="*/ 0 w 400"/>
              <a:gd name="T9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6423" tIns="48212" rIns="96423" bIns="48212" numCol="1" anchor="t" anchorCtr="0" compatLnSpc="1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50"/>
          <p:cNvGrpSpPr/>
          <p:nvPr/>
        </p:nvGrpSpPr>
        <p:grpSpPr>
          <a:xfrm>
            <a:off x="4689605" y="3616362"/>
            <a:ext cx="1225391" cy="1539421"/>
            <a:chOff x="3949950" y="3095545"/>
            <a:chExt cx="1713617" cy="2152765"/>
          </a:xfrm>
        </p:grpSpPr>
        <p:sp>
          <p:nvSpPr>
            <p:cNvPr id="8" name="Freeform 51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52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53"/>
          <p:cNvGrpSpPr/>
          <p:nvPr/>
        </p:nvGrpSpPr>
        <p:grpSpPr>
          <a:xfrm>
            <a:off x="4855744" y="2786631"/>
            <a:ext cx="1677709" cy="1004513"/>
            <a:chOff x="4182282" y="1935228"/>
            <a:chExt cx="2346151" cy="1404736"/>
          </a:xfrm>
        </p:grpSpPr>
        <p:sp>
          <p:nvSpPr>
            <p:cNvPr id="55" name="Freeform 54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55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56"/>
          <p:cNvGrpSpPr/>
          <p:nvPr/>
        </p:nvGrpSpPr>
        <p:grpSpPr>
          <a:xfrm>
            <a:off x="5914996" y="4510438"/>
            <a:ext cx="1677709" cy="1005473"/>
            <a:chOff x="5663567" y="4345842"/>
            <a:chExt cx="2346151" cy="1406079"/>
          </a:xfrm>
        </p:grpSpPr>
        <p:sp>
          <p:nvSpPr>
            <p:cNvPr id="13" name="Freeform 57"/>
            <p:cNvSpPr/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58"/>
            <p:cNvSpPr/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59"/>
          <p:cNvGrpSpPr/>
          <p:nvPr/>
        </p:nvGrpSpPr>
        <p:grpSpPr>
          <a:xfrm>
            <a:off x="5164974" y="4151270"/>
            <a:ext cx="1431863" cy="1364641"/>
            <a:chOff x="4614716" y="3843574"/>
            <a:chExt cx="2002354" cy="1908348"/>
          </a:xfrm>
        </p:grpSpPr>
        <p:sp>
          <p:nvSpPr>
            <p:cNvPr id="16" name="Freeform 60"/>
            <p:cNvSpPr/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61"/>
            <p:cNvSpPr/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62"/>
          <p:cNvGrpSpPr/>
          <p:nvPr/>
        </p:nvGrpSpPr>
        <p:grpSpPr>
          <a:xfrm>
            <a:off x="5851615" y="2786630"/>
            <a:ext cx="1429942" cy="1364641"/>
            <a:chOff x="5574932" y="1935228"/>
            <a:chExt cx="1999668" cy="1908347"/>
          </a:xfrm>
        </p:grpSpPr>
        <p:sp>
          <p:nvSpPr>
            <p:cNvPr id="20" name="Freeform 63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64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65"/>
          <p:cNvGrpSpPr/>
          <p:nvPr/>
        </p:nvGrpSpPr>
        <p:grpSpPr>
          <a:xfrm>
            <a:off x="6533452" y="3145796"/>
            <a:ext cx="1225391" cy="1542303"/>
            <a:chOff x="6528433" y="2437495"/>
            <a:chExt cx="1713617" cy="2156795"/>
          </a:xfrm>
        </p:grpSpPr>
        <p:sp>
          <p:nvSpPr>
            <p:cNvPr id="23" name="Freeform 66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7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txBody>
            <a:bodyPr vert="horz" wrap="square" lIns="96423" tIns="48212" rIns="96423" bIns="48212" numCol="1" anchor="t" anchorCtr="0" compatLnSpc="1"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Freeform 74"/>
          <p:cNvSpPr/>
          <p:nvPr/>
        </p:nvSpPr>
        <p:spPr>
          <a:xfrm>
            <a:off x="4322668" y="1825485"/>
            <a:ext cx="3803113" cy="4023144"/>
          </a:xfrm>
          <a:custGeom>
            <a:avLst/>
            <a:gdLst>
              <a:gd name="connsiteX0" fmla="*/ 2692627 w 4509814"/>
              <a:gd name="connsiteY0" fmla="*/ 4757376 h 4770731"/>
              <a:gd name="connsiteX1" fmla="*/ 2703955 w 4509814"/>
              <a:gd name="connsiteY1" fmla="*/ 4760759 h 4770731"/>
              <a:gd name="connsiteX2" fmla="*/ 2715553 w 4509814"/>
              <a:gd name="connsiteY2" fmla="*/ 4761882 h 4770731"/>
              <a:gd name="connsiteX3" fmla="*/ 2605792 w 4509814"/>
              <a:gd name="connsiteY3" fmla="*/ 4730879 h 4770731"/>
              <a:gd name="connsiteX4" fmla="*/ 2608282 w 4509814"/>
              <a:gd name="connsiteY4" fmla="*/ 4732175 h 4770731"/>
              <a:gd name="connsiteX5" fmla="*/ 2610240 w 4509814"/>
              <a:gd name="connsiteY5" fmla="*/ 4732762 h 4770731"/>
              <a:gd name="connsiteX6" fmla="*/ 2608464 w 4509814"/>
              <a:gd name="connsiteY6" fmla="*/ 4732167 h 4770731"/>
              <a:gd name="connsiteX7" fmla="*/ 2650695 w 4509814"/>
              <a:gd name="connsiteY7" fmla="*/ 4564996 h 4770731"/>
              <a:gd name="connsiteX8" fmla="*/ 2671425 w 4509814"/>
              <a:gd name="connsiteY8" fmla="*/ 4569072 h 4770731"/>
              <a:gd name="connsiteX9" fmla="*/ 2660937 w 4509814"/>
              <a:gd name="connsiteY9" fmla="*/ 4568056 h 4770731"/>
              <a:gd name="connsiteX10" fmla="*/ 2572178 w 4509814"/>
              <a:gd name="connsiteY10" fmla="*/ 4541038 h 4770731"/>
              <a:gd name="connsiteX11" fmla="*/ 2574595 w 4509814"/>
              <a:gd name="connsiteY11" fmla="*/ 4542203 h 4770731"/>
              <a:gd name="connsiteX12" fmla="*/ 2576201 w 4509814"/>
              <a:gd name="connsiteY12" fmla="*/ 4542740 h 4770731"/>
              <a:gd name="connsiteX13" fmla="*/ 2574430 w 4509814"/>
              <a:gd name="connsiteY13" fmla="*/ 4542211 h 4770731"/>
              <a:gd name="connsiteX14" fmla="*/ 734357 w 4509814"/>
              <a:gd name="connsiteY14" fmla="*/ 4133573 h 4770731"/>
              <a:gd name="connsiteX15" fmla="*/ 736807 w 4509814"/>
              <a:gd name="connsiteY15" fmla="*/ 4143832 h 4770731"/>
              <a:gd name="connsiteX16" fmla="*/ 741137 w 4509814"/>
              <a:gd name="connsiteY16" fmla="*/ 4153266 h 4770731"/>
              <a:gd name="connsiteX17" fmla="*/ 880015 w 4509814"/>
              <a:gd name="connsiteY17" fmla="*/ 4000950 h 4770731"/>
              <a:gd name="connsiteX18" fmla="*/ 886145 w 4509814"/>
              <a:gd name="connsiteY18" fmla="*/ 4018758 h 4770731"/>
              <a:gd name="connsiteX19" fmla="*/ 882230 w 4509814"/>
              <a:gd name="connsiteY19" fmla="*/ 4010227 h 4770731"/>
              <a:gd name="connsiteX20" fmla="*/ 640510 w 4509814"/>
              <a:gd name="connsiteY20" fmla="*/ 2073331 h 4770731"/>
              <a:gd name="connsiteX21" fmla="*/ 640510 w 4509814"/>
              <a:gd name="connsiteY21" fmla="*/ 2075601 h 4770731"/>
              <a:gd name="connsiteX22" fmla="*/ 600208 w 4509814"/>
              <a:gd name="connsiteY22" fmla="*/ 2092997 h 4770731"/>
              <a:gd name="connsiteX23" fmla="*/ 616088 w 4509814"/>
              <a:gd name="connsiteY23" fmla="*/ 2082981 h 4770731"/>
              <a:gd name="connsiteX24" fmla="*/ 469479 w 4509814"/>
              <a:gd name="connsiteY24" fmla="*/ 2001738 h 4770731"/>
              <a:gd name="connsiteX25" fmla="*/ 442468 w 4509814"/>
              <a:gd name="connsiteY25" fmla="*/ 2012410 h 4770731"/>
              <a:gd name="connsiteX26" fmla="*/ 424906 w 4509814"/>
              <a:gd name="connsiteY26" fmla="*/ 2023487 h 4770731"/>
              <a:gd name="connsiteX27" fmla="*/ 469479 w 4509814"/>
              <a:gd name="connsiteY27" fmla="*/ 2004248 h 4770731"/>
              <a:gd name="connsiteX28" fmla="*/ 2125631 w 4509814"/>
              <a:gd name="connsiteY28" fmla="*/ 1107539 h 4770731"/>
              <a:gd name="connsiteX29" fmla="*/ 2125732 w 4509814"/>
              <a:gd name="connsiteY29" fmla="*/ 1107539 h 4770731"/>
              <a:gd name="connsiteX30" fmla="*/ 2135179 w 4509814"/>
              <a:gd name="connsiteY30" fmla="*/ 1119279 h 4770731"/>
              <a:gd name="connsiteX31" fmla="*/ 2135090 w 4509814"/>
              <a:gd name="connsiteY31" fmla="*/ 1119286 h 4770731"/>
              <a:gd name="connsiteX32" fmla="*/ 1441926 w 4509814"/>
              <a:gd name="connsiteY32" fmla="*/ 921152 h 4770731"/>
              <a:gd name="connsiteX33" fmla="*/ 1076508 w 4509814"/>
              <a:gd name="connsiteY33" fmla="*/ 1131205 h 4770731"/>
              <a:gd name="connsiteX34" fmla="*/ 503637 w 4509814"/>
              <a:gd name="connsiteY34" fmla="*/ 2124778 h 4770731"/>
              <a:gd name="connsiteX35" fmla="*/ 480333 w 4509814"/>
              <a:gd name="connsiteY35" fmla="*/ 2165197 h 4770731"/>
              <a:gd name="connsiteX36" fmla="*/ 471755 w 4509814"/>
              <a:gd name="connsiteY36" fmla="*/ 2177682 h 4770731"/>
              <a:gd name="connsiteX37" fmla="*/ 470231 w 4509814"/>
              <a:gd name="connsiteY37" fmla="*/ 2182718 h 4770731"/>
              <a:gd name="connsiteX38" fmla="*/ 456325 w 4509814"/>
              <a:gd name="connsiteY38" fmla="*/ 2206835 h 4770731"/>
              <a:gd name="connsiteX39" fmla="*/ 421800 w 4509814"/>
              <a:gd name="connsiteY39" fmla="*/ 2266716 h 4770731"/>
              <a:gd name="connsiteX40" fmla="*/ 461534 w 4509814"/>
              <a:gd name="connsiteY40" fmla="*/ 2211589 h 4770731"/>
              <a:gd name="connsiteX41" fmla="*/ 461775 w 4509814"/>
              <a:gd name="connsiteY41" fmla="*/ 2214898 h 4770731"/>
              <a:gd name="connsiteX42" fmla="*/ 421564 w 4509814"/>
              <a:gd name="connsiteY42" fmla="*/ 2267127 h 4770731"/>
              <a:gd name="connsiteX43" fmla="*/ 266253 w 4509814"/>
              <a:gd name="connsiteY43" fmla="*/ 2538214 h 4770731"/>
              <a:gd name="connsiteX44" fmla="*/ 266253 w 4509814"/>
              <a:gd name="connsiteY44" fmla="*/ 2958550 h 4770731"/>
              <a:gd name="connsiteX45" fmla="*/ 910768 w 4509814"/>
              <a:gd name="connsiteY45" fmla="*/ 4076924 h 4770731"/>
              <a:gd name="connsiteX46" fmla="*/ 919148 w 4509814"/>
              <a:gd name="connsiteY46" fmla="*/ 4091465 h 4770731"/>
              <a:gd name="connsiteX47" fmla="*/ 921266 w 4509814"/>
              <a:gd name="connsiteY47" fmla="*/ 4095711 h 4770731"/>
              <a:gd name="connsiteX48" fmla="*/ 1076533 w 4509814"/>
              <a:gd name="connsiteY48" fmla="*/ 4366857 h 4770731"/>
              <a:gd name="connsiteX49" fmla="*/ 1441867 w 4509814"/>
              <a:gd name="connsiteY49" fmla="*/ 4577073 h 4770731"/>
              <a:gd name="connsiteX50" fmla="*/ 2754028 w 4509814"/>
              <a:gd name="connsiteY50" fmla="*/ 4577073 h 4770731"/>
              <a:gd name="connsiteX51" fmla="*/ 2753584 w 4509814"/>
              <a:gd name="connsiteY51" fmla="*/ 4577030 h 4770731"/>
              <a:gd name="connsiteX52" fmla="*/ 2754235 w 4509814"/>
              <a:gd name="connsiteY52" fmla="*/ 4577072 h 4770731"/>
              <a:gd name="connsiteX53" fmla="*/ 3064841 w 4509814"/>
              <a:gd name="connsiteY53" fmla="*/ 4577072 h 4770731"/>
              <a:gd name="connsiteX54" fmla="*/ 3430259 w 4509814"/>
              <a:gd name="connsiteY54" fmla="*/ 4366818 h 4770731"/>
              <a:gd name="connsiteX55" fmla="*/ 4077735 w 4509814"/>
              <a:gd name="connsiteY55" fmla="*/ 3247981 h 4770731"/>
              <a:gd name="connsiteX56" fmla="*/ 4086557 w 4509814"/>
              <a:gd name="connsiteY56" fmla="*/ 3232736 h 4770731"/>
              <a:gd name="connsiteX57" fmla="*/ 4088248 w 4509814"/>
              <a:gd name="connsiteY57" fmla="*/ 3230529 h 4770731"/>
              <a:gd name="connsiteX58" fmla="*/ 4243560 w 4509814"/>
              <a:gd name="connsiteY58" fmla="*/ 2959336 h 4770731"/>
              <a:gd name="connsiteX59" fmla="*/ 4243560 w 4509814"/>
              <a:gd name="connsiteY59" fmla="*/ 2538835 h 4770731"/>
              <a:gd name="connsiteX60" fmla="*/ 3590092 w 4509814"/>
              <a:gd name="connsiteY60" fmla="*/ 1404482 h 4770731"/>
              <a:gd name="connsiteX61" fmla="*/ 3589104 w 4509814"/>
              <a:gd name="connsiteY61" fmla="*/ 1402766 h 4770731"/>
              <a:gd name="connsiteX62" fmla="*/ 3589002 w 4509814"/>
              <a:gd name="connsiteY62" fmla="*/ 1402514 h 4770731"/>
              <a:gd name="connsiteX63" fmla="*/ 3430650 w 4509814"/>
              <a:gd name="connsiteY63" fmla="*/ 1131367 h 4770731"/>
              <a:gd name="connsiteX64" fmla="*/ 3065226 w 4509814"/>
              <a:gd name="connsiteY64" fmla="*/ 921152 h 4770731"/>
              <a:gd name="connsiteX65" fmla="*/ 2308208 w 4509814"/>
              <a:gd name="connsiteY65" fmla="*/ 921152 h 4770731"/>
              <a:gd name="connsiteX66" fmla="*/ 2254905 w 4509814"/>
              <a:gd name="connsiteY66" fmla="*/ 921152 h 4770731"/>
              <a:gd name="connsiteX67" fmla="*/ 2181292 w 4509814"/>
              <a:gd name="connsiteY67" fmla="*/ 921152 h 4770731"/>
              <a:gd name="connsiteX68" fmla="*/ 1795749 w 4509814"/>
              <a:gd name="connsiteY68" fmla="*/ 921152 h 4770731"/>
              <a:gd name="connsiteX69" fmla="*/ 1779080 w 4509814"/>
              <a:gd name="connsiteY69" fmla="*/ 921152 h 4770731"/>
              <a:gd name="connsiteX70" fmla="*/ 1776248 w 4509814"/>
              <a:gd name="connsiteY70" fmla="*/ 921152 h 4770731"/>
              <a:gd name="connsiteX71" fmla="*/ 1755788 w 4509814"/>
              <a:gd name="connsiteY71" fmla="*/ 921152 h 4770731"/>
              <a:gd name="connsiteX72" fmla="*/ 1756210 w 4509814"/>
              <a:gd name="connsiteY72" fmla="*/ 921192 h 4770731"/>
              <a:gd name="connsiteX73" fmla="*/ 1755576 w 4509814"/>
              <a:gd name="connsiteY73" fmla="*/ 921152 h 4770731"/>
              <a:gd name="connsiteX74" fmla="*/ 1441926 w 4509814"/>
              <a:gd name="connsiteY74" fmla="*/ 921152 h 4770731"/>
              <a:gd name="connsiteX75" fmla="*/ 1843855 w 4509814"/>
              <a:gd name="connsiteY75" fmla="*/ 0 h 4770731"/>
              <a:gd name="connsiteX76" fmla="*/ 2663637 w 4509814"/>
              <a:gd name="connsiteY76" fmla="*/ 0 h 4770731"/>
              <a:gd name="connsiteX77" fmla="*/ 2717073 w 4509814"/>
              <a:gd name="connsiteY77" fmla="*/ 53436 h 4770731"/>
              <a:gd name="connsiteX78" fmla="*/ 2717073 w 4509814"/>
              <a:gd name="connsiteY78" fmla="*/ 267172 h 4770731"/>
              <a:gd name="connsiteX79" fmla="*/ 2663637 w 4509814"/>
              <a:gd name="connsiteY79" fmla="*/ 320608 h 4770731"/>
              <a:gd name="connsiteX80" fmla="*/ 2500481 w 4509814"/>
              <a:gd name="connsiteY80" fmla="*/ 320608 h 4770731"/>
              <a:gd name="connsiteX81" fmla="*/ 2500481 w 4509814"/>
              <a:gd name="connsiteY81" fmla="*/ 727493 h 4770731"/>
              <a:gd name="connsiteX82" fmla="*/ 2673068 w 4509814"/>
              <a:gd name="connsiteY82" fmla="*/ 727493 h 4770731"/>
              <a:gd name="connsiteX83" fmla="*/ 3151075 w 4509814"/>
              <a:gd name="connsiteY83" fmla="*/ 727493 h 4770731"/>
              <a:gd name="connsiteX84" fmla="*/ 3555213 w 4509814"/>
              <a:gd name="connsiteY84" fmla="*/ 959980 h 4770731"/>
              <a:gd name="connsiteX85" fmla="*/ 3730340 w 4509814"/>
              <a:gd name="connsiteY85" fmla="*/ 1259852 h 4770731"/>
              <a:gd name="connsiteX86" fmla="*/ 3730453 w 4509814"/>
              <a:gd name="connsiteY86" fmla="*/ 1260131 h 4770731"/>
              <a:gd name="connsiteX87" fmla="*/ 3731545 w 4509814"/>
              <a:gd name="connsiteY87" fmla="*/ 1262028 h 4770731"/>
              <a:gd name="connsiteX88" fmla="*/ 4454242 w 4509814"/>
              <a:gd name="connsiteY88" fmla="*/ 2516558 h 4770731"/>
              <a:gd name="connsiteX89" fmla="*/ 4454242 w 4509814"/>
              <a:gd name="connsiteY89" fmla="*/ 2981607 h 4770731"/>
              <a:gd name="connsiteX90" fmla="*/ 4282478 w 4509814"/>
              <a:gd name="connsiteY90" fmla="*/ 3281531 h 4770731"/>
              <a:gd name="connsiteX91" fmla="*/ 4280607 w 4509814"/>
              <a:gd name="connsiteY91" fmla="*/ 3283972 h 4770731"/>
              <a:gd name="connsiteX92" fmla="*/ 4270850 w 4509814"/>
              <a:gd name="connsiteY92" fmla="*/ 3300833 h 4770731"/>
              <a:gd name="connsiteX93" fmla="*/ 3554781 w 4509814"/>
              <a:gd name="connsiteY93" fmla="*/ 4538202 h 4770731"/>
              <a:gd name="connsiteX94" fmla="*/ 3150648 w 4509814"/>
              <a:gd name="connsiteY94" fmla="*/ 4770730 h 4770731"/>
              <a:gd name="connsiteX95" fmla="*/ 2807136 w 4509814"/>
              <a:gd name="connsiteY95" fmla="*/ 4770730 h 4770731"/>
              <a:gd name="connsiteX96" fmla="*/ 2806416 w 4509814"/>
              <a:gd name="connsiteY96" fmla="*/ 4770683 h 4770731"/>
              <a:gd name="connsiteX97" fmla="*/ 2806907 w 4509814"/>
              <a:gd name="connsiteY97" fmla="*/ 4770731 h 4770731"/>
              <a:gd name="connsiteX98" fmla="*/ 1355734 w 4509814"/>
              <a:gd name="connsiteY98" fmla="*/ 4770731 h 4770731"/>
              <a:gd name="connsiteX99" fmla="*/ 951695 w 4509814"/>
              <a:gd name="connsiteY99" fmla="*/ 4538245 h 4770731"/>
              <a:gd name="connsiteX100" fmla="*/ 779978 w 4509814"/>
              <a:gd name="connsiteY100" fmla="*/ 4238372 h 4770731"/>
              <a:gd name="connsiteX101" fmla="*/ 777637 w 4509814"/>
              <a:gd name="connsiteY101" fmla="*/ 4233677 h 4770731"/>
              <a:gd name="connsiteX102" fmla="*/ 768368 w 4509814"/>
              <a:gd name="connsiteY102" fmla="*/ 4217596 h 4770731"/>
              <a:gd name="connsiteX103" fmla="*/ 55572 w 4509814"/>
              <a:gd name="connsiteY103" fmla="*/ 2980738 h 4770731"/>
              <a:gd name="connsiteX104" fmla="*/ 55572 w 4509814"/>
              <a:gd name="connsiteY104" fmla="*/ 2515872 h 4770731"/>
              <a:gd name="connsiteX105" fmla="*/ 227337 w 4509814"/>
              <a:gd name="connsiteY105" fmla="*/ 2216064 h 4770731"/>
              <a:gd name="connsiteX106" fmla="*/ 271808 w 4509814"/>
              <a:gd name="connsiteY106" fmla="*/ 2158302 h 4770731"/>
              <a:gd name="connsiteX107" fmla="*/ 271541 w 4509814"/>
              <a:gd name="connsiteY107" fmla="*/ 2154642 h 4770731"/>
              <a:gd name="connsiteX108" fmla="*/ 227597 w 4509814"/>
              <a:gd name="connsiteY108" fmla="*/ 2215610 h 4770731"/>
              <a:gd name="connsiteX109" fmla="*/ 265780 w 4509814"/>
              <a:gd name="connsiteY109" fmla="*/ 2149385 h 4770731"/>
              <a:gd name="connsiteX110" fmla="*/ 281159 w 4509814"/>
              <a:gd name="connsiteY110" fmla="*/ 2122713 h 4770731"/>
              <a:gd name="connsiteX111" fmla="*/ 282844 w 4509814"/>
              <a:gd name="connsiteY111" fmla="*/ 2117144 h 4770731"/>
              <a:gd name="connsiteX112" fmla="*/ 292332 w 4509814"/>
              <a:gd name="connsiteY112" fmla="*/ 2103335 h 4770731"/>
              <a:gd name="connsiteX113" fmla="*/ 318105 w 4509814"/>
              <a:gd name="connsiteY113" fmla="*/ 2058634 h 4770731"/>
              <a:gd name="connsiteX114" fmla="*/ 951667 w 4509814"/>
              <a:gd name="connsiteY114" fmla="*/ 959801 h 4770731"/>
              <a:gd name="connsiteX115" fmla="*/ 1355798 w 4509814"/>
              <a:gd name="connsiteY115" fmla="*/ 727493 h 4770731"/>
              <a:gd name="connsiteX116" fmla="*/ 1702677 w 4509814"/>
              <a:gd name="connsiteY116" fmla="*/ 727493 h 4770731"/>
              <a:gd name="connsiteX117" fmla="*/ 1703378 w 4509814"/>
              <a:gd name="connsiteY117" fmla="*/ 727538 h 4770731"/>
              <a:gd name="connsiteX118" fmla="*/ 1702912 w 4509814"/>
              <a:gd name="connsiteY118" fmla="*/ 727493 h 4770731"/>
              <a:gd name="connsiteX119" fmla="*/ 1725539 w 4509814"/>
              <a:gd name="connsiteY119" fmla="*/ 727493 h 4770731"/>
              <a:gd name="connsiteX120" fmla="*/ 1728671 w 4509814"/>
              <a:gd name="connsiteY120" fmla="*/ 727493 h 4770731"/>
              <a:gd name="connsiteX121" fmla="*/ 1747106 w 4509814"/>
              <a:gd name="connsiteY121" fmla="*/ 727493 h 4770731"/>
              <a:gd name="connsiteX122" fmla="*/ 2006041 w 4509814"/>
              <a:gd name="connsiteY122" fmla="*/ 727493 h 4770731"/>
              <a:gd name="connsiteX123" fmla="*/ 2009331 w 4509814"/>
              <a:gd name="connsiteY123" fmla="*/ 727493 h 4770731"/>
              <a:gd name="connsiteX124" fmla="*/ 2009331 w 4509814"/>
              <a:gd name="connsiteY124" fmla="*/ 320608 h 4770731"/>
              <a:gd name="connsiteX125" fmla="*/ 1843855 w 4509814"/>
              <a:gd name="connsiteY125" fmla="*/ 320608 h 4770731"/>
              <a:gd name="connsiteX126" fmla="*/ 1790419 w 4509814"/>
              <a:gd name="connsiteY126" fmla="*/ 267172 h 4770731"/>
              <a:gd name="connsiteX127" fmla="*/ 1790419 w 4509814"/>
              <a:gd name="connsiteY127" fmla="*/ 53436 h 4770731"/>
              <a:gd name="connsiteX128" fmla="*/ 1843855 w 4509814"/>
              <a:gd name="connsiteY128" fmla="*/ 0 h 477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509814" h="4770731">
                <a:moveTo>
                  <a:pt x="2692627" y="4757376"/>
                </a:moveTo>
                <a:lnTo>
                  <a:pt x="2703955" y="4760759"/>
                </a:lnTo>
                <a:lnTo>
                  <a:pt x="2715553" y="4761882"/>
                </a:lnTo>
                <a:close/>
                <a:moveTo>
                  <a:pt x="2605792" y="4730879"/>
                </a:moveTo>
                <a:lnTo>
                  <a:pt x="2608282" y="4732175"/>
                </a:lnTo>
                <a:lnTo>
                  <a:pt x="2610240" y="4732762"/>
                </a:lnTo>
                <a:lnTo>
                  <a:pt x="2608464" y="4732167"/>
                </a:lnTo>
                <a:close/>
                <a:moveTo>
                  <a:pt x="2650695" y="4564996"/>
                </a:moveTo>
                <a:lnTo>
                  <a:pt x="2671425" y="4569072"/>
                </a:lnTo>
                <a:lnTo>
                  <a:pt x="2660937" y="4568056"/>
                </a:lnTo>
                <a:close/>
                <a:moveTo>
                  <a:pt x="2572178" y="4541038"/>
                </a:moveTo>
                <a:lnTo>
                  <a:pt x="2574595" y="4542203"/>
                </a:lnTo>
                <a:lnTo>
                  <a:pt x="2576201" y="4542740"/>
                </a:lnTo>
                <a:lnTo>
                  <a:pt x="2574430" y="4542211"/>
                </a:lnTo>
                <a:close/>
                <a:moveTo>
                  <a:pt x="734357" y="4133573"/>
                </a:moveTo>
                <a:lnTo>
                  <a:pt x="736807" y="4143832"/>
                </a:lnTo>
                <a:lnTo>
                  <a:pt x="741137" y="4153266"/>
                </a:lnTo>
                <a:close/>
                <a:moveTo>
                  <a:pt x="880015" y="4000950"/>
                </a:moveTo>
                <a:lnTo>
                  <a:pt x="886145" y="4018758"/>
                </a:lnTo>
                <a:lnTo>
                  <a:pt x="882230" y="4010227"/>
                </a:lnTo>
                <a:close/>
                <a:moveTo>
                  <a:pt x="640510" y="2073331"/>
                </a:moveTo>
                <a:lnTo>
                  <a:pt x="640510" y="2075601"/>
                </a:lnTo>
                <a:lnTo>
                  <a:pt x="600208" y="2092997"/>
                </a:lnTo>
                <a:lnTo>
                  <a:pt x="616088" y="2082981"/>
                </a:lnTo>
                <a:close/>
                <a:moveTo>
                  <a:pt x="469479" y="2001738"/>
                </a:moveTo>
                <a:lnTo>
                  <a:pt x="442468" y="2012410"/>
                </a:lnTo>
                <a:lnTo>
                  <a:pt x="424906" y="2023487"/>
                </a:lnTo>
                <a:lnTo>
                  <a:pt x="469479" y="2004248"/>
                </a:lnTo>
                <a:close/>
                <a:moveTo>
                  <a:pt x="2125631" y="1107539"/>
                </a:moveTo>
                <a:lnTo>
                  <a:pt x="2125732" y="1107539"/>
                </a:lnTo>
                <a:lnTo>
                  <a:pt x="2135179" y="1119279"/>
                </a:lnTo>
                <a:lnTo>
                  <a:pt x="2135090" y="1119286"/>
                </a:lnTo>
                <a:close/>
                <a:moveTo>
                  <a:pt x="1441926" y="921152"/>
                </a:moveTo>
                <a:cubicBezTo>
                  <a:pt x="1307941" y="921152"/>
                  <a:pt x="1143502" y="1015524"/>
                  <a:pt x="1076508" y="1131205"/>
                </a:cubicBezTo>
                <a:cubicBezTo>
                  <a:pt x="749154" y="1698960"/>
                  <a:pt x="585476" y="1982838"/>
                  <a:pt x="503637" y="2124778"/>
                </a:cubicBezTo>
                <a:lnTo>
                  <a:pt x="480333" y="2165197"/>
                </a:lnTo>
                <a:lnTo>
                  <a:pt x="471755" y="2177682"/>
                </a:lnTo>
                <a:lnTo>
                  <a:pt x="470231" y="2182718"/>
                </a:lnTo>
                <a:lnTo>
                  <a:pt x="456325" y="2206835"/>
                </a:lnTo>
                <a:cubicBezTo>
                  <a:pt x="421800" y="2266716"/>
                  <a:pt x="421800" y="2266716"/>
                  <a:pt x="421800" y="2266716"/>
                </a:cubicBezTo>
                <a:lnTo>
                  <a:pt x="461534" y="2211589"/>
                </a:lnTo>
                <a:lnTo>
                  <a:pt x="461775" y="2214898"/>
                </a:lnTo>
                <a:lnTo>
                  <a:pt x="421564" y="2267127"/>
                </a:lnTo>
                <a:cubicBezTo>
                  <a:pt x="266253" y="2538214"/>
                  <a:pt x="266253" y="2538214"/>
                  <a:pt x="266253" y="2538214"/>
                </a:cubicBezTo>
                <a:cubicBezTo>
                  <a:pt x="199255" y="2653960"/>
                  <a:pt x="199255" y="2842805"/>
                  <a:pt x="266253" y="2958550"/>
                </a:cubicBezTo>
                <a:cubicBezTo>
                  <a:pt x="757313" y="3810645"/>
                  <a:pt x="880077" y="4023668"/>
                  <a:pt x="910768" y="4076924"/>
                </a:cubicBezTo>
                <a:lnTo>
                  <a:pt x="919148" y="4091465"/>
                </a:lnTo>
                <a:lnTo>
                  <a:pt x="921266" y="4095711"/>
                </a:lnTo>
                <a:cubicBezTo>
                  <a:pt x="1076533" y="4366857"/>
                  <a:pt x="1076533" y="4366857"/>
                  <a:pt x="1076533" y="4366857"/>
                </a:cubicBezTo>
                <a:cubicBezTo>
                  <a:pt x="1143511" y="4482628"/>
                  <a:pt x="1307912" y="4577073"/>
                  <a:pt x="1441867" y="4577073"/>
                </a:cubicBezTo>
                <a:cubicBezTo>
                  <a:pt x="2754028" y="4577073"/>
                  <a:pt x="2754028" y="4577073"/>
                  <a:pt x="2754028" y="4577073"/>
                </a:cubicBezTo>
                <a:lnTo>
                  <a:pt x="2753584" y="4577030"/>
                </a:lnTo>
                <a:lnTo>
                  <a:pt x="2754235" y="4577072"/>
                </a:lnTo>
                <a:cubicBezTo>
                  <a:pt x="3064841" y="4577072"/>
                  <a:pt x="3064841" y="4577072"/>
                  <a:pt x="3064841" y="4577072"/>
                </a:cubicBezTo>
                <a:cubicBezTo>
                  <a:pt x="3198828" y="4577072"/>
                  <a:pt x="3363265" y="4482610"/>
                  <a:pt x="3430259" y="4366818"/>
                </a:cubicBezTo>
                <a:cubicBezTo>
                  <a:pt x="3923573" y="3514371"/>
                  <a:pt x="4046902" y="3301259"/>
                  <a:pt x="4077735" y="3247981"/>
                </a:cubicBezTo>
                <a:lnTo>
                  <a:pt x="4086557" y="3232736"/>
                </a:lnTo>
                <a:lnTo>
                  <a:pt x="4088248" y="3230529"/>
                </a:lnTo>
                <a:cubicBezTo>
                  <a:pt x="4243560" y="2959336"/>
                  <a:pt x="4243560" y="2959336"/>
                  <a:pt x="4243560" y="2959336"/>
                </a:cubicBezTo>
                <a:cubicBezTo>
                  <a:pt x="4310556" y="2843546"/>
                  <a:pt x="4310556" y="2654625"/>
                  <a:pt x="4243560" y="2538835"/>
                </a:cubicBezTo>
                <a:cubicBezTo>
                  <a:pt x="3670656" y="1544333"/>
                  <a:pt x="3599043" y="1420020"/>
                  <a:pt x="3590092" y="1404482"/>
                </a:cubicBezTo>
                <a:lnTo>
                  <a:pt x="3589104" y="1402766"/>
                </a:lnTo>
                <a:lnTo>
                  <a:pt x="3589002" y="1402514"/>
                </a:lnTo>
                <a:cubicBezTo>
                  <a:pt x="3430650" y="1131367"/>
                  <a:pt x="3430650" y="1131367"/>
                  <a:pt x="3430650" y="1131367"/>
                </a:cubicBezTo>
                <a:cubicBezTo>
                  <a:pt x="3363657" y="1015596"/>
                  <a:pt x="3199215" y="921152"/>
                  <a:pt x="3065226" y="921152"/>
                </a:cubicBezTo>
                <a:cubicBezTo>
                  <a:pt x="2737867" y="921152"/>
                  <a:pt x="2492348" y="921152"/>
                  <a:pt x="2308208" y="921152"/>
                </a:cubicBezTo>
                <a:lnTo>
                  <a:pt x="2254905" y="921152"/>
                </a:lnTo>
                <a:lnTo>
                  <a:pt x="2181292" y="921152"/>
                </a:lnTo>
                <a:cubicBezTo>
                  <a:pt x="1949199" y="921152"/>
                  <a:pt x="1843703" y="921152"/>
                  <a:pt x="1795749" y="921152"/>
                </a:cubicBezTo>
                <a:lnTo>
                  <a:pt x="1779080" y="921152"/>
                </a:lnTo>
                <a:lnTo>
                  <a:pt x="1776248" y="921152"/>
                </a:lnTo>
                <a:cubicBezTo>
                  <a:pt x="1755788" y="921152"/>
                  <a:pt x="1755788" y="921152"/>
                  <a:pt x="1755788" y="921152"/>
                </a:cubicBezTo>
                <a:lnTo>
                  <a:pt x="1756210" y="921192"/>
                </a:lnTo>
                <a:lnTo>
                  <a:pt x="1755576" y="921152"/>
                </a:lnTo>
                <a:cubicBezTo>
                  <a:pt x="1441926" y="921152"/>
                  <a:pt x="1441926" y="921152"/>
                  <a:pt x="1441926" y="921152"/>
                </a:cubicBezTo>
                <a:close/>
                <a:moveTo>
                  <a:pt x="1843855" y="0"/>
                </a:moveTo>
                <a:lnTo>
                  <a:pt x="2663637" y="0"/>
                </a:lnTo>
                <a:cubicBezTo>
                  <a:pt x="2693149" y="0"/>
                  <a:pt x="2717073" y="23924"/>
                  <a:pt x="2717073" y="53436"/>
                </a:cubicBezTo>
                <a:lnTo>
                  <a:pt x="2717073" y="267172"/>
                </a:lnTo>
                <a:cubicBezTo>
                  <a:pt x="2717073" y="296684"/>
                  <a:pt x="2693149" y="320608"/>
                  <a:pt x="2663637" y="320608"/>
                </a:cubicBezTo>
                <a:lnTo>
                  <a:pt x="2500481" y="320608"/>
                </a:lnTo>
                <a:lnTo>
                  <a:pt x="2500481" y="727493"/>
                </a:lnTo>
                <a:lnTo>
                  <a:pt x="2673068" y="727493"/>
                </a:lnTo>
                <a:cubicBezTo>
                  <a:pt x="2811662" y="727493"/>
                  <a:pt x="2970055" y="727493"/>
                  <a:pt x="3151075" y="727493"/>
                </a:cubicBezTo>
                <a:cubicBezTo>
                  <a:pt x="3299259" y="727493"/>
                  <a:pt x="3481121" y="831943"/>
                  <a:pt x="3555213" y="959980"/>
                </a:cubicBezTo>
                <a:cubicBezTo>
                  <a:pt x="3555213" y="959980"/>
                  <a:pt x="3555213" y="959980"/>
                  <a:pt x="3730340" y="1259852"/>
                </a:cubicBezTo>
                <a:lnTo>
                  <a:pt x="3730453" y="1260131"/>
                </a:lnTo>
                <a:lnTo>
                  <a:pt x="3731545" y="1262028"/>
                </a:lnTo>
                <a:cubicBezTo>
                  <a:pt x="3741446" y="1279213"/>
                  <a:pt x="3820645" y="1416697"/>
                  <a:pt x="4454242" y="2516558"/>
                </a:cubicBezTo>
                <a:cubicBezTo>
                  <a:pt x="4528338" y="2644614"/>
                  <a:pt x="4528338" y="2853550"/>
                  <a:pt x="4454242" y="2981607"/>
                </a:cubicBezTo>
                <a:cubicBezTo>
                  <a:pt x="4454242" y="2981607"/>
                  <a:pt x="4454242" y="2981607"/>
                  <a:pt x="4282478" y="3281531"/>
                </a:cubicBezTo>
                <a:lnTo>
                  <a:pt x="4280607" y="3283972"/>
                </a:lnTo>
                <a:lnTo>
                  <a:pt x="4270850" y="3300833"/>
                </a:lnTo>
                <a:cubicBezTo>
                  <a:pt x="4236751" y="3359754"/>
                  <a:pt x="4100357" y="3595444"/>
                  <a:pt x="3554781" y="4538202"/>
                </a:cubicBezTo>
                <a:cubicBezTo>
                  <a:pt x="3480688" y="4666261"/>
                  <a:pt x="3298831" y="4770730"/>
                  <a:pt x="3150648" y="4770730"/>
                </a:cubicBezTo>
                <a:cubicBezTo>
                  <a:pt x="3150648" y="4770730"/>
                  <a:pt x="3150648" y="4770730"/>
                  <a:pt x="2807136" y="4770730"/>
                </a:cubicBezTo>
                <a:lnTo>
                  <a:pt x="2806416" y="4770683"/>
                </a:lnTo>
                <a:lnTo>
                  <a:pt x="2806907" y="4770731"/>
                </a:lnTo>
                <a:cubicBezTo>
                  <a:pt x="2806907" y="4770731"/>
                  <a:pt x="2806907" y="4770731"/>
                  <a:pt x="1355734" y="4770731"/>
                </a:cubicBezTo>
                <a:cubicBezTo>
                  <a:pt x="1207586" y="4770731"/>
                  <a:pt x="1025768" y="4666281"/>
                  <a:pt x="951695" y="4538245"/>
                </a:cubicBezTo>
                <a:cubicBezTo>
                  <a:pt x="951695" y="4538245"/>
                  <a:pt x="951695" y="4538245"/>
                  <a:pt x="779978" y="4238372"/>
                </a:cubicBezTo>
                <a:lnTo>
                  <a:pt x="777637" y="4233677"/>
                </a:lnTo>
                <a:lnTo>
                  <a:pt x="768368" y="4217596"/>
                </a:lnTo>
                <a:cubicBezTo>
                  <a:pt x="734425" y="4158696"/>
                  <a:pt x="598655" y="3923105"/>
                  <a:pt x="55572" y="2980738"/>
                </a:cubicBezTo>
                <a:cubicBezTo>
                  <a:pt x="-18525" y="2852732"/>
                  <a:pt x="-18525" y="2643878"/>
                  <a:pt x="55572" y="2515872"/>
                </a:cubicBezTo>
                <a:cubicBezTo>
                  <a:pt x="55572" y="2515872"/>
                  <a:pt x="55572" y="2515872"/>
                  <a:pt x="227337" y="2216064"/>
                </a:cubicBezTo>
                <a:lnTo>
                  <a:pt x="271808" y="2158302"/>
                </a:lnTo>
                <a:lnTo>
                  <a:pt x="271541" y="2154642"/>
                </a:lnTo>
                <a:lnTo>
                  <a:pt x="227597" y="2215610"/>
                </a:lnTo>
                <a:cubicBezTo>
                  <a:pt x="227597" y="2215610"/>
                  <a:pt x="227597" y="2215610"/>
                  <a:pt x="265780" y="2149385"/>
                </a:cubicBezTo>
                <a:lnTo>
                  <a:pt x="281159" y="2122713"/>
                </a:lnTo>
                <a:lnTo>
                  <a:pt x="282844" y="2117144"/>
                </a:lnTo>
                <a:lnTo>
                  <a:pt x="292332" y="2103335"/>
                </a:lnTo>
                <a:lnTo>
                  <a:pt x="318105" y="2058634"/>
                </a:lnTo>
                <a:cubicBezTo>
                  <a:pt x="408615" y="1901657"/>
                  <a:pt x="589632" y="1587705"/>
                  <a:pt x="951667" y="959801"/>
                </a:cubicBezTo>
                <a:cubicBezTo>
                  <a:pt x="1025759" y="831863"/>
                  <a:pt x="1207618" y="727493"/>
                  <a:pt x="1355798" y="727493"/>
                </a:cubicBezTo>
                <a:cubicBezTo>
                  <a:pt x="1355798" y="727493"/>
                  <a:pt x="1355798" y="727493"/>
                  <a:pt x="1702677" y="727493"/>
                </a:cubicBezTo>
                <a:lnTo>
                  <a:pt x="1703378" y="727538"/>
                </a:lnTo>
                <a:lnTo>
                  <a:pt x="1702912" y="727493"/>
                </a:lnTo>
                <a:cubicBezTo>
                  <a:pt x="1702912" y="727493"/>
                  <a:pt x="1702912" y="727493"/>
                  <a:pt x="1725539" y="727493"/>
                </a:cubicBezTo>
                <a:lnTo>
                  <a:pt x="1728671" y="727493"/>
                </a:lnTo>
                <a:lnTo>
                  <a:pt x="1747106" y="727493"/>
                </a:lnTo>
                <a:cubicBezTo>
                  <a:pt x="1786881" y="727493"/>
                  <a:pt x="1862454" y="727493"/>
                  <a:pt x="2006041" y="727493"/>
                </a:cubicBezTo>
                <a:lnTo>
                  <a:pt x="2009331" y="727493"/>
                </a:lnTo>
                <a:lnTo>
                  <a:pt x="2009331" y="320608"/>
                </a:lnTo>
                <a:lnTo>
                  <a:pt x="1843855" y="320608"/>
                </a:lnTo>
                <a:cubicBezTo>
                  <a:pt x="1814343" y="320608"/>
                  <a:pt x="1790419" y="296684"/>
                  <a:pt x="1790419" y="267172"/>
                </a:cubicBezTo>
                <a:lnTo>
                  <a:pt x="1790419" y="53436"/>
                </a:lnTo>
                <a:cubicBezTo>
                  <a:pt x="1790419" y="23924"/>
                  <a:pt x="1814343" y="0"/>
                  <a:pt x="18438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AU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8"/>
          <p:cNvSpPr>
            <a:spLocks noGrp="1"/>
          </p:cNvSpPr>
          <p:nvPr/>
        </p:nvSpPr>
        <p:spPr>
          <a:xfrm>
            <a:off x="1215390" y="2320290"/>
            <a:ext cx="2246630" cy="353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ACS+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静态交通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云停车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9"/>
          <p:cNvSpPr>
            <a:spLocks noGrp="1"/>
          </p:cNvSpPr>
          <p:nvPr/>
        </p:nvSpPr>
        <p:spPr>
          <a:xfrm>
            <a:off x="1215570" y="2673985"/>
            <a:ext cx="2320925" cy="338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A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上下行数据打通，打破数据孤岛、同时打破地域限制，可在中心对现场进行管控。</a:t>
            </a:r>
            <a:endParaRPr lang="zh-CN" altLang="en-AU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Text Placeholder 8"/>
          <p:cNvSpPr>
            <a:spLocks noGrp="1"/>
          </p:cNvSpPr>
          <p:nvPr/>
        </p:nvSpPr>
        <p:spPr>
          <a:xfrm>
            <a:off x="1215570" y="3616960"/>
            <a:ext cx="1571625" cy="354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行呗</a:t>
            </a:r>
            <a:endParaRPr lang="zh-CN" altLang="en-AU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9"/>
          <p:cNvSpPr>
            <a:spLocks noGrp="1"/>
          </p:cNvSpPr>
          <p:nvPr/>
        </p:nvSpPr>
        <p:spPr>
          <a:xfrm>
            <a:off x="1215570" y="3970973"/>
            <a:ext cx="2320925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端业务的的整合接入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 Placeholder 8"/>
          <p:cNvSpPr>
            <a:spLocks noGrp="1"/>
          </p:cNvSpPr>
          <p:nvPr/>
        </p:nvSpPr>
        <p:spPr>
          <a:xfrm>
            <a:off x="1215570" y="4912360"/>
            <a:ext cx="1571625" cy="352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嵌入式开发部</a:t>
            </a:r>
            <a:endParaRPr lang="zh-CN" altLang="en-AU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Text Placeholder 9"/>
          <p:cNvSpPr>
            <a:spLocks noGrp="1"/>
          </p:cNvSpPr>
          <p:nvPr/>
        </p:nvSpPr>
        <p:spPr>
          <a:xfrm>
            <a:off x="1215570" y="5264785"/>
            <a:ext cx="2320925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 Placeholder 8"/>
          <p:cNvSpPr>
            <a:spLocks noGrp="1"/>
          </p:cNvSpPr>
          <p:nvPr/>
        </p:nvSpPr>
        <p:spPr>
          <a:xfrm>
            <a:off x="9287791" y="2319973"/>
            <a:ext cx="1571625" cy="354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财务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Text Placeholder 9"/>
          <p:cNvSpPr>
            <a:spLocks noGrp="1"/>
          </p:cNvSpPr>
          <p:nvPr/>
        </p:nvSpPr>
        <p:spPr>
          <a:xfrm>
            <a:off x="8624216" y="2673985"/>
            <a:ext cx="2235200" cy="338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收集相关需求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Text Placeholder 8"/>
          <p:cNvSpPr>
            <a:spLocks noGrp="1"/>
          </p:cNvSpPr>
          <p:nvPr/>
        </p:nvSpPr>
        <p:spPr>
          <a:xfrm>
            <a:off x="9289379" y="3616960"/>
            <a:ext cx="1570037" cy="354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运维、售后</a:t>
            </a:r>
            <a:endParaRPr lang="zh-CN" altLang="en-AU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9"/>
          <p:cNvSpPr>
            <a:spLocks noGrp="1"/>
          </p:cNvSpPr>
          <p:nvPr/>
        </p:nvSpPr>
        <p:spPr>
          <a:xfrm>
            <a:off x="8625804" y="3970973"/>
            <a:ext cx="2233612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协调相关现场验证，跟进现场反馈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 Placeholder 8"/>
          <p:cNvSpPr>
            <a:spLocks noGrp="1"/>
          </p:cNvSpPr>
          <p:nvPr/>
        </p:nvSpPr>
        <p:spPr>
          <a:xfrm>
            <a:off x="9287791" y="4912360"/>
            <a:ext cx="1571625" cy="352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A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现场客户</a:t>
            </a:r>
            <a:endParaRPr lang="zh-CN" altLang="en-AU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Text Placeholder 9"/>
          <p:cNvSpPr>
            <a:spLocks noGrp="1"/>
          </p:cNvSpPr>
          <p:nvPr/>
        </p:nvSpPr>
        <p:spPr>
          <a:xfrm>
            <a:off x="8624216" y="5264785"/>
            <a:ext cx="2235200" cy="33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早期公联安达、近期成都天府、上海世贸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5445805" y="2932885"/>
            <a:ext cx="470335" cy="537221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23" tIns="48212" rIns="96423" bIns="48212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AutoShape 15"/>
          <p:cNvSpPr/>
          <p:nvPr/>
        </p:nvSpPr>
        <p:spPr bwMode="auto">
          <a:xfrm>
            <a:off x="6566584" y="3012847"/>
            <a:ext cx="485958" cy="473868"/>
          </a:xfrm>
          <a:custGeom>
            <a:avLst/>
            <a:gdLst>
              <a:gd name="T0" fmla="+- 0 10782 53"/>
              <a:gd name="T1" fmla="*/ T0 w 21459"/>
              <a:gd name="T2" fmla="+- 0 10819 39"/>
              <a:gd name="T3" fmla="*/ 10819 h 21561"/>
              <a:gd name="T4" fmla="+- 0 10782 53"/>
              <a:gd name="T5" fmla="*/ T4 w 21459"/>
              <a:gd name="T6" fmla="+- 0 10819 39"/>
              <a:gd name="T7" fmla="*/ 10819 h 21561"/>
              <a:gd name="T8" fmla="+- 0 10782 53"/>
              <a:gd name="T9" fmla="*/ T8 w 21459"/>
              <a:gd name="T10" fmla="+- 0 10819 39"/>
              <a:gd name="T11" fmla="*/ 10819 h 21561"/>
              <a:gd name="T12" fmla="+- 0 10782 53"/>
              <a:gd name="T13" fmla="*/ T12 w 21459"/>
              <a:gd name="T14" fmla="+- 0 10819 39"/>
              <a:gd name="T15" fmla="*/ 10819 h 215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59" h="21561">
                <a:moveTo>
                  <a:pt x="20359" y="4319"/>
                </a:moveTo>
                <a:cubicBezTo>
                  <a:pt x="20703" y="4451"/>
                  <a:pt x="20960" y="4653"/>
                  <a:pt x="21125" y="4923"/>
                </a:cubicBezTo>
                <a:cubicBezTo>
                  <a:pt x="21468" y="5418"/>
                  <a:pt x="21546" y="6025"/>
                  <a:pt x="21363" y="6735"/>
                </a:cubicBezTo>
                <a:lnTo>
                  <a:pt x="17812" y="19432"/>
                </a:lnTo>
                <a:cubicBezTo>
                  <a:pt x="17663" y="20051"/>
                  <a:pt x="17338" y="20561"/>
                  <a:pt x="16840" y="20960"/>
                </a:cubicBezTo>
                <a:cubicBezTo>
                  <a:pt x="16342" y="21361"/>
                  <a:pt x="15810" y="21560"/>
                  <a:pt x="15242" y="21560"/>
                </a:cubicBezTo>
                <a:lnTo>
                  <a:pt x="3374" y="21560"/>
                </a:lnTo>
                <a:cubicBezTo>
                  <a:pt x="3031" y="21560"/>
                  <a:pt x="2698" y="21496"/>
                  <a:pt x="2378" y="21358"/>
                </a:cubicBezTo>
                <a:cubicBezTo>
                  <a:pt x="2056" y="21223"/>
                  <a:pt x="1747" y="21042"/>
                  <a:pt x="1456" y="20810"/>
                </a:cubicBezTo>
                <a:cubicBezTo>
                  <a:pt x="1162" y="20581"/>
                  <a:pt x="906" y="20312"/>
                  <a:pt x="683" y="19998"/>
                </a:cubicBezTo>
                <a:cubicBezTo>
                  <a:pt x="463" y="19685"/>
                  <a:pt x="287" y="19345"/>
                  <a:pt x="161" y="18978"/>
                </a:cubicBezTo>
                <a:cubicBezTo>
                  <a:pt x="-46" y="18345"/>
                  <a:pt x="-53" y="17750"/>
                  <a:pt x="138" y="17199"/>
                </a:cubicBezTo>
                <a:cubicBezTo>
                  <a:pt x="156" y="17049"/>
                  <a:pt x="172" y="16900"/>
                  <a:pt x="188" y="16759"/>
                </a:cubicBezTo>
                <a:cubicBezTo>
                  <a:pt x="206" y="16613"/>
                  <a:pt x="222" y="16449"/>
                  <a:pt x="237" y="16273"/>
                </a:cubicBezTo>
                <a:cubicBezTo>
                  <a:pt x="237" y="16179"/>
                  <a:pt x="222" y="16082"/>
                  <a:pt x="188" y="15985"/>
                </a:cubicBezTo>
                <a:cubicBezTo>
                  <a:pt x="156" y="15889"/>
                  <a:pt x="146" y="15792"/>
                  <a:pt x="161" y="15695"/>
                </a:cubicBezTo>
                <a:cubicBezTo>
                  <a:pt x="180" y="15549"/>
                  <a:pt x="245" y="15402"/>
                  <a:pt x="358" y="15256"/>
                </a:cubicBezTo>
                <a:cubicBezTo>
                  <a:pt x="471" y="15109"/>
                  <a:pt x="578" y="14942"/>
                  <a:pt x="678" y="14757"/>
                </a:cubicBezTo>
                <a:cubicBezTo>
                  <a:pt x="872" y="14411"/>
                  <a:pt x="1060" y="13986"/>
                  <a:pt x="1249" y="13485"/>
                </a:cubicBezTo>
                <a:cubicBezTo>
                  <a:pt x="1438" y="12987"/>
                  <a:pt x="1574" y="12553"/>
                  <a:pt x="1655" y="12190"/>
                </a:cubicBezTo>
                <a:cubicBezTo>
                  <a:pt x="1689" y="12040"/>
                  <a:pt x="1686" y="11896"/>
                  <a:pt x="1642" y="11762"/>
                </a:cubicBezTo>
                <a:cubicBezTo>
                  <a:pt x="1603" y="11627"/>
                  <a:pt x="1597" y="11504"/>
                  <a:pt x="1631" y="11389"/>
                </a:cubicBezTo>
                <a:cubicBezTo>
                  <a:pt x="1665" y="11240"/>
                  <a:pt x="1734" y="11111"/>
                  <a:pt x="1838" y="11005"/>
                </a:cubicBezTo>
                <a:cubicBezTo>
                  <a:pt x="1943" y="10897"/>
                  <a:pt x="2027" y="10788"/>
                  <a:pt x="2095" y="10671"/>
                </a:cubicBezTo>
                <a:cubicBezTo>
                  <a:pt x="2179" y="10507"/>
                  <a:pt x="2268" y="10308"/>
                  <a:pt x="2365" y="10082"/>
                </a:cubicBezTo>
                <a:cubicBezTo>
                  <a:pt x="2459" y="9859"/>
                  <a:pt x="2551" y="9628"/>
                  <a:pt x="2635" y="9390"/>
                </a:cubicBezTo>
                <a:cubicBezTo>
                  <a:pt x="2719" y="9150"/>
                  <a:pt x="2784" y="8918"/>
                  <a:pt x="2837" y="8690"/>
                </a:cubicBezTo>
                <a:cubicBezTo>
                  <a:pt x="2887" y="8461"/>
                  <a:pt x="2918" y="8271"/>
                  <a:pt x="2936" y="8118"/>
                </a:cubicBezTo>
                <a:cubicBezTo>
                  <a:pt x="2952" y="7972"/>
                  <a:pt x="2944" y="7816"/>
                  <a:pt x="2910" y="7655"/>
                </a:cubicBezTo>
                <a:cubicBezTo>
                  <a:pt x="2876" y="7497"/>
                  <a:pt x="2876" y="7365"/>
                  <a:pt x="2910" y="7248"/>
                </a:cubicBezTo>
                <a:cubicBezTo>
                  <a:pt x="2960" y="7101"/>
                  <a:pt x="3046" y="6978"/>
                  <a:pt x="3167" y="6878"/>
                </a:cubicBezTo>
                <a:cubicBezTo>
                  <a:pt x="3288" y="6778"/>
                  <a:pt x="3390" y="6664"/>
                  <a:pt x="3476" y="6532"/>
                </a:cubicBezTo>
                <a:cubicBezTo>
                  <a:pt x="3557" y="6421"/>
                  <a:pt x="3649" y="6263"/>
                  <a:pt x="3746" y="6049"/>
                </a:cubicBezTo>
                <a:cubicBezTo>
                  <a:pt x="3840" y="5841"/>
                  <a:pt x="3937" y="5609"/>
                  <a:pt x="4034" y="5354"/>
                </a:cubicBezTo>
                <a:cubicBezTo>
                  <a:pt x="4129" y="5102"/>
                  <a:pt x="4210" y="4856"/>
                  <a:pt x="4278" y="4618"/>
                </a:cubicBezTo>
                <a:cubicBezTo>
                  <a:pt x="4344" y="4381"/>
                  <a:pt x="4385" y="4170"/>
                  <a:pt x="4404" y="3979"/>
                </a:cubicBezTo>
                <a:cubicBezTo>
                  <a:pt x="4420" y="3868"/>
                  <a:pt x="4404" y="3754"/>
                  <a:pt x="4354" y="3636"/>
                </a:cubicBezTo>
                <a:cubicBezTo>
                  <a:pt x="4304" y="3519"/>
                  <a:pt x="4294" y="3390"/>
                  <a:pt x="4328" y="3249"/>
                </a:cubicBezTo>
                <a:cubicBezTo>
                  <a:pt x="4362" y="3120"/>
                  <a:pt x="4438" y="2980"/>
                  <a:pt x="4561" y="2836"/>
                </a:cubicBezTo>
                <a:cubicBezTo>
                  <a:pt x="4682" y="2692"/>
                  <a:pt x="4792" y="2543"/>
                  <a:pt x="4894" y="2393"/>
                </a:cubicBezTo>
                <a:cubicBezTo>
                  <a:pt x="5025" y="2159"/>
                  <a:pt x="5145" y="1886"/>
                  <a:pt x="5250" y="1573"/>
                </a:cubicBezTo>
                <a:cubicBezTo>
                  <a:pt x="5355" y="1262"/>
                  <a:pt x="5481" y="975"/>
                  <a:pt x="5625" y="717"/>
                </a:cubicBezTo>
                <a:cubicBezTo>
                  <a:pt x="5772" y="462"/>
                  <a:pt x="5966" y="259"/>
                  <a:pt x="6204" y="116"/>
                </a:cubicBezTo>
                <a:cubicBezTo>
                  <a:pt x="6440" y="-31"/>
                  <a:pt x="6767" y="-39"/>
                  <a:pt x="7176" y="92"/>
                </a:cubicBezTo>
                <a:lnTo>
                  <a:pt x="7150" y="151"/>
                </a:lnTo>
                <a:cubicBezTo>
                  <a:pt x="7409" y="54"/>
                  <a:pt x="7635" y="10"/>
                  <a:pt x="7829" y="10"/>
                </a:cubicBezTo>
                <a:lnTo>
                  <a:pt x="17613" y="10"/>
                </a:lnTo>
                <a:cubicBezTo>
                  <a:pt x="18266" y="10"/>
                  <a:pt x="18764" y="277"/>
                  <a:pt x="19107" y="805"/>
                </a:cubicBezTo>
                <a:cubicBezTo>
                  <a:pt x="19448" y="1303"/>
                  <a:pt x="19524" y="1904"/>
                  <a:pt x="19330" y="2616"/>
                </a:cubicBezTo>
                <a:lnTo>
                  <a:pt x="15782" y="15329"/>
                </a:lnTo>
                <a:cubicBezTo>
                  <a:pt x="15630" y="15918"/>
                  <a:pt x="15307" y="16419"/>
                  <a:pt x="14809" y="16829"/>
                </a:cubicBezTo>
                <a:cubicBezTo>
                  <a:pt x="14312" y="17243"/>
                  <a:pt x="13782" y="17448"/>
                  <a:pt x="13221" y="17448"/>
                </a:cubicBezTo>
                <a:lnTo>
                  <a:pt x="2019" y="17448"/>
                </a:lnTo>
                <a:cubicBezTo>
                  <a:pt x="1935" y="17448"/>
                  <a:pt x="1852" y="17460"/>
                  <a:pt x="1762" y="17477"/>
                </a:cubicBezTo>
                <a:cubicBezTo>
                  <a:pt x="1676" y="17495"/>
                  <a:pt x="1597" y="17551"/>
                  <a:pt x="1529" y="17644"/>
                </a:cubicBezTo>
                <a:cubicBezTo>
                  <a:pt x="1430" y="17832"/>
                  <a:pt x="1430" y="18096"/>
                  <a:pt x="1529" y="18430"/>
                </a:cubicBezTo>
                <a:cubicBezTo>
                  <a:pt x="1665" y="18834"/>
                  <a:pt x="1914" y="19186"/>
                  <a:pt x="2284" y="19488"/>
                </a:cubicBezTo>
                <a:cubicBezTo>
                  <a:pt x="2651" y="19796"/>
                  <a:pt x="3015" y="19945"/>
                  <a:pt x="3374" y="19945"/>
                </a:cubicBezTo>
                <a:lnTo>
                  <a:pt x="15242" y="19945"/>
                </a:lnTo>
                <a:cubicBezTo>
                  <a:pt x="15485" y="19945"/>
                  <a:pt x="15724" y="19846"/>
                  <a:pt x="15962" y="19643"/>
                </a:cubicBezTo>
                <a:cubicBezTo>
                  <a:pt x="16201" y="19444"/>
                  <a:pt x="16358" y="19221"/>
                  <a:pt x="16434" y="18975"/>
                </a:cubicBezTo>
                <a:lnTo>
                  <a:pt x="20310" y="5128"/>
                </a:lnTo>
                <a:cubicBezTo>
                  <a:pt x="20344" y="4979"/>
                  <a:pt x="20365" y="4841"/>
                  <a:pt x="20373" y="4715"/>
                </a:cubicBezTo>
                <a:cubicBezTo>
                  <a:pt x="20378" y="4592"/>
                  <a:pt x="20373" y="4460"/>
                  <a:pt x="20359" y="4319"/>
                </a:cubicBezTo>
                <a:moveTo>
                  <a:pt x="6285" y="8083"/>
                </a:moveTo>
                <a:cubicBezTo>
                  <a:pt x="6201" y="8446"/>
                  <a:pt x="6311" y="8628"/>
                  <a:pt x="6610" y="8628"/>
                </a:cubicBezTo>
                <a:lnTo>
                  <a:pt x="14325" y="8628"/>
                </a:lnTo>
                <a:cubicBezTo>
                  <a:pt x="14461" y="8628"/>
                  <a:pt x="14587" y="8578"/>
                  <a:pt x="14707" y="8473"/>
                </a:cubicBezTo>
                <a:cubicBezTo>
                  <a:pt x="14830" y="8370"/>
                  <a:pt x="14906" y="8238"/>
                  <a:pt x="14940" y="8083"/>
                </a:cubicBezTo>
                <a:lnTo>
                  <a:pt x="15242" y="7028"/>
                </a:lnTo>
                <a:cubicBezTo>
                  <a:pt x="15276" y="6881"/>
                  <a:pt x="15263" y="6752"/>
                  <a:pt x="15205" y="6641"/>
                </a:cubicBezTo>
                <a:cubicBezTo>
                  <a:pt x="15145" y="6535"/>
                  <a:pt x="15051" y="6483"/>
                  <a:pt x="14914" y="6483"/>
                </a:cubicBezTo>
                <a:lnTo>
                  <a:pt x="7202" y="6483"/>
                </a:lnTo>
                <a:cubicBezTo>
                  <a:pt x="7066" y="6483"/>
                  <a:pt x="6935" y="6532"/>
                  <a:pt x="6807" y="6638"/>
                </a:cubicBezTo>
                <a:cubicBezTo>
                  <a:pt x="6676" y="6740"/>
                  <a:pt x="6594" y="6869"/>
                  <a:pt x="6560" y="7028"/>
                </a:cubicBezTo>
                <a:lnTo>
                  <a:pt x="6285" y="8083"/>
                </a:lnTo>
                <a:close/>
                <a:moveTo>
                  <a:pt x="7150" y="4867"/>
                </a:moveTo>
                <a:cubicBezTo>
                  <a:pt x="7116" y="5017"/>
                  <a:pt x="7132" y="5140"/>
                  <a:pt x="7195" y="5240"/>
                </a:cubicBezTo>
                <a:cubicBezTo>
                  <a:pt x="7257" y="5336"/>
                  <a:pt x="7354" y="5386"/>
                  <a:pt x="7488" y="5386"/>
                </a:cubicBezTo>
                <a:lnTo>
                  <a:pt x="15192" y="5386"/>
                </a:lnTo>
                <a:cubicBezTo>
                  <a:pt x="15326" y="5386"/>
                  <a:pt x="15451" y="5336"/>
                  <a:pt x="15575" y="5240"/>
                </a:cubicBezTo>
                <a:cubicBezTo>
                  <a:pt x="15695" y="5140"/>
                  <a:pt x="15784" y="5017"/>
                  <a:pt x="15845" y="4867"/>
                </a:cubicBezTo>
                <a:lnTo>
                  <a:pt x="16120" y="3771"/>
                </a:lnTo>
                <a:cubicBezTo>
                  <a:pt x="16154" y="3622"/>
                  <a:pt x="16141" y="3493"/>
                  <a:pt x="16083" y="3387"/>
                </a:cubicBezTo>
                <a:cubicBezTo>
                  <a:pt x="16023" y="3279"/>
                  <a:pt x="15923" y="3223"/>
                  <a:pt x="15782" y="3223"/>
                </a:cubicBezTo>
                <a:lnTo>
                  <a:pt x="8078" y="3223"/>
                </a:lnTo>
                <a:cubicBezTo>
                  <a:pt x="7944" y="3223"/>
                  <a:pt x="7818" y="3279"/>
                  <a:pt x="7695" y="3387"/>
                </a:cubicBezTo>
                <a:cubicBezTo>
                  <a:pt x="7575" y="3493"/>
                  <a:pt x="7488" y="3622"/>
                  <a:pt x="7438" y="3771"/>
                </a:cubicBezTo>
                <a:lnTo>
                  <a:pt x="7150" y="48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0176" tIns="40176" rIns="40176" bIns="40176" anchor="ctr"/>
          <a:lstStyle/>
          <a:p>
            <a:pPr algn="just" defTabSz="3606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8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32"/>
          <p:cNvSpPr/>
          <p:nvPr/>
        </p:nvSpPr>
        <p:spPr bwMode="auto">
          <a:xfrm>
            <a:off x="7000285" y="3937504"/>
            <a:ext cx="562543" cy="496969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64" tIns="64282" rIns="128564" bIns="64282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72"/>
          <p:cNvGrpSpPr/>
          <p:nvPr/>
        </p:nvGrpSpPr>
        <p:grpSpPr>
          <a:xfrm>
            <a:off x="6355568" y="4881124"/>
            <a:ext cx="718781" cy="361834"/>
            <a:chOff x="6661142" y="2346209"/>
            <a:chExt cx="479063" cy="241160"/>
          </a:xfrm>
        </p:grpSpPr>
        <p:sp>
          <p:nvSpPr>
            <p:cNvPr id="34" name="AutoShape 262"/>
            <p:cNvSpPr/>
            <p:nvPr/>
          </p:nvSpPr>
          <p:spPr bwMode="auto">
            <a:xfrm>
              <a:off x="6661142" y="2346209"/>
              <a:ext cx="479063" cy="1967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9872" y="8288"/>
                  </a:moveTo>
                  <a:lnTo>
                    <a:pt x="18950" y="8288"/>
                  </a:lnTo>
                  <a:cubicBezTo>
                    <a:pt x="18337" y="5361"/>
                    <a:pt x="16769" y="0"/>
                    <a:pt x="16272" y="0"/>
                  </a:cubicBezTo>
                  <a:lnTo>
                    <a:pt x="8628" y="0"/>
                  </a:lnTo>
                  <a:cubicBezTo>
                    <a:pt x="8131" y="0"/>
                    <a:pt x="5990" y="5361"/>
                    <a:pt x="5146" y="8288"/>
                  </a:cubicBezTo>
                  <a:lnTo>
                    <a:pt x="4128" y="8288"/>
                  </a:lnTo>
                  <a:cubicBezTo>
                    <a:pt x="3505" y="8288"/>
                    <a:pt x="0" y="8700"/>
                    <a:pt x="0" y="12439"/>
                  </a:cubicBezTo>
                  <a:lnTo>
                    <a:pt x="0" y="18890"/>
                  </a:lnTo>
                  <a:cubicBezTo>
                    <a:pt x="0" y="20113"/>
                    <a:pt x="339" y="21134"/>
                    <a:pt x="802" y="21472"/>
                  </a:cubicBezTo>
                  <a:cubicBezTo>
                    <a:pt x="820" y="17204"/>
                    <a:pt x="2270" y="13745"/>
                    <a:pt x="4051" y="13745"/>
                  </a:cubicBezTo>
                  <a:cubicBezTo>
                    <a:pt x="5843" y="13745"/>
                    <a:pt x="7300" y="17247"/>
                    <a:pt x="7300" y="21552"/>
                  </a:cubicBezTo>
                  <a:cubicBezTo>
                    <a:pt x="7300" y="21569"/>
                    <a:pt x="7299" y="21584"/>
                    <a:pt x="7299" y="21600"/>
                  </a:cubicBezTo>
                  <a:lnTo>
                    <a:pt x="14201" y="21600"/>
                  </a:lnTo>
                  <a:cubicBezTo>
                    <a:pt x="14201" y="21584"/>
                    <a:pt x="14200" y="21568"/>
                    <a:pt x="14200" y="21552"/>
                  </a:cubicBezTo>
                  <a:cubicBezTo>
                    <a:pt x="14200" y="17247"/>
                    <a:pt x="15658" y="13745"/>
                    <a:pt x="17450" y="13745"/>
                  </a:cubicBezTo>
                  <a:cubicBezTo>
                    <a:pt x="19241" y="13745"/>
                    <a:pt x="20698" y="17243"/>
                    <a:pt x="20700" y="21545"/>
                  </a:cubicBezTo>
                  <a:cubicBezTo>
                    <a:pt x="21214" y="21289"/>
                    <a:pt x="21600" y="20199"/>
                    <a:pt x="21600" y="18889"/>
                  </a:cubicBezTo>
                  <a:lnTo>
                    <a:pt x="21600" y="11718"/>
                  </a:lnTo>
                  <a:cubicBezTo>
                    <a:pt x="21600" y="10222"/>
                    <a:pt x="20495" y="8288"/>
                    <a:pt x="19872" y="8288"/>
                  </a:cubicBezTo>
                  <a:close/>
                  <a:moveTo>
                    <a:pt x="15715" y="2222"/>
                  </a:moveTo>
                  <a:cubicBezTo>
                    <a:pt x="16112" y="2222"/>
                    <a:pt x="16650" y="4767"/>
                    <a:pt x="17475" y="7799"/>
                  </a:cubicBezTo>
                  <a:lnTo>
                    <a:pt x="13060" y="7799"/>
                  </a:lnTo>
                  <a:lnTo>
                    <a:pt x="13056" y="2222"/>
                  </a:lnTo>
                  <a:lnTo>
                    <a:pt x="15715" y="2222"/>
                  </a:lnTo>
                  <a:close/>
                  <a:moveTo>
                    <a:pt x="9225" y="2222"/>
                  </a:moveTo>
                  <a:lnTo>
                    <a:pt x="11700" y="2222"/>
                  </a:lnTo>
                  <a:lnTo>
                    <a:pt x="11700" y="7799"/>
                  </a:lnTo>
                  <a:lnTo>
                    <a:pt x="6961" y="7799"/>
                  </a:lnTo>
                  <a:cubicBezTo>
                    <a:pt x="7957" y="4930"/>
                    <a:pt x="8827" y="2222"/>
                    <a:pt x="9225" y="2222"/>
                  </a:cubicBezTo>
                  <a:close/>
                  <a:moveTo>
                    <a:pt x="9225" y="222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AutoShape 263"/>
            <p:cNvSpPr/>
            <p:nvPr/>
          </p:nvSpPr>
          <p:spPr bwMode="auto">
            <a:xfrm>
              <a:off x="6701064" y="2497654"/>
              <a:ext cx="90656" cy="89715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AutoShape 264"/>
            <p:cNvSpPr/>
            <p:nvPr/>
          </p:nvSpPr>
          <p:spPr bwMode="auto">
            <a:xfrm>
              <a:off x="7000478" y="2497654"/>
              <a:ext cx="90656" cy="89715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4" name="AutoShape 1"/>
          <p:cNvSpPr/>
          <p:nvPr/>
        </p:nvSpPr>
        <p:spPr bwMode="auto">
          <a:xfrm>
            <a:off x="5389455" y="4784916"/>
            <a:ext cx="495481" cy="487567"/>
          </a:xfrm>
          <a:custGeom>
            <a:avLst/>
            <a:gdLst>
              <a:gd name="T0" fmla="*/ 16241 w 21600"/>
              <a:gd name="T1" fmla="*/ 491 h 21600"/>
              <a:gd name="T2" fmla="*/ 15753 w 21600"/>
              <a:gd name="T3" fmla="*/ 0 h 21600"/>
              <a:gd name="T4" fmla="*/ 5847 w 21600"/>
              <a:gd name="T5" fmla="*/ 0 h 21600"/>
              <a:gd name="T6" fmla="*/ 5359 w 21600"/>
              <a:gd name="T7" fmla="*/ 491 h 21600"/>
              <a:gd name="T8" fmla="*/ 5359 w 21600"/>
              <a:gd name="T9" fmla="*/ 5400 h 21600"/>
              <a:gd name="T10" fmla="*/ 16241 w 21600"/>
              <a:gd name="T11" fmla="*/ 5400 h 21600"/>
              <a:gd name="T12" fmla="*/ 16241 w 21600"/>
              <a:gd name="T13" fmla="*/ 491 h 21600"/>
              <a:gd name="T14" fmla="*/ 16403 w 21600"/>
              <a:gd name="T15" fmla="*/ 16691 h 21600"/>
              <a:gd name="T16" fmla="*/ 15916 w 21600"/>
              <a:gd name="T17" fmla="*/ 16364 h 21600"/>
              <a:gd name="T18" fmla="*/ 5684 w 21600"/>
              <a:gd name="T19" fmla="*/ 16364 h 21600"/>
              <a:gd name="T20" fmla="*/ 5197 w 21600"/>
              <a:gd name="T21" fmla="*/ 16691 h 21600"/>
              <a:gd name="T22" fmla="*/ 3573 w 21600"/>
              <a:gd name="T23" fmla="*/ 21109 h 21600"/>
              <a:gd name="T24" fmla="*/ 3735 w 21600"/>
              <a:gd name="T25" fmla="*/ 21436 h 21600"/>
              <a:gd name="T26" fmla="*/ 4060 w 21600"/>
              <a:gd name="T27" fmla="*/ 21600 h 21600"/>
              <a:gd name="T28" fmla="*/ 17540 w 21600"/>
              <a:gd name="T29" fmla="*/ 21600 h 21600"/>
              <a:gd name="T30" fmla="*/ 17865 w 21600"/>
              <a:gd name="T31" fmla="*/ 21436 h 21600"/>
              <a:gd name="T32" fmla="*/ 18027 w 21600"/>
              <a:gd name="T33" fmla="*/ 21109 h 21600"/>
              <a:gd name="T34" fmla="*/ 16403 w 21600"/>
              <a:gd name="T35" fmla="*/ 16691 h 21600"/>
              <a:gd name="T36" fmla="*/ 4872 w 21600"/>
              <a:gd name="T37" fmla="*/ 9164 h 21600"/>
              <a:gd name="T38" fmla="*/ 4872 w 21600"/>
              <a:gd name="T39" fmla="*/ 10964 h 21600"/>
              <a:gd name="T40" fmla="*/ 16565 w 21600"/>
              <a:gd name="T41" fmla="*/ 10964 h 21600"/>
              <a:gd name="T42" fmla="*/ 16565 w 21600"/>
              <a:gd name="T43" fmla="*/ 9164 h 21600"/>
              <a:gd name="T44" fmla="*/ 15266 w 21600"/>
              <a:gd name="T45" fmla="*/ 6545 h 21600"/>
              <a:gd name="T46" fmla="*/ 6334 w 21600"/>
              <a:gd name="T47" fmla="*/ 6545 h 21600"/>
              <a:gd name="T48" fmla="*/ 4872 w 21600"/>
              <a:gd name="T49" fmla="*/ 9164 h 21600"/>
              <a:gd name="T50" fmla="*/ 10719 w 21600"/>
              <a:gd name="T51" fmla="*/ 8345 h 21600"/>
              <a:gd name="T52" fmla="*/ 12505 w 21600"/>
              <a:gd name="T53" fmla="*/ 9164 h 21600"/>
              <a:gd name="T54" fmla="*/ 10719 w 21600"/>
              <a:gd name="T55" fmla="*/ 10145 h 21600"/>
              <a:gd name="T56" fmla="*/ 9095 w 21600"/>
              <a:gd name="T57" fmla="*/ 9164 h 21600"/>
              <a:gd name="T58" fmla="*/ 10719 w 21600"/>
              <a:gd name="T59" fmla="*/ 8345 h 21600"/>
              <a:gd name="T60" fmla="*/ 19326 w 21600"/>
              <a:gd name="T61" fmla="*/ 6545 h 21600"/>
              <a:gd name="T62" fmla="*/ 16403 w 21600"/>
              <a:gd name="T63" fmla="*/ 6545 h 21600"/>
              <a:gd name="T64" fmla="*/ 17540 w 21600"/>
              <a:gd name="T65" fmla="*/ 8836 h 21600"/>
              <a:gd name="T66" fmla="*/ 17540 w 21600"/>
              <a:gd name="T67" fmla="*/ 8836 h 21600"/>
              <a:gd name="T68" fmla="*/ 17702 w 21600"/>
              <a:gd name="T69" fmla="*/ 9000 h 21600"/>
              <a:gd name="T70" fmla="*/ 17702 w 21600"/>
              <a:gd name="T71" fmla="*/ 11455 h 21600"/>
              <a:gd name="T72" fmla="*/ 17215 w 21600"/>
              <a:gd name="T73" fmla="*/ 11945 h 21600"/>
              <a:gd name="T74" fmla="*/ 4385 w 21600"/>
              <a:gd name="T75" fmla="*/ 11945 h 21600"/>
              <a:gd name="T76" fmla="*/ 3898 w 21600"/>
              <a:gd name="T77" fmla="*/ 11455 h 21600"/>
              <a:gd name="T78" fmla="*/ 3898 w 21600"/>
              <a:gd name="T79" fmla="*/ 9000 h 21600"/>
              <a:gd name="T80" fmla="*/ 4060 w 21600"/>
              <a:gd name="T81" fmla="*/ 8836 h 21600"/>
              <a:gd name="T82" fmla="*/ 5197 w 21600"/>
              <a:gd name="T83" fmla="*/ 6545 h 21600"/>
              <a:gd name="T84" fmla="*/ 2274 w 21600"/>
              <a:gd name="T85" fmla="*/ 6545 h 21600"/>
              <a:gd name="T86" fmla="*/ 0 w 21600"/>
              <a:gd name="T87" fmla="*/ 8836 h 21600"/>
              <a:gd name="T88" fmla="*/ 0 w 21600"/>
              <a:gd name="T89" fmla="*/ 16527 h 21600"/>
              <a:gd name="T90" fmla="*/ 2274 w 21600"/>
              <a:gd name="T91" fmla="*/ 18818 h 21600"/>
              <a:gd name="T92" fmla="*/ 3086 w 21600"/>
              <a:gd name="T93" fmla="*/ 18818 h 21600"/>
              <a:gd name="T94" fmla="*/ 4060 w 21600"/>
              <a:gd name="T95" fmla="*/ 16200 h 21600"/>
              <a:gd name="T96" fmla="*/ 5684 w 21600"/>
              <a:gd name="T97" fmla="*/ 15055 h 21600"/>
              <a:gd name="T98" fmla="*/ 15916 w 21600"/>
              <a:gd name="T99" fmla="*/ 15055 h 21600"/>
              <a:gd name="T100" fmla="*/ 17540 w 21600"/>
              <a:gd name="T101" fmla="*/ 16200 h 21600"/>
              <a:gd name="T102" fmla="*/ 18514 w 21600"/>
              <a:gd name="T103" fmla="*/ 18818 h 21600"/>
              <a:gd name="T104" fmla="*/ 19326 w 21600"/>
              <a:gd name="T105" fmla="*/ 18818 h 21600"/>
              <a:gd name="T106" fmla="*/ 21600 w 21600"/>
              <a:gd name="T107" fmla="*/ 16527 h 21600"/>
              <a:gd name="T108" fmla="*/ 21600 w 21600"/>
              <a:gd name="T109" fmla="*/ 8836 h 21600"/>
              <a:gd name="T110" fmla="*/ 19326 w 21600"/>
              <a:gd name="T111" fmla="*/ 6545 h 21600"/>
              <a:gd name="T112" fmla="*/ 19326 w 21600"/>
              <a:gd name="T113" fmla="*/ 654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1600">
                <a:moveTo>
                  <a:pt x="16241" y="491"/>
                </a:moveTo>
                <a:cubicBezTo>
                  <a:pt x="16241" y="164"/>
                  <a:pt x="16078" y="0"/>
                  <a:pt x="15753" y="0"/>
                </a:cubicBezTo>
                <a:cubicBezTo>
                  <a:pt x="5847" y="0"/>
                  <a:pt x="5847" y="0"/>
                  <a:pt x="5847" y="0"/>
                </a:cubicBezTo>
                <a:cubicBezTo>
                  <a:pt x="5522" y="0"/>
                  <a:pt x="5359" y="164"/>
                  <a:pt x="5359" y="491"/>
                </a:cubicBezTo>
                <a:cubicBezTo>
                  <a:pt x="5359" y="5400"/>
                  <a:pt x="5359" y="5400"/>
                  <a:pt x="5359" y="5400"/>
                </a:cubicBezTo>
                <a:cubicBezTo>
                  <a:pt x="16241" y="5400"/>
                  <a:pt x="16241" y="5400"/>
                  <a:pt x="16241" y="5400"/>
                </a:cubicBezTo>
                <a:lnTo>
                  <a:pt x="16241" y="491"/>
                </a:lnTo>
                <a:close/>
                <a:moveTo>
                  <a:pt x="16403" y="16691"/>
                </a:moveTo>
                <a:cubicBezTo>
                  <a:pt x="16241" y="16527"/>
                  <a:pt x="16078" y="16364"/>
                  <a:pt x="15916" y="16364"/>
                </a:cubicBezTo>
                <a:cubicBezTo>
                  <a:pt x="5684" y="16364"/>
                  <a:pt x="5684" y="16364"/>
                  <a:pt x="5684" y="16364"/>
                </a:cubicBezTo>
                <a:cubicBezTo>
                  <a:pt x="5522" y="16364"/>
                  <a:pt x="5359" y="16527"/>
                  <a:pt x="5197" y="16691"/>
                </a:cubicBezTo>
                <a:cubicBezTo>
                  <a:pt x="3573" y="21109"/>
                  <a:pt x="3573" y="21109"/>
                  <a:pt x="3573" y="21109"/>
                </a:cubicBezTo>
                <a:cubicBezTo>
                  <a:pt x="3573" y="21273"/>
                  <a:pt x="3573" y="21273"/>
                  <a:pt x="3735" y="21436"/>
                </a:cubicBezTo>
                <a:cubicBezTo>
                  <a:pt x="3735" y="21600"/>
                  <a:pt x="3898" y="21600"/>
                  <a:pt x="4060" y="21600"/>
                </a:cubicBezTo>
                <a:cubicBezTo>
                  <a:pt x="17540" y="21600"/>
                  <a:pt x="17540" y="21600"/>
                  <a:pt x="17540" y="21600"/>
                </a:cubicBezTo>
                <a:cubicBezTo>
                  <a:pt x="17702" y="21600"/>
                  <a:pt x="17865" y="21600"/>
                  <a:pt x="17865" y="21436"/>
                </a:cubicBezTo>
                <a:cubicBezTo>
                  <a:pt x="18027" y="21273"/>
                  <a:pt x="18027" y="21273"/>
                  <a:pt x="18027" y="21109"/>
                </a:cubicBezTo>
                <a:lnTo>
                  <a:pt x="16403" y="16691"/>
                </a:lnTo>
                <a:close/>
                <a:moveTo>
                  <a:pt x="4872" y="9164"/>
                </a:moveTo>
                <a:cubicBezTo>
                  <a:pt x="4872" y="10964"/>
                  <a:pt x="4872" y="10964"/>
                  <a:pt x="4872" y="10964"/>
                </a:cubicBezTo>
                <a:cubicBezTo>
                  <a:pt x="16565" y="10964"/>
                  <a:pt x="16565" y="10964"/>
                  <a:pt x="16565" y="10964"/>
                </a:cubicBezTo>
                <a:cubicBezTo>
                  <a:pt x="16565" y="9164"/>
                  <a:pt x="16565" y="9164"/>
                  <a:pt x="16565" y="9164"/>
                </a:cubicBezTo>
                <a:cubicBezTo>
                  <a:pt x="16565" y="9164"/>
                  <a:pt x="15266" y="6545"/>
                  <a:pt x="15266" y="6545"/>
                </a:cubicBezTo>
                <a:cubicBezTo>
                  <a:pt x="6334" y="6545"/>
                  <a:pt x="6334" y="6545"/>
                  <a:pt x="6334" y="6545"/>
                </a:cubicBezTo>
                <a:cubicBezTo>
                  <a:pt x="6334" y="6545"/>
                  <a:pt x="4872" y="9164"/>
                  <a:pt x="4872" y="9164"/>
                </a:cubicBezTo>
                <a:close/>
                <a:moveTo>
                  <a:pt x="10719" y="8345"/>
                </a:moveTo>
                <a:cubicBezTo>
                  <a:pt x="11693" y="8345"/>
                  <a:pt x="12505" y="8673"/>
                  <a:pt x="12505" y="9164"/>
                </a:cubicBezTo>
                <a:cubicBezTo>
                  <a:pt x="12505" y="9655"/>
                  <a:pt x="11693" y="10145"/>
                  <a:pt x="10719" y="10145"/>
                </a:cubicBezTo>
                <a:cubicBezTo>
                  <a:pt x="9907" y="10145"/>
                  <a:pt x="9095" y="9655"/>
                  <a:pt x="9095" y="9164"/>
                </a:cubicBezTo>
                <a:cubicBezTo>
                  <a:pt x="9095" y="8673"/>
                  <a:pt x="9907" y="8345"/>
                  <a:pt x="10719" y="8345"/>
                </a:cubicBezTo>
                <a:close/>
                <a:moveTo>
                  <a:pt x="19326" y="6545"/>
                </a:moveTo>
                <a:cubicBezTo>
                  <a:pt x="16403" y="6545"/>
                  <a:pt x="16403" y="6545"/>
                  <a:pt x="16403" y="6545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540" y="8836"/>
                  <a:pt x="17540" y="8836"/>
                  <a:pt x="17540" y="8836"/>
                </a:cubicBezTo>
                <a:cubicBezTo>
                  <a:pt x="17702" y="8836"/>
                  <a:pt x="17702" y="8836"/>
                  <a:pt x="17702" y="9000"/>
                </a:cubicBezTo>
                <a:cubicBezTo>
                  <a:pt x="17702" y="9000"/>
                  <a:pt x="17702" y="11455"/>
                  <a:pt x="17702" y="11455"/>
                </a:cubicBezTo>
                <a:cubicBezTo>
                  <a:pt x="17702" y="11782"/>
                  <a:pt x="17540" y="11945"/>
                  <a:pt x="17215" y="11945"/>
                </a:cubicBezTo>
                <a:cubicBezTo>
                  <a:pt x="4385" y="11945"/>
                  <a:pt x="4385" y="11945"/>
                  <a:pt x="4385" y="11945"/>
                </a:cubicBezTo>
                <a:cubicBezTo>
                  <a:pt x="4060" y="11945"/>
                  <a:pt x="3898" y="11782"/>
                  <a:pt x="3898" y="11455"/>
                </a:cubicBezTo>
                <a:cubicBezTo>
                  <a:pt x="3898" y="11455"/>
                  <a:pt x="3898" y="9164"/>
                  <a:pt x="3898" y="9000"/>
                </a:cubicBezTo>
                <a:cubicBezTo>
                  <a:pt x="3898" y="8836"/>
                  <a:pt x="3898" y="8836"/>
                  <a:pt x="4060" y="8836"/>
                </a:cubicBezTo>
                <a:cubicBezTo>
                  <a:pt x="5197" y="6545"/>
                  <a:pt x="5197" y="6545"/>
                  <a:pt x="5197" y="6545"/>
                </a:cubicBezTo>
                <a:cubicBezTo>
                  <a:pt x="2274" y="6545"/>
                  <a:pt x="2274" y="6545"/>
                  <a:pt x="2274" y="6545"/>
                </a:cubicBezTo>
                <a:cubicBezTo>
                  <a:pt x="974" y="6545"/>
                  <a:pt x="0" y="7691"/>
                  <a:pt x="0" y="8836"/>
                </a:cubicBezTo>
                <a:cubicBezTo>
                  <a:pt x="0" y="16527"/>
                  <a:pt x="0" y="16527"/>
                  <a:pt x="0" y="16527"/>
                </a:cubicBezTo>
                <a:cubicBezTo>
                  <a:pt x="0" y="17836"/>
                  <a:pt x="974" y="18818"/>
                  <a:pt x="2274" y="18818"/>
                </a:cubicBezTo>
                <a:cubicBezTo>
                  <a:pt x="3086" y="18818"/>
                  <a:pt x="3086" y="18818"/>
                  <a:pt x="3086" y="18818"/>
                </a:cubicBezTo>
                <a:cubicBezTo>
                  <a:pt x="4060" y="16200"/>
                  <a:pt x="4060" y="16200"/>
                  <a:pt x="4060" y="16200"/>
                </a:cubicBezTo>
                <a:cubicBezTo>
                  <a:pt x="4223" y="15545"/>
                  <a:pt x="5035" y="15055"/>
                  <a:pt x="5684" y="15055"/>
                </a:cubicBezTo>
                <a:cubicBezTo>
                  <a:pt x="15916" y="15055"/>
                  <a:pt x="15916" y="15055"/>
                  <a:pt x="15916" y="15055"/>
                </a:cubicBezTo>
                <a:cubicBezTo>
                  <a:pt x="16565" y="15055"/>
                  <a:pt x="17377" y="15545"/>
                  <a:pt x="17540" y="16200"/>
                </a:cubicBezTo>
                <a:cubicBezTo>
                  <a:pt x="18514" y="18818"/>
                  <a:pt x="18514" y="18818"/>
                  <a:pt x="18514" y="18818"/>
                </a:cubicBezTo>
                <a:cubicBezTo>
                  <a:pt x="19326" y="18818"/>
                  <a:pt x="19326" y="18818"/>
                  <a:pt x="19326" y="18818"/>
                </a:cubicBezTo>
                <a:cubicBezTo>
                  <a:pt x="20626" y="18818"/>
                  <a:pt x="21600" y="17836"/>
                  <a:pt x="21600" y="16527"/>
                </a:cubicBezTo>
                <a:cubicBezTo>
                  <a:pt x="21600" y="8836"/>
                  <a:pt x="21600" y="8836"/>
                  <a:pt x="21600" y="8836"/>
                </a:cubicBezTo>
                <a:cubicBezTo>
                  <a:pt x="21600" y="7691"/>
                  <a:pt x="20626" y="6545"/>
                  <a:pt x="19326" y="6545"/>
                </a:cubicBezTo>
                <a:close/>
                <a:moveTo>
                  <a:pt x="19326" y="6545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Freeform 78"/>
          <p:cNvSpPr>
            <a:spLocks noChangeAspect="1" noChangeArrowheads="1"/>
          </p:cNvSpPr>
          <p:nvPr/>
        </p:nvSpPr>
        <p:spPr bwMode="auto">
          <a:xfrm>
            <a:off x="4931942" y="3839616"/>
            <a:ext cx="433054" cy="51830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Text Placeholder 9"/>
          <p:cNvSpPr>
            <a:spLocks noGrp="1"/>
          </p:cNvSpPr>
          <p:nvPr/>
        </p:nvSpPr>
        <p:spPr>
          <a:xfrm>
            <a:off x="1276530" y="5272088"/>
            <a:ext cx="2320925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终端业务接入：实时视频通信、配置管理等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29" grpId="0" build="p"/>
      <p:bldP spid="91" grpId="0" build="p"/>
      <p:bldP spid="92" grpId="0" build="p"/>
      <p:bldP spid="93" grpId="0" build="p"/>
      <p:bldP spid="94" grpId="0" build="p"/>
      <p:bldP spid="95" grpId="0" build="p"/>
      <p:bldP spid="96" grpId="0" build="p"/>
      <p:bldP spid="97" grpId="0" build="p"/>
      <p:bldP spid="98" grpId="0" build="p"/>
      <p:bldP spid="99" grpId="0" build="p"/>
      <p:bldP spid="100" grpId="0" build="p"/>
      <p:bldP spid="101" grpId="0" build="p"/>
      <p:bldP spid="30" grpId="0" bldLvl="0" animBg="1"/>
      <p:bldP spid="31" grpId="0" bldLvl="0" animBg="1"/>
      <p:bldP spid="32" grpId="0" bldLvl="0" animBg="1"/>
      <p:bldP spid="104" grpId="0" bldLvl="0" animBg="1"/>
      <p:bldP spid="105" grpId="0" bldLvl="0" animBg="1"/>
      <p:bldP spid="10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4"/>
          <p:cNvSpPr txBox="1"/>
          <p:nvPr/>
        </p:nvSpPr>
        <p:spPr>
          <a:xfrm>
            <a:off x="7655565" y="466492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6"/>
          <p:cNvSpPr txBox="1"/>
          <p:nvPr/>
        </p:nvSpPr>
        <p:spPr>
          <a:xfrm>
            <a:off x="4235370" y="4666198"/>
            <a:ext cx="145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73765" y="-1467544"/>
            <a:ext cx="3137307" cy="313730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6445940" y="1654164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50828" y="1811949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25914" y="1650370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88668" y="1477741"/>
            <a:ext cx="333939" cy="333939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0300" y="1443940"/>
            <a:ext cx="366369" cy="366369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03401" y="1825958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17630" y="1579230"/>
            <a:ext cx="429535" cy="42953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652078" y="1653990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71798" y="1828966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39388" y="1409629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97114" y="1724741"/>
            <a:ext cx="183185" cy="1831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93458" y="1825958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52303" y="153023"/>
            <a:ext cx="22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5286592" y="904776"/>
            <a:ext cx="1829944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990185" y="2505086"/>
            <a:ext cx="1869060" cy="1869042"/>
            <a:chOff x="5196486" y="5946187"/>
            <a:chExt cx="305647" cy="305644"/>
          </a:xfrm>
        </p:grpSpPr>
        <p:grpSp>
          <p:nvGrpSpPr>
            <p:cNvPr id="28" name="组合 27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19372" y="1327297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Freeform 44"/>
            <p:cNvSpPr>
              <a:spLocks noEditPoints="1"/>
            </p:cNvSpPr>
            <p:nvPr/>
          </p:nvSpPr>
          <p:spPr bwMode="auto">
            <a:xfrm>
              <a:off x="5260211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77481" y="2499371"/>
            <a:ext cx="1869060" cy="1869042"/>
            <a:chOff x="4299766" y="5946187"/>
            <a:chExt cx="305647" cy="305644"/>
          </a:xfrm>
        </p:grpSpPr>
        <p:grpSp>
          <p:nvGrpSpPr>
            <p:cNvPr id="38" name="组合 37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团队选拔、奖惩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hape 3883"/>
          <p:cNvSpPr/>
          <p:nvPr/>
        </p:nvSpPr>
        <p:spPr>
          <a:xfrm>
            <a:off x="1478366" y="1659275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7" name="Shape 3885"/>
          <p:cNvSpPr/>
          <p:nvPr/>
        </p:nvSpPr>
        <p:spPr>
          <a:xfrm>
            <a:off x="2196911" y="2233807"/>
            <a:ext cx="5583935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团队属于新建，团队成员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为新招员工。其中优秀的人员是夏宗杰，为保障项目顺利上线，牺牲了较多的陪伴家人时间。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3886"/>
          <p:cNvSpPr/>
          <p:nvPr/>
        </p:nvSpPr>
        <p:spPr>
          <a:xfrm>
            <a:off x="1478366" y="267485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9" name="Shape 3888"/>
          <p:cNvSpPr/>
          <p:nvPr/>
        </p:nvSpPr>
        <p:spPr>
          <a:xfrm>
            <a:off x="2196911" y="3249381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重点培养了夏宗杰的项目管理能力，金万两的技术能力。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3889"/>
          <p:cNvSpPr/>
          <p:nvPr/>
        </p:nvSpPr>
        <p:spPr>
          <a:xfrm>
            <a:off x="1478366" y="3586229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3891"/>
          <p:cNvSpPr/>
          <p:nvPr/>
        </p:nvSpPr>
        <p:spPr>
          <a:xfrm>
            <a:off x="2196911" y="4160761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切分团队，选拔金万两、夏宗杰为组长，在过程中锻炼他们的管理能力。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5"/>
          <p:cNvSpPr txBox="1"/>
          <p:nvPr/>
        </p:nvSpPr>
        <p:spPr>
          <a:xfrm>
            <a:off x="3475763" y="1731946"/>
            <a:ext cx="3026229" cy="306559"/>
          </a:xfrm>
          <a:prstGeom prst="rect">
            <a:avLst/>
          </a:prstGeom>
        </p:spPr>
        <p:txBody>
          <a:bodyPr anchor="ctr">
            <a:normAutofit fontScale="95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找到什么人</a:t>
            </a:r>
            <a:r>
              <a:rPr 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Placeholder 5"/>
          <p:cNvSpPr txBox="1"/>
          <p:nvPr/>
        </p:nvSpPr>
        <p:spPr>
          <a:xfrm>
            <a:off x="3475763" y="3658900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5"/>
          <p:cNvSpPr txBox="1"/>
          <p:nvPr/>
        </p:nvSpPr>
        <p:spPr>
          <a:xfrm>
            <a:off x="3475763" y="2747521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3889"/>
          <p:cNvSpPr/>
          <p:nvPr/>
        </p:nvSpPr>
        <p:spPr>
          <a:xfrm>
            <a:off x="1482811" y="4416809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6" name="Shape 3891"/>
          <p:cNvSpPr/>
          <p:nvPr/>
        </p:nvSpPr>
        <p:spPr>
          <a:xfrm>
            <a:off x="2201356" y="4991341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团队对成员的要求为，主动、责任、荣誉感强。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5"/>
          <p:cNvSpPr txBox="1"/>
          <p:nvPr/>
        </p:nvSpPr>
        <p:spPr>
          <a:xfrm>
            <a:off x="3480208" y="4489480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uild="p"/>
      <p:bldP spid="13" grpId="0"/>
      <p:bldP spid="14" grpId="0"/>
      <p:bldP spid="15" grpId="0" bldLvl="0" animBg="1"/>
      <p:bldP spid="16" grpId="0" bldLvl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2605" y="5322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接班人是谁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6"/>
          <p:cNvSpPr/>
          <p:nvPr/>
        </p:nvSpPr>
        <p:spPr bwMode="auto">
          <a:xfrm>
            <a:off x="1346835" y="1739900"/>
            <a:ext cx="1728470" cy="3776345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5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4" name="Freeform 7"/>
          <p:cNvSpPr/>
          <p:nvPr/>
        </p:nvSpPr>
        <p:spPr bwMode="auto">
          <a:xfrm>
            <a:off x="3284855" y="1739900"/>
            <a:ext cx="1727200" cy="3775075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5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65820" y="1958810"/>
            <a:ext cx="1290479" cy="1301589"/>
            <a:chOff x="5121820" y="1895945"/>
            <a:chExt cx="1290479" cy="1301589"/>
          </a:xfrm>
        </p:grpSpPr>
        <p:grpSp>
          <p:nvGrpSpPr>
            <p:cNvPr id="20" name="组合 19"/>
            <p:cNvGrpSpPr/>
            <p:nvPr/>
          </p:nvGrpSpPr>
          <p:grpSpPr>
            <a:xfrm>
              <a:off x="5121820" y="1895945"/>
              <a:ext cx="1290479" cy="1301589"/>
              <a:chOff x="5121820" y="1895945"/>
              <a:chExt cx="1290479" cy="1301589"/>
            </a:xfrm>
          </p:grpSpPr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5121820" y="1895945"/>
                <a:ext cx="1290479" cy="13015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5218648" y="1992770"/>
                <a:ext cx="1096828" cy="1098414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 sz="1515">
                  <a:solidFill>
                    <a:srgbClr val="383838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</p:grp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5301185" y="2075309"/>
              <a:ext cx="939684" cy="9412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4077" y="2304844"/>
            <a:ext cx="561906" cy="563493"/>
            <a:chOff x="5157378" y="2054482"/>
            <a:chExt cx="561975" cy="563563"/>
          </a:xfrm>
        </p:grpSpPr>
        <p:sp>
          <p:nvSpPr>
            <p:cNvPr id="25" name="Freeform 27"/>
            <p:cNvSpPr/>
            <p:nvPr/>
          </p:nvSpPr>
          <p:spPr bwMode="auto">
            <a:xfrm>
              <a:off x="5157378" y="2362457"/>
              <a:ext cx="561975" cy="255588"/>
            </a:xfrm>
            <a:custGeom>
              <a:avLst/>
              <a:gdLst>
                <a:gd name="T0" fmla="*/ 0 w 75"/>
                <a:gd name="T1" fmla="*/ 16 h 34"/>
                <a:gd name="T2" fmla="*/ 7 w 75"/>
                <a:gd name="T3" fmla="*/ 5 h 34"/>
                <a:gd name="T4" fmla="*/ 25 w 75"/>
                <a:gd name="T5" fmla="*/ 0 h 34"/>
                <a:gd name="T6" fmla="*/ 37 w 75"/>
                <a:gd name="T7" fmla="*/ 21 h 34"/>
                <a:gd name="T8" fmla="*/ 50 w 75"/>
                <a:gd name="T9" fmla="*/ 0 h 34"/>
                <a:gd name="T10" fmla="*/ 67 w 75"/>
                <a:gd name="T11" fmla="*/ 5 h 34"/>
                <a:gd name="T12" fmla="*/ 75 w 75"/>
                <a:gd name="T13" fmla="*/ 16 h 34"/>
                <a:gd name="T14" fmla="*/ 75 w 75"/>
                <a:gd name="T15" fmla="*/ 34 h 34"/>
                <a:gd name="T16" fmla="*/ 37 w 75"/>
                <a:gd name="T17" fmla="*/ 34 h 34"/>
                <a:gd name="T18" fmla="*/ 0 w 75"/>
                <a:gd name="T19" fmla="*/ 34 h 34"/>
                <a:gd name="T20" fmla="*/ 0 w 75"/>
                <a:gd name="T2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34">
                  <a:moveTo>
                    <a:pt x="0" y="16"/>
                  </a:moveTo>
                  <a:cubicBezTo>
                    <a:pt x="0" y="11"/>
                    <a:pt x="2" y="7"/>
                    <a:pt x="7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2" y="7"/>
                    <a:pt x="75" y="11"/>
                    <a:pt x="75" y="16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5306603" y="2054482"/>
              <a:ext cx="263525" cy="307975"/>
            </a:xfrm>
            <a:custGeom>
              <a:avLst/>
              <a:gdLst>
                <a:gd name="T0" fmla="*/ 17 w 35"/>
                <a:gd name="T1" fmla="*/ 41 h 41"/>
                <a:gd name="T2" fmla="*/ 5 w 35"/>
                <a:gd name="T3" fmla="*/ 32 h 41"/>
                <a:gd name="T4" fmla="*/ 1 w 35"/>
                <a:gd name="T5" fmla="*/ 12 h 41"/>
                <a:gd name="T6" fmla="*/ 17 w 35"/>
                <a:gd name="T7" fmla="*/ 0 h 41"/>
                <a:gd name="T8" fmla="*/ 33 w 35"/>
                <a:gd name="T9" fmla="*/ 12 h 41"/>
                <a:gd name="T10" fmla="*/ 29 w 35"/>
                <a:gd name="T11" fmla="*/ 32 h 41"/>
                <a:gd name="T12" fmla="*/ 17 w 35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17" y="41"/>
                  </a:moveTo>
                  <a:cubicBezTo>
                    <a:pt x="12" y="41"/>
                    <a:pt x="8" y="37"/>
                    <a:pt x="5" y="32"/>
                  </a:cubicBezTo>
                  <a:cubicBezTo>
                    <a:pt x="1" y="26"/>
                    <a:pt x="0" y="18"/>
                    <a:pt x="1" y="12"/>
                  </a:cubicBezTo>
                  <a:cubicBezTo>
                    <a:pt x="3" y="5"/>
                    <a:pt x="8" y="0"/>
                    <a:pt x="17" y="0"/>
                  </a:cubicBezTo>
                  <a:cubicBezTo>
                    <a:pt x="26" y="0"/>
                    <a:pt x="31" y="5"/>
                    <a:pt x="33" y="12"/>
                  </a:cubicBezTo>
                  <a:cubicBezTo>
                    <a:pt x="35" y="18"/>
                    <a:pt x="33" y="26"/>
                    <a:pt x="29" y="32"/>
                  </a:cubicBezTo>
                  <a:cubicBezTo>
                    <a:pt x="26" y="37"/>
                    <a:pt x="22" y="41"/>
                    <a:pt x="17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335806" y="3508417"/>
            <a:ext cx="1725399" cy="20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管理方面，夏宗杰。性格温和，有耐心。事业心强，抗压强。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技术能力优秀，具备决策能力。管理技术团队是个合适的人选。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74048" y="1958810"/>
            <a:ext cx="1300002" cy="1301589"/>
            <a:chOff x="3183724" y="1895945"/>
            <a:chExt cx="1300002" cy="1301589"/>
          </a:xfrm>
        </p:grpSpPr>
        <p:grpSp>
          <p:nvGrpSpPr>
            <p:cNvPr id="32" name="组合 31"/>
            <p:cNvGrpSpPr/>
            <p:nvPr/>
          </p:nvGrpSpPr>
          <p:grpSpPr>
            <a:xfrm>
              <a:off x="3183724" y="1895945"/>
              <a:ext cx="1300002" cy="1301589"/>
              <a:chOff x="3183724" y="1895945"/>
              <a:chExt cx="1300002" cy="1301589"/>
            </a:xfrm>
          </p:grpSpPr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3183724" y="1895945"/>
                <a:ext cx="1300002" cy="13015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3282137" y="1992770"/>
                <a:ext cx="1095240" cy="10984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 sz="1515">
                  <a:solidFill>
                    <a:srgbClr val="383838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</p:grp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3364677" y="2075309"/>
              <a:ext cx="938097" cy="9412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3261350" y="3508417"/>
            <a:ext cx="1725399" cy="17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技术方面，金万两。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性格沉稳，责任心强，荣誉感、自尊心强，专注力好。使得可以在技术方面走的更深。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848366" y="2319127"/>
            <a:ext cx="600001" cy="579366"/>
            <a:chOff x="7071903" y="2068769"/>
            <a:chExt cx="600075" cy="579438"/>
          </a:xfrm>
        </p:grpSpPr>
        <p:sp>
          <p:nvSpPr>
            <p:cNvPr id="39" name="Freeform 23"/>
            <p:cNvSpPr/>
            <p:nvPr/>
          </p:nvSpPr>
          <p:spPr bwMode="auto">
            <a:xfrm>
              <a:off x="7071903" y="2068769"/>
              <a:ext cx="563563" cy="557213"/>
            </a:xfrm>
            <a:custGeom>
              <a:avLst/>
              <a:gdLst>
                <a:gd name="T0" fmla="*/ 345 w 355"/>
                <a:gd name="T1" fmla="*/ 48 h 351"/>
                <a:gd name="T2" fmla="*/ 345 w 355"/>
                <a:gd name="T3" fmla="*/ 48 h 351"/>
                <a:gd name="T4" fmla="*/ 355 w 355"/>
                <a:gd name="T5" fmla="*/ 76 h 351"/>
                <a:gd name="T6" fmla="*/ 312 w 355"/>
                <a:gd name="T7" fmla="*/ 123 h 351"/>
                <a:gd name="T8" fmla="*/ 279 w 355"/>
                <a:gd name="T9" fmla="*/ 114 h 351"/>
                <a:gd name="T10" fmla="*/ 279 w 355"/>
                <a:gd name="T11" fmla="*/ 114 h 351"/>
                <a:gd name="T12" fmla="*/ 114 w 355"/>
                <a:gd name="T13" fmla="*/ 275 h 351"/>
                <a:gd name="T14" fmla="*/ 114 w 355"/>
                <a:gd name="T15" fmla="*/ 280 h 351"/>
                <a:gd name="T16" fmla="*/ 123 w 355"/>
                <a:gd name="T17" fmla="*/ 313 h 351"/>
                <a:gd name="T18" fmla="*/ 76 w 355"/>
                <a:gd name="T19" fmla="*/ 351 h 351"/>
                <a:gd name="T20" fmla="*/ 47 w 355"/>
                <a:gd name="T21" fmla="*/ 346 h 351"/>
                <a:gd name="T22" fmla="*/ 47 w 355"/>
                <a:gd name="T23" fmla="*/ 346 h 351"/>
                <a:gd name="T24" fmla="*/ 47 w 355"/>
                <a:gd name="T25" fmla="*/ 341 h 351"/>
                <a:gd name="T26" fmla="*/ 80 w 355"/>
                <a:gd name="T27" fmla="*/ 313 h 351"/>
                <a:gd name="T28" fmla="*/ 66 w 355"/>
                <a:gd name="T29" fmla="*/ 289 h 351"/>
                <a:gd name="T30" fmla="*/ 43 w 355"/>
                <a:gd name="T31" fmla="*/ 275 h 351"/>
                <a:gd name="T32" fmla="*/ 14 w 355"/>
                <a:gd name="T33" fmla="*/ 308 h 351"/>
                <a:gd name="T34" fmla="*/ 9 w 355"/>
                <a:gd name="T35" fmla="*/ 308 h 351"/>
                <a:gd name="T36" fmla="*/ 9 w 355"/>
                <a:gd name="T37" fmla="*/ 308 h 351"/>
                <a:gd name="T38" fmla="*/ 0 w 355"/>
                <a:gd name="T39" fmla="*/ 275 h 351"/>
                <a:gd name="T40" fmla="*/ 43 w 355"/>
                <a:gd name="T41" fmla="*/ 232 h 351"/>
                <a:gd name="T42" fmla="*/ 76 w 355"/>
                <a:gd name="T43" fmla="*/ 242 h 351"/>
                <a:gd name="T44" fmla="*/ 80 w 355"/>
                <a:gd name="T45" fmla="*/ 242 h 351"/>
                <a:gd name="T46" fmla="*/ 241 w 355"/>
                <a:gd name="T47" fmla="*/ 81 h 351"/>
                <a:gd name="T48" fmla="*/ 241 w 355"/>
                <a:gd name="T49" fmla="*/ 76 h 351"/>
                <a:gd name="T50" fmla="*/ 232 w 355"/>
                <a:gd name="T51" fmla="*/ 43 h 351"/>
                <a:gd name="T52" fmla="*/ 279 w 355"/>
                <a:gd name="T53" fmla="*/ 0 h 351"/>
                <a:gd name="T54" fmla="*/ 308 w 355"/>
                <a:gd name="T55" fmla="*/ 10 h 351"/>
                <a:gd name="T56" fmla="*/ 308 w 355"/>
                <a:gd name="T57" fmla="*/ 10 h 351"/>
                <a:gd name="T58" fmla="*/ 308 w 355"/>
                <a:gd name="T59" fmla="*/ 10 h 351"/>
                <a:gd name="T60" fmla="*/ 274 w 355"/>
                <a:gd name="T61" fmla="*/ 43 h 351"/>
                <a:gd name="T62" fmla="*/ 289 w 355"/>
                <a:gd name="T63" fmla="*/ 67 h 351"/>
                <a:gd name="T64" fmla="*/ 312 w 355"/>
                <a:gd name="T65" fmla="*/ 81 h 351"/>
                <a:gd name="T66" fmla="*/ 345 w 355"/>
                <a:gd name="T67" fmla="*/ 48 h 351"/>
                <a:gd name="T68" fmla="*/ 345 w 355"/>
                <a:gd name="T69" fmla="*/ 48 h 351"/>
                <a:gd name="T70" fmla="*/ 345 w 355"/>
                <a:gd name="T71" fmla="*/ 4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5" h="351">
                  <a:moveTo>
                    <a:pt x="345" y="48"/>
                  </a:moveTo>
                  <a:lnTo>
                    <a:pt x="345" y="48"/>
                  </a:lnTo>
                  <a:lnTo>
                    <a:pt x="355" y="76"/>
                  </a:lnTo>
                  <a:lnTo>
                    <a:pt x="312" y="123"/>
                  </a:lnTo>
                  <a:lnTo>
                    <a:pt x="279" y="114"/>
                  </a:lnTo>
                  <a:lnTo>
                    <a:pt x="279" y="114"/>
                  </a:lnTo>
                  <a:lnTo>
                    <a:pt x="114" y="275"/>
                  </a:lnTo>
                  <a:lnTo>
                    <a:pt x="114" y="280"/>
                  </a:lnTo>
                  <a:lnTo>
                    <a:pt x="123" y="313"/>
                  </a:lnTo>
                  <a:lnTo>
                    <a:pt x="76" y="351"/>
                  </a:lnTo>
                  <a:lnTo>
                    <a:pt x="47" y="346"/>
                  </a:lnTo>
                  <a:lnTo>
                    <a:pt x="47" y="346"/>
                  </a:lnTo>
                  <a:lnTo>
                    <a:pt x="47" y="341"/>
                  </a:lnTo>
                  <a:lnTo>
                    <a:pt x="80" y="313"/>
                  </a:lnTo>
                  <a:lnTo>
                    <a:pt x="66" y="289"/>
                  </a:lnTo>
                  <a:lnTo>
                    <a:pt x="43" y="275"/>
                  </a:lnTo>
                  <a:lnTo>
                    <a:pt x="14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0" y="275"/>
                  </a:lnTo>
                  <a:lnTo>
                    <a:pt x="43" y="232"/>
                  </a:lnTo>
                  <a:lnTo>
                    <a:pt x="76" y="242"/>
                  </a:lnTo>
                  <a:lnTo>
                    <a:pt x="80" y="242"/>
                  </a:lnTo>
                  <a:lnTo>
                    <a:pt x="241" y="81"/>
                  </a:lnTo>
                  <a:lnTo>
                    <a:pt x="241" y="76"/>
                  </a:lnTo>
                  <a:lnTo>
                    <a:pt x="232" y="43"/>
                  </a:lnTo>
                  <a:lnTo>
                    <a:pt x="279" y="0"/>
                  </a:lnTo>
                  <a:lnTo>
                    <a:pt x="308" y="10"/>
                  </a:lnTo>
                  <a:lnTo>
                    <a:pt x="308" y="10"/>
                  </a:lnTo>
                  <a:lnTo>
                    <a:pt x="308" y="10"/>
                  </a:lnTo>
                  <a:lnTo>
                    <a:pt x="274" y="43"/>
                  </a:lnTo>
                  <a:lnTo>
                    <a:pt x="289" y="67"/>
                  </a:lnTo>
                  <a:lnTo>
                    <a:pt x="312" y="81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5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7102065" y="2076707"/>
              <a:ext cx="569913" cy="571500"/>
            </a:xfrm>
            <a:custGeom>
              <a:avLst/>
              <a:gdLst>
                <a:gd name="T0" fmla="*/ 21 w 76"/>
                <a:gd name="T1" fmla="*/ 18 h 76"/>
                <a:gd name="T2" fmla="*/ 46 w 76"/>
                <a:gd name="T3" fmla="*/ 43 h 76"/>
                <a:gd name="T4" fmla="*/ 52 w 76"/>
                <a:gd name="T5" fmla="*/ 37 h 76"/>
                <a:gd name="T6" fmla="*/ 55 w 76"/>
                <a:gd name="T7" fmla="*/ 40 h 76"/>
                <a:gd name="T8" fmla="*/ 53 w 76"/>
                <a:gd name="T9" fmla="*/ 42 h 76"/>
                <a:gd name="T10" fmla="*/ 74 w 76"/>
                <a:gd name="T11" fmla="*/ 63 h 76"/>
                <a:gd name="T12" fmla="*/ 73 w 76"/>
                <a:gd name="T13" fmla="*/ 73 h 76"/>
                <a:gd name="T14" fmla="*/ 73 w 76"/>
                <a:gd name="T15" fmla="*/ 73 h 76"/>
                <a:gd name="T16" fmla="*/ 63 w 76"/>
                <a:gd name="T17" fmla="*/ 74 h 76"/>
                <a:gd name="T18" fmla="*/ 42 w 76"/>
                <a:gd name="T19" fmla="*/ 53 h 76"/>
                <a:gd name="T20" fmla="*/ 40 w 76"/>
                <a:gd name="T21" fmla="*/ 55 h 76"/>
                <a:gd name="T22" fmla="*/ 37 w 76"/>
                <a:gd name="T23" fmla="*/ 52 h 76"/>
                <a:gd name="T24" fmla="*/ 43 w 76"/>
                <a:gd name="T25" fmla="*/ 46 h 76"/>
                <a:gd name="T26" fmla="*/ 18 w 76"/>
                <a:gd name="T27" fmla="*/ 21 h 76"/>
                <a:gd name="T28" fmla="*/ 11 w 76"/>
                <a:gd name="T29" fmla="*/ 20 h 76"/>
                <a:gd name="T30" fmla="*/ 0 w 76"/>
                <a:gd name="T31" fmla="*/ 9 h 76"/>
                <a:gd name="T32" fmla="*/ 9 w 76"/>
                <a:gd name="T33" fmla="*/ 0 h 76"/>
                <a:gd name="T34" fmla="*/ 21 w 76"/>
                <a:gd name="T35" fmla="*/ 11 h 76"/>
                <a:gd name="T36" fmla="*/ 21 w 76"/>
                <a:gd name="T37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76">
                  <a:moveTo>
                    <a:pt x="21" y="18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6" y="65"/>
                    <a:pt x="76" y="70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0" y="76"/>
                    <a:pt x="65" y="76"/>
                    <a:pt x="63" y="74"/>
                  </a:cubicBezTo>
                  <a:cubicBezTo>
                    <a:pt x="56" y="67"/>
                    <a:pt x="49" y="60"/>
                    <a:pt x="42" y="53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8"/>
                    <a:pt x="21" y="18"/>
                    <a:pt x="21" y="1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427980" y="2613025"/>
            <a:ext cx="3669665" cy="27279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33"/>
          <p:cNvSpPr txBox="1"/>
          <p:nvPr/>
        </p:nvSpPr>
        <p:spPr>
          <a:xfrm>
            <a:off x="5535930" y="2884805"/>
            <a:ext cx="3263265" cy="12687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团队从成员入职开始，一直在听取和引导成员的职业规划。便于后期培养，和人员稳定。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个人主要在电信、广电行业经历，相比较人员流动性比较大，所以从团队组建初期就开始做互备，预防未知风险。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7" grpId="0" bldLvl="0" animBg="1"/>
      <p:bldP spid="34" grpId="0" bldLvl="0" animBg="1"/>
      <p:bldP spid="30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培训内容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1416735" y="2656845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TextBox 2"/>
          <p:cNvSpPr txBox="1"/>
          <p:nvPr/>
        </p:nvSpPr>
        <p:spPr>
          <a:xfrm>
            <a:off x="1702290" y="2893058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管理相关</a:t>
            </a:r>
            <a:endParaRPr lang="zh-CN" altLang="en-US" sz="2800" b="1" dirty="0"/>
          </a:p>
        </p:txBody>
      </p:sp>
      <p:sp>
        <p:nvSpPr>
          <p:cNvPr id="17" name="圆角矩形 16"/>
          <p:cNvSpPr/>
          <p:nvPr/>
        </p:nvSpPr>
        <p:spPr>
          <a:xfrm>
            <a:off x="3801627" y="1699957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3096103" y="1780813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801627" y="2399125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01627" y="375449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120139" y="1820101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《麦肯锡系列》 选人、用人，人员素质判断相关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119880" y="2513965"/>
            <a:ext cx="4562475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《马斯洛论管理》管理常用手段、主动性调动等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4120139" y="3870327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《致加西亚的信》执行力相关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801745" y="3098165"/>
            <a:ext cx="4479290" cy="451485"/>
            <a:chOff x="5920" y="4896"/>
            <a:chExt cx="7054" cy="711"/>
          </a:xfrm>
        </p:grpSpPr>
        <p:sp>
          <p:nvSpPr>
            <p:cNvPr id="20" name="圆角矩形 19"/>
            <p:cNvSpPr/>
            <p:nvPr/>
          </p:nvSpPr>
          <p:spPr>
            <a:xfrm>
              <a:off x="5920" y="4896"/>
              <a:ext cx="7054" cy="711"/>
            </a:xfrm>
            <a:prstGeom prst="roundRect">
              <a:avLst>
                <a:gd name="adj" fmla="val 252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6421" y="5077"/>
              <a:ext cx="5919" cy="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《曾国藩家训》 团队文化建设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801627" y="4437116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4120139" y="4552952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《资治通鉴》决策、判断相关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14:shred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bldLvl="0" animBg="1"/>
      <p:bldP spid="11" grpId="0" bldLvl="0" animBg="1"/>
      <p:bldP spid="16" grpId="0"/>
      <p:bldP spid="17" grpId="0" bldLvl="0" animBg="1"/>
      <p:bldP spid="18" grpId="0" bldLvl="0" animBg="1"/>
      <p:bldP spid="19" grpId="0" bldLvl="0" animBg="1"/>
      <p:bldP spid="21" grpId="0" bldLvl="0" animBg="1"/>
      <p:bldP spid="22" grpId="0"/>
      <p:bldP spid="24" grpId="0"/>
      <p:bldP spid="48" grpId="0"/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培训内容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1416735" y="2656845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TextBox 2"/>
          <p:cNvSpPr txBox="1"/>
          <p:nvPr/>
        </p:nvSpPr>
        <p:spPr>
          <a:xfrm>
            <a:off x="1702290" y="2893058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技术相关</a:t>
            </a:r>
            <a:endParaRPr lang="zh-CN" altLang="en-US" sz="2800" b="1" dirty="0"/>
          </a:p>
        </p:txBody>
      </p:sp>
      <p:sp>
        <p:nvSpPr>
          <p:cNvPr id="17" name="圆角矩形 16"/>
          <p:cNvSpPr/>
          <p:nvPr/>
        </p:nvSpPr>
        <p:spPr>
          <a:xfrm>
            <a:off x="3801627" y="1699957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3096103" y="1780813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801627" y="2656935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01627" y="4437116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120139" y="1820101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in java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基础知识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119880" y="2771775"/>
            <a:ext cx="4562475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基于《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pattern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 等设计方式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4120139" y="4552952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HBase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体系相关思想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801745" y="3623945"/>
            <a:ext cx="4479290" cy="451485"/>
            <a:chOff x="5987" y="5707"/>
            <a:chExt cx="7054" cy="711"/>
          </a:xfrm>
        </p:grpSpPr>
        <p:sp>
          <p:nvSpPr>
            <p:cNvPr id="20" name="圆角矩形 19"/>
            <p:cNvSpPr/>
            <p:nvPr/>
          </p:nvSpPr>
          <p:spPr>
            <a:xfrm>
              <a:off x="5987" y="5707"/>
              <a:ext cx="7054" cy="711"/>
            </a:xfrm>
            <a:prstGeom prst="roundRect">
              <a:avLst>
                <a:gd name="adj" fmla="val 252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6488" y="5889"/>
              <a:ext cx="5919" cy="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linux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shell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等相关服务器知识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14:shred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bldLvl="0" animBg="1"/>
      <p:bldP spid="11" grpId="0" bldLvl="0" animBg="1"/>
      <p:bldP spid="16" grpId="0"/>
      <p:bldP spid="17" grpId="0" bldLvl="0" animBg="1"/>
      <p:bldP spid="18" grpId="0" bldLvl="0" animBg="1"/>
      <p:bldP spid="19" grpId="0" bldLvl="0" animBg="1"/>
      <p:bldP spid="21" grpId="0" bldLvl="0" animBg="1"/>
      <p:bldP spid="22" grpId="0"/>
      <p:bldP spid="24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接班人是谁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_effect"/>
          <p:cNvPicPr>
            <a:picLocks noChangeAspect="1" noChangeArrowheads="1"/>
          </p:cNvPicPr>
          <p:nvPr/>
        </p:nvPicPr>
        <p:blipFill>
          <a:blip r:embed="rId1" cstate="email">
            <a:lum bright="20000"/>
          </a:blip>
          <a:srcRect/>
          <a:stretch>
            <a:fillRect/>
          </a:stretch>
        </p:blipFill>
        <p:spPr bwMode="gray">
          <a:xfrm>
            <a:off x="2662239" y="4932932"/>
            <a:ext cx="3238879" cy="48806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_effect"/>
          <p:cNvPicPr>
            <a:picLocks noChangeAspect="1" noChangeArrowheads="1"/>
          </p:cNvPicPr>
          <p:nvPr/>
        </p:nvPicPr>
        <p:blipFill>
          <a:blip r:embed="rId1" cstate="email">
            <a:lum bright="20000"/>
          </a:blip>
          <a:srcRect/>
          <a:stretch>
            <a:fillRect/>
          </a:stretch>
        </p:blipFill>
        <p:spPr bwMode="gray">
          <a:xfrm>
            <a:off x="5764939" y="4932932"/>
            <a:ext cx="3238879" cy="48806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_color1"/>
          <p:cNvSpPr/>
          <p:nvPr/>
        </p:nvSpPr>
        <p:spPr bwMode="gray">
          <a:xfrm>
            <a:off x="3110089" y="4138858"/>
            <a:ext cx="1328933" cy="869035"/>
          </a:xfrm>
          <a:custGeom>
            <a:avLst/>
            <a:gdLst/>
            <a:ahLst/>
            <a:cxnLst>
              <a:cxn ang="0">
                <a:pos x="367" y="174"/>
              </a:cxn>
              <a:cxn ang="0">
                <a:pos x="67" y="0"/>
              </a:cxn>
              <a:cxn ang="0">
                <a:pos x="42" y="36"/>
              </a:cxn>
              <a:cxn ang="0">
                <a:pos x="0" y="39"/>
              </a:cxn>
              <a:cxn ang="0">
                <a:pos x="367" y="252"/>
              </a:cxn>
              <a:cxn ang="0">
                <a:pos x="385" y="214"/>
              </a:cxn>
              <a:cxn ang="0">
                <a:pos x="367" y="174"/>
              </a:cxn>
            </a:cxnLst>
            <a:rect l="0" t="0" r="r" b="b"/>
            <a:pathLst>
              <a:path w="385" h="252">
                <a:moveTo>
                  <a:pt x="367" y="174"/>
                </a:moveTo>
                <a:cubicBezTo>
                  <a:pt x="240" y="169"/>
                  <a:pt x="130" y="101"/>
                  <a:pt x="67" y="0"/>
                </a:cubicBezTo>
                <a:cubicBezTo>
                  <a:pt x="42" y="36"/>
                  <a:pt x="42" y="36"/>
                  <a:pt x="42" y="36"/>
                </a:cubicBezTo>
                <a:cubicBezTo>
                  <a:pt x="0" y="39"/>
                  <a:pt x="0" y="39"/>
                  <a:pt x="0" y="39"/>
                </a:cubicBezTo>
                <a:cubicBezTo>
                  <a:pt x="76" y="163"/>
                  <a:pt x="212" y="247"/>
                  <a:pt x="367" y="252"/>
                </a:cubicBezTo>
                <a:cubicBezTo>
                  <a:pt x="385" y="214"/>
                  <a:pt x="385" y="214"/>
                  <a:pt x="385" y="214"/>
                </a:cubicBezTo>
                <a:lnTo>
                  <a:pt x="367" y="174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9" name="_color1"/>
          <p:cNvSpPr/>
          <p:nvPr/>
        </p:nvSpPr>
        <p:spPr bwMode="gray">
          <a:xfrm>
            <a:off x="3096496" y="1859153"/>
            <a:ext cx="1270518" cy="858810"/>
          </a:xfrm>
          <a:custGeom>
            <a:avLst/>
            <a:gdLst/>
            <a:ahLst/>
            <a:cxnLst>
              <a:cxn ang="0">
                <a:pos x="68" y="249"/>
              </a:cxn>
              <a:cxn ang="0">
                <a:pos x="368" y="78"/>
              </a:cxn>
              <a:cxn ang="0">
                <a:pos x="350" y="39"/>
              </a:cxn>
              <a:cxn ang="0">
                <a:pos x="368" y="0"/>
              </a:cxn>
              <a:cxn ang="0">
                <a:pos x="0" y="211"/>
              </a:cxn>
              <a:cxn ang="0">
                <a:pos x="25" y="245"/>
              </a:cxn>
              <a:cxn ang="0">
                <a:pos x="68" y="249"/>
              </a:cxn>
            </a:cxnLst>
            <a:rect l="0" t="0" r="r" b="b"/>
            <a:pathLst>
              <a:path w="368" h="249">
                <a:moveTo>
                  <a:pt x="68" y="249"/>
                </a:moveTo>
                <a:cubicBezTo>
                  <a:pt x="132" y="149"/>
                  <a:pt x="242" y="82"/>
                  <a:pt x="368" y="78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68" y="0"/>
                  <a:pt x="368" y="0"/>
                  <a:pt x="368" y="0"/>
                </a:cubicBezTo>
                <a:cubicBezTo>
                  <a:pt x="212" y="4"/>
                  <a:pt x="77" y="87"/>
                  <a:pt x="0" y="211"/>
                </a:cubicBezTo>
                <a:cubicBezTo>
                  <a:pt x="25" y="245"/>
                  <a:pt x="25" y="245"/>
                  <a:pt x="25" y="245"/>
                </a:cubicBezTo>
                <a:lnTo>
                  <a:pt x="68" y="249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0" name="_color1"/>
          <p:cNvSpPr/>
          <p:nvPr/>
        </p:nvSpPr>
        <p:spPr bwMode="gray">
          <a:xfrm>
            <a:off x="4387126" y="1860499"/>
            <a:ext cx="1327473" cy="871957"/>
          </a:xfrm>
          <a:custGeom>
            <a:avLst/>
            <a:gdLst/>
            <a:ahLst/>
            <a:cxnLst>
              <a:cxn ang="0">
                <a:pos x="19" y="78"/>
              </a:cxn>
              <a:cxn ang="0">
                <a:pos x="318" y="253"/>
              </a:cxn>
              <a:cxn ang="0">
                <a:pos x="343" y="216"/>
              </a:cxn>
              <a:cxn ang="0">
                <a:pos x="385" y="213"/>
              </a:cxn>
              <a:cxn ang="0">
                <a:pos x="18" y="0"/>
              </a:cxn>
              <a:cxn ang="0">
                <a:pos x="0" y="39"/>
              </a:cxn>
              <a:cxn ang="0">
                <a:pos x="19" y="78"/>
              </a:cxn>
            </a:cxnLst>
            <a:rect l="0" t="0" r="r" b="b"/>
            <a:pathLst>
              <a:path w="385" h="253">
                <a:moveTo>
                  <a:pt x="19" y="78"/>
                </a:moveTo>
                <a:cubicBezTo>
                  <a:pt x="145" y="83"/>
                  <a:pt x="255" y="151"/>
                  <a:pt x="318" y="253"/>
                </a:cubicBezTo>
                <a:cubicBezTo>
                  <a:pt x="343" y="216"/>
                  <a:pt x="343" y="216"/>
                  <a:pt x="343" y="216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09" y="88"/>
                  <a:pt x="173" y="4"/>
                  <a:pt x="18" y="0"/>
                </a:cubicBezTo>
                <a:cubicBezTo>
                  <a:pt x="0" y="39"/>
                  <a:pt x="0" y="39"/>
                  <a:pt x="0" y="39"/>
                </a:cubicBezTo>
                <a:lnTo>
                  <a:pt x="19" y="78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1" name="_color1"/>
          <p:cNvSpPr/>
          <p:nvPr/>
        </p:nvSpPr>
        <p:spPr bwMode="gray">
          <a:xfrm>
            <a:off x="2842129" y="2699191"/>
            <a:ext cx="420585" cy="1466407"/>
          </a:xfrm>
          <a:custGeom>
            <a:avLst/>
            <a:gdLst/>
            <a:ahLst/>
            <a:cxnLst>
              <a:cxn ang="0">
                <a:pos x="120" y="385"/>
              </a:cxn>
              <a:cxn ang="0">
                <a:pos x="78" y="213"/>
              </a:cxn>
              <a:cxn ang="0">
                <a:pos x="122" y="39"/>
              </a:cxn>
              <a:cxn ang="0">
                <a:pos x="79" y="35"/>
              </a:cxn>
              <a:cxn ang="0">
                <a:pos x="54" y="0"/>
              </a:cxn>
              <a:cxn ang="0">
                <a:pos x="0" y="213"/>
              </a:cxn>
              <a:cxn ang="0">
                <a:pos x="53" y="425"/>
              </a:cxn>
              <a:cxn ang="0">
                <a:pos x="95" y="421"/>
              </a:cxn>
              <a:cxn ang="0">
                <a:pos x="120" y="385"/>
              </a:cxn>
            </a:cxnLst>
            <a:rect l="0" t="0" r="r" b="b"/>
            <a:pathLst>
              <a:path w="122" h="425">
                <a:moveTo>
                  <a:pt x="120" y="385"/>
                </a:moveTo>
                <a:cubicBezTo>
                  <a:pt x="93" y="334"/>
                  <a:pt x="78" y="275"/>
                  <a:pt x="78" y="213"/>
                </a:cubicBezTo>
                <a:cubicBezTo>
                  <a:pt x="78" y="150"/>
                  <a:pt x="94" y="91"/>
                  <a:pt x="122" y="39"/>
                </a:cubicBezTo>
                <a:cubicBezTo>
                  <a:pt x="79" y="35"/>
                  <a:pt x="79" y="35"/>
                  <a:pt x="79" y="35"/>
                </a:cubicBezTo>
                <a:cubicBezTo>
                  <a:pt x="54" y="0"/>
                  <a:pt x="54" y="0"/>
                  <a:pt x="54" y="0"/>
                </a:cubicBezTo>
                <a:cubicBezTo>
                  <a:pt x="19" y="64"/>
                  <a:pt x="0" y="136"/>
                  <a:pt x="0" y="213"/>
                </a:cubicBezTo>
                <a:cubicBezTo>
                  <a:pt x="0" y="290"/>
                  <a:pt x="19" y="362"/>
                  <a:pt x="53" y="425"/>
                </a:cubicBezTo>
                <a:cubicBezTo>
                  <a:pt x="95" y="421"/>
                  <a:pt x="95" y="421"/>
                  <a:pt x="95" y="421"/>
                </a:cubicBezTo>
                <a:lnTo>
                  <a:pt x="120" y="385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2" name="_color1"/>
          <p:cNvSpPr/>
          <p:nvPr/>
        </p:nvSpPr>
        <p:spPr bwMode="gray">
          <a:xfrm>
            <a:off x="4541036" y="4149080"/>
            <a:ext cx="1266138" cy="858810"/>
          </a:xfrm>
          <a:custGeom>
            <a:avLst/>
            <a:gdLst/>
            <a:ahLst/>
            <a:cxnLst>
              <a:cxn ang="0">
                <a:pos x="299" y="0"/>
              </a:cxn>
              <a:cxn ang="0">
                <a:pos x="0" y="171"/>
              </a:cxn>
              <a:cxn ang="0">
                <a:pos x="18" y="211"/>
              </a:cxn>
              <a:cxn ang="0">
                <a:pos x="0" y="249"/>
              </a:cxn>
              <a:cxn ang="0">
                <a:pos x="367" y="39"/>
              </a:cxn>
              <a:cxn ang="0">
                <a:pos x="342" y="4"/>
              </a:cxn>
              <a:cxn ang="0">
                <a:pos x="299" y="0"/>
              </a:cxn>
            </a:cxnLst>
            <a:rect l="0" t="0" r="r" b="b"/>
            <a:pathLst>
              <a:path w="367" h="249">
                <a:moveTo>
                  <a:pt x="299" y="0"/>
                </a:moveTo>
                <a:cubicBezTo>
                  <a:pt x="236" y="100"/>
                  <a:pt x="126" y="167"/>
                  <a:pt x="0" y="171"/>
                </a:cubicBezTo>
                <a:cubicBezTo>
                  <a:pt x="18" y="211"/>
                  <a:pt x="18" y="211"/>
                  <a:pt x="18" y="211"/>
                </a:cubicBezTo>
                <a:cubicBezTo>
                  <a:pt x="0" y="249"/>
                  <a:pt x="0" y="249"/>
                  <a:pt x="0" y="249"/>
                </a:cubicBezTo>
                <a:cubicBezTo>
                  <a:pt x="155" y="245"/>
                  <a:pt x="290" y="162"/>
                  <a:pt x="367" y="39"/>
                </a:cubicBezTo>
                <a:cubicBezTo>
                  <a:pt x="342" y="4"/>
                  <a:pt x="342" y="4"/>
                  <a:pt x="342" y="4"/>
                </a:cubicBezTo>
                <a:lnTo>
                  <a:pt x="299" y="0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3" name="_color1"/>
          <p:cNvSpPr/>
          <p:nvPr/>
        </p:nvSpPr>
        <p:spPr bwMode="gray">
          <a:xfrm>
            <a:off x="6056605" y="1860200"/>
            <a:ext cx="1327472" cy="869035"/>
          </a:xfrm>
          <a:custGeom>
            <a:avLst/>
            <a:gdLst/>
            <a:ahLst/>
            <a:cxnLst>
              <a:cxn ang="0">
                <a:pos x="367" y="0"/>
              </a:cxn>
              <a:cxn ang="0">
                <a:pos x="0" y="213"/>
              </a:cxn>
              <a:cxn ang="0">
                <a:pos x="41" y="216"/>
              </a:cxn>
              <a:cxn ang="0">
                <a:pos x="67" y="252"/>
              </a:cxn>
              <a:cxn ang="0">
                <a:pos x="367" y="78"/>
              </a:cxn>
              <a:cxn ang="0">
                <a:pos x="385" y="40"/>
              </a:cxn>
              <a:cxn ang="0">
                <a:pos x="367" y="0"/>
              </a:cxn>
            </a:cxnLst>
            <a:rect l="0" t="0" r="r" b="b"/>
            <a:pathLst>
              <a:path w="385" h="252">
                <a:moveTo>
                  <a:pt x="367" y="0"/>
                </a:moveTo>
                <a:cubicBezTo>
                  <a:pt x="211" y="4"/>
                  <a:pt x="76" y="88"/>
                  <a:pt x="0" y="213"/>
                </a:cubicBezTo>
                <a:cubicBezTo>
                  <a:pt x="41" y="216"/>
                  <a:pt x="41" y="216"/>
                  <a:pt x="41" y="216"/>
                </a:cubicBezTo>
                <a:cubicBezTo>
                  <a:pt x="67" y="252"/>
                  <a:pt x="67" y="252"/>
                  <a:pt x="67" y="252"/>
                </a:cubicBezTo>
                <a:cubicBezTo>
                  <a:pt x="130" y="151"/>
                  <a:pt x="240" y="82"/>
                  <a:pt x="367" y="78"/>
                </a:cubicBezTo>
                <a:cubicBezTo>
                  <a:pt x="385" y="40"/>
                  <a:pt x="385" y="40"/>
                  <a:pt x="385" y="40"/>
                </a:cubicBezTo>
                <a:lnTo>
                  <a:pt x="367" y="0"/>
                </a:lnTo>
                <a:close/>
              </a:path>
            </a:pathLst>
          </a:cu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4" name="_color1"/>
          <p:cNvSpPr/>
          <p:nvPr/>
        </p:nvSpPr>
        <p:spPr bwMode="gray">
          <a:xfrm>
            <a:off x="7463358" y="1859149"/>
            <a:ext cx="1270519" cy="858812"/>
          </a:xfrm>
          <a:custGeom>
            <a:avLst/>
            <a:gdLst/>
            <a:ahLst/>
            <a:cxnLst>
              <a:cxn ang="0">
                <a:pos x="368" y="211"/>
              </a:cxn>
              <a:cxn ang="0">
                <a:pos x="0" y="0"/>
              </a:cxn>
              <a:cxn ang="0">
                <a:pos x="18" y="40"/>
              </a:cxn>
              <a:cxn ang="0">
                <a:pos x="0" y="78"/>
              </a:cxn>
              <a:cxn ang="0">
                <a:pos x="300" y="249"/>
              </a:cxn>
              <a:cxn ang="0">
                <a:pos x="343" y="245"/>
              </a:cxn>
              <a:cxn ang="0">
                <a:pos x="368" y="211"/>
              </a:cxn>
            </a:cxnLst>
            <a:rect l="0" t="0" r="r" b="b"/>
            <a:pathLst>
              <a:path w="368" h="249">
                <a:moveTo>
                  <a:pt x="368" y="211"/>
                </a:moveTo>
                <a:cubicBezTo>
                  <a:pt x="291" y="87"/>
                  <a:pt x="155" y="4"/>
                  <a:pt x="0" y="0"/>
                </a:cubicBezTo>
                <a:cubicBezTo>
                  <a:pt x="18" y="40"/>
                  <a:pt x="18" y="40"/>
                  <a:pt x="18" y="40"/>
                </a:cubicBezTo>
                <a:cubicBezTo>
                  <a:pt x="0" y="78"/>
                  <a:pt x="0" y="78"/>
                  <a:pt x="0" y="78"/>
                </a:cubicBezTo>
                <a:cubicBezTo>
                  <a:pt x="126" y="82"/>
                  <a:pt x="236" y="149"/>
                  <a:pt x="300" y="249"/>
                </a:cubicBezTo>
                <a:cubicBezTo>
                  <a:pt x="343" y="245"/>
                  <a:pt x="343" y="245"/>
                  <a:pt x="343" y="245"/>
                </a:cubicBezTo>
                <a:lnTo>
                  <a:pt x="368" y="211"/>
                </a:lnTo>
                <a:close/>
              </a:path>
            </a:pathLst>
          </a:cu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5" name="_color1"/>
          <p:cNvSpPr/>
          <p:nvPr/>
        </p:nvSpPr>
        <p:spPr bwMode="gray">
          <a:xfrm>
            <a:off x="6059822" y="4149080"/>
            <a:ext cx="1273439" cy="858810"/>
          </a:xfrm>
          <a:custGeom>
            <a:avLst/>
            <a:gdLst/>
            <a:ahLst/>
            <a:cxnLst>
              <a:cxn ang="0">
                <a:pos x="369" y="171"/>
              </a:cxn>
              <a:cxn ang="0">
                <a:pos x="68" y="0"/>
              </a:cxn>
              <a:cxn ang="0">
                <a:pos x="26" y="4"/>
              </a:cxn>
              <a:cxn ang="0">
                <a:pos x="0" y="39"/>
              </a:cxn>
              <a:cxn ang="0">
                <a:pos x="368" y="249"/>
              </a:cxn>
              <a:cxn ang="0">
                <a:pos x="351" y="211"/>
              </a:cxn>
              <a:cxn ang="0">
                <a:pos x="369" y="171"/>
              </a:cxn>
            </a:cxnLst>
            <a:rect l="0" t="0" r="r" b="b"/>
            <a:pathLst>
              <a:path w="369" h="249">
                <a:moveTo>
                  <a:pt x="369" y="171"/>
                </a:moveTo>
                <a:cubicBezTo>
                  <a:pt x="242" y="167"/>
                  <a:pt x="132" y="100"/>
                  <a:pt x="68" y="0"/>
                </a:cubicBezTo>
                <a:cubicBezTo>
                  <a:pt x="26" y="4"/>
                  <a:pt x="26" y="4"/>
                  <a:pt x="26" y="4"/>
                </a:cubicBezTo>
                <a:cubicBezTo>
                  <a:pt x="0" y="39"/>
                  <a:pt x="0" y="39"/>
                  <a:pt x="0" y="39"/>
                </a:cubicBezTo>
                <a:cubicBezTo>
                  <a:pt x="78" y="162"/>
                  <a:pt x="213" y="245"/>
                  <a:pt x="368" y="249"/>
                </a:cubicBezTo>
                <a:cubicBezTo>
                  <a:pt x="351" y="211"/>
                  <a:pt x="351" y="211"/>
                  <a:pt x="351" y="211"/>
                </a:cubicBezTo>
                <a:lnTo>
                  <a:pt x="369" y="171"/>
                </a:lnTo>
                <a:close/>
              </a:path>
            </a:pathLst>
          </a:cu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6" name="_color1"/>
          <p:cNvSpPr/>
          <p:nvPr/>
        </p:nvSpPr>
        <p:spPr bwMode="gray">
          <a:xfrm>
            <a:off x="7391350" y="4138858"/>
            <a:ext cx="1324552" cy="869035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18" y="174"/>
              </a:cxn>
              <a:cxn ang="0">
                <a:pos x="0" y="214"/>
              </a:cxn>
              <a:cxn ang="0">
                <a:pos x="18" y="252"/>
              </a:cxn>
              <a:cxn ang="0">
                <a:pos x="384" y="39"/>
              </a:cxn>
              <a:cxn ang="0">
                <a:pos x="342" y="36"/>
              </a:cxn>
              <a:cxn ang="0">
                <a:pos x="316" y="0"/>
              </a:cxn>
            </a:cxnLst>
            <a:rect l="0" t="0" r="r" b="b"/>
            <a:pathLst>
              <a:path w="384" h="252">
                <a:moveTo>
                  <a:pt x="316" y="0"/>
                </a:moveTo>
                <a:cubicBezTo>
                  <a:pt x="254" y="101"/>
                  <a:pt x="144" y="169"/>
                  <a:pt x="18" y="174"/>
                </a:cubicBezTo>
                <a:cubicBezTo>
                  <a:pt x="0" y="214"/>
                  <a:pt x="0" y="214"/>
                  <a:pt x="0" y="214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73" y="247"/>
                  <a:pt x="307" y="163"/>
                  <a:pt x="384" y="39"/>
                </a:cubicBezTo>
                <a:cubicBezTo>
                  <a:pt x="342" y="36"/>
                  <a:pt x="342" y="36"/>
                  <a:pt x="342" y="36"/>
                </a:cubicBezTo>
                <a:lnTo>
                  <a:pt x="316" y="0"/>
                </a:lnTo>
                <a:close/>
              </a:path>
            </a:pathLst>
          </a:cu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7" name="_color1"/>
          <p:cNvSpPr/>
          <p:nvPr/>
        </p:nvSpPr>
        <p:spPr bwMode="gray">
          <a:xfrm>
            <a:off x="8543478" y="2703569"/>
            <a:ext cx="420585" cy="1462024"/>
          </a:xfrm>
          <a:custGeom>
            <a:avLst/>
            <a:gdLst/>
            <a:ahLst/>
            <a:cxnLst>
              <a:cxn ang="0">
                <a:pos x="69" y="424"/>
              </a:cxn>
              <a:cxn ang="0">
                <a:pos x="122" y="212"/>
              </a:cxn>
              <a:cxn ang="0">
                <a:pos x="68" y="0"/>
              </a:cxn>
              <a:cxn ang="0">
                <a:pos x="43" y="34"/>
              </a:cxn>
              <a:cxn ang="0">
                <a:pos x="0" y="38"/>
              </a:cxn>
              <a:cxn ang="0">
                <a:pos x="44" y="212"/>
              </a:cxn>
              <a:cxn ang="0">
                <a:pos x="2" y="384"/>
              </a:cxn>
              <a:cxn ang="0">
                <a:pos x="27" y="420"/>
              </a:cxn>
              <a:cxn ang="0">
                <a:pos x="69" y="424"/>
              </a:cxn>
            </a:cxnLst>
            <a:rect l="0" t="0" r="r" b="b"/>
            <a:pathLst>
              <a:path w="122" h="424">
                <a:moveTo>
                  <a:pt x="69" y="424"/>
                </a:moveTo>
                <a:cubicBezTo>
                  <a:pt x="103" y="361"/>
                  <a:pt x="122" y="289"/>
                  <a:pt x="122" y="212"/>
                </a:cubicBezTo>
                <a:cubicBezTo>
                  <a:pt x="122" y="135"/>
                  <a:pt x="102" y="63"/>
                  <a:pt x="68" y="0"/>
                </a:cubicBezTo>
                <a:cubicBezTo>
                  <a:pt x="43" y="34"/>
                  <a:pt x="43" y="34"/>
                  <a:pt x="43" y="34"/>
                </a:cubicBezTo>
                <a:cubicBezTo>
                  <a:pt x="0" y="38"/>
                  <a:pt x="0" y="38"/>
                  <a:pt x="0" y="38"/>
                </a:cubicBezTo>
                <a:cubicBezTo>
                  <a:pt x="28" y="90"/>
                  <a:pt x="44" y="149"/>
                  <a:pt x="44" y="212"/>
                </a:cubicBezTo>
                <a:cubicBezTo>
                  <a:pt x="44" y="274"/>
                  <a:pt x="29" y="333"/>
                  <a:pt x="2" y="384"/>
                </a:cubicBezTo>
                <a:cubicBezTo>
                  <a:pt x="27" y="420"/>
                  <a:pt x="27" y="420"/>
                  <a:pt x="27" y="420"/>
                </a:cubicBezTo>
                <a:lnTo>
                  <a:pt x="69" y="424"/>
                </a:lnTo>
                <a:close/>
              </a:path>
            </a:pathLst>
          </a:cu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8" name="_color1"/>
          <p:cNvSpPr/>
          <p:nvPr/>
        </p:nvSpPr>
        <p:spPr bwMode="gray">
          <a:xfrm>
            <a:off x="5646077" y="2710164"/>
            <a:ext cx="565162" cy="1463483"/>
          </a:xfrm>
          <a:custGeom>
            <a:avLst/>
            <a:gdLst/>
            <a:ahLst/>
            <a:cxnLst>
              <a:cxn ang="0">
                <a:pos x="164" y="385"/>
              </a:cxn>
              <a:cxn ang="0">
                <a:pos x="120" y="210"/>
              </a:cxn>
              <a:cxn ang="0">
                <a:pos x="81" y="28"/>
              </a:cxn>
              <a:cxn ang="0">
                <a:pos x="67" y="0"/>
              </a:cxn>
              <a:cxn ang="0">
                <a:pos x="26" y="3"/>
              </a:cxn>
              <a:cxn ang="0">
                <a:pos x="0" y="40"/>
              </a:cxn>
              <a:cxn ang="0">
                <a:pos x="42" y="210"/>
              </a:cxn>
              <a:cxn ang="0">
                <a:pos x="81" y="393"/>
              </a:cxn>
              <a:cxn ang="0">
                <a:pos x="96" y="424"/>
              </a:cxn>
              <a:cxn ang="0">
                <a:pos x="122" y="389"/>
              </a:cxn>
              <a:cxn ang="0">
                <a:pos x="164" y="385"/>
              </a:cxn>
            </a:cxnLst>
            <a:rect l="0" t="0" r="r" b="b"/>
            <a:pathLst>
              <a:path w="164" h="424">
                <a:moveTo>
                  <a:pt x="164" y="385"/>
                </a:moveTo>
                <a:cubicBezTo>
                  <a:pt x="136" y="333"/>
                  <a:pt x="120" y="274"/>
                  <a:pt x="120" y="210"/>
                </a:cubicBezTo>
                <a:cubicBezTo>
                  <a:pt x="120" y="145"/>
                  <a:pt x="106" y="83"/>
                  <a:pt x="81" y="28"/>
                </a:cubicBezTo>
                <a:cubicBezTo>
                  <a:pt x="77" y="18"/>
                  <a:pt x="72" y="9"/>
                  <a:pt x="6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0" y="40"/>
                  <a:pt x="0" y="40"/>
                  <a:pt x="0" y="40"/>
                </a:cubicBezTo>
                <a:cubicBezTo>
                  <a:pt x="27" y="91"/>
                  <a:pt x="42" y="149"/>
                  <a:pt x="42" y="210"/>
                </a:cubicBezTo>
                <a:cubicBezTo>
                  <a:pt x="42" y="275"/>
                  <a:pt x="56" y="337"/>
                  <a:pt x="81" y="393"/>
                </a:cubicBezTo>
                <a:cubicBezTo>
                  <a:pt x="86" y="404"/>
                  <a:pt x="91" y="414"/>
                  <a:pt x="96" y="424"/>
                </a:cubicBezTo>
                <a:cubicBezTo>
                  <a:pt x="122" y="389"/>
                  <a:pt x="122" y="389"/>
                  <a:pt x="122" y="389"/>
                </a:cubicBezTo>
                <a:lnTo>
                  <a:pt x="164" y="385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20" name="TextBox 64"/>
          <p:cNvSpPr txBox="1"/>
          <p:nvPr/>
        </p:nvSpPr>
        <p:spPr>
          <a:xfrm>
            <a:off x="2933382" y="3115321"/>
            <a:ext cx="2637226" cy="737235"/>
          </a:xfrm>
          <a:prstGeom prst="rect">
            <a:avLst/>
          </a:prstGeom>
          <a:noFill/>
        </p:spPr>
        <p:txBody>
          <a:bodyPr wrap="square" lIns="121933" tIns="60967" rIns="121933" bIns="60967" rtlCol="0">
            <a:spAutoFit/>
          </a:bodyPr>
          <a:lstStyle/>
          <a:p>
            <a:pPr algn="ctr" defTabSz="913765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夏宗杰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65"/>
          <p:cNvSpPr txBox="1"/>
          <p:nvPr/>
        </p:nvSpPr>
        <p:spPr>
          <a:xfrm>
            <a:off x="6023198" y="3056238"/>
            <a:ext cx="2638760" cy="737235"/>
          </a:xfrm>
          <a:prstGeom prst="rect">
            <a:avLst/>
          </a:prstGeom>
          <a:noFill/>
        </p:spPr>
        <p:txBody>
          <a:bodyPr wrap="square" lIns="121933" tIns="60967" rIns="121933" bIns="60967" rtlCol="0">
            <a:spAutoFit/>
          </a:bodyPr>
          <a:lstStyle/>
          <a:p>
            <a:pPr algn="ctr" defTabSz="913765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金万两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918204" y="5299822"/>
            <a:ext cx="3664834" cy="896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33" tIns="60967" rIns="121933" bIns="60967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夏宗杰目前已经可独立带领一个四人团队，团队内进度可控。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defTabSz="913765">
              <a:lnSpc>
                <a:spcPct val="120000"/>
              </a:lnSpc>
              <a:defRPr/>
            </a:pP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1016910" y="4814844"/>
            <a:ext cx="3024627" cy="434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管理团队</a:t>
            </a:r>
            <a:endParaRPr lang="zh-CN" alt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gray">
          <a:xfrm>
            <a:off x="7495800" y="1194943"/>
            <a:ext cx="3639966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33" tIns="60967" rIns="121933" bIns="60967">
            <a:spAutoFit/>
          </a:bodyPr>
          <a:lstStyle/>
          <a:p>
            <a:pPr algn="r" defTabSz="913765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独立设计了多个子系统：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r" defTabSz="913765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上海世贸的财务同步、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SaaS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工单系统等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gray">
          <a:xfrm>
            <a:off x="7967414" y="1797379"/>
            <a:ext cx="3024627" cy="434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 defTabSz="913765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独立设计</a:t>
            </a:r>
            <a:endParaRPr lang="zh-CN" alt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49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49"/>
                            </p:stCondLst>
                            <p:childTnLst>
                              <p:par>
                                <p:cTn id="8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449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价值观的传承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Shape 5166"/>
          <p:cNvSpPr/>
          <p:nvPr/>
        </p:nvSpPr>
        <p:spPr>
          <a:xfrm>
            <a:off x="2381224" y="2082436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2011834" y="2722203"/>
            <a:ext cx="1961434" cy="1123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1642444" y="3415904"/>
            <a:ext cx="2704811" cy="1123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1264464" y="4109604"/>
            <a:ext cx="3448181" cy="112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750615" y="1783486"/>
            <a:ext cx="857881" cy="735467"/>
            <a:chOff x="2313735" y="1108481"/>
            <a:chExt cx="857881" cy="735467"/>
          </a:xfrm>
        </p:grpSpPr>
        <p:sp>
          <p:nvSpPr>
            <p:cNvPr id="6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工匠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81224" y="2722203"/>
            <a:ext cx="1589745" cy="432411"/>
            <a:chOff x="1944344" y="2047198"/>
            <a:chExt cx="1589745" cy="432411"/>
          </a:xfrm>
        </p:grpSpPr>
        <p:sp>
          <p:nvSpPr>
            <p:cNvPr id="7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集体荣誉感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11835" y="3415903"/>
            <a:ext cx="2333121" cy="432412"/>
            <a:chOff x="1574955" y="2740898"/>
            <a:chExt cx="2333121" cy="432412"/>
          </a:xfrm>
        </p:grpSpPr>
        <p:sp>
          <p:nvSpPr>
            <p:cNvPr id="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扬善于公堂，规过于私庭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42445" y="4109603"/>
            <a:ext cx="3076490" cy="432407"/>
            <a:chOff x="1205565" y="3434598"/>
            <a:chExt cx="3076490" cy="432407"/>
          </a:xfrm>
        </p:grpSpPr>
        <p:sp>
          <p:nvSpPr>
            <p:cNvPr id="12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3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合众人之私，成众人之公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64465" y="4793670"/>
            <a:ext cx="3819870" cy="432407"/>
            <a:chOff x="827585" y="4118665"/>
            <a:chExt cx="3819870" cy="432407"/>
          </a:xfrm>
        </p:grpSpPr>
        <p:sp>
          <p:nvSpPr>
            <p:cNvPr id="1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20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鼓励学习，制定标准，严格要求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ound Same Side Corner Rectangle 67"/>
          <p:cNvSpPr/>
          <p:nvPr/>
        </p:nvSpPr>
        <p:spPr>
          <a:xfrm rot="10800000" flipH="1">
            <a:off x="5528092" y="1701674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2" name="Round Same Side Corner Rectangle 68"/>
          <p:cNvSpPr/>
          <p:nvPr/>
        </p:nvSpPr>
        <p:spPr>
          <a:xfrm rot="10800000" flipH="1">
            <a:off x="5526452" y="2551544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3" name="Round Same Side Corner Rectangle 69"/>
          <p:cNvSpPr/>
          <p:nvPr/>
        </p:nvSpPr>
        <p:spPr>
          <a:xfrm rot="10800000" flipH="1">
            <a:off x="5528092" y="4692966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665392" y="1690929"/>
            <a:ext cx="2871880" cy="781843"/>
            <a:chOff x="5228512" y="1109269"/>
            <a:chExt cx="2871880" cy="781843"/>
          </a:xfrm>
        </p:grpSpPr>
        <p:sp>
          <p:nvSpPr>
            <p:cNvPr id="2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正面、侧面树立对技术的热爱，鼓励成员勇敢试错，并总结。在条件允许的情况下，对细节进行严格把控。一点一点带着成员思考三个月前的代码。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71"/>
            <p:cNvSpPr/>
            <p:nvPr/>
          </p:nvSpPr>
          <p:spPr>
            <a:xfrm>
              <a:off x="5228513" y="1109269"/>
              <a:ext cx="15925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工匠精神、工程师文化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65392" y="2517515"/>
            <a:ext cx="2871880" cy="597057"/>
            <a:chOff x="5228512" y="1869180"/>
            <a:chExt cx="2871880" cy="597057"/>
          </a:xfrm>
        </p:grpSpPr>
        <p:sp>
          <p:nvSpPr>
            <p:cNvPr id="29" name="TextBox 22"/>
            <p:cNvSpPr txBox="1"/>
            <p:nvPr/>
          </p:nvSpPr>
          <p:spPr>
            <a:xfrm>
              <a:off x="5228512" y="206301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工作时间，统一行动，包含午饭、晚饭。在会议和私下等宣扬公司的优秀、团队的优秀、个人的优秀。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73"/>
            <p:cNvSpPr/>
            <p:nvPr/>
          </p:nvSpPr>
          <p:spPr>
            <a:xfrm>
              <a:off x="5228513" y="1869180"/>
              <a:ext cx="8305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集体荣誉感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65392" y="4708716"/>
            <a:ext cx="2871880" cy="781843"/>
            <a:chOff x="5228512" y="2629091"/>
            <a:chExt cx="2871880" cy="781843"/>
          </a:xfrm>
        </p:grpSpPr>
        <p:sp>
          <p:nvSpPr>
            <p:cNvPr id="31" name="TextBox 24"/>
            <p:cNvSpPr txBox="1"/>
            <p:nvPr/>
          </p:nvSpPr>
          <p:spPr>
            <a:xfrm>
              <a:off x="5228512" y="2822924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购置书籍、制定详细的学习计划（工作之余），举行分享会、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 review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；入职之初便严格控制编码规范、使用工具量化，讲解工作流程及标准；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75"/>
            <p:cNvSpPr/>
            <p:nvPr/>
          </p:nvSpPr>
          <p:spPr>
            <a:xfrm>
              <a:off x="5228513" y="2629091"/>
              <a:ext cx="2202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鼓励学习、指定标准、严格要求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Round Same Side Corner Rectangle 76"/>
          <p:cNvSpPr/>
          <p:nvPr/>
        </p:nvSpPr>
        <p:spPr>
          <a:xfrm rot="10800000" flipH="1">
            <a:off x="5526452" y="4008834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42" name="Round Same Side Corner Rectangle 77"/>
          <p:cNvSpPr/>
          <p:nvPr/>
        </p:nvSpPr>
        <p:spPr>
          <a:xfrm rot="10800000" flipH="1">
            <a:off x="5528092" y="3280691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65392" y="3974805"/>
            <a:ext cx="2871880" cy="597058"/>
            <a:chOff x="5228512" y="3299800"/>
            <a:chExt cx="2871880" cy="597058"/>
          </a:xfrm>
        </p:grpSpPr>
        <p:sp>
          <p:nvSpPr>
            <p:cNvPr id="44" name="TextBox 28"/>
            <p:cNvSpPr txBox="1"/>
            <p:nvPr/>
          </p:nvSpPr>
          <p:spPr>
            <a:xfrm>
              <a:off x="5228512" y="3493633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将个人的利益点和团队的利益点合并，因人不一致，处理方式也有差异，合理的分析其中利害关系。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79"/>
            <p:cNvSpPr/>
            <p:nvPr/>
          </p:nvSpPr>
          <p:spPr>
            <a:xfrm>
              <a:off x="5228513" y="3299800"/>
              <a:ext cx="17449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合众人之私，成众人之公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5392" y="3296441"/>
            <a:ext cx="2871880" cy="597058"/>
            <a:chOff x="5228512" y="4059711"/>
            <a:chExt cx="2871880" cy="597058"/>
          </a:xfrm>
        </p:grpSpPr>
        <p:sp>
          <p:nvSpPr>
            <p:cNvPr id="47" name="TextBox 30"/>
            <p:cNvSpPr txBox="1"/>
            <p:nvPr/>
          </p:nvSpPr>
          <p:spPr>
            <a:xfrm>
              <a:off x="5228512" y="4253544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在团队中更多的宣扬正面示例，让团队更多听到好的一面。过错单独处理，更容易解决问题。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81"/>
            <p:cNvSpPr/>
            <p:nvPr/>
          </p:nvSpPr>
          <p:spPr>
            <a:xfrm>
              <a:off x="5228513" y="4059711"/>
              <a:ext cx="17449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扬善于公堂，规过于私庭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1" grpId="0" bldLvl="0" animBg="1"/>
      <p:bldP spid="22" grpId="0" bldLvl="0" animBg="1"/>
      <p:bldP spid="23" grpId="0" bldLvl="0" animBg="1"/>
      <p:bldP spid="34" grpId="0" bldLvl="0" animBg="1"/>
      <p:bldP spid="4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52495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2266268"/>
            <a:ext cx="12206689" cy="4591732"/>
          </a:xfrm>
          <a:custGeom>
            <a:avLst/>
            <a:gdLst>
              <a:gd name="connsiteX0" fmla="*/ 0 w 12206689"/>
              <a:gd name="connsiteY0" fmla="*/ 0 h 4590663"/>
              <a:gd name="connsiteX1" fmla="*/ 4595717 w 12206689"/>
              <a:gd name="connsiteY1" fmla="*/ 0 h 4590663"/>
              <a:gd name="connsiteX2" fmla="*/ 4591489 w 12206689"/>
              <a:gd name="connsiteY2" fmla="*/ 83728 h 4590663"/>
              <a:gd name="connsiteX3" fmla="*/ 6125961 w 12206689"/>
              <a:gd name="connsiteY3" fmla="*/ 1618200 h 4590663"/>
              <a:gd name="connsiteX4" fmla="*/ 7660433 w 12206689"/>
              <a:gd name="connsiteY4" fmla="*/ 83728 h 4590663"/>
              <a:gd name="connsiteX5" fmla="*/ 7656205 w 12206689"/>
              <a:gd name="connsiteY5" fmla="*/ 0 h 4590663"/>
              <a:gd name="connsiteX6" fmla="*/ 12206689 w 12206689"/>
              <a:gd name="connsiteY6" fmla="*/ 0 h 4590663"/>
              <a:gd name="connsiteX7" fmla="*/ 12206689 w 12206689"/>
              <a:gd name="connsiteY7" fmla="*/ 4590663 h 4590663"/>
              <a:gd name="connsiteX8" fmla="*/ 0 w 12206689"/>
              <a:gd name="connsiteY8" fmla="*/ 4590663 h 45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689" h="4590663">
                <a:moveTo>
                  <a:pt x="0" y="0"/>
                </a:moveTo>
                <a:lnTo>
                  <a:pt x="4595717" y="0"/>
                </a:lnTo>
                <a:lnTo>
                  <a:pt x="4591489" y="83728"/>
                </a:lnTo>
                <a:cubicBezTo>
                  <a:pt x="4591489" y="931193"/>
                  <a:pt x="5278496" y="1618200"/>
                  <a:pt x="6125961" y="1618200"/>
                </a:cubicBezTo>
                <a:cubicBezTo>
                  <a:pt x="6973426" y="1618200"/>
                  <a:pt x="7660433" y="931193"/>
                  <a:pt x="7660433" y="83728"/>
                </a:cubicBezTo>
                <a:lnTo>
                  <a:pt x="7656205" y="0"/>
                </a:lnTo>
                <a:lnTo>
                  <a:pt x="12206689" y="0"/>
                </a:lnTo>
                <a:lnTo>
                  <a:pt x="12206689" y="4590663"/>
                </a:lnTo>
                <a:lnTo>
                  <a:pt x="0" y="4590663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/>
            <a:endParaRPr lang="zh-CN" altLang="en-US" sz="3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11163" y="1003666"/>
            <a:ext cx="2629596" cy="2629596"/>
          </a:xfrm>
          <a:prstGeom prst="ellipse">
            <a:avLst/>
          </a:prstGeom>
          <a:gradFill>
            <a:gsLst>
              <a:gs pos="0">
                <a:srgbClr val="00B2CA"/>
              </a:gs>
              <a:gs pos="100000">
                <a:srgbClr val="067FC9"/>
              </a:gs>
            </a:gsLst>
            <a:lin ang="0" scaled="0"/>
          </a:gra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898662" y="1913272"/>
            <a:ext cx="2419084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1218565"/>
            <a:r>
              <a:rPr lang="en-US" altLang="zh-CN" sz="4000" dirty="0" smtClean="0">
                <a:solidFill>
                  <a:prstClr val="white"/>
                </a:solidFill>
                <a:latin typeface="AlternateGothic2 BT" panose="020B0608020202050204" pitchFamily="34" charset="0"/>
                <a:ea typeface="时尚中黑简体" panose="01010104010101010101" pitchFamily="2" charset="-122"/>
              </a:rPr>
              <a:t>THANKS</a:t>
            </a:r>
            <a:endParaRPr lang="zh-CN" altLang="en-US" sz="4000" dirty="0">
              <a:solidFill>
                <a:prstClr val="white"/>
              </a:solidFill>
              <a:latin typeface="AlternateGothic2 BT" panose="020B06080202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5102" y="4253201"/>
            <a:ext cx="10688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zh-CN" sz="4800" dirty="0">
                <a:solidFill>
                  <a:schemeClr val="bg1"/>
                </a:solidFill>
              </a:rPr>
              <a:t>汇报完毕，谢谢大家</a:t>
            </a:r>
            <a:endParaRPr lang="zh-CN" altLang="zh-C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6"/>
          <p:cNvSpPr txBox="1"/>
          <p:nvPr/>
        </p:nvSpPr>
        <p:spPr>
          <a:xfrm>
            <a:off x="5320014" y="4048965"/>
            <a:ext cx="145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48489" y="1925953"/>
            <a:ext cx="1869060" cy="1869042"/>
            <a:chOff x="5196486" y="5946187"/>
            <a:chExt cx="305647" cy="305644"/>
          </a:xfrm>
        </p:grpSpPr>
        <p:grpSp>
          <p:nvGrpSpPr>
            <p:cNvPr id="19" name="组合 18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719372" y="1327297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Freeform 44"/>
            <p:cNvSpPr>
              <a:spLocks noEditPoints="1"/>
            </p:cNvSpPr>
            <p:nvPr/>
          </p:nvSpPr>
          <p:spPr bwMode="auto">
            <a:xfrm>
              <a:off x="5260211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职业技能培养过程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95884" y="1556792"/>
            <a:ext cx="2493057" cy="2493055"/>
            <a:chOff x="3386125" y="1728033"/>
            <a:chExt cx="2493057" cy="2493055"/>
          </a:xfrm>
        </p:grpSpPr>
        <p:grpSp>
          <p:nvGrpSpPr>
            <p:cNvPr id="7" name="组合 6"/>
            <p:cNvGrpSpPr/>
            <p:nvPr/>
          </p:nvGrpSpPr>
          <p:grpSpPr>
            <a:xfrm>
              <a:off x="3386125" y="1728033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90972" y="1772816"/>
              <a:ext cx="2439450" cy="2444927"/>
              <a:chOff x="800752" y="1176303"/>
              <a:chExt cx="2227424" cy="2232424"/>
            </a:xfrm>
          </p:grpSpPr>
          <p:sp>
            <p:nvSpPr>
              <p:cNvPr id="9" name="椭圆 1"/>
              <p:cNvSpPr/>
              <p:nvPr/>
            </p:nvSpPr>
            <p:spPr>
              <a:xfrm>
                <a:off x="800752" y="1176303"/>
                <a:ext cx="2227424" cy="2232424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TextBox 51"/>
              <p:cNvSpPr txBox="1"/>
              <p:nvPr/>
            </p:nvSpPr>
            <p:spPr>
              <a:xfrm>
                <a:off x="1263242" y="1806789"/>
                <a:ext cx="1280218" cy="109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高并发、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分布式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系统设计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1411125" y="4171354"/>
            <a:ext cx="2329056" cy="774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5023" y="4335100"/>
            <a:ext cx="2407460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2009-2011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于上海思华科技股份有限公司，参与诸如 联通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门户、联通音乐门户、华数视频门户等省级、全国级的项目，在此期间学习了大型项目中常用的技术， 诸如服务器性能分析、网络架构、设计模式、架构原理等技术。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51475" y="1421114"/>
            <a:ext cx="2493057" cy="2493055"/>
            <a:chOff x="6266445" y="1611556"/>
            <a:chExt cx="2493057" cy="2493055"/>
          </a:xfrm>
        </p:grpSpPr>
        <p:grpSp>
          <p:nvGrpSpPr>
            <p:cNvPr id="17" name="组合 16"/>
            <p:cNvGrpSpPr/>
            <p:nvPr/>
          </p:nvGrpSpPr>
          <p:grpSpPr>
            <a:xfrm>
              <a:off x="6266445" y="1611556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0" name="椭圆 1"/>
            <p:cNvSpPr/>
            <p:nvPr/>
          </p:nvSpPr>
          <p:spPr>
            <a:xfrm>
              <a:off x="6432542" y="2990602"/>
              <a:ext cx="2287665" cy="1114009"/>
            </a:xfrm>
            <a:custGeom>
              <a:avLst/>
              <a:gdLst/>
              <a:ahLst/>
              <a:cxnLst/>
              <a:rect l="l" t="t" r="r" b="b"/>
              <a:pathLst>
                <a:path w="2088831" h="1017184">
                  <a:moveTo>
                    <a:pt x="1817562" y="0"/>
                  </a:moveTo>
                  <a:lnTo>
                    <a:pt x="2088831" y="0"/>
                  </a:lnTo>
                  <a:cubicBezTo>
                    <a:pt x="2039351" y="570111"/>
                    <a:pt x="1560695" y="1017184"/>
                    <a:pt x="977619" y="1017184"/>
                  </a:cubicBezTo>
                  <a:cubicBezTo>
                    <a:pt x="556457" y="1017184"/>
                    <a:pt x="189775" y="783931"/>
                    <a:pt x="0" y="439399"/>
                  </a:cubicBezTo>
                  <a:lnTo>
                    <a:pt x="248210" y="323051"/>
                  </a:lnTo>
                  <a:cubicBezTo>
                    <a:pt x="391494" y="577373"/>
                    <a:pt x="664725" y="747193"/>
                    <a:pt x="977619" y="747193"/>
                  </a:cubicBezTo>
                  <a:cubicBezTo>
                    <a:pt x="1411453" y="747193"/>
                    <a:pt x="1769037" y="420726"/>
                    <a:pt x="1817562" y="0"/>
                  </a:cubicBez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576182" y="4151267"/>
            <a:ext cx="2329056" cy="774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0081" y="4315013"/>
            <a:ext cx="2514445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2013-2015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参与广东移动、湖北移动等省网移动项目详单系统改造、华数传媒营运系统改造等大行系统的改造。并同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cloudera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等业内顶级工程师合作。深入分析了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Hadoop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相关体系，从初期开始探讨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spark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impala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等相关设计优劣。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895406" y="1421114"/>
            <a:ext cx="3089716" cy="2493055"/>
            <a:chOff x="9250277" y="1611556"/>
            <a:chExt cx="3089716" cy="2493055"/>
          </a:xfrm>
        </p:grpSpPr>
        <p:grpSp>
          <p:nvGrpSpPr>
            <p:cNvPr id="29" name="组合 28"/>
            <p:cNvGrpSpPr/>
            <p:nvPr/>
          </p:nvGrpSpPr>
          <p:grpSpPr>
            <a:xfrm>
              <a:off x="9250277" y="1611556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280937" y="2530146"/>
              <a:ext cx="3059056" cy="1574465"/>
              <a:chOff x="6178788" y="1867808"/>
              <a:chExt cx="2793176" cy="1437619"/>
            </a:xfrm>
          </p:grpSpPr>
          <p:sp>
            <p:nvSpPr>
              <p:cNvPr id="31" name="椭圆 1"/>
              <p:cNvSpPr/>
              <p:nvPr/>
            </p:nvSpPr>
            <p:spPr>
              <a:xfrm>
                <a:off x="6178788" y="2276645"/>
                <a:ext cx="1173991" cy="1028782"/>
              </a:xfrm>
              <a:custGeom>
                <a:avLst/>
                <a:gdLst/>
                <a:ahLst/>
                <a:cxnLst/>
                <a:rect l="l" t="t" r="r" b="b"/>
                <a:pathLst>
                  <a:path w="1173991" h="1028782">
                    <a:moveTo>
                      <a:pt x="0" y="0"/>
                    </a:moveTo>
                    <a:lnTo>
                      <a:pt x="270084" y="0"/>
                    </a:lnTo>
                    <a:cubicBezTo>
                      <a:pt x="313795" y="426278"/>
                      <a:pt x="673965" y="758791"/>
                      <a:pt x="1111797" y="758791"/>
                    </a:cubicBezTo>
                    <a:lnTo>
                      <a:pt x="1173991" y="755875"/>
                    </a:lnTo>
                    <a:lnTo>
                      <a:pt x="1173991" y="1025811"/>
                    </a:lnTo>
                    <a:cubicBezTo>
                      <a:pt x="1153450" y="1028208"/>
                      <a:pt x="1132691" y="1028782"/>
                      <a:pt x="1111797" y="1028782"/>
                    </a:cubicBezTo>
                    <a:cubicBezTo>
                      <a:pt x="524781" y="1028782"/>
                      <a:pt x="43600" y="575645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TextBox 69"/>
              <p:cNvSpPr txBox="1"/>
              <p:nvPr/>
            </p:nvSpPr>
            <p:spPr>
              <a:xfrm>
                <a:off x="6408719" y="1867808"/>
                <a:ext cx="2563245" cy="420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停车相关业务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8031628" y="4153769"/>
            <a:ext cx="2329056" cy="774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51204" y="4317515"/>
            <a:ext cx="2437009" cy="272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2015-2017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加入立方，从初期的武汉交管平台、公联安达集团版到目前的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SaaS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通过主动的和交管局陈科长、公联安达李经理的交流一点一点学习停车业务、后期通过和公司业务交流，深入学习财务、车场运营、车场运维中关注点。同时关注行业信息，主动和业务部门探讨最新的行业信息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51"/>
          <p:cNvSpPr txBox="1"/>
          <p:nvPr/>
        </p:nvSpPr>
        <p:spPr>
          <a:xfrm>
            <a:off x="4908585" y="229207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大数据分析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4" grpId="0" bldLvl="0" animBg="1"/>
      <p:bldP spid="15" grpId="0"/>
      <p:bldP spid="26" grpId="0" bldLvl="0" animBg="1"/>
      <p:bldP spid="27" grpId="0"/>
      <p:bldP spid="36" grpId="0" bldLvl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项目介绍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33"/>
          <p:cNvGrpSpPr/>
          <p:nvPr/>
        </p:nvGrpSpPr>
        <p:grpSpPr>
          <a:xfrm>
            <a:off x="5128754" y="2256249"/>
            <a:ext cx="3272903" cy="515127"/>
            <a:chOff x="5128064" y="2256183"/>
            <a:chExt cx="3273083" cy="515155"/>
          </a:xfrm>
        </p:grpSpPr>
        <p:sp>
          <p:nvSpPr>
            <p:cNvPr id="10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大数据量</a:t>
              </a:r>
              <a:endParaRPr lang="zh-CN" alt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5128754" y="3095139"/>
            <a:ext cx="3272903" cy="515127"/>
            <a:chOff x="5128064" y="3095119"/>
            <a:chExt cx="3273083" cy="515155"/>
          </a:xfrm>
        </p:grpSpPr>
        <p:sp>
          <p:nvSpPr>
            <p:cNvPr id="21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高并发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5126214" y="3934027"/>
            <a:ext cx="3272903" cy="515127"/>
            <a:chOff x="5125524" y="3934054"/>
            <a:chExt cx="3273083" cy="515155"/>
          </a:xfrm>
        </p:grpSpPr>
        <p:sp>
          <p:nvSpPr>
            <p:cNvPr id="32" name="Pentagon 6"/>
            <p:cNvSpPr/>
            <p:nvPr/>
          </p:nvSpPr>
          <p:spPr>
            <a:xfrm>
              <a:off x="512552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多业务系统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>
          <a:xfrm>
            <a:off x="5128753" y="4772915"/>
            <a:ext cx="3272903" cy="515128"/>
            <a:chOff x="5128064" y="4772988"/>
            <a:chExt cx="3273084" cy="515156"/>
          </a:xfrm>
        </p:grpSpPr>
        <p:sp>
          <p:nvSpPr>
            <p:cNvPr id="40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无明确需求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4"/>
          <p:cNvGrpSpPr/>
          <p:nvPr/>
        </p:nvGrpSpPr>
        <p:grpSpPr>
          <a:xfrm>
            <a:off x="8588455" y="2117832"/>
            <a:ext cx="2409407" cy="790711"/>
            <a:chOff x="8451509" y="2034687"/>
            <a:chExt cx="3254568" cy="790750"/>
          </a:xfrm>
        </p:grpSpPr>
        <p:sp>
          <p:nvSpPr>
            <p:cNvPr id="43" name="TextBox 12"/>
            <p:cNvSpPr txBox="1"/>
            <p:nvPr/>
          </p:nvSpPr>
          <p:spPr>
            <a:xfrm>
              <a:off x="8451509" y="2034687"/>
              <a:ext cx="1046446" cy="33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Hadoop</a:t>
              </a:r>
              <a:endParaRPr lang="en-US" alt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13"/>
            <p:cNvSpPr/>
            <p:nvPr/>
          </p:nvSpPr>
          <p:spPr>
            <a:xfrm>
              <a:off x="8508022" y="2365039"/>
              <a:ext cx="3198055" cy="4603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其中使用了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Hbase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HDFS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spark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impala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等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Hadoop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相关系统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5"/>
          <p:cNvGrpSpPr/>
          <p:nvPr/>
        </p:nvGrpSpPr>
        <p:grpSpPr>
          <a:xfrm>
            <a:off x="8588455" y="2956719"/>
            <a:ext cx="2367569" cy="891041"/>
            <a:chOff x="8508022" y="2034687"/>
            <a:chExt cx="3198055" cy="891085"/>
          </a:xfrm>
        </p:grpSpPr>
        <p:sp>
          <p:nvSpPr>
            <p:cNvPr id="46" name="TextBox 16"/>
            <p:cNvSpPr txBox="1"/>
            <p:nvPr/>
          </p:nvSpPr>
          <p:spPr>
            <a:xfrm>
              <a:off x="8514715" y="2034687"/>
              <a:ext cx="1615987" cy="33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分布式、缓存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Rectangle 17"/>
            <p:cNvSpPr/>
            <p:nvPr/>
          </p:nvSpPr>
          <p:spPr>
            <a:xfrm>
              <a:off x="8508022" y="2365039"/>
              <a:ext cx="3198055" cy="5607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使用</a:t>
              </a:r>
              <a:r>
                <a:rPr lang="en-US" altLang="zh-CN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redis</a:t>
              </a:r>
              <a:r>
                <a:rPr lang="zh-CN" altLang="en-US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用作热数据缓存、分析业务提高命中率</a:t>
              </a:r>
              <a:endParaRPr lang="zh-CN" altLang="en-US" sz="8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使用应用隔离、</a:t>
              </a:r>
              <a:r>
                <a:rPr lang="en-US" altLang="zh-CN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nginx</a:t>
              </a:r>
              <a:r>
                <a:rPr lang="zh-CN" altLang="en-US" sz="8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等分散压力</a:t>
              </a:r>
              <a:endParaRPr lang="zh-CN" altLang="en-US" sz="8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8"/>
          <p:cNvGrpSpPr/>
          <p:nvPr/>
        </p:nvGrpSpPr>
        <p:grpSpPr>
          <a:xfrm>
            <a:off x="8588455" y="4634493"/>
            <a:ext cx="2367570" cy="975495"/>
            <a:chOff x="8508022" y="2034687"/>
            <a:chExt cx="3198055" cy="975546"/>
          </a:xfrm>
        </p:grpSpPr>
        <p:sp>
          <p:nvSpPr>
            <p:cNvPr id="49" name="TextBox 19"/>
            <p:cNvSpPr txBox="1"/>
            <p:nvPr/>
          </p:nvSpPr>
          <p:spPr>
            <a:xfrm>
              <a:off x="8514343" y="2034687"/>
              <a:ext cx="1387827" cy="336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无明确需求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Rectangle 20"/>
            <p:cNvSpPr/>
            <p:nvPr/>
          </p:nvSpPr>
          <p:spPr>
            <a:xfrm>
              <a:off x="8508022" y="2365039"/>
              <a:ext cx="3198055" cy="6451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通过互联网参照深圳交管平台、进行分析，同易华录人员沟通探讨、旁听交管局相关会议，来分析总结需求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21"/>
          <p:cNvGrpSpPr/>
          <p:nvPr/>
        </p:nvGrpSpPr>
        <p:grpSpPr>
          <a:xfrm>
            <a:off x="8588455" y="3795605"/>
            <a:ext cx="2391523" cy="790711"/>
            <a:chOff x="8475665" y="2034687"/>
            <a:chExt cx="3230412" cy="790750"/>
          </a:xfrm>
        </p:grpSpPr>
        <p:sp>
          <p:nvSpPr>
            <p:cNvPr id="52" name="TextBox 22"/>
            <p:cNvSpPr txBox="1"/>
            <p:nvPr/>
          </p:nvSpPr>
          <p:spPr>
            <a:xfrm>
              <a:off x="8475665" y="2034687"/>
              <a:ext cx="931509" cy="33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模板化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8508022" y="2365039"/>
              <a:ext cx="3198055" cy="4603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使用velocity将不同的厂商数据格式化成统一格式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37"/>
          <p:cNvGrpSpPr/>
          <p:nvPr/>
        </p:nvGrpSpPr>
        <p:grpSpPr>
          <a:xfrm>
            <a:off x="1272213" y="2256247"/>
            <a:ext cx="3854337" cy="3031794"/>
            <a:chOff x="689317" y="2256183"/>
            <a:chExt cx="3854548" cy="3031960"/>
          </a:xfrm>
        </p:grpSpPr>
        <p:sp>
          <p:nvSpPr>
            <p:cNvPr id="55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TextBox 28"/>
            <p:cNvSpPr txBox="1"/>
            <p:nvPr/>
          </p:nvSpPr>
          <p:spPr>
            <a:xfrm>
              <a:off x="1103995" y="2776912"/>
              <a:ext cx="2303906" cy="42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武汉交管平台</a:t>
              </a:r>
              <a:endParaRPr lang="zh-CN" alt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1114534" y="3293122"/>
              <a:ext cx="3004396" cy="17812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武汉交管局管理全武汉市静态交通的平台，内含数据采集、实时车场信息、研判分析、车场管控、车主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APP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等。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面临着大数据量、高并发、多业务系统、无明确需求等问题。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7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公联安达集团版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34"/>
          <p:cNvGrpSpPr/>
          <p:nvPr/>
        </p:nvGrpSpPr>
        <p:grpSpPr>
          <a:xfrm>
            <a:off x="5128754" y="2247414"/>
            <a:ext cx="3272903" cy="515127"/>
            <a:chOff x="5128064" y="3095119"/>
            <a:chExt cx="3273083" cy="515155"/>
          </a:xfrm>
        </p:grpSpPr>
        <p:sp>
          <p:nvSpPr>
            <p:cNvPr id="21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界面美观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5126214" y="3533977"/>
            <a:ext cx="3272903" cy="515127"/>
            <a:chOff x="5125524" y="3934054"/>
            <a:chExt cx="3273083" cy="515155"/>
          </a:xfrm>
        </p:grpSpPr>
        <p:sp>
          <p:nvSpPr>
            <p:cNvPr id="32" name="Pentagon 6"/>
            <p:cNvSpPr/>
            <p:nvPr/>
          </p:nvSpPr>
          <p:spPr>
            <a:xfrm>
              <a:off x="512552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相应性能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>
          <a:xfrm>
            <a:off x="5128753" y="4772915"/>
            <a:ext cx="3272903" cy="515128"/>
            <a:chOff x="5128064" y="4772988"/>
            <a:chExt cx="3273084" cy="515156"/>
          </a:xfrm>
        </p:grpSpPr>
        <p:sp>
          <p:nvSpPr>
            <p:cNvPr id="40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r>
                <a:rPr lang="en-US" altLang="zh-CN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		</a:t>
              </a: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可拓展性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5"/>
          <p:cNvGrpSpPr/>
          <p:nvPr/>
        </p:nvGrpSpPr>
        <p:grpSpPr>
          <a:xfrm>
            <a:off x="8588455" y="2108994"/>
            <a:ext cx="2367569" cy="1160280"/>
            <a:chOff x="8508022" y="2034687"/>
            <a:chExt cx="3198055" cy="1160338"/>
          </a:xfrm>
        </p:grpSpPr>
        <p:sp>
          <p:nvSpPr>
            <p:cNvPr id="46" name="TextBox 16"/>
            <p:cNvSpPr txBox="1"/>
            <p:nvPr/>
          </p:nvSpPr>
          <p:spPr>
            <a:xfrm>
              <a:off x="8514715" y="2034687"/>
              <a:ext cx="1159668" cy="33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zh-CN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前端框架</a:t>
              </a:r>
              <a:endParaRPr lang="zh-CN" altLang="zh-CN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Rectangle 17"/>
            <p:cNvSpPr/>
            <p:nvPr/>
          </p:nvSpPr>
          <p:spPr>
            <a:xfrm>
              <a:off x="8508022" y="2365039"/>
              <a:ext cx="3198055" cy="8299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除开常见的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JQuery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，更实用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Extjs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制作出一版桌面级的页面、实用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Echarts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更简单、高效的制作各类图形报表，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bsgrid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制作各类表格。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8"/>
          <p:cNvGrpSpPr/>
          <p:nvPr/>
        </p:nvGrpSpPr>
        <p:grpSpPr>
          <a:xfrm>
            <a:off x="8588455" y="4634493"/>
            <a:ext cx="2367570" cy="975495"/>
            <a:chOff x="8508022" y="2034687"/>
            <a:chExt cx="3198055" cy="975546"/>
          </a:xfrm>
        </p:grpSpPr>
        <p:sp>
          <p:nvSpPr>
            <p:cNvPr id="49" name="TextBox 19"/>
            <p:cNvSpPr txBox="1"/>
            <p:nvPr/>
          </p:nvSpPr>
          <p:spPr>
            <a:xfrm>
              <a:off x="8514343" y="2034687"/>
              <a:ext cx="1159668" cy="336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13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可拓展性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Rectangle 20"/>
            <p:cNvSpPr/>
            <p:nvPr/>
          </p:nvSpPr>
          <p:spPr>
            <a:xfrm>
              <a:off x="8508022" y="2365039"/>
              <a:ext cx="3198055" cy="6451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考虑未来会有大量集团版项目发生，使用插件模式，来确保每个集团对报表述求不一致。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21"/>
          <p:cNvGrpSpPr/>
          <p:nvPr/>
        </p:nvGrpSpPr>
        <p:grpSpPr>
          <a:xfrm>
            <a:off x="8588455" y="3395555"/>
            <a:ext cx="2391523" cy="975495"/>
            <a:chOff x="8475665" y="2034687"/>
            <a:chExt cx="3230412" cy="975544"/>
          </a:xfrm>
        </p:grpSpPr>
        <p:sp>
          <p:nvSpPr>
            <p:cNvPr id="52" name="TextBox 22"/>
            <p:cNvSpPr txBox="1"/>
            <p:nvPr/>
          </p:nvSpPr>
          <p:spPr>
            <a:xfrm>
              <a:off x="8475665" y="2034687"/>
              <a:ext cx="1159668" cy="33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相应性能</a:t>
              </a:r>
              <a:endParaRPr lang="zh-CN" altLang="en-US" sz="13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23"/>
            <p:cNvSpPr/>
            <p:nvPr/>
          </p:nvSpPr>
          <p:spPr>
            <a:xfrm>
              <a:off x="8508022" y="2365039"/>
              <a:ext cx="3198055" cy="6451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借鉴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strom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spark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等应用的设计思想，构建集团版。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使用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httpinover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应用解耦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37"/>
          <p:cNvGrpSpPr/>
          <p:nvPr/>
        </p:nvGrpSpPr>
        <p:grpSpPr>
          <a:xfrm>
            <a:off x="1272213" y="2256247"/>
            <a:ext cx="3854337" cy="3031794"/>
            <a:chOff x="689317" y="2256183"/>
            <a:chExt cx="3854548" cy="3031960"/>
          </a:xfrm>
        </p:grpSpPr>
        <p:sp>
          <p:nvSpPr>
            <p:cNvPr id="55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TextBox 28"/>
            <p:cNvSpPr txBox="1"/>
            <p:nvPr/>
          </p:nvSpPr>
          <p:spPr>
            <a:xfrm>
              <a:off x="1103995" y="2776912"/>
              <a:ext cx="2303906" cy="42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GB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公联安达集团版</a:t>
              </a:r>
              <a:endParaRPr lang="zh-CN" alt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1114534" y="3293122"/>
              <a:ext cx="3004396" cy="16415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北京公联安达使用的运营分析平台，用来支撑车场运营等相关决策。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包含账目管理、车场数据报表、流量分析等功能。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面临问题：界面美观、相应性能、可拓展性。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平台使用技术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3596847" y="2858933"/>
            <a:ext cx="4998307" cy="2553071"/>
          </a:xfrm>
          <a:custGeom>
            <a:avLst/>
            <a:gdLst>
              <a:gd name="connsiteX0" fmla="*/ 2499153 w 4998306"/>
              <a:gd name="connsiteY0" fmla="*/ 0 h 2553070"/>
              <a:gd name="connsiteX1" fmla="*/ 4998306 w 4998306"/>
              <a:gd name="connsiteY1" fmla="*/ 2499153 h 2553070"/>
              <a:gd name="connsiteX2" fmla="*/ 4995583 w 4998306"/>
              <a:gd name="connsiteY2" fmla="*/ 2553070 h 2553070"/>
              <a:gd name="connsiteX3" fmla="*/ 4831507 w 4998306"/>
              <a:gd name="connsiteY3" fmla="*/ 2553070 h 2553070"/>
              <a:gd name="connsiteX4" fmla="*/ 4834230 w 4998306"/>
              <a:gd name="connsiteY4" fmla="*/ 2499152 h 2553070"/>
              <a:gd name="connsiteX5" fmla="*/ 2495117 w 4998306"/>
              <a:gd name="connsiteY5" fmla="*/ 160039 h 2553070"/>
              <a:gd name="connsiteX6" fmla="*/ 156004 w 4998306"/>
              <a:gd name="connsiteY6" fmla="*/ 2499152 h 2553070"/>
              <a:gd name="connsiteX7" fmla="*/ 158727 w 4998306"/>
              <a:gd name="connsiteY7" fmla="*/ 2553070 h 2553070"/>
              <a:gd name="connsiteX8" fmla="*/ 2723 w 4998306"/>
              <a:gd name="connsiteY8" fmla="*/ 2553070 h 2553070"/>
              <a:gd name="connsiteX9" fmla="*/ 0 w 4998306"/>
              <a:gd name="connsiteY9" fmla="*/ 2499153 h 2553070"/>
              <a:gd name="connsiteX10" fmla="*/ 2499153 w 4998306"/>
              <a:gd name="connsiteY10" fmla="*/ 0 h 25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8306" h="2553070">
                <a:moveTo>
                  <a:pt x="2499153" y="0"/>
                </a:moveTo>
                <a:cubicBezTo>
                  <a:pt x="3879397" y="0"/>
                  <a:pt x="4998306" y="1118909"/>
                  <a:pt x="4998306" y="2499153"/>
                </a:cubicBezTo>
                <a:lnTo>
                  <a:pt x="4995583" y="2553070"/>
                </a:lnTo>
                <a:lnTo>
                  <a:pt x="4831507" y="2553070"/>
                </a:lnTo>
                <a:lnTo>
                  <a:pt x="4834230" y="2499152"/>
                </a:lnTo>
                <a:cubicBezTo>
                  <a:pt x="4834230" y="1207296"/>
                  <a:pt x="3786973" y="160039"/>
                  <a:pt x="2495117" y="160039"/>
                </a:cubicBezTo>
                <a:cubicBezTo>
                  <a:pt x="1203261" y="160039"/>
                  <a:pt x="156004" y="1207296"/>
                  <a:pt x="156004" y="2499152"/>
                </a:cubicBezTo>
                <a:lnTo>
                  <a:pt x="158727" y="2553070"/>
                </a:lnTo>
                <a:lnTo>
                  <a:pt x="2723" y="2553070"/>
                </a:lnTo>
                <a:lnTo>
                  <a:pt x="0" y="2499153"/>
                </a:lnTo>
                <a:cubicBezTo>
                  <a:pt x="0" y="1118909"/>
                  <a:pt x="1118909" y="0"/>
                  <a:pt x="2499153" y="0"/>
                </a:cubicBez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78748" y="4743625"/>
            <a:ext cx="964236" cy="1418629"/>
            <a:chOff x="3492985" y="4720558"/>
            <a:chExt cx="964236" cy="1418629"/>
          </a:xfrm>
        </p:grpSpPr>
        <p:sp>
          <p:nvSpPr>
            <p:cNvPr id="56" name="圆角矩形 55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40471" y="4710009"/>
            <a:ext cx="2706574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5089121" y="3732014"/>
            <a:ext cx="2013759" cy="3215014"/>
            <a:chOff x="5089121" y="2734445"/>
            <a:chExt cx="2013758" cy="321501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089121" y="2734445"/>
              <a:ext cx="2013758" cy="3215014"/>
              <a:chOff x="2628900" y="0"/>
              <a:chExt cx="3924300" cy="6265240"/>
            </a:xfrm>
          </p:grpSpPr>
          <p:sp>
            <p:nvSpPr>
              <p:cNvPr id="131" name="圆角矩形 130"/>
              <p:cNvSpPr/>
              <p:nvPr/>
            </p:nvSpPr>
            <p:spPr>
              <a:xfrm>
                <a:off x="4210045" y="6028873"/>
                <a:ext cx="762006" cy="217714"/>
              </a:xfrm>
              <a:prstGeom prst="round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 rot="18900000">
                <a:off x="3939602" y="4936160"/>
                <a:ext cx="1302892" cy="1329080"/>
              </a:xfrm>
              <a:custGeom>
                <a:avLst/>
                <a:gdLst>
                  <a:gd name="connsiteX0" fmla="*/ 221518 w 1329080"/>
                  <a:gd name="connsiteY0" fmla="*/ 0 h 1329080"/>
                  <a:gd name="connsiteX1" fmla="*/ 1329080 w 1329080"/>
                  <a:gd name="connsiteY1" fmla="*/ 1107563 h 1329080"/>
                  <a:gd name="connsiteX2" fmla="*/ 1107563 w 1329080"/>
                  <a:gd name="connsiteY2" fmla="*/ 1329080 h 1329080"/>
                  <a:gd name="connsiteX3" fmla="*/ 543947 w 1329080"/>
                  <a:gd name="connsiteY3" fmla="*/ 1329080 h 1329080"/>
                  <a:gd name="connsiteX4" fmla="*/ 0 w 1329080"/>
                  <a:gd name="connsiteY4" fmla="*/ 785133 h 1329080"/>
                  <a:gd name="connsiteX5" fmla="*/ 0 w 1329080"/>
                  <a:gd name="connsiteY5" fmla="*/ 221518 h 1329080"/>
                  <a:gd name="connsiteX6" fmla="*/ 221518 w 1329080"/>
                  <a:gd name="connsiteY6" fmla="*/ 0 h 132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080" h="1329080">
                    <a:moveTo>
                      <a:pt x="221518" y="0"/>
                    </a:moveTo>
                    <a:lnTo>
                      <a:pt x="1329080" y="1107563"/>
                    </a:lnTo>
                    <a:cubicBezTo>
                      <a:pt x="1329080" y="1229903"/>
                      <a:pt x="1229903" y="1329080"/>
                      <a:pt x="1107563" y="1329080"/>
                    </a:cubicBezTo>
                    <a:lnTo>
                      <a:pt x="543947" y="1329080"/>
                    </a:lnTo>
                    <a:lnTo>
                      <a:pt x="0" y="785133"/>
                    </a:lnTo>
                    <a:lnTo>
                      <a:pt x="0" y="221518"/>
                    </a:lnTo>
                    <a:cubicBezTo>
                      <a:pt x="0" y="99177"/>
                      <a:pt x="99177" y="0"/>
                      <a:pt x="221518" y="0"/>
                    </a:cubicBezTo>
                    <a:close/>
                  </a:path>
                </a:pathLst>
              </a:custGeom>
              <a:gradFill>
                <a:gsLst>
                  <a:gs pos="48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  <a:alpha val="82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3748087" y="4667248"/>
                <a:ext cx="1685925" cy="933452"/>
              </a:xfrm>
              <a:custGeom>
                <a:avLst/>
                <a:gdLst>
                  <a:gd name="connsiteX0" fmla="*/ 0 w 1685925"/>
                  <a:gd name="connsiteY0" fmla="*/ 0 h 933452"/>
                  <a:gd name="connsiteX1" fmla="*/ 1685925 w 1685925"/>
                  <a:gd name="connsiteY1" fmla="*/ 0 h 933452"/>
                  <a:gd name="connsiteX2" fmla="*/ 1685925 w 1685925"/>
                  <a:gd name="connsiteY2" fmla="*/ 933452 h 933452"/>
                  <a:gd name="connsiteX3" fmla="*/ 0 w 1685925"/>
                  <a:gd name="connsiteY3" fmla="*/ 933452 h 93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925" h="933452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933452"/>
                    </a:lnTo>
                    <a:lnTo>
                      <a:pt x="0" y="933452"/>
                    </a:lnTo>
                    <a:close/>
                  </a:path>
                </a:pathLst>
              </a:custGeom>
              <a:gradFill>
                <a:gsLst>
                  <a:gs pos="88000">
                    <a:schemeClr val="bg1">
                      <a:lumMod val="75000"/>
                    </a:schemeClr>
                  </a:gs>
                  <a:gs pos="51000">
                    <a:schemeClr val="bg1">
                      <a:lumMod val="65000"/>
                    </a:schemeClr>
                  </a:gs>
                  <a:gs pos="64000">
                    <a:schemeClr val="bg1">
                      <a:lumMod val="85000"/>
                    </a:schemeClr>
                  </a:gs>
                  <a:gs pos="76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  <a:gs pos="3000">
                    <a:schemeClr val="bg1">
                      <a:lumMod val="6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300000">
                <a:off x="3745777" y="5473848"/>
                <a:ext cx="1674823" cy="82848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300000">
                <a:off x="3745777" y="5003011"/>
                <a:ext cx="1674823" cy="78828"/>
              </a:xfrm>
              <a:prstGeom prst="roundRect">
                <a:avLst>
                  <a:gd name="adj" fmla="val 18590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300000">
                <a:off x="3745777" y="5169689"/>
                <a:ext cx="1674823" cy="78828"/>
              </a:xfrm>
              <a:prstGeom prst="roundRect">
                <a:avLst>
                  <a:gd name="adj" fmla="val 1062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-300000">
                <a:off x="3745777" y="5338507"/>
                <a:ext cx="1674823" cy="78828"/>
              </a:xfrm>
              <a:prstGeom prst="roundRect">
                <a:avLst>
                  <a:gd name="adj" fmla="val 14265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2628900" y="0"/>
                <a:ext cx="3924300" cy="4667248"/>
              </a:xfrm>
              <a:custGeom>
                <a:avLst/>
                <a:gdLst>
                  <a:gd name="connsiteX0" fmla="*/ 1962150 w 3924300"/>
                  <a:gd name="connsiteY0" fmla="*/ 0 h 4667248"/>
                  <a:gd name="connsiteX1" fmla="*/ 3924300 w 3924300"/>
                  <a:gd name="connsiteY1" fmla="*/ 1962150 h 4667248"/>
                  <a:gd name="connsiteX2" fmla="*/ 3770105 w 3924300"/>
                  <a:gd name="connsiteY2" fmla="*/ 2725908 h 4667248"/>
                  <a:gd name="connsiteX3" fmla="*/ 3769902 w 3924300"/>
                  <a:gd name="connsiteY3" fmla="*/ 2726328 h 4667248"/>
                  <a:gd name="connsiteX4" fmla="*/ 3802289 w 3924300"/>
                  <a:gd name="connsiteY4" fmla="*/ 2740482 h 4667248"/>
                  <a:gd name="connsiteX5" fmla="*/ 3076575 w 3924300"/>
                  <a:gd name="connsiteY5" fmla="*/ 4362442 h 4667248"/>
                  <a:gd name="connsiteX6" fmla="*/ 2771769 w 3924300"/>
                  <a:gd name="connsiteY6" fmla="*/ 4667248 h 4667248"/>
                  <a:gd name="connsiteX7" fmla="*/ 1152531 w 3924300"/>
                  <a:gd name="connsiteY7" fmla="*/ 4667248 h 4667248"/>
                  <a:gd name="connsiteX8" fmla="*/ 847725 w 3924300"/>
                  <a:gd name="connsiteY8" fmla="*/ 4362442 h 4667248"/>
                  <a:gd name="connsiteX9" fmla="*/ 165554 w 3924300"/>
                  <a:gd name="connsiteY9" fmla="*/ 2765883 h 4667248"/>
                  <a:gd name="connsiteX10" fmla="*/ 172070 w 3924300"/>
                  <a:gd name="connsiteY10" fmla="*/ 2763013 h 4667248"/>
                  <a:gd name="connsiteX11" fmla="*/ 154196 w 3924300"/>
                  <a:gd name="connsiteY11" fmla="*/ 2725908 h 4667248"/>
                  <a:gd name="connsiteX12" fmla="*/ 0 w 3924300"/>
                  <a:gd name="connsiteY12" fmla="*/ 1962150 h 4667248"/>
                  <a:gd name="connsiteX13" fmla="*/ 1962150 w 3924300"/>
                  <a:gd name="connsiteY13" fmla="*/ 0 h 4667248"/>
                  <a:gd name="connsiteX0-1" fmla="*/ 1962150 w 3924300"/>
                  <a:gd name="connsiteY0-2" fmla="*/ 0 h 4667248"/>
                  <a:gd name="connsiteX1-3" fmla="*/ 3924300 w 3924300"/>
                  <a:gd name="connsiteY1-4" fmla="*/ 1962150 h 4667248"/>
                  <a:gd name="connsiteX2-5" fmla="*/ 3770105 w 3924300"/>
                  <a:gd name="connsiteY2-6" fmla="*/ 2725908 h 4667248"/>
                  <a:gd name="connsiteX3-7" fmla="*/ 3802289 w 3924300"/>
                  <a:gd name="connsiteY3-8" fmla="*/ 2740482 h 4667248"/>
                  <a:gd name="connsiteX4-9" fmla="*/ 3076575 w 3924300"/>
                  <a:gd name="connsiteY4-10" fmla="*/ 4362442 h 4667248"/>
                  <a:gd name="connsiteX5-11" fmla="*/ 2771769 w 3924300"/>
                  <a:gd name="connsiteY5-12" fmla="*/ 4667248 h 4667248"/>
                  <a:gd name="connsiteX6-13" fmla="*/ 1152531 w 3924300"/>
                  <a:gd name="connsiteY6-14" fmla="*/ 4667248 h 4667248"/>
                  <a:gd name="connsiteX7-15" fmla="*/ 847725 w 3924300"/>
                  <a:gd name="connsiteY7-16" fmla="*/ 4362442 h 4667248"/>
                  <a:gd name="connsiteX8-17" fmla="*/ 165554 w 3924300"/>
                  <a:gd name="connsiteY8-18" fmla="*/ 2765883 h 4667248"/>
                  <a:gd name="connsiteX9-19" fmla="*/ 172070 w 3924300"/>
                  <a:gd name="connsiteY9-20" fmla="*/ 2763013 h 4667248"/>
                  <a:gd name="connsiteX10-21" fmla="*/ 154196 w 3924300"/>
                  <a:gd name="connsiteY10-22" fmla="*/ 2725908 h 4667248"/>
                  <a:gd name="connsiteX11-23" fmla="*/ 0 w 3924300"/>
                  <a:gd name="connsiteY11-24" fmla="*/ 1962150 h 4667248"/>
                  <a:gd name="connsiteX12-25" fmla="*/ 1962150 w 3924300"/>
                  <a:gd name="connsiteY12-26" fmla="*/ 0 h 4667248"/>
                  <a:gd name="connsiteX0-27" fmla="*/ 1962150 w 3924300"/>
                  <a:gd name="connsiteY0-28" fmla="*/ 0 h 4667248"/>
                  <a:gd name="connsiteX1-29" fmla="*/ 3924300 w 3924300"/>
                  <a:gd name="connsiteY1-30" fmla="*/ 1962150 h 4667248"/>
                  <a:gd name="connsiteX2-31" fmla="*/ 3770105 w 3924300"/>
                  <a:gd name="connsiteY2-32" fmla="*/ 2725908 h 4667248"/>
                  <a:gd name="connsiteX3-33" fmla="*/ 3076575 w 3924300"/>
                  <a:gd name="connsiteY3-34" fmla="*/ 4362442 h 4667248"/>
                  <a:gd name="connsiteX4-35" fmla="*/ 2771769 w 3924300"/>
                  <a:gd name="connsiteY4-36" fmla="*/ 4667248 h 4667248"/>
                  <a:gd name="connsiteX5-37" fmla="*/ 1152531 w 3924300"/>
                  <a:gd name="connsiteY5-38" fmla="*/ 4667248 h 4667248"/>
                  <a:gd name="connsiteX6-39" fmla="*/ 847725 w 3924300"/>
                  <a:gd name="connsiteY6-40" fmla="*/ 4362442 h 4667248"/>
                  <a:gd name="connsiteX7-41" fmla="*/ 165554 w 3924300"/>
                  <a:gd name="connsiteY7-42" fmla="*/ 2765883 h 4667248"/>
                  <a:gd name="connsiteX8-43" fmla="*/ 172070 w 3924300"/>
                  <a:gd name="connsiteY8-44" fmla="*/ 2763013 h 4667248"/>
                  <a:gd name="connsiteX9-45" fmla="*/ 154196 w 3924300"/>
                  <a:gd name="connsiteY9-46" fmla="*/ 2725908 h 4667248"/>
                  <a:gd name="connsiteX10-47" fmla="*/ 0 w 3924300"/>
                  <a:gd name="connsiteY10-48" fmla="*/ 1962150 h 4667248"/>
                  <a:gd name="connsiteX11-49" fmla="*/ 1962150 w 3924300"/>
                  <a:gd name="connsiteY11-50" fmla="*/ 0 h 4667248"/>
                  <a:gd name="connsiteX0-51" fmla="*/ 1962150 w 3924300"/>
                  <a:gd name="connsiteY0-52" fmla="*/ 0 h 4667248"/>
                  <a:gd name="connsiteX1-53" fmla="*/ 3924300 w 3924300"/>
                  <a:gd name="connsiteY1-54" fmla="*/ 1962150 h 4667248"/>
                  <a:gd name="connsiteX2-55" fmla="*/ 3770105 w 3924300"/>
                  <a:gd name="connsiteY2-56" fmla="*/ 2725908 h 4667248"/>
                  <a:gd name="connsiteX3-57" fmla="*/ 3076575 w 3924300"/>
                  <a:gd name="connsiteY3-58" fmla="*/ 4362442 h 4667248"/>
                  <a:gd name="connsiteX4-59" fmla="*/ 2771769 w 3924300"/>
                  <a:gd name="connsiteY4-60" fmla="*/ 4667248 h 4667248"/>
                  <a:gd name="connsiteX5-61" fmla="*/ 1152531 w 3924300"/>
                  <a:gd name="connsiteY5-62" fmla="*/ 4667248 h 4667248"/>
                  <a:gd name="connsiteX6-63" fmla="*/ 847725 w 3924300"/>
                  <a:gd name="connsiteY6-64" fmla="*/ 4362442 h 4667248"/>
                  <a:gd name="connsiteX7-65" fmla="*/ 165554 w 3924300"/>
                  <a:gd name="connsiteY7-66" fmla="*/ 2765883 h 4667248"/>
                  <a:gd name="connsiteX8-67" fmla="*/ 172070 w 3924300"/>
                  <a:gd name="connsiteY8-68" fmla="*/ 2763013 h 4667248"/>
                  <a:gd name="connsiteX9-69" fmla="*/ 154196 w 3924300"/>
                  <a:gd name="connsiteY9-70" fmla="*/ 2725908 h 4667248"/>
                  <a:gd name="connsiteX10-71" fmla="*/ 0 w 3924300"/>
                  <a:gd name="connsiteY10-72" fmla="*/ 1962150 h 4667248"/>
                  <a:gd name="connsiteX11-73" fmla="*/ 1962150 w 3924300"/>
                  <a:gd name="connsiteY11-74" fmla="*/ 0 h 4667248"/>
                  <a:gd name="connsiteX0-75" fmla="*/ 1962150 w 3924300"/>
                  <a:gd name="connsiteY0-76" fmla="*/ 0 h 4667248"/>
                  <a:gd name="connsiteX1-77" fmla="*/ 3924300 w 3924300"/>
                  <a:gd name="connsiteY1-78" fmla="*/ 1962150 h 4667248"/>
                  <a:gd name="connsiteX2-79" fmla="*/ 3770105 w 3924300"/>
                  <a:gd name="connsiteY2-80" fmla="*/ 2725908 h 4667248"/>
                  <a:gd name="connsiteX3-81" fmla="*/ 3076575 w 3924300"/>
                  <a:gd name="connsiteY3-82" fmla="*/ 4362442 h 4667248"/>
                  <a:gd name="connsiteX4-83" fmla="*/ 2771769 w 3924300"/>
                  <a:gd name="connsiteY4-84" fmla="*/ 4667248 h 4667248"/>
                  <a:gd name="connsiteX5-85" fmla="*/ 1152531 w 3924300"/>
                  <a:gd name="connsiteY5-86" fmla="*/ 4667248 h 4667248"/>
                  <a:gd name="connsiteX6-87" fmla="*/ 847725 w 3924300"/>
                  <a:gd name="connsiteY6-88" fmla="*/ 4362442 h 4667248"/>
                  <a:gd name="connsiteX7-89" fmla="*/ 165554 w 3924300"/>
                  <a:gd name="connsiteY7-90" fmla="*/ 2765883 h 4667248"/>
                  <a:gd name="connsiteX8-91" fmla="*/ 172070 w 3924300"/>
                  <a:gd name="connsiteY8-92" fmla="*/ 2763013 h 4667248"/>
                  <a:gd name="connsiteX9-93" fmla="*/ 154196 w 3924300"/>
                  <a:gd name="connsiteY9-94" fmla="*/ 2725908 h 4667248"/>
                  <a:gd name="connsiteX10-95" fmla="*/ 0 w 3924300"/>
                  <a:gd name="connsiteY10-96" fmla="*/ 1962150 h 4667248"/>
                  <a:gd name="connsiteX11-97" fmla="*/ 1962150 w 3924300"/>
                  <a:gd name="connsiteY11-98" fmla="*/ 0 h 46672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3924300" h="4667248">
                    <a:moveTo>
                      <a:pt x="1962150" y="0"/>
                    </a:moveTo>
                    <a:cubicBezTo>
                      <a:pt x="3045816" y="0"/>
                      <a:pt x="3924300" y="878484"/>
                      <a:pt x="3924300" y="1962150"/>
                    </a:cubicBezTo>
                    <a:cubicBezTo>
                      <a:pt x="3924300" y="2233067"/>
                      <a:pt x="3869395" y="2491159"/>
                      <a:pt x="3770105" y="2725908"/>
                    </a:cubicBezTo>
                    <a:cubicBezTo>
                      <a:pt x="3628818" y="3125957"/>
                      <a:pt x="3071514" y="3695985"/>
                      <a:pt x="3076575" y="4362442"/>
                    </a:cubicBezTo>
                    <a:cubicBezTo>
                      <a:pt x="3076575" y="4530782"/>
                      <a:pt x="2940109" y="4667248"/>
                      <a:pt x="2771769" y="4667248"/>
                    </a:cubicBezTo>
                    <a:lnTo>
                      <a:pt x="1152531" y="4667248"/>
                    </a:lnTo>
                    <a:cubicBezTo>
                      <a:pt x="984191" y="4667248"/>
                      <a:pt x="847725" y="4530782"/>
                      <a:pt x="847725" y="4362442"/>
                    </a:cubicBezTo>
                    <a:cubicBezTo>
                      <a:pt x="870101" y="3728807"/>
                      <a:pt x="388106" y="3288393"/>
                      <a:pt x="165554" y="2765883"/>
                    </a:cubicBezTo>
                    <a:lnTo>
                      <a:pt x="172070" y="2763013"/>
                    </a:lnTo>
                    <a:lnTo>
                      <a:pt x="154196" y="2725908"/>
                    </a:lnTo>
                    <a:cubicBezTo>
                      <a:pt x="54905" y="2491159"/>
                      <a:pt x="0" y="2233067"/>
                      <a:pt x="0" y="1962150"/>
                    </a:cubicBez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gradFill flip="none" rotWithShape="1">
                <a:gsLst>
                  <a:gs pos="82000">
                    <a:schemeClr val="bg1"/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3710114" y="4705817"/>
                <a:ext cx="1788889" cy="3266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1500">
                    <a:schemeClr val="bg1">
                      <a:lumMod val="85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-300000">
                <a:off x="3667323" y="4909975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-300000">
                <a:off x="3667323" y="5070121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-300000">
                <a:off x="3667323" y="5236799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-300000">
                <a:off x="3667323" y="5405617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-300000">
                <a:off x="3667323" y="5540958"/>
                <a:ext cx="1831730" cy="828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4009769" y="5933116"/>
                <a:ext cx="1178588" cy="35135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4201536" y="6135966"/>
                <a:ext cx="776005" cy="16227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5249800" y="2895223"/>
              <a:ext cx="1692399" cy="1675643"/>
              <a:chOff x="5245265" y="2863322"/>
              <a:chExt cx="1538545" cy="1523312"/>
            </a:xfrm>
          </p:grpSpPr>
          <p:grpSp>
            <p:nvGrpSpPr>
              <p:cNvPr id="120" name="Group 35"/>
              <p:cNvGrpSpPr>
                <a:grpSpLocks noChangeAspect="1"/>
              </p:cNvGrpSpPr>
              <p:nvPr/>
            </p:nvGrpSpPr>
            <p:grpSpPr bwMode="auto">
              <a:xfrm>
                <a:off x="5329506" y="2866005"/>
                <a:ext cx="1431612" cy="1388230"/>
                <a:chOff x="3477" y="1809"/>
                <a:chExt cx="726" cy="704"/>
              </a:xfrm>
              <a:solidFill>
                <a:schemeClr val="bg1">
                  <a:lumMod val="85000"/>
                  <a:alpha val="76000"/>
                </a:schemeClr>
              </a:solidFill>
            </p:grpSpPr>
            <p:sp>
              <p:nvSpPr>
                <p:cNvPr id="122" name="Freeform 36"/>
                <p:cNvSpPr/>
                <p:nvPr/>
              </p:nvSpPr>
              <p:spPr bwMode="auto">
                <a:xfrm>
                  <a:off x="3928" y="1833"/>
                  <a:ext cx="15" cy="12"/>
                </a:xfrm>
                <a:custGeom>
                  <a:avLst/>
                  <a:gdLst>
                    <a:gd name="T0" fmla="*/ 5 w 6"/>
                    <a:gd name="T1" fmla="*/ 0 h 5"/>
                    <a:gd name="T2" fmla="*/ 0 w 6"/>
                    <a:gd name="T3" fmla="*/ 0 h 5"/>
                    <a:gd name="T4" fmla="*/ 0 w 6"/>
                    <a:gd name="T5" fmla="*/ 3 h 5"/>
                    <a:gd name="T6" fmla="*/ 0 w 6"/>
                    <a:gd name="T7" fmla="*/ 4 h 5"/>
                    <a:gd name="T8" fmla="*/ 0 w 6"/>
                    <a:gd name="T9" fmla="*/ 5 h 5"/>
                    <a:gd name="T10" fmla="*/ 1 w 6"/>
                    <a:gd name="T11" fmla="*/ 5 h 5"/>
                    <a:gd name="T12" fmla="*/ 5 w 6"/>
                    <a:gd name="T13" fmla="*/ 5 h 5"/>
                    <a:gd name="T14" fmla="*/ 6 w 6"/>
                    <a:gd name="T15" fmla="*/ 5 h 5"/>
                    <a:gd name="T16" fmla="*/ 6 w 6"/>
                    <a:gd name="T17" fmla="*/ 5 h 5"/>
                    <a:gd name="T18" fmla="*/ 6 w 6"/>
                    <a:gd name="T19" fmla="*/ 5 h 5"/>
                    <a:gd name="T20" fmla="*/ 6 w 6"/>
                    <a:gd name="T21" fmla="*/ 4 h 5"/>
                    <a:gd name="T22" fmla="*/ 6 w 6"/>
                    <a:gd name="T23" fmla="*/ 3 h 5"/>
                    <a:gd name="T24" fmla="*/ 6 w 6"/>
                    <a:gd name="T25" fmla="*/ 3 h 5"/>
                    <a:gd name="T26" fmla="*/ 5 w 6"/>
                    <a:gd name="T27" fmla="*/ 2 h 5"/>
                    <a:gd name="T28" fmla="*/ 5 w 6"/>
                    <a:gd name="T29" fmla="*/ 2 h 5"/>
                    <a:gd name="T30" fmla="*/ 5 w 6"/>
                    <a:gd name="T31" fmla="*/ 1 h 5"/>
                    <a:gd name="T32" fmla="*/ 5 w 6"/>
                    <a:gd name="T3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" h="5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Freeform 37"/>
                <p:cNvSpPr/>
                <p:nvPr/>
              </p:nvSpPr>
              <p:spPr bwMode="auto">
                <a:xfrm>
                  <a:off x="3928" y="1840"/>
                  <a:ext cx="34" cy="33"/>
                </a:xfrm>
                <a:custGeom>
                  <a:avLst/>
                  <a:gdLst>
                    <a:gd name="T0" fmla="*/ 7 w 14"/>
                    <a:gd name="T1" fmla="*/ 0 h 14"/>
                    <a:gd name="T2" fmla="*/ 6 w 14"/>
                    <a:gd name="T3" fmla="*/ 0 h 14"/>
                    <a:gd name="T4" fmla="*/ 6 w 14"/>
                    <a:gd name="T5" fmla="*/ 1 h 14"/>
                    <a:gd name="T6" fmla="*/ 6 w 14"/>
                    <a:gd name="T7" fmla="*/ 2 h 14"/>
                    <a:gd name="T8" fmla="*/ 6 w 14"/>
                    <a:gd name="T9" fmla="*/ 2 h 14"/>
                    <a:gd name="T10" fmla="*/ 6 w 14"/>
                    <a:gd name="T11" fmla="*/ 2 h 14"/>
                    <a:gd name="T12" fmla="*/ 5 w 14"/>
                    <a:gd name="T13" fmla="*/ 3 h 14"/>
                    <a:gd name="T14" fmla="*/ 5 w 14"/>
                    <a:gd name="T15" fmla="*/ 3 h 14"/>
                    <a:gd name="T16" fmla="*/ 4 w 14"/>
                    <a:gd name="T17" fmla="*/ 3 h 14"/>
                    <a:gd name="T18" fmla="*/ 4 w 14"/>
                    <a:gd name="T19" fmla="*/ 3 h 14"/>
                    <a:gd name="T20" fmla="*/ 3 w 14"/>
                    <a:gd name="T21" fmla="*/ 3 h 14"/>
                    <a:gd name="T22" fmla="*/ 3 w 14"/>
                    <a:gd name="T23" fmla="*/ 4 h 14"/>
                    <a:gd name="T24" fmla="*/ 3 w 14"/>
                    <a:gd name="T25" fmla="*/ 4 h 14"/>
                    <a:gd name="T26" fmla="*/ 3 w 14"/>
                    <a:gd name="T27" fmla="*/ 4 h 14"/>
                    <a:gd name="T28" fmla="*/ 3 w 14"/>
                    <a:gd name="T29" fmla="*/ 4 h 14"/>
                    <a:gd name="T30" fmla="*/ 2 w 14"/>
                    <a:gd name="T31" fmla="*/ 4 h 14"/>
                    <a:gd name="T32" fmla="*/ 1 w 14"/>
                    <a:gd name="T33" fmla="*/ 4 h 14"/>
                    <a:gd name="T34" fmla="*/ 0 w 14"/>
                    <a:gd name="T35" fmla="*/ 5 h 14"/>
                    <a:gd name="T36" fmla="*/ 0 w 14"/>
                    <a:gd name="T37" fmla="*/ 6 h 14"/>
                    <a:gd name="T38" fmla="*/ 0 w 14"/>
                    <a:gd name="T39" fmla="*/ 6 h 14"/>
                    <a:gd name="T40" fmla="*/ 0 w 14"/>
                    <a:gd name="T41" fmla="*/ 9 h 14"/>
                    <a:gd name="T42" fmla="*/ 1 w 14"/>
                    <a:gd name="T43" fmla="*/ 9 h 14"/>
                    <a:gd name="T44" fmla="*/ 1 w 14"/>
                    <a:gd name="T45" fmla="*/ 9 h 14"/>
                    <a:gd name="T46" fmla="*/ 1 w 14"/>
                    <a:gd name="T47" fmla="*/ 9 h 14"/>
                    <a:gd name="T48" fmla="*/ 1 w 14"/>
                    <a:gd name="T49" fmla="*/ 9 h 14"/>
                    <a:gd name="T50" fmla="*/ 1 w 14"/>
                    <a:gd name="T51" fmla="*/ 11 h 14"/>
                    <a:gd name="T52" fmla="*/ 2 w 14"/>
                    <a:gd name="T53" fmla="*/ 11 h 14"/>
                    <a:gd name="T54" fmla="*/ 3 w 14"/>
                    <a:gd name="T55" fmla="*/ 11 h 14"/>
                    <a:gd name="T56" fmla="*/ 3 w 14"/>
                    <a:gd name="T57" fmla="*/ 11 h 14"/>
                    <a:gd name="T58" fmla="*/ 3 w 14"/>
                    <a:gd name="T59" fmla="*/ 11 h 14"/>
                    <a:gd name="T60" fmla="*/ 3 w 14"/>
                    <a:gd name="T61" fmla="*/ 13 h 14"/>
                    <a:gd name="T62" fmla="*/ 5 w 14"/>
                    <a:gd name="T63" fmla="*/ 13 h 14"/>
                    <a:gd name="T64" fmla="*/ 6 w 14"/>
                    <a:gd name="T65" fmla="*/ 14 h 14"/>
                    <a:gd name="T66" fmla="*/ 7 w 14"/>
                    <a:gd name="T67" fmla="*/ 14 h 14"/>
                    <a:gd name="T68" fmla="*/ 9 w 14"/>
                    <a:gd name="T69" fmla="*/ 13 h 14"/>
                    <a:gd name="T70" fmla="*/ 10 w 14"/>
                    <a:gd name="T71" fmla="*/ 13 h 14"/>
                    <a:gd name="T72" fmla="*/ 10 w 14"/>
                    <a:gd name="T73" fmla="*/ 12 h 14"/>
                    <a:gd name="T74" fmla="*/ 11 w 14"/>
                    <a:gd name="T75" fmla="*/ 12 h 14"/>
                    <a:gd name="T76" fmla="*/ 12 w 14"/>
                    <a:gd name="T77" fmla="*/ 12 h 14"/>
                    <a:gd name="T78" fmla="*/ 13 w 14"/>
                    <a:gd name="T79" fmla="*/ 8 h 14"/>
                    <a:gd name="T80" fmla="*/ 13 w 14"/>
                    <a:gd name="T81" fmla="*/ 7 h 14"/>
                    <a:gd name="T82" fmla="*/ 12 w 14"/>
                    <a:gd name="T83" fmla="*/ 5 h 14"/>
                    <a:gd name="T84" fmla="*/ 12 w 14"/>
                    <a:gd name="T85" fmla="*/ 5 h 14"/>
                    <a:gd name="T86" fmla="*/ 12 w 14"/>
                    <a:gd name="T87" fmla="*/ 5 h 14"/>
                    <a:gd name="T88" fmla="*/ 13 w 14"/>
                    <a:gd name="T89" fmla="*/ 4 h 14"/>
                    <a:gd name="T90" fmla="*/ 13 w 14"/>
                    <a:gd name="T91" fmla="*/ 2 h 14"/>
                    <a:gd name="T92" fmla="*/ 13 w 14"/>
                    <a:gd name="T93" fmla="*/ 2 h 14"/>
                    <a:gd name="T94" fmla="*/ 12 w 14"/>
                    <a:gd name="T95" fmla="*/ 2 h 14"/>
                    <a:gd name="T96" fmla="*/ 12 w 14"/>
                    <a:gd name="T97" fmla="*/ 1 h 14"/>
                    <a:gd name="T98" fmla="*/ 11 w 14"/>
                    <a:gd name="T99" fmla="*/ 1 h 14"/>
                    <a:gd name="T100" fmla="*/ 8 w 14"/>
                    <a:gd name="T101" fmla="*/ 0 h 14"/>
                    <a:gd name="T102" fmla="*/ 8 w 14"/>
                    <a:gd name="T103" fmla="*/ 0 h 14"/>
                    <a:gd name="T104" fmla="*/ 7 w 14"/>
                    <a:gd name="T105" fmla="*/ 0 h 14"/>
                    <a:gd name="T106" fmla="*/ 7 w 14"/>
                    <a:gd name="T107" fmla="*/ 0 h 14"/>
                    <a:gd name="T108" fmla="*/ 7 w 14"/>
                    <a:gd name="T10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2"/>
                        <a:pt x="3" y="12"/>
                        <a:pt x="3" y="13"/>
                      </a:cubicBezTo>
                      <a:cubicBezTo>
                        <a:pt x="4" y="13"/>
                        <a:pt x="5" y="13"/>
                        <a:pt x="5" y="1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8" y="14"/>
                        <a:pt x="9" y="13"/>
                        <a:pt x="9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3" y="11"/>
                        <a:pt x="14" y="9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6"/>
                        <a:pt x="12" y="6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Freeform 38"/>
                <p:cNvSpPr/>
                <p:nvPr/>
              </p:nvSpPr>
              <p:spPr bwMode="auto">
                <a:xfrm>
                  <a:off x="3959" y="1847"/>
                  <a:ext cx="22" cy="19"/>
                </a:xfrm>
                <a:custGeom>
                  <a:avLst/>
                  <a:gdLst>
                    <a:gd name="T0" fmla="*/ 4 w 9"/>
                    <a:gd name="T1" fmla="*/ 0 h 8"/>
                    <a:gd name="T2" fmla="*/ 0 w 9"/>
                    <a:gd name="T3" fmla="*/ 1 h 8"/>
                    <a:gd name="T4" fmla="*/ 0 w 9"/>
                    <a:gd name="T5" fmla="*/ 2 h 8"/>
                    <a:gd name="T6" fmla="*/ 1 w 9"/>
                    <a:gd name="T7" fmla="*/ 3 h 8"/>
                    <a:gd name="T8" fmla="*/ 2 w 9"/>
                    <a:gd name="T9" fmla="*/ 4 h 8"/>
                    <a:gd name="T10" fmla="*/ 3 w 9"/>
                    <a:gd name="T11" fmla="*/ 5 h 8"/>
                    <a:gd name="T12" fmla="*/ 3 w 9"/>
                    <a:gd name="T13" fmla="*/ 6 h 8"/>
                    <a:gd name="T14" fmla="*/ 4 w 9"/>
                    <a:gd name="T15" fmla="*/ 6 h 8"/>
                    <a:gd name="T16" fmla="*/ 4 w 9"/>
                    <a:gd name="T17" fmla="*/ 6 h 8"/>
                    <a:gd name="T18" fmla="*/ 4 w 9"/>
                    <a:gd name="T19" fmla="*/ 7 h 8"/>
                    <a:gd name="T20" fmla="*/ 4 w 9"/>
                    <a:gd name="T21" fmla="*/ 7 h 8"/>
                    <a:gd name="T22" fmla="*/ 6 w 9"/>
                    <a:gd name="T23" fmla="*/ 7 h 8"/>
                    <a:gd name="T24" fmla="*/ 6 w 9"/>
                    <a:gd name="T25" fmla="*/ 8 h 8"/>
                    <a:gd name="T26" fmla="*/ 9 w 9"/>
                    <a:gd name="T27" fmla="*/ 6 h 8"/>
                    <a:gd name="T28" fmla="*/ 9 w 9"/>
                    <a:gd name="T29" fmla="*/ 3 h 8"/>
                    <a:gd name="T30" fmla="*/ 9 w 9"/>
                    <a:gd name="T31" fmla="*/ 2 h 8"/>
                    <a:gd name="T32" fmla="*/ 9 w 9"/>
                    <a:gd name="T33" fmla="*/ 1 h 8"/>
                    <a:gd name="T34" fmla="*/ 8 w 9"/>
                    <a:gd name="T35" fmla="*/ 1 h 8"/>
                    <a:gd name="T36" fmla="*/ 7 w 9"/>
                    <a:gd name="T37" fmla="*/ 1 h 8"/>
                    <a:gd name="T38" fmla="*/ 7 w 9"/>
                    <a:gd name="T39" fmla="*/ 1 h 8"/>
                    <a:gd name="T40" fmla="*/ 7 w 9"/>
                    <a:gd name="T41" fmla="*/ 1 h 8"/>
                    <a:gd name="T42" fmla="*/ 8 w 9"/>
                    <a:gd name="T43" fmla="*/ 0 h 8"/>
                    <a:gd name="T44" fmla="*/ 7 w 9"/>
                    <a:gd name="T45" fmla="*/ 0 h 8"/>
                    <a:gd name="T46" fmla="*/ 5 w 9"/>
                    <a:gd name="T47" fmla="*/ 0 h 8"/>
                    <a:gd name="T48" fmla="*/ 4 w 9"/>
                    <a:gd name="T4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" h="8">
                      <a:moveTo>
                        <a:pt x="4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8" y="7"/>
                        <a:pt x="9" y="6"/>
                      </a:cubicBezTo>
                      <a:cubicBezTo>
                        <a:pt x="9" y="5"/>
                        <a:pt x="9" y="4"/>
                        <a:pt x="9" y="3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Freeform 39"/>
                <p:cNvSpPr/>
                <p:nvPr/>
              </p:nvSpPr>
              <p:spPr bwMode="auto">
                <a:xfrm>
                  <a:off x="3959" y="1864"/>
                  <a:ext cx="22" cy="14"/>
                </a:xfrm>
                <a:custGeom>
                  <a:avLst/>
                  <a:gdLst>
                    <a:gd name="T0" fmla="*/ 6 w 9"/>
                    <a:gd name="T1" fmla="*/ 0 h 6"/>
                    <a:gd name="T2" fmla="*/ 4 w 9"/>
                    <a:gd name="T3" fmla="*/ 0 h 6"/>
                    <a:gd name="T4" fmla="*/ 1 w 9"/>
                    <a:gd name="T5" fmla="*/ 0 h 6"/>
                    <a:gd name="T6" fmla="*/ 0 w 9"/>
                    <a:gd name="T7" fmla="*/ 1 h 6"/>
                    <a:gd name="T8" fmla="*/ 0 w 9"/>
                    <a:gd name="T9" fmla="*/ 2 h 6"/>
                    <a:gd name="T10" fmla="*/ 0 w 9"/>
                    <a:gd name="T11" fmla="*/ 2 h 6"/>
                    <a:gd name="T12" fmla="*/ 0 w 9"/>
                    <a:gd name="T13" fmla="*/ 5 h 6"/>
                    <a:gd name="T14" fmla="*/ 3 w 9"/>
                    <a:gd name="T15" fmla="*/ 5 h 6"/>
                    <a:gd name="T16" fmla="*/ 3 w 9"/>
                    <a:gd name="T17" fmla="*/ 6 h 6"/>
                    <a:gd name="T18" fmla="*/ 8 w 9"/>
                    <a:gd name="T19" fmla="*/ 6 h 6"/>
                    <a:gd name="T20" fmla="*/ 8 w 9"/>
                    <a:gd name="T21" fmla="*/ 6 h 6"/>
                    <a:gd name="T22" fmla="*/ 9 w 9"/>
                    <a:gd name="T23" fmla="*/ 6 h 6"/>
                    <a:gd name="T24" fmla="*/ 9 w 9"/>
                    <a:gd name="T25" fmla="*/ 5 h 6"/>
                    <a:gd name="T26" fmla="*/ 9 w 9"/>
                    <a:gd name="T27" fmla="*/ 5 h 6"/>
                    <a:gd name="T28" fmla="*/ 9 w 9"/>
                    <a:gd name="T29" fmla="*/ 3 h 6"/>
                    <a:gd name="T30" fmla="*/ 7 w 9"/>
                    <a:gd name="T31" fmla="*/ 2 h 6"/>
                    <a:gd name="T32" fmla="*/ 7 w 9"/>
                    <a:gd name="T33" fmla="*/ 2 h 6"/>
                    <a:gd name="T34" fmla="*/ 7 w 9"/>
                    <a:gd name="T35" fmla="*/ 2 h 6"/>
                    <a:gd name="T36" fmla="*/ 6 w 9"/>
                    <a:gd name="T37" fmla="*/ 2 h 6"/>
                    <a:gd name="T38" fmla="*/ 6 w 9"/>
                    <a:gd name="T39" fmla="*/ 1 h 6"/>
                    <a:gd name="T40" fmla="*/ 6 w 9"/>
                    <a:gd name="T41" fmla="*/ 1 h 6"/>
                    <a:gd name="T42" fmla="*/ 6 w 9"/>
                    <a:gd name="T4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" h="6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9" y="6"/>
                        <a:pt x="9" y="6"/>
                      </a:cubicBezTo>
                      <a:cubicBezTo>
                        <a:pt x="9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4"/>
                        <a:pt x="9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/>
                <p:nvPr/>
              </p:nvSpPr>
              <p:spPr bwMode="auto">
                <a:xfrm>
                  <a:off x="3764" y="1809"/>
                  <a:ext cx="81" cy="57"/>
                </a:xfrm>
                <a:custGeom>
                  <a:avLst/>
                  <a:gdLst>
                    <a:gd name="T0" fmla="*/ 14 w 34"/>
                    <a:gd name="T1" fmla="*/ 1 h 24"/>
                    <a:gd name="T2" fmla="*/ 2 w 34"/>
                    <a:gd name="T3" fmla="*/ 2 h 24"/>
                    <a:gd name="T4" fmla="*/ 2 w 34"/>
                    <a:gd name="T5" fmla="*/ 5 h 24"/>
                    <a:gd name="T6" fmla="*/ 4 w 34"/>
                    <a:gd name="T7" fmla="*/ 6 h 24"/>
                    <a:gd name="T8" fmla="*/ 4 w 34"/>
                    <a:gd name="T9" fmla="*/ 9 h 24"/>
                    <a:gd name="T10" fmla="*/ 4 w 34"/>
                    <a:gd name="T11" fmla="*/ 12 h 24"/>
                    <a:gd name="T12" fmla="*/ 3 w 34"/>
                    <a:gd name="T13" fmla="*/ 13 h 24"/>
                    <a:gd name="T14" fmla="*/ 0 w 34"/>
                    <a:gd name="T15" fmla="*/ 15 h 24"/>
                    <a:gd name="T16" fmla="*/ 0 w 34"/>
                    <a:gd name="T17" fmla="*/ 18 h 24"/>
                    <a:gd name="T18" fmla="*/ 2 w 34"/>
                    <a:gd name="T19" fmla="*/ 20 h 24"/>
                    <a:gd name="T20" fmla="*/ 5 w 34"/>
                    <a:gd name="T21" fmla="*/ 24 h 24"/>
                    <a:gd name="T22" fmla="*/ 11 w 34"/>
                    <a:gd name="T23" fmla="*/ 24 h 24"/>
                    <a:gd name="T24" fmla="*/ 13 w 34"/>
                    <a:gd name="T25" fmla="*/ 22 h 24"/>
                    <a:gd name="T26" fmla="*/ 14 w 34"/>
                    <a:gd name="T27" fmla="*/ 19 h 24"/>
                    <a:gd name="T28" fmla="*/ 15 w 34"/>
                    <a:gd name="T29" fmla="*/ 18 h 24"/>
                    <a:gd name="T30" fmla="*/ 16 w 34"/>
                    <a:gd name="T31" fmla="*/ 18 h 24"/>
                    <a:gd name="T32" fmla="*/ 17 w 34"/>
                    <a:gd name="T33" fmla="*/ 18 h 24"/>
                    <a:gd name="T34" fmla="*/ 21 w 34"/>
                    <a:gd name="T35" fmla="*/ 17 h 24"/>
                    <a:gd name="T36" fmla="*/ 21 w 34"/>
                    <a:gd name="T37" fmla="*/ 16 h 24"/>
                    <a:gd name="T38" fmla="*/ 22 w 34"/>
                    <a:gd name="T39" fmla="*/ 16 h 24"/>
                    <a:gd name="T40" fmla="*/ 25 w 34"/>
                    <a:gd name="T41" fmla="*/ 14 h 24"/>
                    <a:gd name="T42" fmla="*/ 28 w 34"/>
                    <a:gd name="T43" fmla="*/ 14 h 24"/>
                    <a:gd name="T44" fmla="*/ 29 w 34"/>
                    <a:gd name="T45" fmla="*/ 12 h 24"/>
                    <a:gd name="T46" fmla="*/ 29 w 34"/>
                    <a:gd name="T47" fmla="*/ 12 h 24"/>
                    <a:gd name="T48" fmla="*/ 31 w 34"/>
                    <a:gd name="T49" fmla="*/ 11 h 24"/>
                    <a:gd name="T50" fmla="*/ 31 w 34"/>
                    <a:gd name="T51" fmla="*/ 9 h 24"/>
                    <a:gd name="T52" fmla="*/ 31 w 34"/>
                    <a:gd name="T53" fmla="*/ 7 h 24"/>
                    <a:gd name="T54" fmla="*/ 33 w 34"/>
                    <a:gd name="T55" fmla="*/ 5 h 24"/>
                    <a:gd name="T56" fmla="*/ 34 w 34"/>
                    <a:gd name="T57" fmla="*/ 3 h 24"/>
                    <a:gd name="T58" fmla="*/ 34 w 34"/>
                    <a:gd name="T59" fmla="*/ 2 h 24"/>
                    <a:gd name="T60" fmla="*/ 32 w 34"/>
                    <a:gd name="T61" fmla="*/ 0 h 24"/>
                    <a:gd name="T62" fmla="*/ 27 w 34"/>
                    <a:gd name="T6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24">
                      <a:moveTo>
                        <a:pt x="27" y="0"/>
                      </a:moveTo>
                      <a:cubicBezTo>
                        <a:pt x="23" y="0"/>
                        <a:pt x="18" y="0"/>
                        <a:pt x="14" y="1"/>
                      </a:cubicBezTo>
                      <a:cubicBezTo>
                        <a:pt x="10" y="1"/>
                        <a:pt x="6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0"/>
                        <a:pt x="5" y="11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2" y="14"/>
                        <a:pt x="2" y="14"/>
                        <a:pt x="1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1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3" y="21"/>
                        <a:pt x="4" y="22"/>
                        <a:pt x="5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4"/>
                        <a:pt x="13" y="23"/>
                        <a:pt x="13" y="22"/>
                      </a:cubicBezTo>
                      <a:cubicBezTo>
                        <a:pt x="13" y="22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19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5" y="19"/>
                        <a:pt x="15" y="19"/>
                        <a:pt x="15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5" y="18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1" y="18"/>
                        <a:pt x="21" y="17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6"/>
                        <a:pt x="23" y="16"/>
                        <a:pt x="24" y="15"/>
                      </a:cubicBezTo>
                      <a:cubicBezTo>
                        <a:pt x="24" y="15"/>
                        <a:pt x="25" y="14"/>
                        <a:pt x="25" y="14"/>
                      </a:cubicBezTo>
                      <a:cubicBezTo>
                        <a:pt x="25" y="14"/>
                        <a:pt x="26" y="14"/>
                        <a:pt x="26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9" y="14"/>
                        <a:pt x="29" y="13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1" y="12"/>
                        <a:pt x="31" y="11"/>
                      </a:cubicBezTo>
                      <a:cubicBezTo>
                        <a:pt x="32" y="11"/>
                        <a:pt x="32" y="10"/>
                        <a:pt x="31" y="10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8"/>
                        <a:pt x="31" y="7"/>
                        <a:pt x="31" y="7"/>
                      </a:cubicBezTo>
                      <a:cubicBezTo>
                        <a:pt x="31" y="6"/>
                        <a:pt x="31" y="6"/>
                        <a:pt x="32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5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4" y="1"/>
                        <a:pt x="33" y="1"/>
                      </a:cubicBezTo>
                      <a:cubicBezTo>
                        <a:pt x="33" y="0"/>
                        <a:pt x="33" y="0"/>
                        <a:pt x="32" y="0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29" y="0"/>
                        <a:pt x="28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41"/>
                <p:cNvSpPr>
                  <a:spLocks noEditPoints="1"/>
                </p:cNvSpPr>
                <p:nvPr/>
              </p:nvSpPr>
              <p:spPr bwMode="auto">
                <a:xfrm>
                  <a:off x="3902" y="1838"/>
                  <a:ext cx="301" cy="585"/>
                </a:xfrm>
                <a:custGeom>
                  <a:avLst/>
                  <a:gdLst>
                    <a:gd name="T0" fmla="*/ 51 w 126"/>
                    <a:gd name="T1" fmla="*/ 38 h 245"/>
                    <a:gd name="T2" fmla="*/ 34 w 126"/>
                    <a:gd name="T3" fmla="*/ 3 h 245"/>
                    <a:gd name="T4" fmla="*/ 35 w 126"/>
                    <a:gd name="T5" fmla="*/ 9 h 245"/>
                    <a:gd name="T6" fmla="*/ 34 w 126"/>
                    <a:gd name="T7" fmla="*/ 18 h 245"/>
                    <a:gd name="T8" fmla="*/ 22 w 126"/>
                    <a:gd name="T9" fmla="*/ 26 h 245"/>
                    <a:gd name="T10" fmla="*/ 39 w 126"/>
                    <a:gd name="T11" fmla="*/ 42 h 245"/>
                    <a:gd name="T12" fmla="*/ 48 w 126"/>
                    <a:gd name="T13" fmla="*/ 45 h 245"/>
                    <a:gd name="T14" fmla="*/ 59 w 126"/>
                    <a:gd name="T15" fmla="*/ 54 h 245"/>
                    <a:gd name="T16" fmla="*/ 58 w 126"/>
                    <a:gd name="T17" fmla="*/ 43 h 245"/>
                    <a:gd name="T18" fmla="*/ 65 w 126"/>
                    <a:gd name="T19" fmla="*/ 49 h 245"/>
                    <a:gd name="T20" fmla="*/ 67 w 126"/>
                    <a:gd name="T21" fmla="*/ 34 h 245"/>
                    <a:gd name="T22" fmla="*/ 74 w 126"/>
                    <a:gd name="T23" fmla="*/ 44 h 245"/>
                    <a:gd name="T24" fmla="*/ 78 w 126"/>
                    <a:gd name="T25" fmla="*/ 55 h 245"/>
                    <a:gd name="T26" fmla="*/ 85 w 126"/>
                    <a:gd name="T27" fmla="*/ 56 h 245"/>
                    <a:gd name="T28" fmla="*/ 90 w 126"/>
                    <a:gd name="T29" fmla="*/ 63 h 245"/>
                    <a:gd name="T30" fmla="*/ 80 w 126"/>
                    <a:gd name="T31" fmla="*/ 65 h 245"/>
                    <a:gd name="T32" fmla="*/ 71 w 126"/>
                    <a:gd name="T33" fmla="*/ 66 h 245"/>
                    <a:gd name="T34" fmla="*/ 64 w 126"/>
                    <a:gd name="T35" fmla="*/ 63 h 245"/>
                    <a:gd name="T36" fmla="*/ 56 w 126"/>
                    <a:gd name="T37" fmla="*/ 58 h 245"/>
                    <a:gd name="T38" fmla="*/ 48 w 126"/>
                    <a:gd name="T39" fmla="*/ 53 h 245"/>
                    <a:gd name="T40" fmla="*/ 32 w 126"/>
                    <a:gd name="T41" fmla="*/ 54 h 245"/>
                    <a:gd name="T42" fmla="*/ 24 w 126"/>
                    <a:gd name="T43" fmla="*/ 58 h 245"/>
                    <a:gd name="T44" fmla="*/ 14 w 126"/>
                    <a:gd name="T45" fmla="*/ 72 h 245"/>
                    <a:gd name="T46" fmla="*/ 6 w 126"/>
                    <a:gd name="T47" fmla="*/ 80 h 245"/>
                    <a:gd name="T48" fmla="*/ 1 w 126"/>
                    <a:gd name="T49" fmla="*/ 96 h 245"/>
                    <a:gd name="T50" fmla="*/ 1 w 126"/>
                    <a:gd name="T51" fmla="*/ 109 h 245"/>
                    <a:gd name="T52" fmla="*/ 9 w 126"/>
                    <a:gd name="T53" fmla="*/ 120 h 245"/>
                    <a:gd name="T54" fmla="*/ 21 w 126"/>
                    <a:gd name="T55" fmla="*/ 132 h 245"/>
                    <a:gd name="T56" fmla="*/ 33 w 126"/>
                    <a:gd name="T57" fmla="*/ 138 h 245"/>
                    <a:gd name="T58" fmla="*/ 43 w 126"/>
                    <a:gd name="T59" fmla="*/ 139 h 245"/>
                    <a:gd name="T60" fmla="*/ 57 w 126"/>
                    <a:gd name="T61" fmla="*/ 135 h 245"/>
                    <a:gd name="T62" fmla="*/ 67 w 126"/>
                    <a:gd name="T63" fmla="*/ 140 h 245"/>
                    <a:gd name="T64" fmla="*/ 68 w 126"/>
                    <a:gd name="T65" fmla="*/ 153 h 245"/>
                    <a:gd name="T66" fmla="*/ 76 w 126"/>
                    <a:gd name="T67" fmla="*/ 168 h 245"/>
                    <a:gd name="T68" fmla="*/ 77 w 126"/>
                    <a:gd name="T69" fmla="*/ 181 h 245"/>
                    <a:gd name="T70" fmla="*/ 71 w 126"/>
                    <a:gd name="T71" fmla="*/ 194 h 245"/>
                    <a:gd name="T72" fmla="*/ 71 w 126"/>
                    <a:gd name="T73" fmla="*/ 214 h 245"/>
                    <a:gd name="T74" fmla="*/ 72 w 126"/>
                    <a:gd name="T75" fmla="*/ 234 h 245"/>
                    <a:gd name="T76" fmla="*/ 81 w 126"/>
                    <a:gd name="T77" fmla="*/ 242 h 245"/>
                    <a:gd name="T78" fmla="*/ 97 w 126"/>
                    <a:gd name="T79" fmla="*/ 232 h 245"/>
                    <a:gd name="T80" fmla="*/ 100 w 126"/>
                    <a:gd name="T81" fmla="*/ 221 h 245"/>
                    <a:gd name="T82" fmla="*/ 108 w 126"/>
                    <a:gd name="T83" fmla="*/ 206 h 245"/>
                    <a:gd name="T84" fmla="*/ 119 w 126"/>
                    <a:gd name="T85" fmla="*/ 181 h 245"/>
                    <a:gd name="T86" fmla="*/ 122 w 126"/>
                    <a:gd name="T87" fmla="*/ 158 h 245"/>
                    <a:gd name="T88" fmla="*/ 124 w 126"/>
                    <a:gd name="T89" fmla="*/ 142 h 245"/>
                    <a:gd name="T90" fmla="*/ 122 w 126"/>
                    <a:gd name="T91" fmla="*/ 116 h 245"/>
                    <a:gd name="T92" fmla="*/ 116 w 126"/>
                    <a:gd name="T93" fmla="*/ 107 h 245"/>
                    <a:gd name="T94" fmla="*/ 106 w 126"/>
                    <a:gd name="T95" fmla="*/ 90 h 245"/>
                    <a:gd name="T96" fmla="*/ 99 w 126"/>
                    <a:gd name="T97" fmla="*/ 76 h 245"/>
                    <a:gd name="T98" fmla="*/ 103 w 126"/>
                    <a:gd name="T99" fmla="*/ 82 h 245"/>
                    <a:gd name="T100" fmla="*/ 111 w 126"/>
                    <a:gd name="T101" fmla="*/ 95 h 245"/>
                    <a:gd name="T102" fmla="*/ 116 w 126"/>
                    <a:gd name="T103" fmla="*/ 105 h 245"/>
                    <a:gd name="T104" fmla="*/ 118 w 126"/>
                    <a:gd name="T105" fmla="*/ 84 h 245"/>
                    <a:gd name="T106" fmla="*/ 115 w 126"/>
                    <a:gd name="T107" fmla="*/ 77 h 245"/>
                    <a:gd name="T108" fmla="*/ 110 w 126"/>
                    <a:gd name="T109" fmla="*/ 69 h 245"/>
                    <a:gd name="T110" fmla="*/ 106 w 126"/>
                    <a:gd name="T111" fmla="*/ 62 h 245"/>
                    <a:gd name="T112" fmla="*/ 99 w 126"/>
                    <a:gd name="T113" fmla="*/ 52 h 245"/>
                    <a:gd name="T114" fmla="*/ 80 w 126"/>
                    <a:gd name="T115" fmla="*/ 31 h 245"/>
                    <a:gd name="T116" fmla="*/ 62 w 126"/>
                    <a:gd name="T117" fmla="*/ 17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6" h="245">
                      <a:moveTo>
                        <a:pt x="49" y="38"/>
                      </a:move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7" y="37"/>
                        <a:pt x="46" y="36"/>
                        <a:pt x="46" y="35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7" y="34"/>
                        <a:pt x="47" y="35"/>
                        <a:pt x="47" y="35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9" y="3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0" y="37"/>
                        <a:pt x="50" y="37"/>
                        <a:pt x="51" y="38"/>
                      </a:cubicBezTo>
                      <a:cubicBezTo>
                        <a:pt x="51" y="38"/>
                        <a:pt x="52" y="38"/>
                        <a:pt x="52" y="38"/>
                      </a:cubicBezTo>
                      <a:cubicBezTo>
                        <a:pt x="52" y="39"/>
                        <a:pt x="52" y="39"/>
                        <a:pt x="52" y="39"/>
                      </a:cubicBezTo>
                      <a:cubicBezTo>
                        <a:pt x="53" y="39"/>
                        <a:pt x="53" y="39"/>
                        <a:pt x="53" y="39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8"/>
                        <a:pt x="51" y="38"/>
                        <a:pt x="51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moveTo>
                        <a:pt x="34" y="0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4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6" y="7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3"/>
                        <a:pt x="35" y="14"/>
                        <a:pt x="36" y="14"/>
                      </a:cubicBezTo>
                      <a:cubicBezTo>
                        <a:pt x="37" y="15"/>
                        <a:pt x="37" y="15"/>
                        <a:pt x="38" y="1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8" y="16"/>
                        <a:pt x="38" y="17"/>
                        <a:pt x="39" y="17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3" y="18"/>
                        <a:pt x="33" y="19"/>
                        <a:pt x="32" y="19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8" y="20"/>
                        <a:pt x="28" y="20"/>
                        <a:pt x="28" y="21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6" y="21"/>
                        <a:pt x="25" y="21"/>
                        <a:pt x="24" y="22"/>
                      </a:cubicBezTo>
                      <a:cubicBezTo>
                        <a:pt x="24" y="23"/>
                        <a:pt x="23" y="23"/>
                        <a:pt x="23" y="24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2" y="25"/>
                        <a:pt x="22" y="26"/>
                        <a:pt x="22" y="26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1" y="31"/>
                        <a:pt x="23" y="33"/>
                        <a:pt x="25" y="34"/>
                      </a:cubicBezTo>
                      <a:cubicBezTo>
                        <a:pt x="25" y="35"/>
                        <a:pt x="26" y="36"/>
                        <a:pt x="27" y="36"/>
                      </a:cubicBezTo>
                      <a:cubicBezTo>
                        <a:pt x="29" y="39"/>
                        <a:pt x="31" y="42"/>
                        <a:pt x="31" y="45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ubicBezTo>
                        <a:pt x="34" y="46"/>
                        <a:pt x="34" y="44"/>
                        <a:pt x="34" y="43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40" y="42"/>
                        <a:pt x="40" y="41"/>
                      </a:cubicBezTo>
                      <a:cubicBezTo>
                        <a:pt x="40" y="41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2" y="40"/>
                        <a:pt x="42" y="40"/>
                        <a:pt x="42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6" y="42"/>
                        <a:pt x="46" y="43"/>
                        <a:pt x="46" y="43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4" y="47"/>
                        <a:pt x="54" y="48"/>
                        <a:pt x="54" y="48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60" y="52"/>
                        <a:pt x="60" y="52"/>
                        <a:pt x="60" y="51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8" y="43"/>
                        <a:pt x="57" y="43"/>
                        <a:pt x="56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9" y="43"/>
                        <a:pt x="59" y="43"/>
                        <a:pt x="59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4"/>
                        <a:pt x="61" y="44"/>
                        <a:pt x="61" y="44"/>
                      </a:cubicBezTo>
                      <a:cubicBezTo>
                        <a:pt x="61" y="45"/>
                        <a:pt x="62" y="46"/>
                        <a:pt x="62" y="46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5" y="48"/>
                        <a:pt x="65" y="48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6" y="50"/>
                        <a:pt x="66" y="50"/>
                        <a:pt x="67" y="50"/>
                      </a:cubicBez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50"/>
                        <a:pt x="68" y="50"/>
                        <a:pt x="69" y="49"/>
                      </a:cubicBezTo>
                      <a:cubicBezTo>
                        <a:pt x="69" y="49"/>
                        <a:pt x="69" y="49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0" y="47"/>
                        <a:pt x="70" y="46"/>
                        <a:pt x="70" y="44"/>
                      </a:cubicBezTo>
                      <a:cubicBezTo>
                        <a:pt x="70" y="42"/>
                        <a:pt x="69" y="40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7"/>
                        <a:pt x="66" y="37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5"/>
                        <a:pt x="66" y="35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8" y="34"/>
                        <a:pt x="69" y="35"/>
                        <a:pt x="70" y="35"/>
                      </a:cubicBezTo>
                      <a:cubicBezTo>
                        <a:pt x="71" y="36"/>
                        <a:pt x="71" y="36"/>
                        <a:pt x="72" y="36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3" y="37"/>
                        <a:pt x="74" y="37"/>
                        <a:pt x="74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8"/>
                        <a:pt x="74" y="39"/>
                        <a:pt x="75" y="39"/>
                      </a:cubicBezTo>
                      <a:cubicBezTo>
                        <a:pt x="76" y="39"/>
                        <a:pt x="76" y="39"/>
                        <a:pt x="76" y="39"/>
                      </a:cubicBezTo>
                      <a:cubicBezTo>
                        <a:pt x="76" y="40"/>
                        <a:pt x="77" y="40"/>
                        <a:pt x="78" y="41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78" y="42"/>
                        <a:pt x="78" y="42"/>
                        <a:pt x="79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5" y="43"/>
                        <a:pt x="74" y="43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45"/>
                        <a:pt x="73" y="45"/>
                        <a:pt x="73" y="45"/>
                      </a:cubicBezTo>
                      <a:cubicBezTo>
                        <a:pt x="73" y="46"/>
                        <a:pt x="73" y="48"/>
                        <a:pt x="74" y="49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4" y="50"/>
                        <a:pt x="74" y="50"/>
                        <a:pt x="75" y="50"/>
                      </a:cubicBezTo>
                      <a:cubicBezTo>
                        <a:pt x="76" y="50"/>
                        <a:pt x="76" y="50"/>
                        <a:pt x="76" y="50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cubicBezTo>
                        <a:pt x="76" y="51"/>
                        <a:pt x="76" y="53"/>
                        <a:pt x="77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80" y="55"/>
                        <a:pt x="80" y="55"/>
                        <a:pt x="81" y="55"/>
                      </a:cubicBezTo>
                      <a:cubicBezTo>
                        <a:pt x="81" y="56"/>
                        <a:pt x="82" y="56"/>
                        <a:pt x="8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6" y="55"/>
                        <a:pt x="86" y="55"/>
                      </a:cubicBezTo>
                      <a:cubicBezTo>
                        <a:pt x="86" y="55"/>
                        <a:pt x="86" y="55"/>
                        <a:pt x="86" y="55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6" y="56"/>
                        <a:pt x="86" y="56"/>
                        <a:pt x="86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7"/>
                        <a:pt x="87" y="57"/>
                        <a:pt x="87" y="57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3"/>
                        <a:pt x="88" y="63"/>
                        <a:pt x="88" y="63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0" y="63"/>
                        <a:pt x="90" y="63"/>
                        <a:pt x="90" y="63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6"/>
                        <a:pt x="89" y="66"/>
                        <a:pt x="89" y="66"/>
                      </a:cubicBezTo>
                      <a:cubicBezTo>
                        <a:pt x="88" y="66"/>
                        <a:pt x="88" y="66"/>
                        <a:pt x="88" y="66"/>
                      </a:cubicBezTo>
                      <a:cubicBezTo>
                        <a:pt x="87" y="65"/>
                        <a:pt x="87" y="65"/>
                        <a:pt x="87" y="65"/>
                      </a:cubicBezTo>
                      <a:cubicBezTo>
                        <a:pt x="87" y="67"/>
                        <a:pt x="87" y="67"/>
                        <a:pt x="87" y="67"/>
                      </a:cubicBezTo>
                      <a:cubicBezTo>
                        <a:pt x="87" y="67"/>
                        <a:pt x="86" y="67"/>
                        <a:pt x="86" y="67"/>
                      </a:cubicBezTo>
                      <a:cubicBezTo>
                        <a:pt x="85" y="67"/>
                        <a:pt x="85" y="67"/>
                        <a:pt x="85" y="67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84" y="66"/>
                        <a:pt x="83" y="66"/>
                        <a:pt x="83" y="66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1" y="66"/>
                        <a:pt x="81" y="66"/>
                        <a:pt x="81" y="66"/>
                      </a:cubicBezTo>
                      <a:cubicBezTo>
                        <a:pt x="80" y="66"/>
                        <a:pt x="80" y="66"/>
                        <a:pt x="80" y="66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64"/>
                        <a:pt x="80" y="64"/>
                        <a:pt x="80" y="64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79" y="64"/>
                        <a:pt x="79" y="64"/>
                        <a:pt x="78" y="64"/>
                      </a:cubicBezTo>
                      <a:cubicBezTo>
                        <a:pt x="78" y="63"/>
                        <a:pt x="77" y="63"/>
                        <a:pt x="77" y="63"/>
                      </a:cubicBez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64"/>
                        <a:pt x="76" y="64"/>
                        <a:pt x="76" y="64"/>
                      </a:cubicBezTo>
                      <a:cubicBezTo>
                        <a:pt x="76" y="65"/>
                        <a:pt x="76" y="66"/>
                        <a:pt x="75" y="67"/>
                      </a:cubicBezTo>
                      <a:cubicBezTo>
                        <a:pt x="75" y="67"/>
                        <a:pt x="75" y="67"/>
                        <a:pt x="74" y="67"/>
                      </a:cubicBezTo>
                      <a:cubicBezTo>
                        <a:pt x="74" y="67"/>
                        <a:pt x="74" y="67"/>
                        <a:pt x="74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2" y="67"/>
                        <a:pt x="72" y="67"/>
                        <a:pt x="72" y="67"/>
                      </a:cubicBezTo>
                      <a:cubicBezTo>
                        <a:pt x="72" y="66"/>
                        <a:pt x="72" y="66"/>
                        <a:pt x="72" y="66"/>
                      </a:cubicBezTo>
                      <a:cubicBezTo>
                        <a:pt x="71" y="66"/>
                        <a:pt x="71" y="66"/>
                        <a:pt x="71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4"/>
                        <a:pt x="68" y="64"/>
                        <a:pt x="68" y="64"/>
                      </a:cubicBezTo>
                      <a:cubicBezTo>
                        <a:pt x="68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8" y="63"/>
                        <a:pt x="68" y="63"/>
                        <a:pt x="68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5" y="63"/>
                        <a:pt x="65" y="63"/>
                        <a:pt x="64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2"/>
                        <a:pt x="63" y="62"/>
                        <a:pt x="63" y="62"/>
                      </a:cubicBezTo>
                      <a:cubicBezTo>
                        <a:pt x="63" y="61"/>
                        <a:pt x="63" y="61"/>
                        <a:pt x="63" y="61"/>
                      </a:cubicBezTo>
                      <a:cubicBezTo>
                        <a:pt x="62" y="61"/>
                        <a:pt x="62" y="61"/>
                        <a:pt x="62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1" y="61"/>
                        <a:pt x="60" y="61"/>
                        <a:pt x="60" y="61"/>
                      </a:cubicBezTo>
                      <a:cubicBezTo>
                        <a:pt x="59" y="61"/>
                        <a:pt x="59" y="61"/>
                        <a:pt x="58" y="61"/>
                      </a:cubicBezTo>
                      <a:cubicBezTo>
                        <a:pt x="58" y="61"/>
                        <a:pt x="58" y="61"/>
                        <a:pt x="58" y="61"/>
                      </a:cubicBezTo>
                      <a:cubicBezTo>
                        <a:pt x="57" y="61"/>
                        <a:pt x="57" y="61"/>
                        <a:pt x="57" y="61"/>
                      </a:cubicBezTo>
                      <a:cubicBezTo>
                        <a:pt x="57" y="61"/>
                        <a:pt x="57" y="60"/>
                        <a:pt x="57" y="60"/>
                      </a:cubicBezTo>
                      <a:cubicBezTo>
                        <a:pt x="58" y="59"/>
                        <a:pt x="58" y="59"/>
                        <a:pt x="58" y="59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4" y="56"/>
                        <a:pt x="54" y="56"/>
                        <a:pt x="54" y="56"/>
                      </a:cubicBezTo>
                      <a:cubicBezTo>
                        <a:pt x="54" y="55"/>
                        <a:pt x="54" y="55"/>
                        <a:pt x="54" y="55"/>
                      </a:cubicBezTo>
                      <a:cubicBezTo>
                        <a:pt x="55" y="55"/>
                        <a:pt x="55" y="54"/>
                        <a:pt x="54" y="54"/>
                      </a:cubicBezTo>
                      <a:cubicBezTo>
                        <a:pt x="54" y="53"/>
                        <a:pt x="53" y="53"/>
                        <a:pt x="52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49" y="51"/>
                        <a:pt x="48" y="52"/>
                        <a:pt x="48" y="53"/>
                      </a:cubicBezTo>
                      <a:cubicBezTo>
                        <a:pt x="47" y="54"/>
                        <a:pt x="47" y="54"/>
                        <a:pt x="46" y="54"/>
                      </a:cubicBez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6" y="54"/>
                        <a:pt x="45" y="54"/>
                        <a:pt x="44" y="54"/>
                      </a:cubicBezTo>
                      <a:cubicBezTo>
                        <a:pt x="44" y="53"/>
                        <a:pt x="43" y="53"/>
                        <a:pt x="43" y="53"/>
                      </a:cubicBezTo>
                      <a:cubicBezTo>
                        <a:pt x="41" y="53"/>
                        <a:pt x="40" y="53"/>
                        <a:pt x="39" y="53"/>
                      </a:cubicBezTo>
                      <a:cubicBezTo>
                        <a:pt x="39" y="53"/>
                        <a:pt x="38" y="53"/>
                        <a:pt x="38" y="53"/>
                      </a:cubicBezTo>
                      <a:cubicBezTo>
                        <a:pt x="37" y="53"/>
                        <a:pt x="37" y="53"/>
                        <a:pt x="36" y="53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4" y="54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2" y="54"/>
                        <a:pt x="32" y="54"/>
                        <a:pt x="32" y="54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2" y="56"/>
                        <a:pt x="31" y="56"/>
                      </a:cubicBezTo>
                      <a:cubicBezTo>
                        <a:pt x="31" y="56"/>
                        <a:pt x="30" y="56"/>
                        <a:pt x="30" y="56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5"/>
                        <a:pt x="27" y="55"/>
                      </a:cubicBezTo>
                      <a:cubicBezTo>
                        <a:pt x="27" y="55"/>
                        <a:pt x="27" y="55"/>
                        <a:pt x="26" y="56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6"/>
                        <a:pt x="25" y="56"/>
                        <a:pt x="24" y="57"/>
                      </a:cubicBezTo>
                      <a:cubicBezTo>
                        <a:pt x="24" y="57"/>
                        <a:pt x="24" y="57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3" y="60"/>
                        <a:pt x="22" y="60"/>
                        <a:pt x="21" y="60"/>
                      </a:cubicBezTo>
                      <a:cubicBezTo>
                        <a:pt x="20" y="60"/>
                        <a:pt x="20" y="60"/>
                        <a:pt x="20" y="61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7" y="62"/>
                        <a:pt x="17" y="64"/>
                        <a:pt x="17" y="65"/>
                      </a:cubicBezTo>
                      <a:cubicBezTo>
                        <a:pt x="17" y="65"/>
                        <a:pt x="17" y="65"/>
                        <a:pt x="17" y="65"/>
                      </a:cubicBezTo>
                      <a:cubicBezTo>
                        <a:pt x="17" y="66"/>
                        <a:pt x="16" y="67"/>
                        <a:pt x="16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68"/>
                        <a:pt x="15" y="68"/>
                        <a:pt x="15" y="68"/>
                      </a:cubicBezTo>
                      <a:cubicBezTo>
                        <a:pt x="16" y="70"/>
                        <a:pt x="16" y="71"/>
                        <a:pt x="15" y="71"/>
                      </a:cubicBezTo>
                      <a:cubicBezTo>
                        <a:pt x="15" y="72"/>
                        <a:pt x="14" y="72"/>
                        <a:pt x="14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11" y="71"/>
                        <a:pt x="11" y="72"/>
                        <a:pt x="11" y="72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9" y="73"/>
                        <a:pt x="8" y="73"/>
                        <a:pt x="8" y="73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7" y="75"/>
                        <a:pt x="7" y="77"/>
                        <a:pt x="7" y="78"/>
                      </a:cubicBezTo>
                      <a:cubicBezTo>
                        <a:pt x="7" y="79"/>
                        <a:pt x="7" y="79"/>
                        <a:pt x="7" y="79"/>
                      </a:cubicBezTo>
                      <a:cubicBezTo>
                        <a:pt x="6" y="79"/>
                        <a:pt x="6" y="80"/>
                        <a:pt x="6" y="80"/>
                      </a:cubicBezTo>
                      <a:cubicBezTo>
                        <a:pt x="6" y="80"/>
                        <a:pt x="6" y="80"/>
                        <a:pt x="6" y="80"/>
                      </a:cubicBezTo>
                      <a:cubicBezTo>
                        <a:pt x="5" y="80"/>
                        <a:pt x="5" y="80"/>
                        <a:pt x="5" y="8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5" y="84"/>
                        <a:pt x="5" y="85"/>
                        <a:pt x="4" y="85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2" y="86"/>
                        <a:pt x="2" y="86"/>
                        <a:pt x="2" y="86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2" y="87"/>
                        <a:pt x="2" y="88"/>
                        <a:pt x="2" y="88"/>
                      </a:cubicBezTo>
                      <a:cubicBezTo>
                        <a:pt x="2" y="89"/>
                        <a:pt x="2" y="89"/>
                        <a:pt x="1" y="90"/>
                      </a:cubicBezTo>
                      <a:cubicBezTo>
                        <a:pt x="1" y="90"/>
                        <a:pt x="1" y="90"/>
                        <a:pt x="0" y="9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1" y="96"/>
                        <a:pt x="1" y="96"/>
                        <a:pt x="1" y="96"/>
                      </a:cubicBezTo>
                      <a:cubicBezTo>
                        <a:pt x="1" y="97"/>
                        <a:pt x="1" y="97"/>
                        <a:pt x="1" y="97"/>
                      </a:cubicBezTo>
                      <a:cubicBezTo>
                        <a:pt x="1" y="97"/>
                        <a:pt x="1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100"/>
                        <a:pt x="3" y="100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2"/>
                        <a:pt x="4" y="102"/>
                      </a:cubicBezTo>
                      <a:cubicBezTo>
                        <a:pt x="4" y="103"/>
                        <a:pt x="4" y="103"/>
                        <a:pt x="4" y="103"/>
                      </a:cubicBezTo>
                      <a:cubicBezTo>
                        <a:pt x="4" y="104"/>
                        <a:pt x="4" y="105"/>
                        <a:pt x="3" y="106"/>
                      </a:cubicBezTo>
                      <a:cubicBezTo>
                        <a:pt x="3" y="106"/>
                        <a:pt x="3" y="107"/>
                        <a:pt x="2" y="107"/>
                      </a:cubicBezTo>
                      <a:cubicBezTo>
                        <a:pt x="2" y="108"/>
                        <a:pt x="1" y="108"/>
                        <a:pt x="1" y="109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3"/>
                        <a:pt x="3" y="113"/>
                      </a:cubicBezTo>
                      <a:cubicBezTo>
                        <a:pt x="4" y="114"/>
                        <a:pt x="4" y="114"/>
                        <a:pt x="4" y="114"/>
                      </a:cubicBezTo>
                      <a:cubicBezTo>
                        <a:pt x="4" y="114"/>
                        <a:pt x="4" y="115"/>
                        <a:pt x="5" y="116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5" y="117"/>
                        <a:pt x="5" y="117"/>
                        <a:pt x="6" y="118"/>
                      </a:cubicBezTo>
                      <a:cubicBezTo>
                        <a:pt x="6" y="118"/>
                        <a:pt x="7" y="118"/>
                        <a:pt x="7" y="118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8" y="119"/>
                        <a:pt x="9" y="120"/>
                        <a:pt x="9" y="120"/>
                      </a:cubicBezTo>
                      <a:cubicBezTo>
                        <a:pt x="11" y="121"/>
                        <a:pt x="11" y="123"/>
                        <a:pt x="11" y="125"/>
                      </a:cubicBezTo>
                      <a:cubicBezTo>
                        <a:pt x="11" y="125"/>
                        <a:pt x="11" y="125"/>
                        <a:pt x="11" y="125"/>
                      </a:cubicBezTo>
                      <a:cubicBezTo>
                        <a:pt x="11" y="126"/>
                        <a:pt x="11" y="129"/>
                        <a:pt x="13" y="129"/>
                      </a:cubicBezTo>
                      <a:cubicBezTo>
                        <a:pt x="13" y="129"/>
                        <a:pt x="13" y="129"/>
                        <a:pt x="13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cubicBezTo>
                        <a:pt x="15" y="131"/>
                        <a:pt x="15" y="131"/>
                        <a:pt x="15" y="131"/>
                      </a:cubicBezTo>
                      <a:cubicBezTo>
                        <a:pt x="16" y="131"/>
                        <a:pt x="16" y="131"/>
                        <a:pt x="16" y="131"/>
                      </a:cubicBezTo>
                      <a:cubicBezTo>
                        <a:pt x="18" y="131"/>
                        <a:pt x="18" y="131"/>
                        <a:pt x="18" y="131"/>
                      </a:cubicBezTo>
                      <a:cubicBezTo>
                        <a:pt x="18" y="131"/>
                        <a:pt x="18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3"/>
                        <a:pt x="21" y="134"/>
                        <a:pt x="22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2" y="135"/>
                        <a:pt x="23" y="136"/>
                        <a:pt x="24" y="136"/>
                      </a:cubicBezTo>
                      <a:cubicBezTo>
                        <a:pt x="25" y="136"/>
                        <a:pt x="26" y="137"/>
                        <a:pt x="26" y="137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9"/>
                        <a:pt x="28" y="139"/>
                        <a:pt x="28" y="139"/>
                      </a:cubicBezTo>
                      <a:cubicBezTo>
                        <a:pt x="30" y="139"/>
                        <a:pt x="30" y="139"/>
                        <a:pt x="30" y="139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1" y="138"/>
                        <a:pt x="31" y="138"/>
                        <a:pt x="32" y="138"/>
                      </a:cubicBezTo>
                      <a:cubicBezTo>
                        <a:pt x="33" y="138"/>
                        <a:pt x="33" y="138"/>
                        <a:pt x="33" y="138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4" y="136"/>
                        <a:pt x="34" y="136"/>
                      </a:cubicBezTo>
                      <a:cubicBezTo>
                        <a:pt x="34" y="136"/>
                        <a:pt x="35" y="137"/>
                        <a:pt x="35" y="137"/>
                      </a:cubicBezTo>
                      <a:cubicBezTo>
                        <a:pt x="35" y="137"/>
                        <a:pt x="35" y="137"/>
                        <a:pt x="35" y="137"/>
                      </a:cubicBezTo>
                      <a:cubicBezTo>
                        <a:pt x="35" y="137"/>
                        <a:pt x="36" y="138"/>
                        <a:pt x="37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9" y="138"/>
                        <a:pt x="39" y="138"/>
                        <a:pt x="39" y="139"/>
                      </a:cubicBezTo>
                      <a:cubicBezTo>
                        <a:pt x="40" y="139"/>
                        <a:pt x="41" y="139"/>
                        <a:pt x="42" y="139"/>
                      </a:cubicBezTo>
                      <a:cubicBezTo>
                        <a:pt x="42" y="139"/>
                        <a:pt x="42" y="139"/>
                        <a:pt x="42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4" y="139"/>
                        <a:pt x="44" y="139"/>
                        <a:pt x="44" y="139"/>
                      </a:cubicBezTo>
                      <a:cubicBezTo>
                        <a:pt x="46" y="139"/>
                        <a:pt x="46" y="139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7" y="138"/>
                        <a:pt x="47" y="138"/>
                        <a:pt x="47" y="138"/>
                      </a:cubicBezTo>
                      <a:cubicBezTo>
                        <a:pt x="47" y="137"/>
                        <a:pt x="47" y="137"/>
                        <a:pt x="47" y="137"/>
                      </a:cubicBezTo>
                      <a:cubicBezTo>
                        <a:pt x="47" y="136"/>
                        <a:pt x="47" y="136"/>
                        <a:pt x="48" y="135"/>
                      </a:cubicBezTo>
                      <a:cubicBezTo>
                        <a:pt x="48" y="134"/>
                        <a:pt x="48" y="134"/>
                        <a:pt x="49" y="134"/>
                      </a:cubicBezTo>
                      <a:cubicBezTo>
                        <a:pt x="49" y="134"/>
                        <a:pt x="49" y="133"/>
                        <a:pt x="50" y="133"/>
                      </a:cubicBezTo>
                      <a:cubicBezTo>
                        <a:pt x="50" y="133"/>
                        <a:pt x="50" y="133"/>
                        <a:pt x="50" y="133"/>
                      </a:cubicBezTo>
                      <a:cubicBezTo>
                        <a:pt x="51" y="133"/>
                        <a:pt x="51" y="133"/>
                        <a:pt x="51" y="133"/>
                      </a:cubicBezTo>
                      <a:cubicBezTo>
                        <a:pt x="54" y="133"/>
                        <a:pt x="54" y="133"/>
                        <a:pt x="54" y="133"/>
                      </a:cubicBezTo>
                      <a:cubicBezTo>
                        <a:pt x="55" y="133"/>
                        <a:pt x="56" y="134"/>
                        <a:pt x="57" y="135"/>
                      </a:cubicBezTo>
                      <a:cubicBezTo>
                        <a:pt x="57" y="136"/>
                        <a:pt x="57" y="136"/>
                        <a:pt x="58" y="136"/>
                      </a:cubicBezTo>
                      <a:cubicBezTo>
                        <a:pt x="59" y="136"/>
                        <a:pt x="59" y="136"/>
                        <a:pt x="59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7"/>
                        <a:pt x="60" y="137"/>
                        <a:pt x="60" y="137"/>
                      </a:cubicBezTo>
                      <a:cubicBezTo>
                        <a:pt x="60" y="138"/>
                        <a:pt x="60" y="138"/>
                        <a:pt x="60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2" y="138"/>
                        <a:pt x="62" y="138"/>
                        <a:pt x="63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9"/>
                        <a:pt x="64" y="139"/>
                        <a:pt x="64" y="139"/>
                      </a:cubicBezTo>
                      <a:cubicBezTo>
                        <a:pt x="65" y="139"/>
                        <a:pt x="65" y="139"/>
                        <a:pt x="65" y="139"/>
                      </a:cubicBezTo>
                      <a:cubicBezTo>
                        <a:pt x="66" y="139"/>
                        <a:pt x="66" y="139"/>
                        <a:pt x="67" y="140"/>
                      </a:cubicBezTo>
                      <a:cubicBezTo>
                        <a:pt x="67" y="140"/>
                        <a:pt x="68" y="140"/>
                        <a:pt x="68" y="141"/>
                      </a:cubicBezTo>
                      <a:cubicBezTo>
                        <a:pt x="69" y="141"/>
                        <a:pt x="70" y="143"/>
                        <a:pt x="70" y="144"/>
                      </a:cubicBezTo>
                      <a:cubicBezTo>
                        <a:pt x="70" y="145"/>
                        <a:pt x="70" y="145"/>
                        <a:pt x="69" y="146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9" y="147"/>
                        <a:pt x="69" y="148"/>
                        <a:pt x="68" y="148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7" y="149"/>
                        <a:pt x="67" y="149"/>
                        <a:pt x="67" y="149"/>
                      </a:cubicBezTo>
                      <a:cubicBezTo>
                        <a:pt x="67" y="151"/>
                        <a:pt x="67" y="151"/>
                        <a:pt x="67" y="151"/>
                      </a:cubicBezTo>
                      <a:cubicBezTo>
                        <a:pt x="67" y="152"/>
                        <a:pt x="67" y="152"/>
                        <a:pt x="67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68" y="154"/>
                        <a:pt x="69" y="155"/>
                        <a:pt x="70" y="155"/>
                      </a:cubicBezTo>
                      <a:cubicBezTo>
                        <a:pt x="70" y="155"/>
                        <a:pt x="70" y="155"/>
                        <a:pt x="70" y="155"/>
                      </a:cubicBezTo>
                      <a:cubicBezTo>
                        <a:pt x="70" y="156"/>
                        <a:pt x="71" y="156"/>
                        <a:pt x="71" y="157"/>
                      </a:cubicBezTo>
                      <a:cubicBezTo>
                        <a:pt x="71" y="157"/>
                        <a:pt x="71" y="157"/>
                        <a:pt x="72" y="158"/>
                      </a:cubicBezTo>
                      <a:cubicBezTo>
                        <a:pt x="72" y="159"/>
                        <a:pt x="72" y="159"/>
                        <a:pt x="73" y="160"/>
                      </a:cubicBezTo>
                      <a:cubicBezTo>
                        <a:pt x="73" y="161"/>
                        <a:pt x="73" y="161"/>
                        <a:pt x="73" y="161"/>
                      </a:cubicBezTo>
                      <a:cubicBezTo>
                        <a:pt x="73" y="161"/>
                        <a:pt x="73" y="162"/>
                        <a:pt x="73" y="162"/>
                      </a:cubicBezTo>
                      <a:cubicBezTo>
                        <a:pt x="73" y="163"/>
                        <a:pt x="73" y="163"/>
                        <a:pt x="74" y="164"/>
                      </a:cubicBezTo>
                      <a:cubicBezTo>
                        <a:pt x="75" y="164"/>
                        <a:pt x="75" y="164"/>
                        <a:pt x="75" y="164"/>
                      </a:cubicBezTo>
                      <a:cubicBezTo>
                        <a:pt x="75" y="165"/>
                        <a:pt x="75" y="165"/>
                        <a:pt x="76" y="165"/>
                      </a:cubicBezTo>
                      <a:cubicBezTo>
                        <a:pt x="76" y="165"/>
                        <a:pt x="76" y="166"/>
                        <a:pt x="76" y="166"/>
                      </a:cubicBezTo>
                      <a:cubicBezTo>
                        <a:pt x="76" y="166"/>
                        <a:pt x="76" y="166"/>
                        <a:pt x="76" y="166"/>
                      </a:cubicBezTo>
                      <a:cubicBezTo>
                        <a:pt x="76" y="167"/>
                        <a:pt x="76" y="167"/>
                        <a:pt x="76" y="168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3"/>
                        <a:pt x="77" y="173"/>
                        <a:pt x="77" y="173"/>
                      </a:cubicBezTo>
                      <a:cubicBezTo>
                        <a:pt x="77" y="174"/>
                        <a:pt x="77" y="174"/>
                        <a:pt x="77" y="174"/>
                      </a:cubicBezTo>
                      <a:cubicBezTo>
                        <a:pt x="77" y="174"/>
                        <a:pt x="77" y="176"/>
                        <a:pt x="77" y="176"/>
                      </a:cubicBezTo>
                      <a:cubicBezTo>
                        <a:pt x="77" y="176"/>
                        <a:pt x="77" y="176"/>
                        <a:pt x="77" y="176"/>
                      </a:cubicBezTo>
                      <a:cubicBezTo>
                        <a:pt x="76" y="176"/>
                        <a:pt x="76" y="176"/>
                        <a:pt x="76" y="176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7" y="181"/>
                        <a:pt x="77" y="181"/>
                        <a:pt x="77" y="181"/>
                      </a:cubicBezTo>
                      <a:cubicBezTo>
                        <a:pt x="78" y="182"/>
                        <a:pt x="78" y="182"/>
                        <a:pt x="78" y="182"/>
                      </a:cubicBezTo>
                      <a:cubicBezTo>
                        <a:pt x="77" y="182"/>
                        <a:pt x="77" y="182"/>
                        <a:pt x="77" y="183"/>
                      </a:cubicBezTo>
                      <a:cubicBezTo>
                        <a:pt x="77" y="183"/>
                        <a:pt x="77" y="183"/>
                        <a:pt x="77" y="183"/>
                      </a:cubicBezTo>
                      <a:cubicBezTo>
                        <a:pt x="77" y="183"/>
                        <a:pt x="76" y="184"/>
                        <a:pt x="76" y="184"/>
                      </a:cubicBezTo>
                      <a:cubicBezTo>
                        <a:pt x="75" y="185"/>
                        <a:pt x="75" y="185"/>
                        <a:pt x="75" y="185"/>
                      </a:cubicBezTo>
                      <a:cubicBezTo>
                        <a:pt x="74" y="186"/>
                        <a:pt x="74" y="186"/>
                        <a:pt x="74" y="187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2" y="193"/>
                        <a:pt x="72" y="193"/>
                        <a:pt x="72" y="193"/>
                      </a:cubicBezTo>
                      <a:cubicBezTo>
                        <a:pt x="71" y="193"/>
                        <a:pt x="71" y="193"/>
                        <a:pt x="71" y="193"/>
                      </a:cubicBezTo>
                      <a:cubicBezTo>
                        <a:pt x="71" y="194"/>
                        <a:pt x="71" y="194"/>
                        <a:pt x="71" y="194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0" y="196"/>
                        <a:pt x="70" y="196"/>
                        <a:pt x="70" y="196"/>
                      </a:cubicBezTo>
                      <a:cubicBezTo>
                        <a:pt x="70" y="197"/>
                        <a:pt x="70" y="197"/>
                        <a:pt x="70" y="197"/>
                      </a:cubicBezTo>
                      <a:cubicBezTo>
                        <a:pt x="70" y="198"/>
                        <a:pt x="70" y="198"/>
                        <a:pt x="70" y="198"/>
                      </a:cubicBezTo>
                      <a:cubicBezTo>
                        <a:pt x="69" y="198"/>
                        <a:pt x="69" y="198"/>
                        <a:pt x="69" y="198"/>
                      </a:cubicBezTo>
                      <a:cubicBezTo>
                        <a:pt x="68" y="197"/>
                        <a:pt x="68" y="197"/>
                        <a:pt x="68" y="197"/>
                      </a:cubicBezTo>
                      <a:cubicBezTo>
                        <a:pt x="68" y="211"/>
                        <a:pt x="68" y="211"/>
                        <a:pt x="68" y="211"/>
                      </a:cubicBezTo>
                      <a:cubicBezTo>
                        <a:pt x="69" y="211"/>
                        <a:pt x="69" y="211"/>
                        <a:pt x="69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2"/>
                        <a:pt x="70" y="212"/>
                        <a:pt x="70" y="212"/>
                      </a:cubicBezTo>
                      <a:cubicBezTo>
                        <a:pt x="70" y="213"/>
                        <a:pt x="70" y="213"/>
                        <a:pt x="70" y="213"/>
                      </a:cubicBezTo>
                      <a:cubicBezTo>
                        <a:pt x="70" y="213"/>
                        <a:pt x="70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5"/>
                        <a:pt x="71" y="215"/>
                        <a:pt x="71" y="215"/>
                      </a:cubicBezTo>
                      <a:cubicBezTo>
                        <a:pt x="71" y="217"/>
                        <a:pt x="71" y="217"/>
                        <a:pt x="71" y="218"/>
                      </a:cubicBezTo>
                      <a:cubicBezTo>
                        <a:pt x="71" y="218"/>
                        <a:pt x="71" y="218"/>
                        <a:pt x="71" y="218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1" y="232"/>
                        <a:pt x="71" y="232"/>
                        <a:pt x="71" y="232"/>
                      </a:cubicBezTo>
                      <a:cubicBezTo>
                        <a:pt x="72" y="232"/>
                        <a:pt x="72" y="233"/>
                        <a:pt x="72" y="234"/>
                      </a:cubicBezTo>
                      <a:cubicBezTo>
                        <a:pt x="73" y="235"/>
                        <a:pt x="73" y="236"/>
                        <a:pt x="72" y="236"/>
                      </a:cubicBezTo>
                      <a:cubicBezTo>
                        <a:pt x="72" y="237"/>
                        <a:pt x="72" y="237"/>
                        <a:pt x="71" y="238"/>
                      </a:cubicBezTo>
                      <a:cubicBezTo>
                        <a:pt x="71" y="238"/>
                        <a:pt x="70" y="238"/>
                        <a:pt x="70" y="238"/>
                      </a:cubicBez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68" y="239"/>
                        <a:pt x="68" y="239"/>
                        <a:pt x="67" y="239"/>
                      </a:cubicBezTo>
                      <a:cubicBezTo>
                        <a:pt x="67" y="240"/>
                        <a:pt x="67" y="241"/>
                        <a:pt x="67" y="242"/>
                      </a:cubicBezTo>
                      <a:cubicBezTo>
                        <a:pt x="67" y="243"/>
                        <a:pt x="67" y="243"/>
                        <a:pt x="67" y="243"/>
                      </a:cubicBezTo>
                      <a:cubicBezTo>
                        <a:pt x="67" y="243"/>
                        <a:pt x="67" y="244"/>
                        <a:pt x="68" y="245"/>
                      </a:cubicBezTo>
                      <a:cubicBezTo>
                        <a:pt x="68" y="245"/>
                        <a:pt x="69" y="245"/>
                        <a:pt x="69" y="245"/>
                      </a:cubicBezTo>
                      <a:cubicBezTo>
                        <a:pt x="70" y="245"/>
                        <a:pt x="70" y="245"/>
                        <a:pt x="71" y="245"/>
                      </a:cubicBezTo>
                      <a:cubicBezTo>
                        <a:pt x="71" y="244"/>
                        <a:pt x="71" y="244"/>
                        <a:pt x="71" y="244"/>
                      </a:cubicBezTo>
                      <a:cubicBezTo>
                        <a:pt x="72" y="244"/>
                        <a:pt x="74" y="244"/>
                        <a:pt x="75" y="244"/>
                      </a:cubicBezTo>
                      <a:cubicBezTo>
                        <a:pt x="76" y="244"/>
                        <a:pt x="76" y="244"/>
                        <a:pt x="76" y="244"/>
                      </a:cubicBezTo>
                      <a:cubicBezTo>
                        <a:pt x="78" y="244"/>
                        <a:pt x="80" y="243"/>
                        <a:pt x="81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4" y="243"/>
                        <a:pt x="84" y="242"/>
                        <a:pt x="85" y="242"/>
                      </a:cubicBezTo>
                      <a:cubicBezTo>
                        <a:pt x="85" y="241"/>
                        <a:pt x="85" y="241"/>
                        <a:pt x="85" y="241"/>
                      </a:cubicBezTo>
                      <a:cubicBezTo>
                        <a:pt x="85" y="240"/>
                        <a:pt x="86" y="240"/>
                        <a:pt x="87" y="240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6"/>
                        <a:pt x="88" y="234"/>
                        <a:pt x="90" y="233"/>
                      </a:cubicBezTo>
                      <a:cubicBezTo>
                        <a:pt x="90" y="233"/>
                        <a:pt x="91" y="232"/>
                        <a:pt x="93" y="232"/>
                      </a:cubicBezTo>
                      <a:cubicBezTo>
                        <a:pt x="93" y="232"/>
                        <a:pt x="93" y="232"/>
                        <a:pt x="93" y="232"/>
                      </a:cubicBezTo>
                      <a:cubicBezTo>
                        <a:pt x="94" y="232"/>
                        <a:pt x="94" y="232"/>
                        <a:pt x="95" y="232"/>
                      </a:cubicBezTo>
                      <a:cubicBezTo>
                        <a:pt x="95" y="232"/>
                        <a:pt x="95" y="232"/>
                        <a:pt x="96" y="232"/>
                      </a:cubicBezTo>
                      <a:cubicBezTo>
                        <a:pt x="96" y="232"/>
                        <a:pt x="97" y="232"/>
                        <a:pt x="97" y="232"/>
                      </a:cubicBezTo>
                      <a:cubicBezTo>
                        <a:pt x="99" y="232"/>
                        <a:pt x="99" y="231"/>
                        <a:pt x="99" y="231"/>
                      </a:cubicBezTo>
                      <a:cubicBezTo>
                        <a:pt x="99" y="230"/>
                        <a:pt x="99" y="229"/>
                        <a:pt x="99" y="229"/>
                      </a:cubicBezTo>
                      <a:cubicBezTo>
                        <a:pt x="99" y="228"/>
                        <a:pt x="99" y="228"/>
                        <a:pt x="99" y="228"/>
                      </a:cubicBezTo>
                      <a:cubicBezTo>
                        <a:pt x="99" y="226"/>
                        <a:pt x="99" y="226"/>
                        <a:pt x="99" y="226"/>
                      </a:cubicBezTo>
                      <a:cubicBezTo>
                        <a:pt x="99" y="225"/>
                        <a:pt x="99" y="225"/>
                        <a:pt x="98" y="225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7" y="224"/>
                        <a:pt x="98" y="223"/>
                        <a:pt x="98" y="223"/>
                      </a:cubicBezTo>
                      <a:cubicBezTo>
                        <a:pt x="98" y="222"/>
                        <a:pt x="98" y="222"/>
                        <a:pt x="98" y="222"/>
                      </a:cubicBezTo>
                      <a:cubicBezTo>
                        <a:pt x="99" y="222"/>
                        <a:pt x="99" y="222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100" y="221"/>
                        <a:pt x="100" y="221"/>
                        <a:pt x="100" y="221"/>
                      </a:cubicBezTo>
                      <a:cubicBezTo>
                        <a:pt x="100" y="220"/>
                        <a:pt x="100" y="220"/>
                        <a:pt x="100" y="220"/>
                      </a:cubicBezTo>
                      <a:cubicBezTo>
                        <a:pt x="100" y="219"/>
                        <a:pt x="100" y="219"/>
                        <a:pt x="100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2" y="219"/>
                        <a:pt x="102" y="219"/>
                      </a:cubicBezTo>
                      <a:cubicBezTo>
                        <a:pt x="103" y="219"/>
                        <a:pt x="104" y="218"/>
                        <a:pt x="105" y="216"/>
                      </a:cubicBezTo>
                      <a:cubicBezTo>
                        <a:pt x="105" y="215"/>
                        <a:pt x="105" y="213"/>
                        <a:pt x="105" y="212"/>
                      </a:cubicBezTo>
                      <a:cubicBezTo>
                        <a:pt x="105" y="211"/>
                        <a:pt x="105" y="211"/>
                        <a:pt x="105" y="211"/>
                      </a:cubicBezTo>
                      <a:cubicBezTo>
                        <a:pt x="105" y="211"/>
                        <a:pt x="105" y="210"/>
                        <a:pt x="105" y="209"/>
                      </a:cubicBezTo>
                      <a:cubicBezTo>
                        <a:pt x="105" y="209"/>
                        <a:pt x="105" y="209"/>
                        <a:pt x="105" y="209"/>
                      </a:cubicBezTo>
                      <a:cubicBezTo>
                        <a:pt x="106" y="210"/>
                        <a:pt x="106" y="210"/>
                        <a:pt x="106" y="210"/>
                      </a:cubicBezTo>
                      <a:cubicBezTo>
                        <a:pt x="106" y="208"/>
                        <a:pt x="106" y="208"/>
                        <a:pt x="106" y="208"/>
                      </a:cubicBezTo>
                      <a:cubicBezTo>
                        <a:pt x="106" y="208"/>
                        <a:pt x="106" y="207"/>
                        <a:pt x="106" y="207"/>
                      </a:cubicBezTo>
                      <a:cubicBezTo>
                        <a:pt x="107" y="206"/>
                        <a:pt x="107" y="206"/>
                        <a:pt x="108" y="206"/>
                      </a:cubicBezTo>
                      <a:cubicBezTo>
                        <a:pt x="108" y="205"/>
                        <a:pt x="108" y="205"/>
                        <a:pt x="108" y="205"/>
                      </a:cubicBezTo>
                      <a:cubicBezTo>
                        <a:pt x="109" y="205"/>
                        <a:pt x="109" y="205"/>
                        <a:pt x="110" y="204"/>
                      </a:cubicBezTo>
                      <a:cubicBezTo>
                        <a:pt x="110" y="204"/>
                        <a:pt x="110" y="203"/>
                        <a:pt x="110" y="202"/>
                      </a:cubicBezTo>
                      <a:cubicBezTo>
                        <a:pt x="110" y="201"/>
                        <a:pt x="110" y="201"/>
                        <a:pt x="110" y="201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1" y="199"/>
                        <a:pt x="111" y="199"/>
                        <a:pt x="112" y="198"/>
                      </a:cubicBezTo>
                      <a:cubicBezTo>
                        <a:pt x="113" y="197"/>
                        <a:pt x="114" y="196"/>
                        <a:pt x="116" y="195"/>
                      </a:cubicBezTo>
                      <a:cubicBezTo>
                        <a:pt x="116" y="194"/>
                        <a:pt x="116" y="194"/>
                        <a:pt x="117" y="194"/>
                      </a:cubicBezTo>
                      <a:cubicBezTo>
                        <a:pt x="117" y="193"/>
                        <a:pt x="118" y="193"/>
                        <a:pt x="118" y="192"/>
                      </a:cubicBezTo>
                      <a:cubicBezTo>
                        <a:pt x="118" y="191"/>
                        <a:pt x="118" y="191"/>
                        <a:pt x="118" y="190"/>
                      </a:cubicBezTo>
                      <a:cubicBezTo>
                        <a:pt x="118" y="189"/>
                        <a:pt x="118" y="189"/>
                        <a:pt x="118" y="188"/>
                      </a:cubicBezTo>
                      <a:cubicBezTo>
                        <a:pt x="117" y="187"/>
                        <a:pt x="117" y="186"/>
                        <a:pt x="118" y="185"/>
                      </a:cubicBezTo>
                      <a:cubicBezTo>
                        <a:pt x="118" y="184"/>
                        <a:pt x="118" y="182"/>
                        <a:pt x="118" y="181"/>
                      </a:cubicBezTo>
                      <a:cubicBezTo>
                        <a:pt x="119" y="181"/>
                        <a:pt x="119" y="181"/>
                        <a:pt x="119" y="181"/>
                      </a:cubicBezTo>
                      <a:cubicBezTo>
                        <a:pt x="119" y="180"/>
                        <a:pt x="119" y="180"/>
                        <a:pt x="119" y="180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0" y="180"/>
                        <a:pt x="120" y="180"/>
                        <a:pt x="120" y="180"/>
                      </a:cubicBezTo>
                      <a:cubicBezTo>
                        <a:pt x="120" y="179"/>
                        <a:pt x="120" y="179"/>
                        <a:pt x="120" y="179"/>
                      </a:cubicBezTo>
                      <a:cubicBezTo>
                        <a:pt x="121" y="176"/>
                        <a:pt x="121" y="173"/>
                        <a:pt x="120" y="171"/>
                      </a:cubicBezTo>
                      <a:cubicBezTo>
                        <a:pt x="120" y="169"/>
                        <a:pt x="120" y="168"/>
                        <a:pt x="120" y="166"/>
                      </a:cubicBezTo>
                      <a:cubicBezTo>
                        <a:pt x="120" y="164"/>
                        <a:pt x="120" y="162"/>
                        <a:pt x="121" y="161"/>
                      </a:cubicBezTo>
                      <a:cubicBezTo>
                        <a:pt x="121" y="160"/>
                        <a:pt x="121" y="159"/>
                        <a:pt x="122" y="159"/>
                      </a:cubicBezTo>
                      <a:cubicBezTo>
                        <a:pt x="122" y="159"/>
                        <a:pt x="122" y="159"/>
                        <a:pt x="122" y="159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3" y="158"/>
                        <a:pt x="123" y="158"/>
                        <a:pt x="123" y="158"/>
                      </a:cubicBezTo>
                      <a:cubicBezTo>
                        <a:pt x="123" y="157"/>
                        <a:pt x="123" y="157"/>
                        <a:pt x="123" y="157"/>
                      </a:cubicBezTo>
                      <a:cubicBezTo>
                        <a:pt x="123" y="156"/>
                        <a:pt x="123" y="156"/>
                        <a:pt x="123" y="156"/>
                      </a:cubicBezTo>
                      <a:cubicBezTo>
                        <a:pt x="123" y="156"/>
                        <a:pt x="123" y="155"/>
                        <a:pt x="123" y="155"/>
                      </a:cubicBezTo>
                      <a:cubicBezTo>
                        <a:pt x="124" y="155"/>
                        <a:pt x="124" y="155"/>
                        <a:pt x="124" y="155"/>
                      </a:cubicBezTo>
                      <a:cubicBezTo>
                        <a:pt x="125" y="155"/>
                        <a:pt x="125" y="155"/>
                        <a:pt x="125" y="155"/>
                      </a:cubicBezTo>
                      <a:cubicBezTo>
                        <a:pt x="125" y="150"/>
                        <a:pt x="125" y="150"/>
                        <a:pt x="125" y="150"/>
                      </a:cubicBezTo>
                      <a:cubicBezTo>
                        <a:pt x="125" y="149"/>
                        <a:pt x="124" y="149"/>
                        <a:pt x="124" y="149"/>
                      </a:cubicBezTo>
                      <a:cubicBezTo>
                        <a:pt x="124" y="149"/>
                        <a:pt x="124" y="149"/>
                        <a:pt x="124" y="149"/>
                      </a:cubicBezTo>
                      <a:cubicBezTo>
                        <a:pt x="123" y="148"/>
                        <a:pt x="123" y="148"/>
                        <a:pt x="123" y="147"/>
                      </a:cubicBezTo>
                      <a:cubicBezTo>
                        <a:pt x="123" y="146"/>
                        <a:pt x="123" y="146"/>
                        <a:pt x="123" y="146"/>
                      </a:cubicBezTo>
                      <a:cubicBezTo>
                        <a:pt x="123" y="145"/>
                        <a:pt x="123" y="145"/>
                        <a:pt x="123" y="145"/>
                      </a:cubicBezTo>
                      <a:cubicBezTo>
                        <a:pt x="123" y="144"/>
                        <a:pt x="123" y="143"/>
                        <a:pt x="124" y="142"/>
                      </a:cubicBezTo>
                      <a:cubicBezTo>
                        <a:pt x="124" y="142"/>
                        <a:pt x="124" y="142"/>
                        <a:pt x="124" y="142"/>
                      </a:cubicBezTo>
                      <a:cubicBezTo>
                        <a:pt x="124" y="142"/>
                        <a:pt x="125" y="142"/>
                        <a:pt x="125" y="141"/>
                      </a:cubicBezTo>
                      <a:cubicBezTo>
                        <a:pt x="125" y="140"/>
                        <a:pt x="125" y="140"/>
                        <a:pt x="125" y="140"/>
                      </a:cubicBezTo>
                      <a:cubicBezTo>
                        <a:pt x="125" y="139"/>
                        <a:pt x="125" y="139"/>
                        <a:pt x="125" y="138"/>
                      </a:cubicBezTo>
                      <a:cubicBezTo>
                        <a:pt x="125" y="138"/>
                        <a:pt x="125" y="137"/>
                        <a:pt x="125" y="137"/>
                      </a:cubicBezTo>
                      <a:cubicBezTo>
                        <a:pt x="125" y="136"/>
                        <a:pt x="125" y="136"/>
                        <a:pt x="125" y="135"/>
                      </a:cubicBezTo>
                      <a:cubicBezTo>
                        <a:pt x="125" y="135"/>
                        <a:pt x="125" y="135"/>
                        <a:pt x="125" y="135"/>
                      </a:cubicBezTo>
                      <a:cubicBezTo>
                        <a:pt x="126" y="135"/>
                        <a:pt x="126" y="135"/>
                        <a:pt x="126" y="135"/>
                      </a:cubicBezTo>
                      <a:cubicBezTo>
                        <a:pt x="126" y="128"/>
                        <a:pt x="126" y="128"/>
                        <a:pt x="126" y="128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26" y="126"/>
                        <a:pt x="126" y="125"/>
                        <a:pt x="126" y="124"/>
                      </a:cubicBezTo>
                      <a:cubicBezTo>
                        <a:pt x="125" y="123"/>
                        <a:pt x="124" y="122"/>
                        <a:pt x="122" y="121"/>
                      </a:cubicBezTo>
                      <a:cubicBezTo>
                        <a:pt x="122" y="121"/>
                        <a:pt x="122" y="120"/>
                        <a:pt x="122" y="120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4"/>
                        <a:pt x="120" y="114"/>
                        <a:pt x="120" y="113"/>
                      </a:cubicBezTo>
                      <a:cubicBezTo>
                        <a:pt x="119" y="113"/>
                        <a:pt x="119" y="113"/>
                        <a:pt x="119" y="113"/>
                      </a:cubicBezTo>
                      <a:cubicBezTo>
                        <a:pt x="119" y="112"/>
                        <a:pt x="119" y="112"/>
                        <a:pt x="118" y="112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0"/>
                        <a:pt x="118" y="109"/>
                        <a:pt x="117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8"/>
                        <a:pt x="116" y="108"/>
                        <a:pt x="116" y="108"/>
                      </a:cubicBezTo>
                      <a:cubicBezTo>
                        <a:pt x="116" y="107"/>
                        <a:pt x="116" y="107"/>
                        <a:pt x="116" y="107"/>
                      </a:cubicBezTo>
                      <a:cubicBezTo>
                        <a:pt x="115" y="106"/>
                        <a:pt x="115" y="106"/>
                        <a:pt x="115" y="106"/>
                      </a:cubicBezTo>
                      <a:cubicBezTo>
                        <a:pt x="114" y="105"/>
                        <a:pt x="114" y="105"/>
                        <a:pt x="114" y="105"/>
                      </a:cubicBezTo>
                      <a:cubicBezTo>
                        <a:pt x="113" y="104"/>
                        <a:pt x="113" y="104"/>
                        <a:pt x="113" y="104"/>
                      </a:cubicBezTo>
                      <a:cubicBezTo>
                        <a:pt x="112" y="102"/>
                        <a:pt x="111" y="101"/>
                        <a:pt x="112" y="98"/>
                      </a:cubicBezTo>
                      <a:cubicBezTo>
                        <a:pt x="112" y="97"/>
                        <a:pt x="112" y="97"/>
                        <a:pt x="112" y="97"/>
                      </a:cubicBezTo>
                      <a:cubicBezTo>
                        <a:pt x="111" y="97"/>
                        <a:pt x="111" y="97"/>
                        <a:pt x="111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10" y="96"/>
                        <a:pt x="110" y="95"/>
                        <a:pt x="109" y="94"/>
                      </a:cubicBezTo>
                      <a:cubicBezTo>
                        <a:pt x="109" y="94"/>
                        <a:pt x="109" y="94"/>
                        <a:pt x="109" y="94"/>
                      </a:cubicBezTo>
                      <a:cubicBezTo>
                        <a:pt x="108" y="93"/>
                        <a:pt x="108" y="93"/>
                        <a:pt x="108" y="92"/>
                      </a:cubicBezTo>
                      <a:cubicBezTo>
                        <a:pt x="107" y="92"/>
                        <a:pt x="107" y="91"/>
                        <a:pt x="106" y="91"/>
                      </a:cubicBezTo>
                      <a:cubicBezTo>
                        <a:pt x="106" y="91"/>
                        <a:pt x="106" y="91"/>
                        <a:pt x="106" y="91"/>
                      </a:cubicBezTo>
                      <a:cubicBezTo>
                        <a:pt x="106" y="91"/>
                        <a:pt x="106" y="90"/>
                        <a:pt x="106" y="90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6" y="89"/>
                        <a:pt x="106" y="89"/>
                        <a:pt x="106" y="89"/>
                      </a:cubicBezTo>
                      <a:cubicBezTo>
                        <a:pt x="105" y="89"/>
                        <a:pt x="105" y="89"/>
                        <a:pt x="105" y="89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4" y="88"/>
                        <a:pt x="104" y="88"/>
                        <a:pt x="104" y="88"/>
                      </a:cubicBezTo>
                      <a:cubicBezTo>
                        <a:pt x="104" y="87"/>
                        <a:pt x="104" y="87"/>
                        <a:pt x="103" y="86"/>
                      </a:cubicBezTo>
                      <a:cubicBezTo>
                        <a:pt x="102" y="84"/>
                        <a:pt x="101" y="83"/>
                        <a:pt x="100" y="81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8" y="78"/>
                        <a:pt x="97" y="76"/>
                        <a:pt x="95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98" y="74"/>
                        <a:pt x="98" y="75"/>
                        <a:pt x="98" y="75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7"/>
                        <a:pt x="100" y="77"/>
                        <a:pt x="100" y="77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9"/>
                        <a:pt x="101" y="79"/>
                      </a:cubicBezTo>
                      <a:cubicBezTo>
                        <a:pt x="101" y="82"/>
                        <a:pt x="101" y="82"/>
                        <a:pt x="101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3" y="85"/>
                        <a:pt x="104" y="85"/>
                        <a:pt x="105" y="85"/>
                      </a:cubicBezTo>
                      <a:cubicBezTo>
                        <a:pt x="105" y="85"/>
                        <a:pt x="105" y="85"/>
                        <a:pt x="105" y="85"/>
                      </a:cubicBezTo>
                      <a:cubicBezTo>
                        <a:pt x="106" y="85"/>
                        <a:pt x="106" y="86"/>
                        <a:pt x="107" y="86"/>
                      </a:cubicBezTo>
                      <a:cubicBezTo>
                        <a:pt x="107" y="87"/>
                        <a:pt x="107" y="87"/>
                        <a:pt x="107" y="88"/>
                      </a:cubicBezTo>
                      <a:cubicBezTo>
                        <a:pt x="107" y="88"/>
                        <a:pt x="107" y="89"/>
                        <a:pt x="108" y="8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90"/>
                        <a:pt x="108" y="90"/>
                        <a:pt x="108" y="90"/>
                      </a:cubicBezTo>
                      <a:cubicBezTo>
                        <a:pt x="108" y="90"/>
                        <a:pt x="108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4"/>
                        <a:pt x="110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6"/>
                        <a:pt x="111" y="96"/>
                        <a:pt x="111" y="96"/>
                      </a:cubicBezTo>
                      <a:cubicBezTo>
                        <a:pt x="112" y="97"/>
                        <a:pt x="112" y="97"/>
                        <a:pt x="112" y="98"/>
                      </a:cubicBezTo>
                      <a:cubicBezTo>
                        <a:pt x="113" y="98"/>
                        <a:pt x="113" y="98"/>
                        <a:pt x="113" y="98"/>
                      </a:cubicBezTo>
                      <a:cubicBezTo>
                        <a:pt x="113" y="99"/>
                        <a:pt x="114" y="99"/>
                        <a:pt x="114" y="99"/>
                      </a:cubicBezTo>
                      <a:cubicBezTo>
                        <a:pt x="114" y="99"/>
                        <a:pt x="114" y="99"/>
                        <a:pt x="114" y="99"/>
                      </a:cubicBezTo>
                      <a:cubicBezTo>
                        <a:pt x="114" y="100"/>
                        <a:pt x="114" y="100"/>
                        <a:pt x="114" y="100"/>
                      </a:cubicBezTo>
                      <a:cubicBezTo>
                        <a:pt x="114" y="101"/>
                        <a:pt x="114" y="102"/>
                        <a:pt x="115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3"/>
                        <a:pt x="116" y="103"/>
                        <a:pt x="116" y="103"/>
                      </a:cubicBezTo>
                      <a:cubicBezTo>
                        <a:pt x="116" y="105"/>
                        <a:pt x="116" y="105"/>
                        <a:pt x="116" y="105"/>
                      </a:cubicBezTo>
                      <a:cubicBezTo>
                        <a:pt x="116" y="106"/>
                        <a:pt x="116" y="106"/>
                        <a:pt x="117" y="106"/>
                      </a:cubicBezTo>
                      <a:cubicBezTo>
                        <a:pt x="117" y="106"/>
                        <a:pt x="117" y="106"/>
                        <a:pt x="117" y="106"/>
                      </a:cubicBezTo>
                      <a:cubicBezTo>
                        <a:pt x="117" y="107"/>
                        <a:pt x="117" y="108"/>
                        <a:pt x="118" y="108"/>
                      </a:cubicBezTo>
                      <a:cubicBezTo>
                        <a:pt x="118" y="109"/>
                        <a:pt x="119" y="110"/>
                        <a:pt x="120" y="110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22" y="109"/>
                        <a:pt x="122" y="109"/>
                        <a:pt x="122" y="109"/>
                      </a:cubicBezTo>
                      <a:cubicBezTo>
                        <a:pt x="121" y="106"/>
                        <a:pt x="120" y="102"/>
                        <a:pt x="119" y="97"/>
                      </a:cubicBezTo>
                      <a:cubicBezTo>
                        <a:pt x="118" y="95"/>
                        <a:pt x="118" y="93"/>
                        <a:pt x="118" y="91"/>
                      </a:cubicBezTo>
                      <a:cubicBezTo>
                        <a:pt x="118" y="90"/>
                        <a:pt x="118" y="90"/>
                        <a:pt x="118" y="89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19" y="87"/>
                        <a:pt x="119" y="87"/>
                        <a:pt x="119" y="86"/>
                      </a:cubicBezTo>
                      <a:cubicBezTo>
                        <a:pt x="119" y="86"/>
                        <a:pt x="119" y="86"/>
                        <a:pt x="119" y="86"/>
                      </a:cubicBezTo>
                      <a:cubicBezTo>
                        <a:pt x="119" y="86"/>
                        <a:pt x="119" y="85"/>
                        <a:pt x="119" y="85"/>
                      </a:cubicBezTo>
                      <a:cubicBezTo>
                        <a:pt x="119" y="85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7" y="84"/>
                        <a:pt x="118" y="84"/>
                        <a:pt x="118" y="83"/>
                      </a:cubicBezTo>
                      <a:cubicBezTo>
                        <a:pt x="118" y="82"/>
                        <a:pt x="118" y="82"/>
                        <a:pt x="118" y="82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79"/>
                        <a:pt x="116" y="79"/>
                        <a:pt x="116" y="79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5" y="78"/>
                        <a:pt x="115" y="78"/>
                        <a:pt x="115" y="78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4" y="76"/>
                        <a:pt x="114" y="76"/>
                        <a:pt x="114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4"/>
                        <a:pt x="113" y="74"/>
                        <a:pt x="113" y="74"/>
                      </a:cubicBezTo>
                      <a:cubicBezTo>
                        <a:pt x="113" y="73"/>
                        <a:pt x="113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72"/>
                        <a:pt x="112" y="72"/>
                        <a:pt x="112" y="71"/>
                      </a:cubicBezTo>
                      <a:cubicBezTo>
                        <a:pt x="111" y="71"/>
                        <a:pt x="111" y="70"/>
                        <a:pt x="111" y="70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09" y="69"/>
                        <a:pt x="109" y="69"/>
                        <a:pt x="109" y="69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107" y="65"/>
                        <a:pt x="107" y="64"/>
                        <a:pt x="107" y="64"/>
                      </a:cubicBezTo>
                      <a:cubicBezTo>
                        <a:pt x="107" y="63"/>
                        <a:pt x="107" y="63"/>
                        <a:pt x="107" y="63"/>
                      </a:cubicBezTo>
                      <a:cubicBezTo>
                        <a:pt x="106" y="63"/>
                        <a:pt x="106" y="63"/>
                        <a:pt x="106" y="63"/>
                      </a:cubicBezTo>
                      <a:cubicBezTo>
                        <a:pt x="106" y="62"/>
                        <a:pt x="106" y="62"/>
                        <a:pt x="106" y="62"/>
                      </a:cubicBezTo>
                      <a:cubicBezTo>
                        <a:pt x="106" y="62"/>
                        <a:pt x="106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0"/>
                        <a:pt x="105" y="60"/>
                        <a:pt x="105" y="60"/>
                      </a:cubicBezTo>
                      <a:cubicBezTo>
                        <a:pt x="104" y="59"/>
                        <a:pt x="104" y="59"/>
                        <a:pt x="104" y="59"/>
                      </a:cubicBezTo>
                      <a:cubicBezTo>
                        <a:pt x="103" y="58"/>
                        <a:pt x="103" y="58"/>
                        <a:pt x="103" y="58"/>
                      </a:cubicBezTo>
                      <a:cubicBezTo>
                        <a:pt x="103" y="57"/>
                        <a:pt x="102" y="57"/>
                        <a:pt x="102" y="57"/>
                      </a:cubicBezTo>
                      <a:cubicBezTo>
                        <a:pt x="102" y="57"/>
                        <a:pt x="102" y="57"/>
                        <a:pt x="102" y="57"/>
                      </a:cubicBezTo>
                      <a:cubicBezTo>
                        <a:pt x="101" y="56"/>
                        <a:pt x="101" y="56"/>
                        <a:pt x="101" y="56"/>
                      </a:cubicBezTo>
                      <a:cubicBezTo>
                        <a:pt x="100" y="56"/>
                        <a:pt x="100" y="55"/>
                        <a:pt x="100" y="55"/>
                      </a:cubicBezTo>
                      <a:cubicBezTo>
                        <a:pt x="100" y="54"/>
                        <a:pt x="100" y="54"/>
                        <a:pt x="100" y="53"/>
                      </a:cubicBezTo>
                      <a:cubicBezTo>
                        <a:pt x="99" y="53"/>
                        <a:pt x="99" y="53"/>
                        <a:pt x="99" y="53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1"/>
                        <a:pt x="98" y="51"/>
                      </a:cubicBezTo>
                      <a:cubicBezTo>
                        <a:pt x="97" y="51"/>
                        <a:pt x="97" y="51"/>
                        <a:pt x="97" y="51"/>
                      </a:cubicBezTo>
                      <a:cubicBezTo>
                        <a:pt x="96" y="50"/>
                        <a:pt x="96" y="50"/>
                        <a:pt x="95" y="49"/>
                      </a:cubicBezTo>
                      <a:cubicBezTo>
                        <a:pt x="95" y="49"/>
                        <a:pt x="95" y="48"/>
                        <a:pt x="95" y="48"/>
                      </a:cubicBezTo>
                      <a:cubicBezTo>
                        <a:pt x="95" y="47"/>
                        <a:pt x="94" y="47"/>
                        <a:pt x="94" y="46"/>
                      </a:cubicBezTo>
                      <a:cubicBezTo>
                        <a:pt x="94" y="45"/>
                        <a:pt x="93" y="45"/>
                        <a:pt x="92" y="44"/>
                      </a:cubicBezTo>
                      <a:cubicBezTo>
                        <a:pt x="91" y="44"/>
                        <a:pt x="91" y="43"/>
                        <a:pt x="91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2"/>
                        <a:pt x="90" y="42"/>
                        <a:pt x="90" y="41"/>
                      </a:cubicBezTo>
                      <a:cubicBezTo>
                        <a:pt x="89" y="41"/>
                        <a:pt x="89" y="41"/>
                        <a:pt x="88" y="40"/>
                      </a:cubicBezTo>
                      <a:cubicBezTo>
                        <a:pt x="87" y="39"/>
                        <a:pt x="86" y="38"/>
                        <a:pt x="85" y="38"/>
                      </a:cubicBezTo>
                      <a:cubicBezTo>
                        <a:pt x="83" y="36"/>
                        <a:pt x="82" y="34"/>
                        <a:pt x="80" y="32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78" y="31"/>
                        <a:pt x="77" y="30"/>
                        <a:pt x="76" y="29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5" y="27"/>
                        <a:pt x="75" y="26"/>
                        <a:pt x="73" y="26"/>
                      </a:cubicBezTo>
                      <a:cubicBezTo>
                        <a:pt x="73" y="26"/>
                        <a:pt x="73" y="26"/>
                        <a:pt x="72" y="25"/>
                      </a:cubicBezTo>
                      <a:cubicBezTo>
                        <a:pt x="72" y="25"/>
                        <a:pt x="71" y="25"/>
                        <a:pt x="71" y="25"/>
                      </a:cubicBezTo>
                      <a:cubicBezTo>
                        <a:pt x="70" y="24"/>
                        <a:pt x="69" y="23"/>
                        <a:pt x="69" y="22"/>
                      </a:cubicBezTo>
                      <a:cubicBezTo>
                        <a:pt x="69" y="22"/>
                        <a:pt x="69" y="22"/>
                        <a:pt x="69" y="22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6" y="21"/>
                        <a:pt x="66" y="21"/>
                        <a:pt x="65" y="21"/>
                      </a:cubicBezTo>
                      <a:cubicBezTo>
                        <a:pt x="65" y="20"/>
                        <a:pt x="64" y="19"/>
                        <a:pt x="64" y="19"/>
                      </a:cubicBezTo>
                      <a:cubicBezTo>
                        <a:pt x="63" y="18"/>
                        <a:pt x="63" y="18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1" y="17"/>
                        <a:pt x="61" y="17"/>
                        <a:pt x="60" y="17"/>
                      </a:cubicBezTo>
                      <a:cubicBezTo>
                        <a:pt x="60" y="16"/>
                        <a:pt x="59" y="16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4"/>
                        <a:pt x="58" y="14"/>
                        <a:pt x="57" y="14"/>
                      </a:cubicBezTo>
                      <a:cubicBezTo>
                        <a:pt x="57" y="14"/>
                        <a:pt x="57" y="14"/>
                        <a:pt x="57" y="14"/>
                      </a:cubicBezTo>
                      <a:cubicBezTo>
                        <a:pt x="56" y="14"/>
                        <a:pt x="56" y="13"/>
                        <a:pt x="56" y="13"/>
                      </a:cubicBezTo>
                      <a:cubicBezTo>
                        <a:pt x="54" y="11"/>
                        <a:pt x="52" y="10"/>
                        <a:pt x="49" y="8"/>
                      </a:cubicBezTo>
                      <a:cubicBezTo>
                        <a:pt x="47" y="7"/>
                        <a:pt x="44" y="6"/>
                        <a:pt x="42" y="4"/>
                      </a:cubicBezTo>
                      <a:cubicBezTo>
                        <a:pt x="40" y="3"/>
                        <a:pt x="38" y="2"/>
                        <a:pt x="36" y="1"/>
                      </a:cubicBezTo>
                      <a:cubicBezTo>
                        <a:pt x="34" y="0"/>
                        <a:pt x="34" y="0"/>
                        <a:pt x="3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2"/>
                <p:cNvSpPr>
                  <a:spLocks noEditPoints="1"/>
                </p:cNvSpPr>
                <p:nvPr/>
              </p:nvSpPr>
              <p:spPr bwMode="auto">
                <a:xfrm>
                  <a:off x="3477" y="1838"/>
                  <a:ext cx="322" cy="675"/>
                </a:xfrm>
                <a:custGeom>
                  <a:avLst/>
                  <a:gdLst>
                    <a:gd name="T0" fmla="*/ 3 w 135"/>
                    <a:gd name="T1" fmla="*/ 78 h 283"/>
                    <a:gd name="T2" fmla="*/ 0 w 135"/>
                    <a:gd name="T3" fmla="*/ 85 h 283"/>
                    <a:gd name="T4" fmla="*/ 9 w 135"/>
                    <a:gd name="T5" fmla="*/ 113 h 283"/>
                    <a:gd name="T6" fmla="*/ 14 w 135"/>
                    <a:gd name="T7" fmla="*/ 116 h 283"/>
                    <a:gd name="T8" fmla="*/ 18 w 135"/>
                    <a:gd name="T9" fmla="*/ 128 h 283"/>
                    <a:gd name="T10" fmla="*/ 25 w 135"/>
                    <a:gd name="T11" fmla="*/ 137 h 283"/>
                    <a:gd name="T12" fmla="*/ 22 w 135"/>
                    <a:gd name="T13" fmla="*/ 150 h 283"/>
                    <a:gd name="T14" fmla="*/ 20 w 135"/>
                    <a:gd name="T15" fmla="*/ 166 h 283"/>
                    <a:gd name="T16" fmla="*/ 29 w 135"/>
                    <a:gd name="T17" fmla="*/ 180 h 283"/>
                    <a:gd name="T18" fmla="*/ 32 w 135"/>
                    <a:gd name="T19" fmla="*/ 192 h 283"/>
                    <a:gd name="T20" fmla="*/ 42 w 135"/>
                    <a:gd name="T21" fmla="*/ 204 h 283"/>
                    <a:gd name="T22" fmla="*/ 48 w 135"/>
                    <a:gd name="T23" fmla="*/ 208 h 283"/>
                    <a:gd name="T24" fmla="*/ 51 w 135"/>
                    <a:gd name="T25" fmla="*/ 218 h 283"/>
                    <a:gd name="T26" fmla="*/ 54 w 135"/>
                    <a:gd name="T27" fmla="*/ 238 h 283"/>
                    <a:gd name="T28" fmla="*/ 57 w 135"/>
                    <a:gd name="T29" fmla="*/ 253 h 283"/>
                    <a:gd name="T30" fmla="*/ 66 w 135"/>
                    <a:gd name="T31" fmla="*/ 265 h 283"/>
                    <a:gd name="T32" fmla="*/ 74 w 135"/>
                    <a:gd name="T33" fmla="*/ 278 h 283"/>
                    <a:gd name="T34" fmla="*/ 80 w 135"/>
                    <a:gd name="T35" fmla="*/ 283 h 283"/>
                    <a:gd name="T36" fmla="*/ 84 w 135"/>
                    <a:gd name="T37" fmla="*/ 275 h 283"/>
                    <a:gd name="T38" fmla="*/ 79 w 135"/>
                    <a:gd name="T39" fmla="*/ 262 h 283"/>
                    <a:gd name="T40" fmla="*/ 85 w 135"/>
                    <a:gd name="T41" fmla="*/ 255 h 283"/>
                    <a:gd name="T42" fmla="*/ 90 w 135"/>
                    <a:gd name="T43" fmla="*/ 244 h 283"/>
                    <a:gd name="T44" fmla="*/ 98 w 135"/>
                    <a:gd name="T45" fmla="*/ 224 h 283"/>
                    <a:gd name="T46" fmla="*/ 111 w 135"/>
                    <a:gd name="T47" fmla="*/ 217 h 283"/>
                    <a:gd name="T48" fmla="*/ 119 w 135"/>
                    <a:gd name="T49" fmla="*/ 210 h 283"/>
                    <a:gd name="T50" fmla="*/ 124 w 135"/>
                    <a:gd name="T51" fmla="*/ 188 h 283"/>
                    <a:gd name="T52" fmla="*/ 134 w 135"/>
                    <a:gd name="T53" fmla="*/ 178 h 283"/>
                    <a:gd name="T54" fmla="*/ 133 w 135"/>
                    <a:gd name="T55" fmla="*/ 166 h 283"/>
                    <a:gd name="T56" fmla="*/ 120 w 135"/>
                    <a:gd name="T57" fmla="*/ 159 h 283"/>
                    <a:gd name="T58" fmla="*/ 104 w 135"/>
                    <a:gd name="T59" fmla="*/ 156 h 283"/>
                    <a:gd name="T60" fmla="*/ 91 w 135"/>
                    <a:gd name="T61" fmla="*/ 153 h 283"/>
                    <a:gd name="T62" fmla="*/ 95 w 135"/>
                    <a:gd name="T63" fmla="*/ 146 h 283"/>
                    <a:gd name="T64" fmla="*/ 85 w 135"/>
                    <a:gd name="T65" fmla="*/ 136 h 283"/>
                    <a:gd name="T66" fmla="*/ 70 w 135"/>
                    <a:gd name="T67" fmla="*/ 129 h 283"/>
                    <a:gd name="T68" fmla="*/ 60 w 135"/>
                    <a:gd name="T69" fmla="*/ 123 h 283"/>
                    <a:gd name="T70" fmla="*/ 44 w 135"/>
                    <a:gd name="T71" fmla="*/ 117 h 283"/>
                    <a:gd name="T72" fmla="*/ 32 w 135"/>
                    <a:gd name="T73" fmla="*/ 120 h 283"/>
                    <a:gd name="T74" fmla="*/ 29 w 135"/>
                    <a:gd name="T75" fmla="*/ 125 h 283"/>
                    <a:gd name="T76" fmla="*/ 20 w 135"/>
                    <a:gd name="T77" fmla="*/ 120 h 283"/>
                    <a:gd name="T78" fmla="*/ 19 w 135"/>
                    <a:gd name="T79" fmla="*/ 106 h 283"/>
                    <a:gd name="T80" fmla="*/ 18 w 135"/>
                    <a:gd name="T81" fmla="*/ 99 h 283"/>
                    <a:gd name="T82" fmla="*/ 14 w 135"/>
                    <a:gd name="T83" fmla="*/ 94 h 283"/>
                    <a:gd name="T84" fmla="*/ 7 w 135"/>
                    <a:gd name="T85" fmla="*/ 96 h 283"/>
                    <a:gd name="T86" fmla="*/ 10 w 135"/>
                    <a:gd name="T87" fmla="*/ 89 h 283"/>
                    <a:gd name="T88" fmla="*/ 15 w 135"/>
                    <a:gd name="T89" fmla="*/ 79 h 283"/>
                    <a:gd name="T90" fmla="*/ 27 w 135"/>
                    <a:gd name="T91" fmla="*/ 71 h 283"/>
                    <a:gd name="T92" fmla="*/ 32 w 135"/>
                    <a:gd name="T93" fmla="*/ 82 h 283"/>
                    <a:gd name="T94" fmla="*/ 39 w 135"/>
                    <a:gd name="T95" fmla="*/ 69 h 283"/>
                    <a:gd name="T96" fmla="*/ 43 w 135"/>
                    <a:gd name="T97" fmla="*/ 63 h 283"/>
                    <a:gd name="T98" fmla="*/ 56 w 135"/>
                    <a:gd name="T99" fmla="*/ 55 h 283"/>
                    <a:gd name="T100" fmla="*/ 68 w 135"/>
                    <a:gd name="T101" fmla="*/ 45 h 283"/>
                    <a:gd name="T102" fmla="*/ 74 w 135"/>
                    <a:gd name="T103" fmla="*/ 37 h 283"/>
                    <a:gd name="T104" fmla="*/ 83 w 135"/>
                    <a:gd name="T105" fmla="*/ 31 h 283"/>
                    <a:gd name="T106" fmla="*/ 80 w 135"/>
                    <a:gd name="T107" fmla="*/ 29 h 283"/>
                    <a:gd name="T108" fmla="*/ 96 w 135"/>
                    <a:gd name="T109" fmla="*/ 24 h 283"/>
                    <a:gd name="T110" fmla="*/ 102 w 135"/>
                    <a:gd name="T111" fmla="*/ 11 h 283"/>
                    <a:gd name="T112" fmla="*/ 96 w 135"/>
                    <a:gd name="T113" fmla="*/ 8 h 283"/>
                    <a:gd name="T114" fmla="*/ 80 w 135"/>
                    <a:gd name="T115" fmla="*/ 18 h 283"/>
                    <a:gd name="T116" fmla="*/ 72 w 135"/>
                    <a:gd name="T117" fmla="*/ 18 h 283"/>
                    <a:gd name="T118" fmla="*/ 76 w 135"/>
                    <a:gd name="T119" fmla="*/ 9 h 283"/>
                    <a:gd name="T120" fmla="*/ 86 w 135"/>
                    <a:gd name="T121" fmla="*/ 6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5" h="283">
                      <a:moveTo>
                        <a:pt x="71" y="39"/>
                      </a:move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moveTo>
                        <a:pt x="96" y="12"/>
                      </a:moveTo>
                      <a:cubicBezTo>
                        <a:pt x="96" y="12"/>
                        <a:pt x="96" y="12"/>
                        <a:pt x="96" y="12"/>
                      </a:cubicBezTo>
                      <a:moveTo>
                        <a:pt x="86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3" y="0"/>
                        <a:pt x="82" y="0"/>
                        <a:pt x="81" y="0"/>
                      </a:cubicBezTo>
                      <a:cubicBezTo>
                        <a:pt x="72" y="5"/>
                        <a:pt x="63" y="10"/>
                        <a:pt x="56" y="16"/>
                      </a:cubicBezTo>
                      <a:cubicBezTo>
                        <a:pt x="39" y="28"/>
                        <a:pt x="25" y="41"/>
                        <a:pt x="14" y="57"/>
                      </a:cubicBezTo>
                      <a:cubicBezTo>
                        <a:pt x="9" y="63"/>
                        <a:pt x="5" y="69"/>
                        <a:pt x="1" y="76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3" y="79"/>
                        <a:pt x="3" y="79"/>
                        <a:pt x="3" y="80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3" y="83"/>
                        <a:pt x="2" y="83"/>
                        <a:pt x="2" y="83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1" y="83"/>
                        <a:pt x="1" y="83"/>
                        <a:pt x="1" y="83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5"/>
                        <a:pt x="1" y="86"/>
                        <a:pt x="1" y="86"/>
                      </a:cubicBezTo>
                      <a:cubicBezTo>
                        <a:pt x="1" y="86"/>
                        <a:pt x="1" y="86"/>
                        <a:pt x="1" y="86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05"/>
                        <a:pt x="0" y="106"/>
                        <a:pt x="1" y="106"/>
                      </a:cubicBezTo>
                      <a:cubicBezTo>
                        <a:pt x="1" y="106"/>
                        <a:pt x="1" y="106"/>
                        <a:pt x="1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3" y="108"/>
                        <a:pt x="4" y="108"/>
                        <a:pt x="4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6" y="109"/>
                        <a:pt x="6" y="109"/>
                        <a:pt x="6" y="109"/>
                      </a:cubicBezTo>
                      <a:cubicBezTo>
                        <a:pt x="5" y="109"/>
                        <a:pt x="5" y="109"/>
                        <a:pt x="5" y="109"/>
                      </a:cubicBezTo>
                      <a:cubicBezTo>
                        <a:pt x="5" y="110"/>
                        <a:pt x="6" y="110"/>
                        <a:pt x="6" y="111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7" y="111"/>
                        <a:pt x="8" y="112"/>
                        <a:pt x="8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1" y="113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5"/>
                        <a:pt x="11" y="115"/>
                        <a:pt x="11" y="115"/>
                      </a:cubicBezTo>
                      <a:cubicBezTo>
                        <a:pt x="12" y="115"/>
                        <a:pt x="12" y="115"/>
                        <a:pt x="12" y="115"/>
                      </a:cubicBezTo>
                      <a:cubicBezTo>
                        <a:pt x="12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2" y="116"/>
                        <a:pt x="12" y="116"/>
                        <a:pt x="12" y="116"/>
                      </a:cubicBezTo>
                      <a:cubicBezTo>
                        <a:pt x="13" y="116"/>
                        <a:pt x="13" y="116"/>
                        <a:pt x="13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4" y="117"/>
                        <a:pt x="14" y="117"/>
                        <a:pt x="14" y="117"/>
                      </a:cubicBezTo>
                      <a:cubicBezTo>
                        <a:pt x="14" y="117"/>
                        <a:pt x="14" y="118"/>
                        <a:pt x="15" y="119"/>
                      </a:cubicBezTo>
                      <a:cubicBezTo>
                        <a:pt x="15" y="119"/>
                        <a:pt x="15" y="119"/>
                        <a:pt x="15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6" y="120"/>
                        <a:pt x="16" y="120"/>
                        <a:pt x="16" y="120"/>
                      </a:cubicBezTo>
                      <a:cubicBezTo>
                        <a:pt x="16" y="121"/>
                        <a:pt x="16" y="121"/>
                        <a:pt x="16" y="121"/>
                      </a:cubicBezTo>
                      <a:cubicBezTo>
                        <a:pt x="17" y="121"/>
                        <a:pt x="17" y="121"/>
                        <a:pt x="17" y="121"/>
                      </a:cubicBezTo>
                      <a:cubicBezTo>
                        <a:pt x="17" y="122"/>
                        <a:pt x="17" y="123"/>
                        <a:pt x="17" y="124"/>
                      </a:cubicBezTo>
                      <a:cubicBezTo>
                        <a:pt x="17" y="124"/>
                        <a:pt x="17" y="124"/>
                        <a:pt x="17" y="125"/>
                      </a:cubicBezTo>
                      <a:cubicBezTo>
                        <a:pt x="17" y="125"/>
                        <a:pt x="17" y="125"/>
                        <a:pt x="17" y="125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7"/>
                        <a:pt x="17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9"/>
                        <a:pt x="18" y="129"/>
                        <a:pt x="18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4" y="129"/>
                        <a:pt x="24" y="129"/>
                        <a:pt x="24" y="129"/>
                      </a:cubicBezTo>
                      <a:cubicBezTo>
                        <a:pt x="24" y="131"/>
                        <a:pt x="24" y="131"/>
                        <a:pt x="24" y="131"/>
                      </a:cubicBezTo>
                      <a:cubicBezTo>
                        <a:pt x="24" y="132"/>
                        <a:pt x="25" y="132"/>
                        <a:pt x="25" y="132"/>
                      </a:cubicBezTo>
                      <a:cubicBezTo>
                        <a:pt x="25" y="132"/>
                        <a:pt x="25" y="132"/>
                        <a:pt x="25" y="132"/>
                      </a:cubicBezTo>
                      <a:cubicBezTo>
                        <a:pt x="26" y="133"/>
                        <a:pt x="26" y="134"/>
                        <a:pt x="26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25" y="137"/>
                        <a:pt x="25" y="137"/>
                        <a:pt x="25" y="137"/>
                      </a:cubicBezTo>
                      <a:cubicBezTo>
                        <a:pt x="27" y="136"/>
                        <a:pt x="27" y="136"/>
                        <a:pt x="27" y="136"/>
                      </a:cubicBezTo>
                      <a:cubicBezTo>
                        <a:pt x="27" y="136"/>
                        <a:pt x="27" y="137"/>
                        <a:pt x="27" y="138"/>
                      </a:cubicBezTo>
                      <a:cubicBezTo>
                        <a:pt x="27" y="139"/>
                        <a:pt x="27" y="140"/>
                        <a:pt x="27" y="140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6" y="145"/>
                        <a:pt x="26" y="145"/>
                        <a:pt x="26" y="145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24" y="147"/>
                        <a:pt x="24" y="147"/>
                        <a:pt x="24" y="148"/>
                      </a:cubicBezTo>
                      <a:cubicBezTo>
                        <a:pt x="23" y="148"/>
                        <a:pt x="23" y="149"/>
                        <a:pt x="23" y="149"/>
                      </a:cubicBezTo>
                      <a:cubicBezTo>
                        <a:pt x="23" y="150"/>
                        <a:pt x="23" y="150"/>
                        <a:pt x="23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1" y="150"/>
                        <a:pt x="21" y="150"/>
                        <a:pt x="21" y="150"/>
                      </a:cubicBezTo>
                      <a:cubicBezTo>
                        <a:pt x="21" y="153"/>
                        <a:pt x="21" y="153"/>
                        <a:pt x="21" y="153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21" y="155"/>
                        <a:pt x="21" y="156"/>
                        <a:pt x="22" y="156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1" y="158"/>
                        <a:pt x="21" y="158"/>
                        <a:pt x="21" y="159"/>
                      </a:cubicBezTo>
                      <a:cubicBezTo>
                        <a:pt x="21" y="159"/>
                        <a:pt x="21" y="159"/>
                        <a:pt x="21" y="159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0" y="160"/>
                        <a:pt x="20" y="160"/>
                        <a:pt x="20" y="160"/>
                      </a:cubicBezTo>
                      <a:cubicBezTo>
                        <a:pt x="20" y="165"/>
                        <a:pt x="20" y="165"/>
                        <a:pt x="20" y="165"/>
                      </a:cubicBezTo>
                      <a:cubicBezTo>
                        <a:pt x="20" y="166"/>
                        <a:pt x="20" y="166"/>
                        <a:pt x="20" y="166"/>
                      </a:cubicBezTo>
                      <a:cubicBezTo>
                        <a:pt x="20" y="166"/>
                        <a:pt x="20" y="168"/>
                        <a:pt x="21" y="168"/>
                      </a:cubicBezTo>
                      <a:cubicBezTo>
                        <a:pt x="21" y="168"/>
                        <a:pt x="21" y="168"/>
                        <a:pt x="22" y="169"/>
                      </a:cubicBezTo>
                      <a:cubicBezTo>
                        <a:pt x="23" y="169"/>
                        <a:pt x="24" y="171"/>
                        <a:pt x="24" y="172"/>
                      </a:cubicBezTo>
                      <a:cubicBezTo>
                        <a:pt x="24" y="172"/>
                        <a:pt x="25" y="173"/>
                        <a:pt x="25" y="173"/>
                      </a:cubicBezTo>
                      <a:cubicBezTo>
                        <a:pt x="25" y="174"/>
                        <a:pt x="25" y="174"/>
                        <a:pt x="26" y="175"/>
                      </a:cubicBezTo>
                      <a:cubicBezTo>
                        <a:pt x="26" y="175"/>
                        <a:pt x="26" y="176"/>
                        <a:pt x="27" y="176"/>
                      </a:cubicBezTo>
                      <a:cubicBezTo>
                        <a:pt x="27" y="177"/>
                        <a:pt x="27" y="177"/>
                        <a:pt x="27" y="177"/>
                      </a:cubicBezTo>
                      <a:cubicBezTo>
                        <a:pt x="27" y="178"/>
                        <a:pt x="27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80"/>
                        <a:pt x="28" y="180"/>
                        <a:pt x="29" y="180"/>
                      </a:cubicBezTo>
                      <a:cubicBezTo>
                        <a:pt x="29" y="181"/>
                        <a:pt x="29" y="181"/>
                        <a:pt x="29" y="181"/>
                      </a:cubicBezTo>
                      <a:cubicBezTo>
                        <a:pt x="30" y="181"/>
                        <a:pt x="30" y="181"/>
                        <a:pt x="30" y="181"/>
                      </a:cubicBezTo>
                      <a:cubicBezTo>
                        <a:pt x="30" y="182"/>
                        <a:pt x="30" y="182"/>
                        <a:pt x="30" y="182"/>
                      </a:cubicBezTo>
                      <a:cubicBezTo>
                        <a:pt x="30" y="183"/>
                        <a:pt x="30" y="183"/>
                        <a:pt x="30" y="183"/>
                      </a:cubicBezTo>
                      <a:cubicBezTo>
                        <a:pt x="30" y="184"/>
                        <a:pt x="30" y="184"/>
                        <a:pt x="30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2" y="184"/>
                        <a:pt x="31" y="186"/>
                        <a:pt x="31" y="187"/>
                      </a:cubicBezTo>
                      <a:cubicBezTo>
                        <a:pt x="31" y="188"/>
                        <a:pt x="31" y="189"/>
                        <a:pt x="31" y="189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2"/>
                        <a:pt x="31" y="192"/>
                        <a:pt x="31" y="192"/>
                      </a:cubicBezTo>
                      <a:cubicBezTo>
                        <a:pt x="32" y="192"/>
                        <a:pt x="32" y="192"/>
                        <a:pt x="32" y="192"/>
                      </a:cubicBezTo>
                      <a:cubicBezTo>
                        <a:pt x="33" y="192"/>
                        <a:pt x="33" y="192"/>
                        <a:pt x="33" y="192"/>
                      </a:cubicBezTo>
                      <a:cubicBezTo>
                        <a:pt x="33" y="193"/>
                        <a:pt x="33" y="193"/>
                        <a:pt x="34" y="194"/>
                      </a:cubicBezTo>
                      <a:cubicBezTo>
                        <a:pt x="34" y="194"/>
                        <a:pt x="34" y="195"/>
                        <a:pt x="34" y="195"/>
                      </a:cubicBezTo>
                      <a:cubicBezTo>
                        <a:pt x="34" y="195"/>
                        <a:pt x="34" y="195"/>
                        <a:pt x="34" y="195"/>
                      </a:cubicBezTo>
                      <a:cubicBezTo>
                        <a:pt x="34" y="196"/>
                        <a:pt x="34" y="196"/>
                        <a:pt x="35" y="197"/>
                      </a:cubicBezTo>
                      <a:cubicBezTo>
                        <a:pt x="35" y="197"/>
                        <a:pt x="35" y="197"/>
                        <a:pt x="35" y="197"/>
                      </a:cubicBezTo>
                      <a:cubicBezTo>
                        <a:pt x="36" y="197"/>
                        <a:pt x="36" y="198"/>
                        <a:pt x="36" y="198"/>
                      </a:cubicBezTo>
                      <a:cubicBezTo>
                        <a:pt x="35" y="199"/>
                        <a:pt x="35" y="199"/>
                        <a:pt x="35" y="199"/>
                      </a:cubicBezTo>
                      <a:cubicBezTo>
                        <a:pt x="41" y="199"/>
                        <a:pt x="41" y="199"/>
                        <a:pt x="41" y="199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2"/>
                        <a:pt x="41" y="202"/>
                        <a:pt x="41" y="202"/>
                      </a:cubicBezTo>
                      <a:cubicBezTo>
                        <a:pt x="41" y="203"/>
                        <a:pt x="42" y="204"/>
                        <a:pt x="42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5" y="204"/>
                        <a:pt x="45" y="204"/>
                        <a:pt x="46" y="204"/>
                      </a:cubicBezTo>
                      <a:cubicBezTo>
                        <a:pt x="46" y="205"/>
                        <a:pt x="46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9" y="206"/>
                        <a:pt x="49" y="206"/>
                        <a:pt x="49" y="206"/>
                      </a:cubicBezTo>
                      <a:cubicBezTo>
                        <a:pt x="49" y="207"/>
                        <a:pt x="49" y="207"/>
                        <a:pt x="48" y="208"/>
                      </a:cubicBezTo>
                      <a:cubicBezTo>
                        <a:pt x="48" y="209"/>
                        <a:pt x="48" y="210"/>
                        <a:pt x="48" y="210"/>
                      </a:cubicBezTo>
                      <a:cubicBezTo>
                        <a:pt x="48" y="211"/>
                        <a:pt x="48" y="211"/>
                        <a:pt x="48" y="212"/>
                      </a:cubicBezTo>
                      <a:cubicBezTo>
                        <a:pt x="48" y="212"/>
                        <a:pt x="48" y="212"/>
                        <a:pt x="48" y="212"/>
                      </a:cubicBezTo>
                      <a:cubicBezTo>
                        <a:pt x="48" y="212"/>
                        <a:pt x="48" y="214"/>
                        <a:pt x="49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6"/>
                        <a:pt x="50" y="216"/>
                      </a:cubicBezTo>
                      <a:cubicBezTo>
                        <a:pt x="50" y="216"/>
                        <a:pt x="50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8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2" y="220"/>
                        <a:pt x="52" y="220"/>
                        <a:pt x="52" y="220"/>
                      </a:cubicBezTo>
                      <a:cubicBezTo>
                        <a:pt x="53" y="220"/>
                        <a:pt x="53" y="220"/>
                        <a:pt x="53" y="220"/>
                      </a:cubicBezTo>
                      <a:cubicBezTo>
                        <a:pt x="53" y="220"/>
                        <a:pt x="53" y="221"/>
                        <a:pt x="53" y="221"/>
                      </a:cubicBezTo>
                      <a:cubicBezTo>
                        <a:pt x="53" y="222"/>
                        <a:pt x="53" y="222"/>
                        <a:pt x="53" y="223"/>
                      </a:cubicBezTo>
                      <a:cubicBezTo>
                        <a:pt x="53" y="223"/>
                        <a:pt x="53" y="224"/>
                        <a:pt x="53" y="225"/>
                      </a:cubicBezTo>
                      <a:cubicBezTo>
                        <a:pt x="53" y="236"/>
                        <a:pt x="53" y="236"/>
                        <a:pt x="53" y="236"/>
                      </a:cubicBezTo>
                      <a:cubicBezTo>
                        <a:pt x="53" y="237"/>
                        <a:pt x="53" y="237"/>
                        <a:pt x="53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8"/>
                        <a:pt x="54" y="238"/>
                        <a:pt x="54" y="238"/>
                      </a:cubicBezTo>
                      <a:cubicBezTo>
                        <a:pt x="54" y="239"/>
                        <a:pt x="54" y="239"/>
                        <a:pt x="55" y="240"/>
                      </a:cubicBezTo>
                      <a:cubicBezTo>
                        <a:pt x="55" y="240"/>
                        <a:pt x="55" y="240"/>
                        <a:pt x="55" y="240"/>
                      </a:cubicBezTo>
                      <a:cubicBezTo>
                        <a:pt x="56" y="240"/>
                        <a:pt x="56" y="241"/>
                        <a:pt x="56" y="241"/>
                      </a:cubicBezTo>
                      <a:cubicBezTo>
                        <a:pt x="56" y="242"/>
                        <a:pt x="56" y="243"/>
                        <a:pt x="56" y="244"/>
                      </a:cubicBezTo>
                      <a:cubicBezTo>
                        <a:pt x="56" y="245"/>
                        <a:pt x="56" y="245"/>
                        <a:pt x="56" y="246"/>
                      </a:cubicBezTo>
                      <a:cubicBezTo>
                        <a:pt x="56" y="247"/>
                        <a:pt x="56" y="247"/>
                        <a:pt x="56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9"/>
                      </a:cubicBezTo>
                      <a:cubicBezTo>
                        <a:pt x="57" y="249"/>
                        <a:pt x="57" y="249"/>
                        <a:pt x="57" y="250"/>
                      </a:cubicBezTo>
                      <a:cubicBezTo>
                        <a:pt x="57" y="250"/>
                        <a:pt x="57" y="251"/>
                        <a:pt x="57" y="251"/>
                      </a:cubicBezTo>
                      <a:cubicBezTo>
                        <a:pt x="57" y="251"/>
                        <a:pt x="57" y="252"/>
                        <a:pt x="57" y="252"/>
                      </a:cubicBezTo>
                      <a:cubicBezTo>
                        <a:pt x="57" y="253"/>
                        <a:pt x="57" y="253"/>
                        <a:pt x="57" y="253"/>
                      </a:cubicBezTo>
                      <a:cubicBezTo>
                        <a:pt x="57" y="255"/>
                        <a:pt x="58" y="257"/>
                        <a:pt x="59" y="258"/>
                      </a:cubicBezTo>
                      <a:cubicBezTo>
                        <a:pt x="59" y="258"/>
                        <a:pt x="59" y="258"/>
                        <a:pt x="59" y="258"/>
                      </a:cubicBezTo>
                      <a:cubicBezTo>
                        <a:pt x="61" y="259"/>
                        <a:pt x="61" y="259"/>
                        <a:pt x="61" y="260"/>
                      </a:cubicBezTo>
                      <a:cubicBezTo>
                        <a:pt x="61" y="261"/>
                        <a:pt x="61" y="261"/>
                        <a:pt x="61" y="261"/>
                      </a:cubicBezTo>
                      <a:cubicBezTo>
                        <a:pt x="62" y="261"/>
                        <a:pt x="62" y="261"/>
                        <a:pt x="62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3"/>
                        <a:pt x="63" y="263"/>
                        <a:pt x="64" y="263"/>
                      </a:cubicBezTo>
                      <a:cubicBezTo>
                        <a:pt x="64" y="264"/>
                        <a:pt x="64" y="264"/>
                        <a:pt x="64" y="264"/>
                      </a:cubicBezTo>
                      <a:cubicBezTo>
                        <a:pt x="64" y="265"/>
                        <a:pt x="65" y="265"/>
                        <a:pt x="65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7"/>
                        <a:pt x="66" y="268"/>
                        <a:pt x="67" y="269"/>
                      </a:cubicBezTo>
                      <a:cubicBezTo>
                        <a:pt x="67" y="269"/>
                        <a:pt x="68" y="269"/>
                        <a:pt x="68" y="270"/>
                      </a:cubicBezTo>
                      <a:cubicBezTo>
                        <a:pt x="69" y="270"/>
                        <a:pt x="70" y="271"/>
                        <a:pt x="70" y="272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5"/>
                        <a:pt x="71" y="275"/>
                      </a:cubicBezTo>
                      <a:cubicBezTo>
                        <a:pt x="72" y="276"/>
                        <a:pt x="72" y="276"/>
                        <a:pt x="72" y="276"/>
                      </a:cubicBezTo>
                      <a:cubicBezTo>
                        <a:pt x="72" y="276"/>
                        <a:pt x="72" y="277"/>
                        <a:pt x="73" y="277"/>
                      </a:cubicBezTo>
                      <a:cubicBezTo>
                        <a:pt x="73" y="277"/>
                        <a:pt x="73" y="277"/>
                        <a:pt x="73" y="277"/>
                      </a:cubicBezTo>
                      <a:cubicBezTo>
                        <a:pt x="73" y="278"/>
                        <a:pt x="73" y="278"/>
                        <a:pt x="74" y="278"/>
                      </a:cubicBezTo>
                      <a:cubicBezTo>
                        <a:pt x="74" y="279"/>
                        <a:pt x="74" y="279"/>
                        <a:pt x="74" y="279"/>
                      </a:cubicBezTo>
                      <a:cubicBezTo>
                        <a:pt x="75" y="280"/>
                        <a:pt x="76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1"/>
                        <a:pt x="77" y="281"/>
                        <a:pt x="77" y="281"/>
                      </a:cubicBezTo>
                      <a:cubicBezTo>
                        <a:pt x="78" y="281"/>
                        <a:pt x="78" y="281"/>
                        <a:pt x="78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3"/>
                        <a:pt x="80" y="283"/>
                        <a:pt x="80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2" y="283"/>
                        <a:pt x="82" y="283"/>
                      </a:cubicBezTo>
                      <a:cubicBezTo>
                        <a:pt x="83" y="283"/>
                        <a:pt x="84" y="283"/>
                        <a:pt x="84" y="282"/>
                      </a:cubicBezTo>
                      <a:cubicBezTo>
                        <a:pt x="85" y="282"/>
                        <a:pt x="85" y="281"/>
                        <a:pt x="85" y="281"/>
                      </a:cubicBezTo>
                      <a:cubicBezTo>
                        <a:pt x="84" y="280"/>
                        <a:pt x="84" y="280"/>
                        <a:pt x="84" y="279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4" y="278"/>
                        <a:pt x="84" y="278"/>
                        <a:pt x="84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7"/>
                        <a:pt x="85" y="277"/>
                        <a:pt x="85" y="276"/>
                      </a:cubicBezTo>
                      <a:cubicBezTo>
                        <a:pt x="85" y="276"/>
                        <a:pt x="85" y="275"/>
                        <a:pt x="84" y="275"/>
                      </a:cubicBezTo>
                      <a:cubicBezTo>
                        <a:pt x="84" y="274"/>
                        <a:pt x="83" y="274"/>
                        <a:pt x="82" y="274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0"/>
                        <a:pt x="82" y="270"/>
                      </a:cubicBezTo>
                      <a:cubicBezTo>
                        <a:pt x="82" y="270"/>
                        <a:pt x="81" y="269"/>
                        <a:pt x="81" y="269"/>
                      </a:cubicBezTo>
                      <a:cubicBezTo>
                        <a:pt x="80" y="269"/>
                        <a:pt x="80" y="269"/>
                        <a:pt x="80" y="269"/>
                      </a:cubicBezTo>
                      <a:cubicBezTo>
                        <a:pt x="80" y="268"/>
                        <a:pt x="80" y="267"/>
                        <a:pt x="80" y="266"/>
                      </a:cubicBezTo>
                      <a:cubicBezTo>
                        <a:pt x="80" y="266"/>
                        <a:pt x="80" y="265"/>
                        <a:pt x="80" y="265"/>
                      </a:cubicBezTo>
                      <a:cubicBezTo>
                        <a:pt x="80" y="264"/>
                        <a:pt x="80" y="263"/>
                        <a:pt x="80" y="263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1"/>
                        <a:pt x="79" y="261"/>
                        <a:pt x="79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9" y="260"/>
                        <a:pt x="79" y="260"/>
                        <a:pt x="79" y="260"/>
                      </a:cubicBezTo>
                      <a:cubicBezTo>
                        <a:pt x="80" y="259"/>
                        <a:pt x="80" y="258"/>
                        <a:pt x="81" y="257"/>
                      </a:cubicBezTo>
                      <a:cubicBezTo>
                        <a:pt x="81" y="256"/>
                        <a:pt x="81" y="256"/>
                        <a:pt x="81" y="256"/>
                      </a:cubicBezTo>
                      <a:cubicBezTo>
                        <a:pt x="81" y="256"/>
                        <a:pt x="81" y="255"/>
                        <a:pt x="81" y="255"/>
                      </a:cubicBezTo>
                      <a:cubicBezTo>
                        <a:pt x="82" y="255"/>
                        <a:pt x="82" y="255"/>
                        <a:pt x="82" y="255"/>
                      </a:cubicBezTo>
                      <a:cubicBezTo>
                        <a:pt x="82" y="255"/>
                        <a:pt x="83" y="255"/>
                        <a:pt x="83" y="255"/>
                      </a:cubicBezTo>
                      <a:cubicBezTo>
                        <a:pt x="85" y="256"/>
                        <a:pt x="85" y="256"/>
                        <a:pt x="85" y="256"/>
                      </a:cubicBezTo>
                      <a:cubicBezTo>
                        <a:pt x="85" y="255"/>
                        <a:pt x="85" y="255"/>
                        <a:pt x="85" y="255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6" y="254"/>
                        <a:pt x="86" y="254"/>
                        <a:pt x="86" y="254"/>
                      </a:cubicBezTo>
                      <a:cubicBezTo>
                        <a:pt x="87" y="254"/>
                        <a:pt x="88" y="253"/>
                        <a:pt x="89" y="252"/>
                      </a:cubicBezTo>
                      <a:cubicBezTo>
                        <a:pt x="90" y="251"/>
                        <a:pt x="89" y="250"/>
                        <a:pt x="88" y="249"/>
                      </a:cubicBezTo>
                      <a:cubicBezTo>
                        <a:pt x="88" y="248"/>
                        <a:pt x="88" y="248"/>
                        <a:pt x="88" y="247"/>
                      </a:cubicBezTo>
                      <a:cubicBezTo>
                        <a:pt x="88" y="246"/>
                        <a:pt x="88" y="246"/>
                        <a:pt x="88" y="246"/>
                      </a:cubicBezTo>
                      <a:cubicBezTo>
                        <a:pt x="87" y="246"/>
                        <a:pt x="87" y="246"/>
                        <a:pt x="87" y="246"/>
                      </a:cubicBezTo>
                      <a:cubicBezTo>
                        <a:pt x="86" y="246"/>
                        <a:pt x="86" y="246"/>
                        <a:pt x="86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5" y="245"/>
                        <a:pt x="85" y="245"/>
                        <a:pt x="85" y="245"/>
                      </a:cubicBezTo>
                      <a:cubicBezTo>
                        <a:pt x="90" y="245"/>
                        <a:pt x="90" y="245"/>
                        <a:pt x="90" y="245"/>
                      </a:cubicBezTo>
                      <a:cubicBezTo>
                        <a:pt x="90" y="244"/>
                        <a:pt x="90" y="244"/>
                        <a:pt x="90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2" y="244"/>
                        <a:pt x="92" y="244"/>
                        <a:pt x="92" y="244"/>
                      </a:cubicBezTo>
                      <a:cubicBezTo>
                        <a:pt x="92" y="243"/>
                        <a:pt x="92" y="243"/>
                        <a:pt x="92" y="243"/>
                      </a:cubicBezTo>
                      <a:cubicBezTo>
                        <a:pt x="92" y="242"/>
                        <a:pt x="92" y="242"/>
                        <a:pt x="92" y="242"/>
                      </a:cubicBezTo>
                      <a:cubicBezTo>
                        <a:pt x="92" y="241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3" y="240"/>
                        <a:pt x="93" y="239"/>
                      </a:cubicBezTo>
                      <a:cubicBezTo>
                        <a:pt x="94" y="239"/>
                        <a:pt x="94" y="239"/>
                        <a:pt x="94" y="239"/>
                      </a:cubicBezTo>
                      <a:cubicBezTo>
                        <a:pt x="95" y="238"/>
                        <a:pt x="96" y="237"/>
                        <a:pt x="97" y="236"/>
                      </a:cubicBezTo>
                      <a:cubicBezTo>
                        <a:pt x="98" y="235"/>
                        <a:pt x="98" y="234"/>
                        <a:pt x="98" y="233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9" y="224"/>
                        <a:pt x="99" y="224"/>
                        <a:pt x="99" y="224"/>
                      </a:cubicBezTo>
                      <a:cubicBezTo>
                        <a:pt x="99" y="223"/>
                        <a:pt x="99" y="223"/>
                        <a:pt x="99" y="223"/>
                      </a:cubicBezTo>
                      <a:cubicBezTo>
                        <a:pt x="99" y="223"/>
                        <a:pt x="99" y="222"/>
                        <a:pt x="100" y="222"/>
                      </a:cubicBezTo>
                      <a:cubicBezTo>
                        <a:pt x="100" y="221"/>
                        <a:pt x="100" y="221"/>
                        <a:pt x="101" y="220"/>
                      </a:cubicBezTo>
                      <a:cubicBezTo>
                        <a:pt x="101" y="220"/>
                        <a:pt x="101" y="220"/>
                        <a:pt x="101" y="220"/>
                      </a:cubicBezTo>
                      <a:cubicBezTo>
                        <a:pt x="101" y="219"/>
                        <a:pt x="101" y="219"/>
                        <a:pt x="103" y="218"/>
                      </a:cubicBezTo>
                      <a:cubicBezTo>
                        <a:pt x="103" y="218"/>
                        <a:pt x="104" y="218"/>
                        <a:pt x="105" y="218"/>
                      </a:cubicBezTo>
                      <a:cubicBezTo>
                        <a:pt x="105" y="218"/>
                        <a:pt x="106" y="218"/>
                        <a:pt x="106" y="218"/>
                      </a:cubicBezTo>
                      <a:cubicBezTo>
                        <a:pt x="107" y="218"/>
                        <a:pt x="107" y="218"/>
                        <a:pt x="108" y="218"/>
                      </a:cubicBezTo>
                      <a:cubicBezTo>
                        <a:pt x="109" y="218"/>
                        <a:pt x="109" y="218"/>
                        <a:pt x="109" y="218"/>
                      </a:cubicBezTo>
                      <a:cubicBezTo>
                        <a:pt x="110" y="218"/>
                        <a:pt x="111" y="218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2" y="217"/>
                        <a:pt x="112" y="217"/>
                        <a:pt x="112" y="217"/>
                      </a:cubicBezTo>
                      <a:cubicBezTo>
                        <a:pt x="112" y="216"/>
                        <a:pt x="112" y="216"/>
                        <a:pt x="112" y="216"/>
                      </a:cubicBezTo>
                      <a:cubicBezTo>
                        <a:pt x="112" y="215"/>
                        <a:pt x="112" y="215"/>
                        <a:pt x="112" y="215"/>
                      </a:cubicBezTo>
                      <a:cubicBezTo>
                        <a:pt x="112" y="215"/>
                        <a:pt x="112" y="214"/>
                        <a:pt x="112" y="214"/>
                      </a:cubicBezTo>
                      <a:cubicBezTo>
                        <a:pt x="113" y="214"/>
                        <a:pt x="113" y="214"/>
                        <a:pt x="113" y="214"/>
                      </a:cubicBezTo>
                      <a:cubicBezTo>
                        <a:pt x="113" y="214"/>
                        <a:pt x="113" y="214"/>
                        <a:pt x="114" y="213"/>
                      </a:cubicBezTo>
                      <a:cubicBezTo>
                        <a:pt x="114" y="213"/>
                        <a:pt x="115" y="213"/>
                        <a:pt x="115" y="213"/>
                      </a:cubicBezTo>
                      <a:cubicBezTo>
                        <a:pt x="115" y="212"/>
                        <a:pt x="115" y="212"/>
                        <a:pt x="115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7" y="212"/>
                        <a:pt x="118" y="212"/>
                        <a:pt x="118" y="211"/>
                      </a:cubicBezTo>
                      <a:cubicBezTo>
                        <a:pt x="118" y="211"/>
                        <a:pt x="119" y="210"/>
                        <a:pt x="119" y="210"/>
                      </a:cubicBezTo>
                      <a:cubicBezTo>
                        <a:pt x="119" y="209"/>
                        <a:pt x="119" y="208"/>
                        <a:pt x="120" y="207"/>
                      </a:cubicBezTo>
                      <a:cubicBezTo>
                        <a:pt x="120" y="207"/>
                        <a:pt x="121" y="207"/>
                        <a:pt x="121" y="207"/>
                      </a:cubicBezTo>
                      <a:cubicBezTo>
                        <a:pt x="123" y="206"/>
                        <a:pt x="124" y="205"/>
                        <a:pt x="124" y="204"/>
                      </a:cubicBezTo>
                      <a:cubicBezTo>
                        <a:pt x="123" y="203"/>
                        <a:pt x="123" y="201"/>
                        <a:pt x="123" y="199"/>
                      </a:cubicBezTo>
                      <a:cubicBezTo>
                        <a:pt x="123" y="199"/>
                        <a:pt x="123" y="198"/>
                        <a:pt x="123" y="197"/>
                      </a:cubicBezTo>
                      <a:cubicBezTo>
                        <a:pt x="123" y="191"/>
                        <a:pt x="123" y="191"/>
                        <a:pt x="123" y="191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2" y="190"/>
                        <a:pt x="122" y="190"/>
                        <a:pt x="122" y="190"/>
                      </a:cubicBezTo>
                      <a:cubicBezTo>
                        <a:pt x="122" y="189"/>
                        <a:pt x="122" y="189"/>
                        <a:pt x="122" y="189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5" y="188"/>
                        <a:pt x="125" y="188"/>
                        <a:pt x="125" y="188"/>
                      </a:cubicBezTo>
                      <a:cubicBezTo>
                        <a:pt x="126" y="188"/>
                        <a:pt x="126" y="187"/>
                        <a:pt x="126" y="187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5"/>
                        <a:pt x="127" y="185"/>
                        <a:pt x="127" y="185"/>
                      </a:cubicBezTo>
                      <a:cubicBezTo>
                        <a:pt x="128" y="185"/>
                        <a:pt x="128" y="185"/>
                        <a:pt x="128" y="185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9" y="184"/>
                        <a:pt x="129" y="183"/>
                      </a:cubicBezTo>
                      <a:cubicBezTo>
                        <a:pt x="129" y="183"/>
                        <a:pt x="130" y="182"/>
                        <a:pt x="130" y="182"/>
                      </a:cubicBezTo>
                      <a:cubicBezTo>
                        <a:pt x="131" y="180"/>
                        <a:pt x="132" y="179"/>
                        <a:pt x="133" y="179"/>
                      </a:cubicBezTo>
                      <a:cubicBezTo>
                        <a:pt x="134" y="178"/>
                        <a:pt x="134" y="178"/>
                        <a:pt x="134" y="178"/>
                      </a:cubicBezTo>
                      <a:cubicBezTo>
                        <a:pt x="135" y="177"/>
                        <a:pt x="135" y="176"/>
                        <a:pt x="135" y="176"/>
                      </a:cubicBezTo>
                      <a:cubicBezTo>
                        <a:pt x="135" y="176"/>
                        <a:pt x="135" y="176"/>
                        <a:pt x="135" y="176"/>
                      </a:cubicBezTo>
                      <a:cubicBezTo>
                        <a:pt x="135" y="175"/>
                        <a:pt x="135" y="175"/>
                        <a:pt x="135" y="175"/>
                      </a:cubicBezTo>
                      <a:cubicBezTo>
                        <a:pt x="134" y="175"/>
                        <a:pt x="134" y="175"/>
                        <a:pt x="134" y="175"/>
                      </a:cubicBezTo>
                      <a:cubicBezTo>
                        <a:pt x="133" y="175"/>
                        <a:pt x="133" y="175"/>
                        <a:pt x="133" y="175"/>
                      </a:cubicBezTo>
                      <a:cubicBezTo>
                        <a:pt x="133" y="174"/>
                        <a:pt x="133" y="174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5" y="172"/>
                        <a:pt x="135" y="172"/>
                        <a:pt x="135" y="172"/>
                      </a:cubicBezTo>
                      <a:cubicBezTo>
                        <a:pt x="135" y="166"/>
                        <a:pt x="135" y="166"/>
                        <a:pt x="135" y="166"/>
                      </a:cubicBezTo>
                      <a:cubicBezTo>
                        <a:pt x="134" y="166"/>
                        <a:pt x="134" y="166"/>
                        <a:pt x="134" y="166"/>
                      </a:cubicBezTo>
                      <a:cubicBezTo>
                        <a:pt x="134" y="166"/>
                        <a:pt x="134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4" y="165"/>
                        <a:pt x="134" y="165"/>
                        <a:pt x="134" y="165"/>
                      </a:cubicBezTo>
                      <a:cubicBezTo>
                        <a:pt x="133" y="165"/>
                        <a:pt x="133" y="165"/>
                        <a:pt x="133" y="165"/>
                      </a:cubicBezTo>
                      <a:cubicBezTo>
                        <a:pt x="132" y="165"/>
                        <a:pt x="132" y="165"/>
                        <a:pt x="131" y="165"/>
                      </a:cubicBezTo>
                      <a:cubicBezTo>
                        <a:pt x="131" y="165"/>
                        <a:pt x="131" y="165"/>
                        <a:pt x="130" y="165"/>
                      </a:cubicBezTo>
                      <a:cubicBezTo>
                        <a:pt x="128" y="165"/>
                        <a:pt x="128" y="164"/>
                        <a:pt x="127" y="164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2"/>
                        <a:pt x="125" y="162"/>
                        <a:pt x="125" y="162"/>
                      </a:cubicBezTo>
                      <a:cubicBezTo>
                        <a:pt x="124" y="162"/>
                        <a:pt x="124" y="162"/>
                        <a:pt x="124" y="162"/>
                      </a:cubicBezTo>
                      <a:cubicBezTo>
                        <a:pt x="123" y="161"/>
                        <a:pt x="123" y="161"/>
                        <a:pt x="122" y="160"/>
                      </a:cubicBezTo>
                      <a:cubicBezTo>
                        <a:pt x="122" y="160"/>
                        <a:pt x="122" y="160"/>
                        <a:pt x="122" y="160"/>
                      </a:cubicBezTo>
                      <a:cubicBezTo>
                        <a:pt x="122" y="159"/>
                        <a:pt x="121" y="159"/>
                        <a:pt x="121" y="159"/>
                      </a:cubicBezTo>
                      <a:cubicBezTo>
                        <a:pt x="121" y="159"/>
                        <a:pt x="121" y="159"/>
                        <a:pt x="121" y="159"/>
                      </a:cubicBezTo>
                      <a:cubicBezTo>
                        <a:pt x="120" y="159"/>
                        <a:pt x="120" y="159"/>
                        <a:pt x="120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8" y="159"/>
                        <a:pt x="118" y="159"/>
                        <a:pt x="118" y="159"/>
                      </a:cubicBezTo>
                      <a:cubicBezTo>
                        <a:pt x="117" y="159"/>
                        <a:pt x="117" y="159"/>
                        <a:pt x="117" y="159"/>
                      </a:cubicBezTo>
                      <a:cubicBezTo>
                        <a:pt x="117" y="159"/>
                        <a:pt x="116" y="159"/>
                        <a:pt x="116" y="159"/>
                      </a:cubicBezTo>
                      <a:cubicBezTo>
                        <a:pt x="115" y="159"/>
                        <a:pt x="115" y="158"/>
                        <a:pt x="115" y="158"/>
                      </a:cubicBezTo>
                      <a:cubicBezTo>
                        <a:pt x="115" y="157"/>
                        <a:pt x="114" y="157"/>
                        <a:pt x="112" y="157"/>
                      </a:cubicBezTo>
                      <a:cubicBezTo>
                        <a:pt x="112" y="157"/>
                        <a:pt x="111" y="157"/>
                        <a:pt x="110" y="157"/>
                      </a:cubicBezTo>
                      <a:cubicBezTo>
                        <a:pt x="110" y="157"/>
                        <a:pt x="110" y="157"/>
                        <a:pt x="110" y="157"/>
                      </a:cubicBezTo>
                      <a:cubicBezTo>
                        <a:pt x="108" y="157"/>
                        <a:pt x="108" y="157"/>
                        <a:pt x="108" y="157"/>
                      </a:cubicBezTo>
                      <a:cubicBezTo>
                        <a:pt x="108" y="158"/>
                        <a:pt x="108" y="158"/>
                        <a:pt x="108" y="158"/>
                      </a:cubicBezTo>
                      <a:cubicBezTo>
                        <a:pt x="108" y="157"/>
                        <a:pt x="108" y="156"/>
                        <a:pt x="107" y="156"/>
                      </a:cubicBezTo>
                      <a:cubicBezTo>
                        <a:pt x="106" y="156"/>
                        <a:pt x="106" y="156"/>
                        <a:pt x="105" y="156"/>
                      </a:cubicBezTo>
                      <a:cubicBezTo>
                        <a:pt x="105" y="156"/>
                        <a:pt x="104" y="156"/>
                        <a:pt x="104" y="156"/>
                      </a:cubicBezTo>
                      <a:cubicBezTo>
                        <a:pt x="103" y="156"/>
                        <a:pt x="103" y="156"/>
                        <a:pt x="103" y="156"/>
                      </a:cubicBezTo>
                      <a:cubicBezTo>
                        <a:pt x="103" y="155"/>
                        <a:pt x="103" y="155"/>
                        <a:pt x="103" y="155"/>
                      </a:cubicBezTo>
                      <a:cubicBezTo>
                        <a:pt x="103" y="155"/>
                        <a:pt x="103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02" y="154"/>
                        <a:pt x="101" y="153"/>
                        <a:pt x="101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96" y="153"/>
                        <a:pt x="96" y="153"/>
                        <a:pt x="96" y="153"/>
                      </a:cubicBezTo>
                      <a:cubicBezTo>
                        <a:pt x="94" y="153"/>
                        <a:pt x="94" y="153"/>
                        <a:pt x="94" y="153"/>
                      </a:cubicBezTo>
                      <a:cubicBezTo>
                        <a:pt x="93" y="153"/>
                        <a:pt x="93" y="153"/>
                        <a:pt x="92" y="153"/>
                      </a:cubicBezTo>
                      <a:cubicBezTo>
                        <a:pt x="92" y="153"/>
                        <a:pt x="92" y="153"/>
                        <a:pt x="92" y="153"/>
                      </a:cubicBezTo>
                      <a:cubicBezTo>
                        <a:pt x="91" y="153"/>
                        <a:pt x="91" y="153"/>
                        <a:pt x="91" y="153"/>
                      </a:cubicBezTo>
                      <a:cubicBezTo>
                        <a:pt x="90" y="153"/>
                        <a:pt x="90" y="153"/>
                        <a:pt x="90" y="153"/>
                      </a:cubicBezTo>
                      <a:cubicBezTo>
                        <a:pt x="89" y="153"/>
                        <a:pt x="89" y="153"/>
                        <a:pt x="89" y="153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90" y="152"/>
                        <a:pt x="90" y="152"/>
                        <a:pt x="90" y="152"/>
                      </a:cubicBezTo>
                      <a:cubicBezTo>
                        <a:pt x="90" y="152"/>
                        <a:pt x="91" y="152"/>
                        <a:pt x="92" y="151"/>
                      </a:cubicBezTo>
                      <a:cubicBezTo>
                        <a:pt x="92" y="151"/>
                        <a:pt x="92" y="151"/>
                        <a:pt x="92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6" y="150"/>
                        <a:pt x="96" y="150"/>
                        <a:pt x="96" y="150"/>
                      </a:cubicBezTo>
                      <a:cubicBezTo>
                        <a:pt x="96" y="150"/>
                        <a:pt x="96" y="150"/>
                        <a:pt x="96" y="149"/>
                      </a:cubicBezTo>
                      <a:cubicBezTo>
                        <a:pt x="96" y="149"/>
                        <a:pt x="96" y="149"/>
                        <a:pt x="96" y="149"/>
                      </a:cubicBezTo>
                      <a:cubicBezTo>
                        <a:pt x="96" y="148"/>
                        <a:pt x="96" y="147"/>
                        <a:pt x="95" y="146"/>
                      </a:cubicBezTo>
                      <a:cubicBezTo>
                        <a:pt x="94" y="145"/>
                        <a:pt x="93" y="144"/>
                        <a:pt x="92" y="144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0" y="143"/>
                        <a:pt x="90" y="143"/>
                        <a:pt x="90" y="143"/>
                      </a:cubicBezTo>
                      <a:cubicBezTo>
                        <a:pt x="90" y="142"/>
                        <a:pt x="90" y="142"/>
                        <a:pt x="90" y="142"/>
                      </a:cubicBezTo>
                      <a:cubicBezTo>
                        <a:pt x="89" y="141"/>
                        <a:pt x="88" y="141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39"/>
                        <a:pt x="88" y="139"/>
                        <a:pt x="88" y="139"/>
                      </a:cubicBezTo>
                      <a:cubicBezTo>
                        <a:pt x="87" y="139"/>
                        <a:pt x="87" y="139"/>
                        <a:pt x="87" y="138"/>
                      </a:cubicBezTo>
                      <a:cubicBezTo>
                        <a:pt x="86" y="137"/>
                        <a:pt x="86" y="137"/>
                        <a:pt x="85" y="136"/>
                      </a:cubicBezTo>
                      <a:cubicBezTo>
                        <a:pt x="84" y="136"/>
                        <a:pt x="84" y="136"/>
                        <a:pt x="84" y="136"/>
                      </a:cubicBezTo>
                      <a:cubicBezTo>
                        <a:pt x="84" y="135"/>
                        <a:pt x="83" y="135"/>
                        <a:pt x="83" y="135"/>
                      </a:cubicBezTo>
                      <a:cubicBezTo>
                        <a:pt x="83" y="134"/>
                        <a:pt x="83" y="134"/>
                        <a:pt x="83" y="134"/>
                      </a:cubicBezTo>
                      <a:cubicBezTo>
                        <a:pt x="82" y="134"/>
                        <a:pt x="81" y="133"/>
                        <a:pt x="81" y="133"/>
                      </a:cubicBezTo>
                      <a:cubicBezTo>
                        <a:pt x="80" y="133"/>
                        <a:pt x="80" y="133"/>
                        <a:pt x="80" y="133"/>
                      </a:cubicBezTo>
                      <a:cubicBezTo>
                        <a:pt x="78" y="133"/>
                        <a:pt x="78" y="133"/>
                        <a:pt x="78" y="133"/>
                      </a:cubicBezTo>
                      <a:cubicBezTo>
                        <a:pt x="78" y="131"/>
                        <a:pt x="78" y="131"/>
                        <a:pt x="78" y="131"/>
                      </a:cubicBezTo>
                      <a:cubicBezTo>
                        <a:pt x="77" y="132"/>
                        <a:pt x="77" y="132"/>
                        <a:pt x="77" y="132"/>
                      </a:cubicBezTo>
                      <a:cubicBezTo>
                        <a:pt x="76" y="132"/>
                        <a:pt x="75" y="132"/>
                        <a:pt x="75" y="132"/>
                      </a:cubicBezTo>
                      <a:cubicBezTo>
                        <a:pt x="74" y="132"/>
                        <a:pt x="74" y="132"/>
                        <a:pt x="73" y="131"/>
                      </a:cubicBezTo>
                      <a:cubicBezTo>
                        <a:pt x="72" y="131"/>
                        <a:pt x="72" y="131"/>
                        <a:pt x="72" y="131"/>
                      </a:cubicBezTo>
                      <a:cubicBezTo>
                        <a:pt x="72" y="130"/>
                        <a:pt x="72" y="130"/>
                        <a:pt x="72" y="130"/>
                      </a:cubicBezTo>
                      <a:cubicBezTo>
                        <a:pt x="72" y="130"/>
                        <a:pt x="72" y="129"/>
                        <a:pt x="71" y="129"/>
                      </a:cubicBezTo>
                      <a:cubicBezTo>
                        <a:pt x="70" y="129"/>
                        <a:pt x="70" y="129"/>
                        <a:pt x="70" y="129"/>
                      </a:cubicBezTo>
                      <a:cubicBezTo>
                        <a:pt x="70" y="128"/>
                        <a:pt x="70" y="128"/>
                        <a:pt x="70" y="128"/>
                      </a:cubicBezTo>
                      <a:cubicBezTo>
                        <a:pt x="70" y="128"/>
                        <a:pt x="70" y="128"/>
                        <a:pt x="70" y="127"/>
                      </a:cubicBezTo>
                      <a:cubicBezTo>
                        <a:pt x="69" y="126"/>
                        <a:pt x="68" y="126"/>
                        <a:pt x="68" y="126"/>
                      </a:cubicBezTo>
                      <a:cubicBezTo>
                        <a:pt x="67" y="126"/>
                        <a:pt x="66" y="126"/>
                        <a:pt x="66" y="126"/>
                      </a:cubicBezTo>
                      <a:cubicBezTo>
                        <a:pt x="65" y="126"/>
                        <a:pt x="65" y="126"/>
                        <a:pt x="65" y="126"/>
                      </a:cubicBezTo>
                      <a:cubicBezTo>
                        <a:pt x="64" y="126"/>
                        <a:pt x="64" y="126"/>
                        <a:pt x="63" y="126"/>
                      </a:cubicBezTo>
                      <a:cubicBezTo>
                        <a:pt x="64" y="125"/>
                        <a:pt x="64" y="125"/>
                        <a:pt x="64" y="125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64" y="123"/>
                        <a:pt x="64" y="123"/>
                        <a:pt x="64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2"/>
                        <a:pt x="63" y="122"/>
                        <a:pt x="63" y="122"/>
                      </a:cubicBezTo>
                      <a:cubicBezTo>
                        <a:pt x="61" y="122"/>
                        <a:pt x="61" y="122"/>
                        <a:pt x="61" y="122"/>
                      </a:cubicBezTo>
                      <a:cubicBezTo>
                        <a:pt x="60" y="122"/>
                        <a:pt x="60" y="122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59" y="123"/>
                        <a:pt x="59" y="123"/>
                        <a:pt x="59" y="123"/>
                      </a:cubicBezTo>
                      <a:cubicBezTo>
                        <a:pt x="58" y="123"/>
                        <a:pt x="57" y="122"/>
                        <a:pt x="57" y="121"/>
                      </a:cubicBezTo>
                      <a:cubicBezTo>
                        <a:pt x="58" y="120"/>
                        <a:pt x="58" y="120"/>
                        <a:pt x="58" y="120"/>
                      </a:cubicBezTo>
                      <a:cubicBezTo>
                        <a:pt x="56" y="120"/>
                        <a:pt x="56" y="120"/>
                        <a:pt x="56" y="120"/>
                      </a:cubicBezTo>
                      <a:cubicBezTo>
                        <a:pt x="55" y="120"/>
                        <a:pt x="55" y="121"/>
                        <a:pt x="54" y="121"/>
                      </a:cubicBezTo>
                      <a:cubicBezTo>
                        <a:pt x="53" y="121"/>
                        <a:pt x="52" y="120"/>
                        <a:pt x="52" y="120"/>
                      </a:cubicBezTo>
                      <a:cubicBezTo>
                        <a:pt x="51" y="120"/>
                        <a:pt x="50" y="119"/>
                        <a:pt x="50" y="119"/>
                      </a:cubicBezTo>
                      <a:cubicBezTo>
                        <a:pt x="49" y="119"/>
                        <a:pt x="49" y="118"/>
                        <a:pt x="48" y="118"/>
                      </a:cubicBezTo>
                      <a:cubicBezTo>
                        <a:pt x="47" y="118"/>
                        <a:pt x="46" y="117"/>
                        <a:pt x="46" y="117"/>
                      </a:cubicBezTo>
                      <a:cubicBezTo>
                        <a:pt x="45" y="117"/>
                        <a:pt x="45" y="117"/>
                        <a:pt x="45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3" y="117"/>
                        <a:pt x="43" y="118"/>
                        <a:pt x="43" y="118"/>
                      </a:cubicBezTo>
                      <a:cubicBezTo>
                        <a:pt x="43" y="118"/>
                        <a:pt x="43" y="118"/>
                        <a:pt x="43" y="118"/>
                      </a:cubicBezTo>
                      <a:cubicBezTo>
                        <a:pt x="42" y="117"/>
                        <a:pt x="40" y="117"/>
                        <a:pt x="39" y="117"/>
                      </a:cubicBezTo>
                      <a:cubicBezTo>
                        <a:pt x="38" y="117"/>
                        <a:pt x="38" y="117"/>
                        <a:pt x="38" y="117"/>
                      </a:cubicBez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19"/>
                        <a:pt x="36" y="119"/>
                        <a:pt x="35" y="120"/>
                      </a:cubicBezTo>
                      <a:cubicBezTo>
                        <a:pt x="35" y="120"/>
                        <a:pt x="35" y="120"/>
                        <a:pt x="34" y="120"/>
                      </a:cubicBezTo>
                      <a:cubicBezTo>
                        <a:pt x="33" y="120"/>
                        <a:pt x="33" y="120"/>
                        <a:pt x="33" y="120"/>
                      </a:cubicBezTo>
                      <a:cubicBezTo>
                        <a:pt x="32" y="120"/>
                        <a:pt x="32" y="120"/>
                        <a:pt x="32" y="120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31" y="122"/>
                        <a:pt x="32" y="122"/>
                        <a:pt x="32" y="123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6"/>
                        <a:pt x="32" y="126"/>
                      </a:cubicBezTo>
                      <a:cubicBezTo>
                        <a:pt x="32" y="126"/>
                        <a:pt x="32" y="126"/>
                        <a:pt x="32" y="126"/>
                      </a:cubicBezTo>
                      <a:cubicBezTo>
                        <a:pt x="31" y="126"/>
                        <a:pt x="31" y="126"/>
                        <a:pt x="31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5"/>
                        <a:pt x="30" y="125"/>
                        <a:pt x="30" y="125"/>
                      </a:cubicBezTo>
                      <a:cubicBezTo>
                        <a:pt x="30" y="125"/>
                        <a:pt x="30" y="125"/>
                        <a:pt x="29" y="125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3"/>
                        <a:pt x="29" y="123"/>
                        <a:pt x="29" y="123"/>
                      </a:cubicBezTo>
                      <a:cubicBezTo>
                        <a:pt x="28" y="122"/>
                        <a:pt x="27" y="122"/>
                        <a:pt x="27" y="122"/>
                      </a:cubicBezTo>
                      <a:cubicBezTo>
                        <a:pt x="26" y="122"/>
                        <a:pt x="26" y="122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4" y="123"/>
                        <a:pt x="23" y="123"/>
                        <a:pt x="23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2"/>
                        <a:pt x="21" y="122"/>
                        <a:pt x="20" y="122"/>
                      </a:cubicBezTo>
                      <a:cubicBezTo>
                        <a:pt x="20" y="121"/>
                        <a:pt x="20" y="121"/>
                        <a:pt x="20" y="121"/>
                      </a:cubicBezTo>
                      <a:cubicBezTo>
                        <a:pt x="20" y="121"/>
                        <a:pt x="20" y="120"/>
                        <a:pt x="20" y="120"/>
                      </a:cubicBezTo>
                      <a:cubicBezTo>
                        <a:pt x="19" y="120"/>
                        <a:pt x="19" y="120"/>
                        <a:pt x="19" y="120"/>
                      </a:cubicBezTo>
                      <a:cubicBezTo>
                        <a:pt x="19" y="119"/>
                        <a:pt x="19" y="119"/>
                        <a:pt x="19" y="118"/>
                      </a:cubicBezTo>
                      <a:cubicBezTo>
                        <a:pt x="19" y="118"/>
                        <a:pt x="19" y="118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9" y="117"/>
                        <a:pt x="20" y="117"/>
                        <a:pt x="20" y="117"/>
                      </a:cubicBezTo>
                      <a:cubicBezTo>
                        <a:pt x="21" y="117"/>
                        <a:pt x="22" y="116"/>
                        <a:pt x="23" y="115"/>
                      </a:cubicBezTo>
                      <a:cubicBezTo>
                        <a:pt x="24" y="114"/>
                        <a:pt x="23" y="113"/>
                        <a:pt x="23" y="112"/>
                      </a:cubicBezTo>
                      <a:cubicBezTo>
                        <a:pt x="23" y="112"/>
                        <a:pt x="23" y="112"/>
                        <a:pt x="23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22" y="112"/>
                        <a:pt x="22" y="111"/>
                        <a:pt x="22" y="111"/>
                      </a:cubicBezTo>
                      <a:cubicBezTo>
                        <a:pt x="22" y="110"/>
                        <a:pt x="22" y="109"/>
                        <a:pt x="22" y="109"/>
                      </a:cubicBezTo>
                      <a:cubicBezTo>
                        <a:pt x="22" y="108"/>
                        <a:pt x="22" y="107"/>
                        <a:pt x="22" y="107"/>
                      </a:cubicBezTo>
                      <a:cubicBezTo>
                        <a:pt x="22" y="107"/>
                        <a:pt x="21" y="106"/>
                        <a:pt x="20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8" y="106"/>
                        <a:pt x="18" y="106"/>
                        <a:pt x="18" y="106"/>
                      </a:cubicBezTo>
                      <a:cubicBezTo>
                        <a:pt x="17" y="106"/>
                        <a:pt x="17" y="106"/>
                        <a:pt x="17" y="106"/>
                      </a:cubicBezTo>
                      <a:cubicBezTo>
                        <a:pt x="16" y="106"/>
                        <a:pt x="16" y="105"/>
                        <a:pt x="16" y="105"/>
                      </a:cubicBezTo>
                      <a:cubicBezTo>
                        <a:pt x="16" y="105"/>
                        <a:pt x="16" y="105"/>
                        <a:pt x="16" y="105"/>
                      </a:cubicBezTo>
                      <a:cubicBezTo>
                        <a:pt x="16" y="105"/>
                        <a:pt x="16" y="104"/>
                        <a:pt x="16" y="103"/>
                      </a:cubicBezTo>
                      <a:cubicBezTo>
                        <a:pt x="16" y="103"/>
                        <a:pt x="16" y="103"/>
                        <a:pt x="16" y="103"/>
                      </a:cubicBezTo>
                      <a:cubicBezTo>
                        <a:pt x="17" y="104"/>
                        <a:pt x="17" y="104"/>
                        <a:pt x="17" y="104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17" y="101"/>
                        <a:pt x="17" y="100"/>
                        <a:pt x="17" y="99"/>
                      </a:cubicBez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9" y="99"/>
                        <a:pt x="19" y="99"/>
                        <a:pt x="19" y="99"/>
                      </a:cubicBezTo>
                      <a:cubicBezTo>
                        <a:pt x="20" y="99"/>
                        <a:pt x="21" y="99"/>
                        <a:pt x="22" y="96"/>
                      </a:cubicBezTo>
                      <a:cubicBezTo>
                        <a:pt x="22" y="95"/>
                        <a:pt x="22" y="94"/>
                        <a:pt x="22" y="93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0" y="91"/>
                        <a:pt x="20" y="91"/>
                        <a:pt x="20" y="91"/>
                      </a:cubicBezTo>
                      <a:cubicBezTo>
                        <a:pt x="20" y="91"/>
                        <a:pt x="20" y="91"/>
                        <a:pt x="19" y="91"/>
                      </a:cubicBezTo>
                      <a:cubicBezTo>
                        <a:pt x="19" y="91"/>
                        <a:pt x="18" y="91"/>
                        <a:pt x="18" y="92"/>
                      </a:cubicBezTo>
                      <a:cubicBezTo>
                        <a:pt x="16" y="92"/>
                        <a:pt x="16" y="93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4" y="94"/>
                        <a:pt x="14" y="94"/>
                        <a:pt x="14" y="94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2" y="97"/>
                        <a:pt x="12" y="97"/>
                      </a:cubicBezTo>
                      <a:cubicBezTo>
                        <a:pt x="11" y="97"/>
                        <a:pt x="11" y="97"/>
                        <a:pt x="11" y="97"/>
                      </a:cubicBez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10" y="98"/>
                        <a:pt x="9" y="99"/>
                        <a:pt x="9" y="100"/>
                      </a:cubicBez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9" y="97"/>
                        <a:pt x="9" y="97"/>
                        <a:pt x="9" y="97"/>
                      </a:cubicBezTo>
                      <a:cubicBezTo>
                        <a:pt x="9" y="96"/>
                        <a:pt x="8" y="96"/>
                        <a:pt x="8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5"/>
                        <a:pt x="7" y="95"/>
                        <a:pt x="7" y="95"/>
                      </a:cubicBezTo>
                      <a:cubicBezTo>
                        <a:pt x="7" y="94"/>
                        <a:pt x="7" y="94"/>
                        <a:pt x="7" y="94"/>
                      </a:cubicBezTo>
                      <a:cubicBezTo>
                        <a:pt x="7" y="93"/>
                        <a:pt x="7" y="93"/>
                        <a:pt x="7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0"/>
                        <a:pt x="10" y="89"/>
                        <a:pt x="10" y="89"/>
                      </a:cubicBezTo>
                      <a:cubicBezTo>
                        <a:pt x="10" y="89"/>
                        <a:pt x="10" y="89"/>
                        <a:pt x="10" y="89"/>
                      </a:cubicBezTo>
                      <a:cubicBezTo>
                        <a:pt x="12" y="89"/>
                        <a:pt x="12" y="89"/>
                        <a:pt x="12" y="89"/>
                      </a:cubicBezTo>
                      <a:cubicBezTo>
                        <a:pt x="12" y="88"/>
                        <a:pt x="12" y="88"/>
                        <a:pt x="12" y="88"/>
                      </a:cubicBezTo>
                      <a:cubicBezTo>
                        <a:pt x="12" y="87"/>
                        <a:pt x="12" y="87"/>
                        <a:pt x="12" y="87"/>
                      </a:cubicBezTo>
                      <a:cubicBezTo>
                        <a:pt x="11" y="86"/>
                        <a:pt x="12" y="85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3" y="83"/>
                        <a:pt x="13" y="82"/>
                        <a:pt x="13" y="82"/>
                      </a:cubicBezTo>
                      <a:cubicBezTo>
                        <a:pt x="13" y="82"/>
                        <a:pt x="13" y="82"/>
                        <a:pt x="13" y="82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4" y="81"/>
                        <a:pt x="14" y="81"/>
                        <a:pt x="14" y="81"/>
                      </a:cubicBezTo>
                      <a:cubicBezTo>
                        <a:pt x="14" y="80"/>
                        <a:pt x="14" y="80"/>
                        <a:pt x="14" y="80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6" y="79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7" y="77"/>
                        <a:pt x="17" y="76"/>
                        <a:pt x="18" y="76"/>
                      </a:cubicBezTo>
                      <a:cubicBezTo>
                        <a:pt x="19" y="75"/>
                        <a:pt x="20" y="74"/>
                        <a:pt x="20" y="73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2" y="73"/>
                        <a:pt x="23" y="73"/>
                        <a:pt x="23" y="73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25" y="73"/>
                        <a:pt x="26" y="72"/>
                        <a:pt x="27" y="72"/>
                      </a:cubicBezTo>
                      <a:cubicBezTo>
                        <a:pt x="27" y="71"/>
                        <a:pt x="27" y="71"/>
                        <a:pt x="27" y="71"/>
                      </a:cubicBezTo>
                      <a:cubicBezTo>
                        <a:pt x="28" y="71"/>
                        <a:pt x="29" y="70"/>
                        <a:pt x="30" y="70"/>
                      </a:cubicBezTo>
                      <a:cubicBezTo>
                        <a:pt x="30" y="70"/>
                        <a:pt x="30" y="70"/>
                        <a:pt x="30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2" y="71"/>
                        <a:pt x="33" y="72"/>
                        <a:pt x="33" y="73"/>
                      </a:cubicBezTo>
                      <a:cubicBezTo>
                        <a:pt x="33" y="75"/>
                        <a:pt x="33" y="76"/>
                        <a:pt x="33" y="77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1" y="77"/>
                        <a:pt x="31" y="77"/>
                        <a:pt x="31" y="77"/>
                      </a:cubicBezTo>
                      <a:cubicBezTo>
                        <a:pt x="31" y="79"/>
                        <a:pt x="31" y="79"/>
                        <a:pt x="31" y="79"/>
                      </a:cubicBezTo>
                      <a:cubicBezTo>
                        <a:pt x="31" y="80"/>
                        <a:pt x="32" y="80"/>
                        <a:pt x="32" y="80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2" y="82"/>
                        <a:pt x="32" y="82"/>
                        <a:pt x="32" y="82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6" y="82"/>
                        <a:pt x="36" y="79"/>
                        <a:pt x="36" y="78"/>
                      </a:cubicBezTo>
                      <a:cubicBezTo>
                        <a:pt x="36" y="77"/>
                        <a:pt x="36" y="76"/>
                        <a:pt x="36" y="76"/>
                      </a:cubicBezTo>
                      <a:cubicBezTo>
                        <a:pt x="36" y="76"/>
                        <a:pt x="36" y="76"/>
                        <a:pt x="36" y="76"/>
                      </a:cubicBezTo>
                      <a:cubicBezTo>
                        <a:pt x="37" y="76"/>
                        <a:pt x="37" y="76"/>
                        <a:pt x="37" y="76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9" y="73"/>
                        <a:pt x="39" y="73"/>
                        <a:pt x="39" y="73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0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1" y="69"/>
                        <a:pt x="42" y="69"/>
                        <a:pt x="42" y="68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2" y="68"/>
                        <a:pt x="43" y="67"/>
                        <a:pt x="43" y="67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7"/>
                        <a:pt x="45" y="67"/>
                        <a:pt x="45" y="67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3" y="64"/>
                        <a:pt x="43" y="64"/>
                        <a:pt x="43" y="64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6" y="63"/>
                        <a:pt x="46" y="63"/>
                        <a:pt x="46" y="63"/>
                      </a:cubicBezTo>
                      <a:cubicBezTo>
                        <a:pt x="47" y="63"/>
                        <a:pt x="47" y="63"/>
                        <a:pt x="47" y="62"/>
                      </a:cubicBezTo>
                      <a:cubicBezTo>
                        <a:pt x="48" y="62"/>
                        <a:pt x="48" y="61"/>
                        <a:pt x="49" y="60"/>
                      </a:cubicBezTo>
                      <a:cubicBezTo>
                        <a:pt x="50" y="60"/>
                        <a:pt x="50" y="59"/>
                        <a:pt x="51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52" y="59"/>
                        <a:pt x="53" y="59"/>
                        <a:pt x="53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4" y="58"/>
                        <a:pt x="54" y="57"/>
                        <a:pt x="54" y="57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6" y="56"/>
                        <a:pt x="56" y="56"/>
                        <a:pt x="56" y="55"/>
                      </a:cubicBezTo>
                      <a:cubicBezTo>
                        <a:pt x="56" y="54"/>
                        <a:pt x="56" y="54"/>
                        <a:pt x="56" y="54"/>
                      </a:cubicBezTo>
                      <a:cubicBezTo>
                        <a:pt x="56" y="52"/>
                        <a:pt x="56" y="52"/>
                        <a:pt x="56" y="52"/>
                      </a:cubicBezTo>
                      <a:cubicBezTo>
                        <a:pt x="56" y="52"/>
                        <a:pt x="57" y="52"/>
                        <a:pt x="57" y="51"/>
                      </a:cubicBezTo>
                      <a:cubicBezTo>
                        <a:pt x="58" y="50"/>
                        <a:pt x="59" y="48"/>
                        <a:pt x="61" y="47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3" y="47"/>
                        <a:pt x="63" y="47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6" y="46"/>
                        <a:pt x="66" y="46"/>
                        <a:pt x="66" y="46"/>
                      </a:cubicBezTo>
                      <a:cubicBezTo>
                        <a:pt x="67" y="46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3"/>
                        <a:pt x="69" y="42"/>
                        <a:pt x="69" y="42"/>
                      </a:cubicBezTo>
                      <a:cubicBezTo>
                        <a:pt x="69" y="41"/>
                        <a:pt x="69" y="41"/>
                        <a:pt x="69" y="41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70" y="39"/>
                        <a:pt x="70" y="39"/>
                        <a:pt x="70" y="39"/>
                      </a:cubicBezTo>
                      <a:cubicBezTo>
                        <a:pt x="70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2" y="39"/>
                        <a:pt x="72" y="39"/>
                        <a:pt x="72" y="39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5" y="37"/>
                        <a:pt x="75" y="37"/>
                        <a:pt x="75" y="37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7" y="36"/>
                        <a:pt x="78" y="35"/>
                        <a:pt x="78" y="35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2" y="34"/>
                        <a:pt x="82" y="34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3" y="33"/>
                        <a:pt x="83" y="32"/>
                        <a:pt x="83" y="31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0" y="30"/>
                        <a:pt x="80" y="30"/>
                        <a:pt x="80" y="30"/>
                      </a:cubicBezTo>
                      <a:cubicBezTo>
                        <a:pt x="79" y="30"/>
                        <a:pt x="79" y="30"/>
                        <a:pt x="79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7" y="30"/>
                        <a:pt x="77" y="30"/>
                        <a:pt x="77" y="30"/>
                      </a:cubicBezTo>
                      <a:cubicBezTo>
                        <a:pt x="78" y="30"/>
                        <a:pt x="78" y="30"/>
                        <a:pt x="78" y="30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9" y="29"/>
                        <a:pt x="79" y="29"/>
                        <a:pt x="79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6"/>
                        <a:pt x="93" y="26"/>
                        <a:pt x="93" y="26"/>
                      </a:cubicBezTo>
                      <a:cubicBezTo>
                        <a:pt x="94" y="26"/>
                        <a:pt x="94" y="26"/>
                        <a:pt x="94" y="26"/>
                      </a:cubicBezTo>
                      <a:cubicBezTo>
                        <a:pt x="95" y="26"/>
                        <a:pt x="95" y="26"/>
                        <a:pt x="95" y="26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7" y="23"/>
                        <a:pt x="97" y="23"/>
                        <a:pt x="97" y="23"/>
                      </a:cubicBezTo>
                      <a:cubicBezTo>
                        <a:pt x="97" y="23"/>
                        <a:pt x="97" y="23"/>
                        <a:pt x="98" y="23"/>
                      </a:cubicBezTo>
                      <a:cubicBezTo>
                        <a:pt x="98" y="23"/>
                        <a:pt x="99" y="23"/>
                        <a:pt x="99" y="23"/>
                      </a:cubicBezTo>
                      <a:cubicBezTo>
                        <a:pt x="100" y="23"/>
                        <a:pt x="100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103" y="23"/>
                        <a:pt x="103" y="22"/>
                        <a:pt x="103" y="22"/>
                      </a:cubicBezTo>
                      <a:cubicBezTo>
                        <a:pt x="104" y="21"/>
                        <a:pt x="104" y="21"/>
                        <a:pt x="104" y="20"/>
                      </a:cubicBezTo>
                      <a:cubicBezTo>
                        <a:pt x="103" y="19"/>
                        <a:pt x="103" y="18"/>
                        <a:pt x="103" y="18"/>
                      </a:cubicBezTo>
                      <a:cubicBezTo>
                        <a:pt x="103" y="18"/>
                        <a:pt x="103" y="18"/>
                        <a:pt x="103" y="18"/>
                      </a:cubicBezTo>
                      <a:cubicBezTo>
                        <a:pt x="102" y="17"/>
                        <a:pt x="102" y="17"/>
                        <a:pt x="102" y="16"/>
                      </a:cubicBezTo>
                      <a:cubicBezTo>
                        <a:pt x="102" y="11"/>
                        <a:pt x="102" y="11"/>
                        <a:pt x="102" y="11"/>
                      </a:cubicBezTo>
                      <a:cubicBezTo>
                        <a:pt x="101" y="11"/>
                        <a:pt x="101" y="11"/>
                        <a:pt x="101" y="11"/>
                      </a:cubicBezTo>
                      <a:cubicBezTo>
                        <a:pt x="100" y="11"/>
                        <a:pt x="100" y="12"/>
                        <a:pt x="99" y="12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8" y="13"/>
                        <a:pt x="98" y="13"/>
                        <a:pt x="98" y="13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8" y="9"/>
                        <a:pt x="97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0" y="8"/>
                        <a:pt x="90" y="8"/>
                        <a:pt x="90" y="8"/>
                      </a:cubicBezTo>
                      <a:cubicBezTo>
                        <a:pt x="89" y="8"/>
                        <a:pt x="89" y="9"/>
                        <a:pt x="88" y="9"/>
                      </a:cubicBezTo>
                      <a:cubicBezTo>
                        <a:pt x="88" y="10"/>
                        <a:pt x="88" y="11"/>
                        <a:pt x="87" y="11"/>
                      </a:cubicBezTo>
                      <a:cubicBezTo>
                        <a:pt x="87" y="11"/>
                        <a:pt x="86" y="11"/>
                        <a:pt x="86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1" y="13"/>
                        <a:pt x="81" y="13"/>
                        <a:pt x="81" y="13"/>
                      </a:cubicBezTo>
                      <a:cubicBezTo>
                        <a:pt x="82" y="14"/>
                        <a:pt x="82" y="15"/>
                        <a:pt x="81" y="15"/>
                      </a:cubicBezTo>
                      <a:cubicBezTo>
                        <a:pt x="81" y="15"/>
                        <a:pt x="81" y="15"/>
                        <a:pt x="81" y="15"/>
                      </a:cubicBezTo>
                      <a:cubicBezTo>
                        <a:pt x="80" y="16"/>
                        <a:pt x="80" y="16"/>
                        <a:pt x="80" y="17"/>
                      </a:cubicBezTo>
                      <a:cubicBezTo>
                        <a:pt x="80" y="17"/>
                        <a:pt x="80" y="17"/>
                        <a:pt x="80" y="17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8" y="18"/>
                        <a:pt x="77" y="19"/>
                        <a:pt x="76" y="19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1"/>
                        <a:pt x="74" y="21"/>
                        <a:pt x="74" y="21"/>
                      </a:cubicBezTo>
                      <a:cubicBezTo>
                        <a:pt x="73" y="21"/>
                        <a:pt x="73" y="22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3" y="22"/>
                        <a:pt x="73" y="21"/>
                      </a:cubicBezTo>
                      <a:cubicBezTo>
                        <a:pt x="73" y="20"/>
                        <a:pt x="73" y="19"/>
                        <a:pt x="72" y="18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7"/>
                        <a:pt x="72" y="17"/>
                        <a:pt x="72" y="17"/>
                      </a:cubicBezTo>
                      <a:cubicBezTo>
                        <a:pt x="72" y="17"/>
                        <a:pt x="72" y="16"/>
                        <a:pt x="72" y="16"/>
                      </a:cubicBezTo>
                      <a:cubicBezTo>
                        <a:pt x="72" y="16"/>
                        <a:pt x="72" y="16"/>
                        <a:pt x="72" y="16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4" y="14"/>
                        <a:pt x="74" y="14"/>
                        <a:pt x="74" y="14"/>
                      </a:cubicBezTo>
                      <a:cubicBezTo>
                        <a:pt x="75" y="14"/>
                        <a:pt x="75" y="13"/>
                        <a:pt x="75" y="13"/>
                      </a:cubicBezTo>
                      <a:cubicBezTo>
                        <a:pt x="75" y="13"/>
                        <a:pt x="75" y="13"/>
                        <a:pt x="75" y="13"/>
                      </a:cubicBezTo>
                      <a:cubicBezTo>
                        <a:pt x="75" y="11"/>
                        <a:pt x="75" y="11"/>
                        <a:pt x="75" y="11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6" y="10"/>
                        <a:pt x="76" y="10"/>
                        <a:pt x="76" y="10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1" y="9"/>
                        <a:pt x="82" y="8"/>
                        <a:pt x="82" y="8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5" y="7"/>
                        <a:pt x="85" y="7"/>
                        <a:pt x="85" y="7"/>
                      </a:cubicBezTo>
                      <a:cubicBezTo>
                        <a:pt x="86" y="7"/>
                        <a:pt x="86" y="7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8" y="5"/>
                        <a:pt x="88" y="5"/>
                        <a:pt x="88" y="4"/>
                      </a:cubicBezTo>
                      <a:cubicBezTo>
                        <a:pt x="89" y="3"/>
                        <a:pt x="89" y="2"/>
                        <a:pt x="89" y="2"/>
                      </a:cubicBezTo>
                      <a:cubicBezTo>
                        <a:pt x="88" y="0"/>
                        <a:pt x="87" y="0"/>
                        <a:pt x="8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9" name="Freeform 43"/>
                <p:cNvSpPr>
                  <a:spLocks noEditPoints="1"/>
                </p:cNvSpPr>
                <p:nvPr/>
              </p:nvSpPr>
              <p:spPr bwMode="auto">
                <a:xfrm>
                  <a:off x="4164" y="2301"/>
                  <a:ext cx="31" cy="55"/>
                </a:xfrm>
                <a:custGeom>
                  <a:avLst/>
                  <a:gdLst>
                    <a:gd name="T0" fmla="*/ 12 w 13"/>
                    <a:gd name="T1" fmla="*/ 0 h 23"/>
                    <a:gd name="T2" fmla="*/ 12 w 13"/>
                    <a:gd name="T3" fmla="*/ 0 h 23"/>
                    <a:gd name="T4" fmla="*/ 12 w 13"/>
                    <a:gd name="T5" fmla="*/ 0 h 23"/>
                    <a:gd name="T6" fmla="*/ 12 w 13"/>
                    <a:gd name="T7" fmla="*/ 0 h 23"/>
                    <a:gd name="T8" fmla="*/ 9 w 13"/>
                    <a:gd name="T9" fmla="*/ 0 h 23"/>
                    <a:gd name="T10" fmla="*/ 7 w 13"/>
                    <a:gd name="T11" fmla="*/ 2 h 23"/>
                    <a:gd name="T12" fmla="*/ 6 w 13"/>
                    <a:gd name="T13" fmla="*/ 4 h 23"/>
                    <a:gd name="T14" fmla="*/ 5 w 13"/>
                    <a:gd name="T15" fmla="*/ 6 h 23"/>
                    <a:gd name="T16" fmla="*/ 5 w 13"/>
                    <a:gd name="T17" fmla="*/ 6 h 23"/>
                    <a:gd name="T18" fmla="*/ 4 w 13"/>
                    <a:gd name="T19" fmla="*/ 7 h 23"/>
                    <a:gd name="T20" fmla="*/ 3 w 13"/>
                    <a:gd name="T21" fmla="*/ 9 h 23"/>
                    <a:gd name="T22" fmla="*/ 3 w 13"/>
                    <a:gd name="T23" fmla="*/ 9 h 23"/>
                    <a:gd name="T24" fmla="*/ 3 w 13"/>
                    <a:gd name="T25" fmla="*/ 10 h 23"/>
                    <a:gd name="T26" fmla="*/ 2 w 13"/>
                    <a:gd name="T27" fmla="*/ 14 h 23"/>
                    <a:gd name="T28" fmla="*/ 2 w 13"/>
                    <a:gd name="T29" fmla="*/ 14 h 23"/>
                    <a:gd name="T30" fmla="*/ 1 w 13"/>
                    <a:gd name="T31" fmla="*/ 14 h 23"/>
                    <a:gd name="T32" fmla="*/ 0 w 13"/>
                    <a:gd name="T33" fmla="*/ 19 h 23"/>
                    <a:gd name="T34" fmla="*/ 1 w 13"/>
                    <a:gd name="T35" fmla="*/ 21 h 23"/>
                    <a:gd name="T36" fmla="*/ 0 w 13"/>
                    <a:gd name="T37" fmla="*/ 22 h 23"/>
                    <a:gd name="T38" fmla="*/ 1 w 13"/>
                    <a:gd name="T39" fmla="*/ 23 h 23"/>
                    <a:gd name="T40" fmla="*/ 2 w 13"/>
                    <a:gd name="T41" fmla="*/ 23 h 23"/>
                    <a:gd name="T42" fmla="*/ 6 w 13"/>
                    <a:gd name="T43" fmla="*/ 19 h 23"/>
                    <a:gd name="T44" fmla="*/ 6 w 13"/>
                    <a:gd name="T45" fmla="*/ 18 h 23"/>
                    <a:gd name="T46" fmla="*/ 7 w 13"/>
                    <a:gd name="T47" fmla="*/ 18 h 23"/>
                    <a:gd name="T48" fmla="*/ 7 w 13"/>
                    <a:gd name="T49" fmla="*/ 16 h 23"/>
                    <a:gd name="T50" fmla="*/ 7 w 13"/>
                    <a:gd name="T51" fmla="*/ 14 h 23"/>
                    <a:gd name="T52" fmla="*/ 7 w 13"/>
                    <a:gd name="T53" fmla="*/ 14 h 23"/>
                    <a:gd name="T54" fmla="*/ 7 w 13"/>
                    <a:gd name="T55" fmla="*/ 13 h 23"/>
                    <a:gd name="T56" fmla="*/ 7 w 13"/>
                    <a:gd name="T57" fmla="*/ 12 h 23"/>
                    <a:gd name="T58" fmla="*/ 7 w 13"/>
                    <a:gd name="T59" fmla="*/ 12 h 23"/>
                    <a:gd name="T60" fmla="*/ 8 w 13"/>
                    <a:gd name="T61" fmla="*/ 10 h 23"/>
                    <a:gd name="T62" fmla="*/ 8 w 13"/>
                    <a:gd name="T63" fmla="*/ 10 h 23"/>
                    <a:gd name="T64" fmla="*/ 8 w 13"/>
                    <a:gd name="T65" fmla="*/ 9 h 23"/>
                    <a:gd name="T66" fmla="*/ 8 w 13"/>
                    <a:gd name="T67" fmla="*/ 9 h 23"/>
                    <a:gd name="T68" fmla="*/ 9 w 13"/>
                    <a:gd name="T69" fmla="*/ 9 h 23"/>
                    <a:gd name="T70" fmla="*/ 12 w 13"/>
                    <a:gd name="T71" fmla="*/ 2 h 23"/>
                    <a:gd name="T72" fmla="*/ 12 w 13"/>
                    <a:gd name="T73" fmla="*/ 3 h 23"/>
                    <a:gd name="T74" fmla="*/ 11 w 13"/>
                    <a:gd name="T75" fmla="*/ 3 h 23"/>
                    <a:gd name="T76" fmla="*/ 11 w 13"/>
                    <a:gd name="T77" fmla="*/ 2 h 23"/>
                    <a:gd name="T78" fmla="*/ 10 w 13"/>
                    <a:gd name="T79" fmla="*/ 1 h 23"/>
                    <a:gd name="T80" fmla="*/ 10 w 13"/>
                    <a:gd name="T81" fmla="*/ 0 h 23"/>
                    <a:gd name="T82" fmla="*/ 9 w 13"/>
                    <a:gd name="T8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9" y="0"/>
                      </a:moveTo>
                      <a:cubicBezTo>
                        <a:pt x="9" y="1"/>
                        <a:pt x="8" y="1"/>
                        <a:pt x="7" y="2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2" y="11"/>
                        <a:pt x="2" y="12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5"/>
                        <a:pt x="0" y="17"/>
                        <a:pt x="0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5" y="23"/>
                        <a:pt x="5" y="20"/>
                        <a:pt x="6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7"/>
                        <a:pt x="7" y="16"/>
                        <a:pt x="7" y="16"/>
                      </a:cubicBezTo>
                      <a:cubicBezTo>
                        <a:pt x="7" y="15"/>
                        <a:pt x="7" y="15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2"/>
                        <a:pt x="8" y="11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1" y="8"/>
                        <a:pt x="13" y="5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0" name="Freeform 44"/>
                <p:cNvSpPr/>
                <p:nvPr/>
              </p:nvSpPr>
              <p:spPr bwMode="auto">
                <a:xfrm>
                  <a:off x="4188" y="2298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1 h 4"/>
                    <a:gd name="T4" fmla="*/ 0 w 3"/>
                    <a:gd name="T5" fmla="*/ 2 h 4"/>
                    <a:gd name="T6" fmla="*/ 1 w 3"/>
                    <a:gd name="T7" fmla="*/ 3 h 4"/>
                    <a:gd name="T8" fmla="*/ 1 w 3"/>
                    <a:gd name="T9" fmla="*/ 4 h 4"/>
                    <a:gd name="T10" fmla="*/ 2 w 3"/>
                    <a:gd name="T11" fmla="*/ 4 h 4"/>
                    <a:gd name="T12" fmla="*/ 2 w 3"/>
                    <a:gd name="T13" fmla="*/ 3 h 4"/>
                    <a:gd name="T14" fmla="*/ 3 w 3"/>
                    <a:gd name="T15" fmla="*/ 2 h 4"/>
                    <a:gd name="T16" fmla="*/ 2 w 3"/>
                    <a:gd name="T17" fmla="*/ 1 h 4"/>
                    <a:gd name="T18" fmla="*/ 2 w 3"/>
                    <a:gd name="T19" fmla="*/ 1 h 4"/>
                    <a:gd name="T20" fmla="*/ 1 w 3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椭圆 120"/>
              <p:cNvSpPr/>
              <p:nvPr/>
            </p:nvSpPr>
            <p:spPr>
              <a:xfrm>
                <a:off x="5245265" y="2863322"/>
                <a:ext cx="1538545" cy="1523312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tx1">
                      <a:alpha val="4000"/>
                    </a:schemeClr>
                  </a:gs>
                  <a:gs pos="26000">
                    <a:schemeClr val="bg1">
                      <a:alpha val="0"/>
                    </a:schemeClr>
                  </a:gs>
                  <a:gs pos="100000">
                    <a:schemeClr val="tx1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8167323" y="4743625"/>
            <a:ext cx="964236" cy="1418629"/>
            <a:chOff x="3492985" y="4720558"/>
            <a:chExt cx="964236" cy="1418629"/>
          </a:xfrm>
        </p:grpSpPr>
        <p:sp>
          <p:nvSpPr>
            <p:cNvPr id="163" name="圆角矩形 162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819829" y="3425464"/>
            <a:ext cx="964236" cy="1418629"/>
            <a:chOff x="3492985" y="4720558"/>
            <a:chExt cx="964236" cy="1418629"/>
          </a:xfrm>
        </p:grpSpPr>
        <p:sp>
          <p:nvSpPr>
            <p:cNvPr id="169" name="圆角矩形 168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760113" y="3425464"/>
            <a:ext cx="964236" cy="1418629"/>
            <a:chOff x="3492985" y="4720558"/>
            <a:chExt cx="964236" cy="1418629"/>
          </a:xfrm>
        </p:grpSpPr>
        <p:sp>
          <p:nvSpPr>
            <p:cNvPr id="175" name="圆角矩形 174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7" name="圆角矩形 176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885124" y="2487280"/>
            <a:ext cx="964236" cy="1418629"/>
            <a:chOff x="3492985" y="4720558"/>
            <a:chExt cx="964236" cy="1418629"/>
          </a:xfrm>
        </p:grpSpPr>
        <p:sp>
          <p:nvSpPr>
            <p:cNvPr id="181" name="圆角矩形 180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3" name="圆角矩形 182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6566558" y="2487280"/>
            <a:ext cx="964236" cy="1418629"/>
            <a:chOff x="3492985" y="4720558"/>
            <a:chExt cx="964236" cy="1418629"/>
          </a:xfrm>
        </p:grpSpPr>
        <p:sp>
          <p:nvSpPr>
            <p:cNvPr id="187" name="圆角矩形 186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9" name="圆角矩形 188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2" name="文本框 191"/>
          <p:cNvSpPr txBox="1"/>
          <p:nvPr/>
        </p:nvSpPr>
        <p:spPr>
          <a:xfrm>
            <a:off x="1124970" y="3234275"/>
            <a:ext cx="2706574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sharding-jdbc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381730" y="1861480"/>
            <a:ext cx="2706574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框架、服务：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体系、elastic-job、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7084357" y="1861480"/>
            <a:ext cx="3342177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Nashorn、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nginx+lua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webscoket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webRTC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8653926" y="3234275"/>
            <a:ext cx="270657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angular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bsgrid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、自写动态表格、表单框架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9083826" y="4710009"/>
            <a:ext cx="2706574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8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shell+awk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 bldLvl="0" animBg="1"/>
      <p:bldP spid="104" grpId="0"/>
      <p:bldP spid="192" grpId="0"/>
      <p:bldP spid="193" grpId="0"/>
      <p:bldP spid="194" grpId="0"/>
      <p:bldP spid="195" grpId="0"/>
      <p:bldP spid="196" grpId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展示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325880"/>
            <a:ext cx="10206355" cy="491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SaaS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展示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1170940"/>
            <a:ext cx="7819390" cy="4893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10" y="988695"/>
            <a:ext cx="2698750" cy="525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4264</Words>
  <Application>WPS 演示</Application>
  <PresentationFormat>自定义</PresentationFormat>
  <Paragraphs>467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9" baseType="lpstr">
      <vt:lpstr>Arial</vt:lpstr>
      <vt:lpstr>宋体</vt:lpstr>
      <vt:lpstr>Wingdings</vt:lpstr>
      <vt:lpstr>Arial</vt:lpstr>
      <vt:lpstr>Calibri</vt:lpstr>
      <vt:lpstr>微软雅黑</vt:lpstr>
      <vt:lpstr>仿宋_GB2312</vt:lpstr>
      <vt:lpstr>Lato Regular</vt:lpstr>
      <vt:lpstr>Century Gothic</vt:lpstr>
      <vt:lpstr>Century</vt:lpstr>
      <vt:lpstr>Arial Unicode MS</vt:lpstr>
      <vt:lpstr>Aller Light</vt:lpstr>
      <vt:lpstr>U.S. 101</vt:lpstr>
      <vt:lpstr>Roboto</vt:lpstr>
      <vt:lpstr>Aller Light</vt:lpstr>
      <vt:lpstr>Open Sans</vt:lpstr>
      <vt:lpstr>Open Sans</vt:lpstr>
      <vt:lpstr>Roboto Condensed</vt:lpstr>
      <vt:lpstr>Impact</vt:lpstr>
      <vt:lpstr>SF Orson Casual Heavy</vt:lpstr>
      <vt:lpstr>幼圆</vt:lpstr>
      <vt:lpstr>Gill Sans</vt:lpstr>
      <vt:lpstr>Lato Light</vt:lpstr>
      <vt:lpstr>Helvetica Neue</vt:lpstr>
      <vt:lpstr>Calibri Light</vt:lpstr>
      <vt:lpstr>AlternateGothic2 BT</vt:lpstr>
      <vt:lpstr>时尚中黑简体</vt:lpstr>
      <vt:lpstr>Segoe Print</vt:lpstr>
      <vt:lpstr>仿宋</vt:lpstr>
      <vt:lpstr>Corbel</vt:lpstr>
      <vt:lpstr>Calibri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乙男</cp:lastModifiedBy>
  <cp:revision>223</cp:revision>
  <dcterms:created xsi:type="dcterms:W3CDTF">2010-04-12T23:12:00Z</dcterms:created>
  <dcterms:modified xsi:type="dcterms:W3CDTF">2018-03-04T06:11:59Z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2052-10.1.0.6929</vt:lpwstr>
  </property>
</Properties>
</file>