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17" r:id="rId3"/>
    <p:sldId id="264" r:id="rId5"/>
    <p:sldId id="322" r:id="rId6"/>
    <p:sldId id="353" r:id="rId7"/>
    <p:sldId id="354" r:id="rId8"/>
    <p:sldId id="259" r:id="rId9"/>
    <p:sldId id="355" r:id="rId10"/>
    <p:sldId id="356" r:id="rId11"/>
    <p:sldId id="357" r:id="rId12"/>
    <p:sldId id="274" r:id="rId13"/>
    <p:sldId id="359" r:id="rId14"/>
    <p:sldId id="360" r:id="rId15"/>
    <p:sldId id="361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>
        <p:scale>
          <a:sx n="100" d="100"/>
          <a:sy n="100" d="100"/>
        </p:scale>
        <p:origin x="-1482" y="-840"/>
      </p:cViewPr>
      <p:guideLst>
        <p:guide orient="horz" pos="1544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4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83215" y="1928630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袁明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接班人是谁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6"/>
          <p:cNvSpPr/>
          <p:nvPr/>
        </p:nvSpPr>
        <p:spPr bwMode="auto">
          <a:xfrm>
            <a:off x="857885" y="892810"/>
            <a:ext cx="1728470" cy="3776345"/>
          </a:xfrm>
          <a:custGeom>
            <a:avLst/>
            <a:gdLst>
              <a:gd name="T0" fmla="*/ 115 w 230"/>
              <a:gd name="T1" fmla="*/ 0 h 621"/>
              <a:gd name="T2" fmla="*/ 115 w 230"/>
              <a:gd name="T3" fmla="*/ 0 h 621"/>
              <a:gd name="T4" fmla="*/ 230 w 230"/>
              <a:gd name="T5" fmla="*/ 115 h 621"/>
              <a:gd name="T6" fmla="*/ 230 w 230"/>
              <a:gd name="T7" fmla="*/ 621 h 621"/>
              <a:gd name="T8" fmla="*/ 0 w 230"/>
              <a:gd name="T9" fmla="*/ 621 h 621"/>
              <a:gd name="T10" fmla="*/ 0 w 230"/>
              <a:gd name="T11" fmla="*/ 115 h 621"/>
              <a:gd name="T12" fmla="*/ 115 w 230"/>
              <a:gd name="T1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621">
                <a:moveTo>
                  <a:pt x="115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78" y="0"/>
                  <a:pt x="230" y="52"/>
                  <a:pt x="230" y="115"/>
                </a:cubicBezTo>
                <a:cubicBezTo>
                  <a:pt x="230" y="287"/>
                  <a:pt x="230" y="449"/>
                  <a:pt x="230" y="621"/>
                </a:cubicBezTo>
                <a:cubicBezTo>
                  <a:pt x="153" y="621"/>
                  <a:pt x="77" y="621"/>
                  <a:pt x="0" y="621"/>
                </a:cubicBezTo>
                <a:cubicBezTo>
                  <a:pt x="0" y="449"/>
                  <a:pt x="0" y="287"/>
                  <a:pt x="0" y="115"/>
                </a:cubicBezTo>
                <a:cubicBezTo>
                  <a:pt x="0" y="52"/>
                  <a:pt x="52" y="0"/>
                  <a:pt x="11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515">
              <a:solidFill>
                <a:srgbClr val="383838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4" name="Freeform 7"/>
          <p:cNvSpPr/>
          <p:nvPr/>
        </p:nvSpPr>
        <p:spPr bwMode="auto">
          <a:xfrm>
            <a:off x="2795905" y="892810"/>
            <a:ext cx="1727200" cy="3775075"/>
          </a:xfrm>
          <a:custGeom>
            <a:avLst/>
            <a:gdLst>
              <a:gd name="T0" fmla="*/ 115 w 230"/>
              <a:gd name="T1" fmla="*/ 0 h 621"/>
              <a:gd name="T2" fmla="*/ 115 w 230"/>
              <a:gd name="T3" fmla="*/ 0 h 621"/>
              <a:gd name="T4" fmla="*/ 230 w 230"/>
              <a:gd name="T5" fmla="*/ 115 h 621"/>
              <a:gd name="T6" fmla="*/ 230 w 230"/>
              <a:gd name="T7" fmla="*/ 621 h 621"/>
              <a:gd name="T8" fmla="*/ 0 w 230"/>
              <a:gd name="T9" fmla="*/ 621 h 621"/>
              <a:gd name="T10" fmla="*/ 0 w 230"/>
              <a:gd name="T11" fmla="*/ 115 h 621"/>
              <a:gd name="T12" fmla="*/ 115 w 230"/>
              <a:gd name="T13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621">
                <a:moveTo>
                  <a:pt x="115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78" y="0"/>
                  <a:pt x="230" y="52"/>
                  <a:pt x="230" y="115"/>
                </a:cubicBezTo>
                <a:cubicBezTo>
                  <a:pt x="230" y="287"/>
                  <a:pt x="230" y="449"/>
                  <a:pt x="230" y="621"/>
                </a:cubicBezTo>
                <a:cubicBezTo>
                  <a:pt x="153" y="621"/>
                  <a:pt x="77" y="621"/>
                  <a:pt x="0" y="621"/>
                </a:cubicBezTo>
                <a:cubicBezTo>
                  <a:pt x="0" y="449"/>
                  <a:pt x="0" y="287"/>
                  <a:pt x="0" y="115"/>
                </a:cubicBezTo>
                <a:cubicBezTo>
                  <a:pt x="0" y="52"/>
                  <a:pt x="52" y="0"/>
                  <a:pt x="115" y="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515">
              <a:solidFill>
                <a:srgbClr val="383838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76870" y="1111720"/>
            <a:ext cx="1290479" cy="1301589"/>
            <a:chOff x="5121820" y="1895945"/>
            <a:chExt cx="1290479" cy="1301589"/>
          </a:xfrm>
        </p:grpSpPr>
        <p:grpSp>
          <p:nvGrpSpPr>
            <p:cNvPr id="43" name="组合 42"/>
            <p:cNvGrpSpPr/>
            <p:nvPr/>
          </p:nvGrpSpPr>
          <p:grpSpPr>
            <a:xfrm>
              <a:off x="5121820" y="1895945"/>
              <a:ext cx="1290479" cy="1301589"/>
              <a:chOff x="5121820" y="1895945"/>
              <a:chExt cx="1290479" cy="1301589"/>
            </a:xfrm>
          </p:grpSpPr>
          <p:sp>
            <p:nvSpPr>
              <p:cNvPr id="44" name="Oval 10"/>
              <p:cNvSpPr>
                <a:spLocks noChangeArrowheads="1"/>
              </p:cNvSpPr>
              <p:nvPr/>
            </p:nvSpPr>
            <p:spPr bwMode="auto">
              <a:xfrm>
                <a:off x="5121820" y="1895945"/>
                <a:ext cx="1290479" cy="130158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latin typeface="SF Orson Casual Heavy" panose="00000400000000000000" pitchFamily="2" charset="0"/>
                  <a:ea typeface="幼圆" panose="02010509060101010101" pitchFamily="49" charset="-122"/>
                  <a:cs typeface="+mn-ea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45" name="Oval 15"/>
              <p:cNvSpPr>
                <a:spLocks noChangeArrowheads="1"/>
              </p:cNvSpPr>
              <p:nvPr/>
            </p:nvSpPr>
            <p:spPr bwMode="auto">
              <a:xfrm>
                <a:off x="5218648" y="1992770"/>
                <a:ext cx="1096828" cy="1098414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 sz="1515">
                  <a:solidFill>
                    <a:srgbClr val="383838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cs typeface="+mn-ea"/>
                  <a:sym typeface="SF Orson Casual Heavy" panose="00000400000000000000" pitchFamily="2" charset="0"/>
                </a:endParaRPr>
              </a:p>
            </p:txBody>
          </p:sp>
        </p:grp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5301185" y="2075309"/>
              <a:ext cx="939684" cy="94127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45127" y="1457754"/>
            <a:ext cx="561906" cy="563493"/>
            <a:chOff x="5157378" y="2054482"/>
            <a:chExt cx="561975" cy="563563"/>
          </a:xfrm>
        </p:grpSpPr>
        <p:sp>
          <p:nvSpPr>
            <p:cNvPr id="48" name="Freeform 27"/>
            <p:cNvSpPr/>
            <p:nvPr/>
          </p:nvSpPr>
          <p:spPr bwMode="auto">
            <a:xfrm>
              <a:off x="5157378" y="2362457"/>
              <a:ext cx="561975" cy="255588"/>
            </a:xfrm>
            <a:custGeom>
              <a:avLst/>
              <a:gdLst>
                <a:gd name="T0" fmla="*/ 0 w 75"/>
                <a:gd name="T1" fmla="*/ 16 h 34"/>
                <a:gd name="T2" fmla="*/ 7 w 75"/>
                <a:gd name="T3" fmla="*/ 5 h 34"/>
                <a:gd name="T4" fmla="*/ 25 w 75"/>
                <a:gd name="T5" fmla="*/ 0 h 34"/>
                <a:gd name="T6" fmla="*/ 37 w 75"/>
                <a:gd name="T7" fmla="*/ 21 h 34"/>
                <a:gd name="T8" fmla="*/ 50 w 75"/>
                <a:gd name="T9" fmla="*/ 0 h 34"/>
                <a:gd name="T10" fmla="*/ 67 w 75"/>
                <a:gd name="T11" fmla="*/ 5 h 34"/>
                <a:gd name="T12" fmla="*/ 75 w 75"/>
                <a:gd name="T13" fmla="*/ 16 h 34"/>
                <a:gd name="T14" fmla="*/ 75 w 75"/>
                <a:gd name="T15" fmla="*/ 34 h 34"/>
                <a:gd name="T16" fmla="*/ 37 w 75"/>
                <a:gd name="T17" fmla="*/ 34 h 34"/>
                <a:gd name="T18" fmla="*/ 0 w 75"/>
                <a:gd name="T19" fmla="*/ 34 h 34"/>
                <a:gd name="T20" fmla="*/ 0 w 75"/>
                <a:gd name="T21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34">
                  <a:moveTo>
                    <a:pt x="0" y="16"/>
                  </a:moveTo>
                  <a:cubicBezTo>
                    <a:pt x="0" y="11"/>
                    <a:pt x="2" y="7"/>
                    <a:pt x="7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2" y="7"/>
                    <a:pt x="75" y="11"/>
                    <a:pt x="75" y="16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9" name="Freeform 28"/>
            <p:cNvSpPr/>
            <p:nvPr/>
          </p:nvSpPr>
          <p:spPr bwMode="auto">
            <a:xfrm>
              <a:off x="5306603" y="2054482"/>
              <a:ext cx="263525" cy="307975"/>
            </a:xfrm>
            <a:custGeom>
              <a:avLst/>
              <a:gdLst>
                <a:gd name="T0" fmla="*/ 17 w 35"/>
                <a:gd name="T1" fmla="*/ 41 h 41"/>
                <a:gd name="T2" fmla="*/ 5 w 35"/>
                <a:gd name="T3" fmla="*/ 32 h 41"/>
                <a:gd name="T4" fmla="*/ 1 w 35"/>
                <a:gd name="T5" fmla="*/ 12 h 41"/>
                <a:gd name="T6" fmla="*/ 17 w 35"/>
                <a:gd name="T7" fmla="*/ 0 h 41"/>
                <a:gd name="T8" fmla="*/ 33 w 35"/>
                <a:gd name="T9" fmla="*/ 12 h 41"/>
                <a:gd name="T10" fmla="*/ 29 w 35"/>
                <a:gd name="T11" fmla="*/ 32 h 41"/>
                <a:gd name="T12" fmla="*/ 17 w 35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1">
                  <a:moveTo>
                    <a:pt x="17" y="41"/>
                  </a:moveTo>
                  <a:cubicBezTo>
                    <a:pt x="12" y="41"/>
                    <a:pt x="8" y="37"/>
                    <a:pt x="5" y="32"/>
                  </a:cubicBezTo>
                  <a:cubicBezTo>
                    <a:pt x="1" y="26"/>
                    <a:pt x="0" y="18"/>
                    <a:pt x="1" y="12"/>
                  </a:cubicBezTo>
                  <a:cubicBezTo>
                    <a:pt x="3" y="5"/>
                    <a:pt x="8" y="0"/>
                    <a:pt x="17" y="0"/>
                  </a:cubicBezTo>
                  <a:cubicBezTo>
                    <a:pt x="26" y="0"/>
                    <a:pt x="31" y="5"/>
                    <a:pt x="33" y="12"/>
                  </a:cubicBezTo>
                  <a:cubicBezTo>
                    <a:pt x="35" y="18"/>
                    <a:pt x="33" y="26"/>
                    <a:pt x="29" y="32"/>
                  </a:cubicBezTo>
                  <a:cubicBezTo>
                    <a:pt x="26" y="37"/>
                    <a:pt x="22" y="41"/>
                    <a:pt x="17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50" name="TextBox 19"/>
          <p:cNvSpPr txBox="1">
            <a:spLocks noChangeArrowheads="1"/>
          </p:cNvSpPr>
          <p:nvPr/>
        </p:nvSpPr>
        <p:spPr bwMode="auto">
          <a:xfrm>
            <a:off x="846856" y="2661327"/>
            <a:ext cx="1725399" cy="205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05" tIns="48202" rIns="96405" bIns="48202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zh-CN" sz="1400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管理方面，夏宗杰。性格温和，有耐心。事业心强，抗压强。</a:t>
            </a:r>
            <a:endParaRPr lang="zh-CN" altLang="zh-CN" sz="1400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zh-CN" sz="1400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技术能力优秀，具备决策能力。管理技术团队是个合适的人选。</a:t>
            </a:r>
            <a:endParaRPr lang="zh-CN" altLang="zh-CN" sz="1400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985098" y="1111720"/>
            <a:ext cx="1300002" cy="1301589"/>
            <a:chOff x="3183724" y="1895945"/>
            <a:chExt cx="1300002" cy="1301589"/>
          </a:xfrm>
        </p:grpSpPr>
        <p:grpSp>
          <p:nvGrpSpPr>
            <p:cNvPr id="52" name="组合 51"/>
            <p:cNvGrpSpPr/>
            <p:nvPr/>
          </p:nvGrpSpPr>
          <p:grpSpPr>
            <a:xfrm>
              <a:off x="3183724" y="1895945"/>
              <a:ext cx="1300002" cy="1301589"/>
              <a:chOff x="3183724" y="1895945"/>
              <a:chExt cx="1300002" cy="1301589"/>
            </a:xfrm>
          </p:grpSpPr>
          <p:sp>
            <p:nvSpPr>
              <p:cNvPr id="53" name="Oval 9"/>
              <p:cNvSpPr>
                <a:spLocks noChangeArrowheads="1"/>
              </p:cNvSpPr>
              <p:nvPr/>
            </p:nvSpPr>
            <p:spPr bwMode="auto">
              <a:xfrm>
                <a:off x="3183724" y="1895945"/>
                <a:ext cx="1300002" cy="130158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latin typeface="SF Orson Casual Heavy" panose="00000400000000000000" pitchFamily="2" charset="0"/>
                  <a:ea typeface="幼圆" panose="02010509060101010101" pitchFamily="49" charset="-122"/>
                  <a:cs typeface="+mn-ea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54" name="Oval 13"/>
              <p:cNvSpPr>
                <a:spLocks noChangeArrowheads="1"/>
              </p:cNvSpPr>
              <p:nvPr/>
            </p:nvSpPr>
            <p:spPr bwMode="auto">
              <a:xfrm>
                <a:off x="3282137" y="1992770"/>
                <a:ext cx="1095240" cy="109841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 sz="1515">
                  <a:solidFill>
                    <a:srgbClr val="383838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cs typeface="+mn-ea"/>
                  <a:sym typeface="SF Orson Casual Heavy" panose="00000400000000000000" pitchFamily="2" charset="0"/>
                </a:endParaRPr>
              </a:p>
            </p:txBody>
          </p:sp>
        </p:grpSp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3364677" y="2075309"/>
              <a:ext cx="938097" cy="94127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56" name="TextBox 19"/>
          <p:cNvSpPr txBox="1">
            <a:spLocks noChangeArrowheads="1"/>
          </p:cNvSpPr>
          <p:nvPr/>
        </p:nvSpPr>
        <p:spPr bwMode="auto">
          <a:xfrm>
            <a:off x="2772400" y="2661327"/>
            <a:ext cx="1725399" cy="177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05" tIns="48202" rIns="96405" bIns="48202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zh-CN" sz="1400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技术方面，金万两。</a:t>
            </a:r>
            <a:endParaRPr lang="zh-CN" altLang="zh-CN" sz="1400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zh-CN" sz="1400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性格沉稳，责任心强，荣誉感、自尊心强，专注力好。使得可以在技术方面走的更深。</a:t>
            </a:r>
            <a:endParaRPr lang="zh-CN" altLang="zh-CN" sz="1400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359416" y="1472037"/>
            <a:ext cx="600001" cy="579366"/>
            <a:chOff x="7071903" y="2068769"/>
            <a:chExt cx="600075" cy="579438"/>
          </a:xfrm>
        </p:grpSpPr>
        <p:sp>
          <p:nvSpPr>
            <p:cNvPr id="58" name="Freeform 23"/>
            <p:cNvSpPr/>
            <p:nvPr/>
          </p:nvSpPr>
          <p:spPr bwMode="auto">
            <a:xfrm>
              <a:off x="7071903" y="2068769"/>
              <a:ext cx="563563" cy="557213"/>
            </a:xfrm>
            <a:custGeom>
              <a:avLst/>
              <a:gdLst>
                <a:gd name="T0" fmla="*/ 345 w 355"/>
                <a:gd name="T1" fmla="*/ 48 h 351"/>
                <a:gd name="T2" fmla="*/ 345 w 355"/>
                <a:gd name="T3" fmla="*/ 48 h 351"/>
                <a:gd name="T4" fmla="*/ 355 w 355"/>
                <a:gd name="T5" fmla="*/ 76 h 351"/>
                <a:gd name="T6" fmla="*/ 312 w 355"/>
                <a:gd name="T7" fmla="*/ 123 h 351"/>
                <a:gd name="T8" fmla="*/ 279 w 355"/>
                <a:gd name="T9" fmla="*/ 114 h 351"/>
                <a:gd name="T10" fmla="*/ 279 w 355"/>
                <a:gd name="T11" fmla="*/ 114 h 351"/>
                <a:gd name="T12" fmla="*/ 114 w 355"/>
                <a:gd name="T13" fmla="*/ 275 h 351"/>
                <a:gd name="T14" fmla="*/ 114 w 355"/>
                <a:gd name="T15" fmla="*/ 280 h 351"/>
                <a:gd name="T16" fmla="*/ 123 w 355"/>
                <a:gd name="T17" fmla="*/ 313 h 351"/>
                <a:gd name="T18" fmla="*/ 76 w 355"/>
                <a:gd name="T19" fmla="*/ 351 h 351"/>
                <a:gd name="T20" fmla="*/ 47 w 355"/>
                <a:gd name="T21" fmla="*/ 346 h 351"/>
                <a:gd name="T22" fmla="*/ 47 w 355"/>
                <a:gd name="T23" fmla="*/ 346 h 351"/>
                <a:gd name="T24" fmla="*/ 47 w 355"/>
                <a:gd name="T25" fmla="*/ 341 h 351"/>
                <a:gd name="T26" fmla="*/ 80 w 355"/>
                <a:gd name="T27" fmla="*/ 313 h 351"/>
                <a:gd name="T28" fmla="*/ 66 w 355"/>
                <a:gd name="T29" fmla="*/ 289 h 351"/>
                <a:gd name="T30" fmla="*/ 43 w 355"/>
                <a:gd name="T31" fmla="*/ 275 h 351"/>
                <a:gd name="T32" fmla="*/ 14 w 355"/>
                <a:gd name="T33" fmla="*/ 308 h 351"/>
                <a:gd name="T34" fmla="*/ 9 w 355"/>
                <a:gd name="T35" fmla="*/ 308 h 351"/>
                <a:gd name="T36" fmla="*/ 9 w 355"/>
                <a:gd name="T37" fmla="*/ 308 h 351"/>
                <a:gd name="T38" fmla="*/ 0 w 355"/>
                <a:gd name="T39" fmla="*/ 275 h 351"/>
                <a:gd name="T40" fmla="*/ 43 w 355"/>
                <a:gd name="T41" fmla="*/ 232 h 351"/>
                <a:gd name="T42" fmla="*/ 76 w 355"/>
                <a:gd name="T43" fmla="*/ 242 h 351"/>
                <a:gd name="T44" fmla="*/ 80 w 355"/>
                <a:gd name="T45" fmla="*/ 242 h 351"/>
                <a:gd name="T46" fmla="*/ 241 w 355"/>
                <a:gd name="T47" fmla="*/ 81 h 351"/>
                <a:gd name="T48" fmla="*/ 241 w 355"/>
                <a:gd name="T49" fmla="*/ 76 h 351"/>
                <a:gd name="T50" fmla="*/ 232 w 355"/>
                <a:gd name="T51" fmla="*/ 43 h 351"/>
                <a:gd name="T52" fmla="*/ 279 w 355"/>
                <a:gd name="T53" fmla="*/ 0 h 351"/>
                <a:gd name="T54" fmla="*/ 308 w 355"/>
                <a:gd name="T55" fmla="*/ 10 h 351"/>
                <a:gd name="T56" fmla="*/ 308 w 355"/>
                <a:gd name="T57" fmla="*/ 10 h 351"/>
                <a:gd name="T58" fmla="*/ 308 w 355"/>
                <a:gd name="T59" fmla="*/ 10 h 351"/>
                <a:gd name="T60" fmla="*/ 274 w 355"/>
                <a:gd name="T61" fmla="*/ 43 h 351"/>
                <a:gd name="T62" fmla="*/ 289 w 355"/>
                <a:gd name="T63" fmla="*/ 67 h 351"/>
                <a:gd name="T64" fmla="*/ 312 w 355"/>
                <a:gd name="T65" fmla="*/ 81 h 351"/>
                <a:gd name="T66" fmla="*/ 345 w 355"/>
                <a:gd name="T67" fmla="*/ 48 h 351"/>
                <a:gd name="T68" fmla="*/ 345 w 355"/>
                <a:gd name="T69" fmla="*/ 48 h 351"/>
                <a:gd name="T70" fmla="*/ 345 w 355"/>
                <a:gd name="T71" fmla="*/ 4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5" h="351">
                  <a:moveTo>
                    <a:pt x="345" y="48"/>
                  </a:moveTo>
                  <a:lnTo>
                    <a:pt x="345" y="48"/>
                  </a:lnTo>
                  <a:lnTo>
                    <a:pt x="355" y="76"/>
                  </a:lnTo>
                  <a:lnTo>
                    <a:pt x="312" y="123"/>
                  </a:lnTo>
                  <a:lnTo>
                    <a:pt x="279" y="114"/>
                  </a:lnTo>
                  <a:lnTo>
                    <a:pt x="279" y="114"/>
                  </a:lnTo>
                  <a:lnTo>
                    <a:pt x="114" y="275"/>
                  </a:lnTo>
                  <a:lnTo>
                    <a:pt x="114" y="280"/>
                  </a:lnTo>
                  <a:lnTo>
                    <a:pt x="123" y="313"/>
                  </a:lnTo>
                  <a:lnTo>
                    <a:pt x="76" y="351"/>
                  </a:lnTo>
                  <a:lnTo>
                    <a:pt x="47" y="346"/>
                  </a:lnTo>
                  <a:lnTo>
                    <a:pt x="47" y="346"/>
                  </a:lnTo>
                  <a:lnTo>
                    <a:pt x="47" y="341"/>
                  </a:lnTo>
                  <a:lnTo>
                    <a:pt x="80" y="313"/>
                  </a:lnTo>
                  <a:lnTo>
                    <a:pt x="66" y="289"/>
                  </a:lnTo>
                  <a:lnTo>
                    <a:pt x="43" y="275"/>
                  </a:lnTo>
                  <a:lnTo>
                    <a:pt x="14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0" y="275"/>
                  </a:lnTo>
                  <a:lnTo>
                    <a:pt x="43" y="232"/>
                  </a:lnTo>
                  <a:lnTo>
                    <a:pt x="76" y="242"/>
                  </a:lnTo>
                  <a:lnTo>
                    <a:pt x="80" y="242"/>
                  </a:lnTo>
                  <a:lnTo>
                    <a:pt x="241" y="81"/>
                  </a:lnTo>
                  <a:lnTo>
                    <a:pt x="241" y="76"/>
                  </a:lnTo>
                  <a:lnTo>
                    <a:pt x="232" y="43"/>
                  </a:lnTo>
                  <a:lnTo>
                    <a:pt x="279" y="0"/>
                  </a:lnTo>
                  <a:lnTo>
                    <a:pt x="308" y="10"/>
                  </a:lnTo>
                  <a:lnTo>
                    <a:pt x="308" y="10"/>
                  </a:lnTo>
                  <a:lnTo>
                    <a:pt x="308" y="10"/>
                  </a:lnTo>
                  <a:lnTo>
                    <a:pt x="274" y="43"/>
                  </a:lnTo>
                  <a:lnTo>
                    <a:pt x="289" y="67"/>
                  </a:lnTo>
                  <a:lnTo>
                    <a:pt x="312" y="81"/>
                  </a:lnTo>
                  <a:lnTo>
                    <a:pt x="345" y="48"/>
                  </a:lnTo>
                  <a:lnTo>
                    <a:pt x="345" y="48"/>
                  </a:lnTo>
                  <a:lnTo>
                    <a:pt x="345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102065" y="2076707"/>
              <a:ext cx="569913" cy="571500"/>
            </a:xfrm>
            <a:custGeom>
              <a:avLst/>
              <a:gdLst>
                <a:gd name="T0" fmla="*/ 21 w 76"/>
                <a:gd name="T1" fmla="*/ 18 h 76"/>
                <a:gd name="T2" fmla="*/ 46 w 76"/>
                <a:gd name="T3" fmla="*/ 43 h 76"/>
                <a:gd name="T4" fmla="*/ 52 w 76"/>
                <a:gd name="T5" fmla="*/ 37 h 76"/>
                <a:gd name="T6" fmla="*/ 55 w 76"/>
                <a:gd name="T7" fmla="*/ 40 h 76"/>
                <a:gd name="T8" fmla="*/ 53 w 76"/>
                <a:gd name="T9" fmla="*/ 42 h 76"/>
                <a:gd name="T10" fmla="*/ 74 w 76"/>
                <a:gd name="T11" fmla="*/ 63 h 76"/>
                <a:gd name="T12" fmla="*/ 73 w 76"/>
                <a:gd name="T13" fmla="*/ 73 h 76"/>
                <a:gd name="T14" fmla="*/ 73 w 76"/>
                <a:gd name="T15" fmla="*/ 73 h 76"/>
                <a:gd name="T16" fmla="*/ 63 w 76"/>
                <a:gd name="T17" fmla="*/ 74 h 76"/>
                <a:gd name="T18" fmla="*/ 42 w 76"/>
                <a:gd name="T19" fmla="*/ 53 h 76"/>
                <a:gd name="T20" fmla="*/ 40 w 76"/>
                <a:gd name="T21" fmla="*/ 55 h 76"/>
                <a:gd name="T22" fmla="*/ 37 w 76"/>
                <a:gd name="T23" fmla="*/ 52 h 76"/>
                <a:gd name="T24" fmla="*/ 43 w 76"/>
                <a:gd name="T25" fmla="*/ 46 h 76"/>
                <a:gd name="T26" fmla="*/ 18 w 76"/>
                <a:gd name="T27" fmla="*/ 21 h 76"/>
                <a:gd name="T28" fmla="*/ 11 w 76"/>
                <a:gd name="T29" fmla="*/ 20 h 76"/>
                <a:gd name="T30" fmla="*/ 0 w 76"/>
                <a:gd name="T31" fmla="*/ 9 h 76"/>
                <a:gd name="T32" fmla="*/ 9 w 76"/>
                <a:gd name="T33" fmla="*/ 0 h 76"/>
                <a:gd name="T34" fmla="*/ 21 w 76"/>
                <a:gd name="T35" fmla="*/ 11 h 76"/>
                <a:gd name="T36" fmla="*/ 21 w 76"/>
                <a:gd name="T37" fmla="*/ 1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76">
                  <a:moveTo>
                    <a:pt x="21" y="18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6" y="65"/>
                    <a:pt x="76" y="70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0" y="76"/>
                    <a:pt x="65" y="76"/>
                    <a:pt x="63" y="74"/>
                  </a:cubicBezTo>
                  <a:cubicBezTo>
                    <a:pt x="56" y="67"/>
                    <a:pt x="49" y="60"/>
                    <a:pt x="42" y="53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8"/>
                    <a:pt x="21" y="18"/>
                    <a:pt x="21" y="1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939030" y="1765935"/>
            <a:ext cx="3669665" cy="272796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33"/>
          <p:cNvSpPr txBox="1"/>
          <p:nvPr/>
        </p:nvSpPr>
        <p:spPr>
          <a:xfrm>
            <a:off x="5046980" y="2037715"/>
            <a:ext cx="3263265" cy="126873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团队从成员入职开始，一直在听取和引导成员的职业规划。便于后期培养，和人员稳定。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个人主要在电信、广电行业经历，相比较人员流动性比较大，所以从团队组建初期就开始做互备，预防未知风险。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 bldLvl="0" animBg="1"/>
      <p:bldP spid="34" grpId="0" bldLvl="0" animBg="1"/>
      <p:bldP spid="50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价值观传承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1944344" y="1407431"/>
            <a:ext cx="1218057" cy="107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1574954" y="2047198"/>
            <a:ext cx="1961434" cy="1123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1205564" y="2740899"/>
            <a:ext cx="2704811" cy="1123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827584" y="3434599"/>
            <a:ext cx="3448181" cy="112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13735" y="1108481"/>
            <a:ext cx="857881" cy="735467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工匠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44344" y="2047198"/>
            <a:ext cx="1589745" cy="432411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集体荣誉感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74955" y="2740898"/>
            <a:ext cx="2333121" cy="432412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扬善于公堂，规过于私庭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05565" y="3434598"/>
            <a:ext cx="3076490" cy="432407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合众人之私，成众人之公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7585" y="4118665"/>
            <a:ext cx="3819870" cy="432407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鼓励学习，制定标准，严格要求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5091212" y="1026669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5089572" y="1876539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5091212" y="4017961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228512" y="1015924"/>
            <a:ext cx="2871880" cy="781843"/>
            <a:chOff x="5228512" y="1109269"/>
            <a:chExt cx="2871880" cy="781843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正面、侧面树立对技术的热爱，鼓励成员勇敢试错，并总结。在条件允许的情况下，对细节进行严格把控。一点一点带着成员思考三个月前的代码。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5925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工匠精神、工程师文化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28512" y="1842510"/>
            <a:ext cx="2871880" cy="597057"/>
            <a:chOff x="5228512" y="1869180"/>
            <a:chExt cx="2871880" cy="597057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2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工作时间，统一行动，包含午饭、晚饭。在会议和私下等宣扬公司的优秀、团队的优秀、个人的优秀。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8305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集体荣誉感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228512" y="4033711"/>
            <a:ext cx="2871880" cy="781843"/>
            <a:chOff x="5228512" y="2629091"/>
            <a:chExt cx="2871880" cy="781843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4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购置书籍、制定详细的学习计划（工作之余），举行分享会、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 review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；入职之初便严格控制编码规范、使用工具量化，讲解工作流程及标准；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2202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鼓励学习、指定标准、严格要求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5089572" y="3333829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5091212" y="2605686"/>
            <a:ext cx="49903" cy="51404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228512" y="3299800"/>
            <a:ext cx="2871880" cy="597058"/>
            <a:chOff x="5228512" y="3299800"/>
            <a:chExt cx="2871880" cy="597058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3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将个人的利益点和团队的利益点合并，因人不一致，处理方式也有差异，合理的分析其中利害关系。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7449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合众人之私，成众人之公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28512" y="2621436"/>
            <a:ext cx="2871880" cy="597058"/>
            <a:chOff x="5228512" y="4059711"/>
            <a:chExt cx="2871880" cy="597058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4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在团队中更多的宣扬正面示例，让团队更多听到好的一面。过错单独处理，更容易解决问题。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7449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扬善于公堂，规过于私庭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价值观的传承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2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7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7" grpId="0" bldLvl="0" animBg="1"/>
      <p:bldP spid="28" grpId="0" bldLvl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1999738" y="1647825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" name="Text Placeholder 3"/>
          <p:cNvSpPr txBox="1"/>
          <p:nvPr/>
        </p:nvSpPr>
        <p:spPr>
          <a:xfrm>
            <a:off x="507448" y="2951789"/>
            <a:ext cx="1564386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打好私人关系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79456" y="3257747"/>
            <a:ext cx="1500567" cy="4658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周末和兄弟部门的相约进行活动、聚餐。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2386775" y="3111919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6" name="Shape 1627"/>
          <p:cNvSpPr/>
          <p:nvPr/>
        </p:nvSpPr>
        <p:spPr>
          <a:xfrm flipV="1">
            <a:off x="3382967" y="1975933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1628"/>
          <p:cNvSpPr/>
          <p:nvPr/>
        </p:nvSpPr>
        <p:spPr>
          <a:xfrm flipV="1">
            <a:off x="4343418" y="1472577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8" name="Shape 1629"/>
          <p:cNvSpPr/>
          <p:nvPr/>
        </p:nvSpPr>
        <p:spPr>
          <a:xfrm flipV="1">
            <a:off x="5689110" y="2592413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1630"/>
          <p:cNvSpPr/>
          <p:nvPr/>
        </p:nvSpPr>
        <p:spPr>
          <a:xfrm>
            <a:off x="2228247" y="2954713"/>
            <a:ext cx="317057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0" name="Shape 1636"/>
          <p:cNvSpPr/>
          <p:nvPr/>
        </p:nvSpPr>
        <p:spPr>
          <a:xfrm>
            <a:off x="3221931" y="1802836"/>
            <a:ext cx="31705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42"/>
          <p:cNvSpPr/>
          <p:nvPr/>
        </p:nvSpPr>
        <p:spPr>
          <a:xfrm>
            <a:off x="4187009" y="1174572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1648"/>
          <p:cNvSpPr/>
          <p:nvPr/>
        </p:nvSpPr>
        <p:spPr>
          <a:xfrm>
            <a:off x="5529248" y="3484845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53"/>
          <p:cNvSpPr/>
          <p:nvPr/>
        </p:nvSpPr>
        <p:spPr>
          <a:xfrm>
            <a:off x="2343445" y="4114971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4" name="Shape 1654"/>
          <p:cNvSpPr/>
          <p:nvPr/>
        </p:nvSpPr>
        <p:spPr>
          <a:xfrm>
            <a:off x="3315555" y="3387638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5"/>
          <p:cNvSpPr/>
          <p:nvPr/>
        </p:nvSpPr>
        <p:spPr>
          <a:xfrm>
            <a:off x="4256766" y="2925803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6" name="Shape 1656"/>
          <p:cNvSpPr/>
          <p:nvPr/>
        </p:nvSpPr>
        <p:spPr>
          <a:xfrm>
            <a:off x="5579617" y="2487379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/>
          <p:nvPr/>
        </p:nvSpPr>
        <p:spPr>
          <a:xfrm>
            <a:off x="1371545" y="1812023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正式或非正式会议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1337990" y="2114409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需要协同工作的部分，需要统一明确，避免理解有偏差造成结果出现偏差。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4660474" y="1196615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沟通交流图形化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4650358" y="1498061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沟通交流前，先简单画幅图，这样可以直观的感受和，具备讨论的前提和主线。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6004376" y="3505575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输出文档化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5980056" y="3801664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对于确定下来事情，输出成标准文档，方便日后查阅，了解当时状况，便于做出合理判断。同时文档化后，便于分工合作、任务的落实。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2290347" y="300790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id-ID" sz="11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3284033" y="1845469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id-ID" sz="11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4251948" y="121720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id-ID" sz="11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5591350" y="3542960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id-ID" sz="11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7276200" y="1603542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29" name="Shape 1657"/>
          <p:cNvSpPr/>
          <p:nvPr/>
        </p:nvSpPr>
        <p:spPr>
          <a:xfrm>
            <a:off x="7641329" y="1743566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/>
          </a:p>
        </p:txBody>
      </p:sp>
      <p:sp>
        <p:nvSpPr>
          <p:cNvPr id="30" name="Text Placeholder 3"/>
          <p:cNvSpPr txBox="1"/>
          <p:nvPr/>
        </p:nvSpPr>
        <p:spPr>
          <a:xfrm>
            <a:off x="7407388" y="2103606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id-ID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高质量协同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协同工作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49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49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49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49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49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49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649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49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649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149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649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149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649"/>
                            </p:stCondLst>
                            <p:childTnLst>
                              <p:par>
                                <p:cTn id="1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149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149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4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9530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6326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9663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工作技能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6604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lang="zh-CN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011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工作技能</a:t>
            </a:r>
            <a:endParaRPr lang="zh-CN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5" y="200025"/>
            <a:ext cx="278765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能力增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7010" y="1059582"/>
            <a:ext cx="3024336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1142994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9482" y="1995686"/>
            <a:ext cx="2520280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系统架构设计、设计讲解、核查。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783" y="1405854"/>
            <a:ext cx="169910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处理最多的问题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流程图: 数据 10"/>
          <p:cNvSpPr/>
          <p:nvPr/>
        </p:nvSpPr>
        <p:spPr>
          <a:xfrm rot="16200000" flipH="1">
            <a:off x="4662761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959418" y="1059582"/>
            <a:ext cx="3024336" cy="3600400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>
            <a:off x="4815402" y="133907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47450" y="1995686"/>
            <a:ext cx="2520280" cy="333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初期缺少设计人才；缺少编码的统一标准；未形成量化体系。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191" y="1405854"/>
            <a:ext cx="169910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原因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7450" y="2841005"/>
            <a:ext cx="2520280" cy="333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采用重点培养、一带一的培养方式，在下半年有明显改善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/>
      <p:bldP spid="8" grpId="0"/>
      <p:bldP spid="11" grpId="0" bldLvl="0" animBg="1"/>
      <p:bldP spid="12" grpId="0" bldLvl="0" animBg="1"/>
      <p:bldP spid="13" grpId="0" bldLvl="0" animBg="1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71600" y="2211710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7155" y="2447923"/>
            <a:ext cx="908686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总结反馈</a:t>
            </a:r>
            <a:endParaRPr lang="zh-CN" altLang="en-US" sz="2800" b="1" dirty="0"/>
          </a:p>
        </p:txBody>
      </p:sp>
      <p:sp>
        <p:nvSpPr>
          <p:cNvPr id="4" name="圆角矩形 3"/>
          <p:cNvSpPr/>
          <p:nvPr/>
        </p:nvSpPr>
        <p:spPr>
          <a:xfrm>
            <a:off x="3356492" y="1254822"/>
            <a:ext cx="4479052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50968" y="1335678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56492" y="1936845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56492" y="2642611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56492" y="3355711"/>
            <a:ext cx="4479052" cy="4516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5004" y="1374966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自有产品多招人使用并收集反馈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4745" y="2051685"/>
            <a:ext cx="4562475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多关注行业网站、创业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(36kr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、虎嗅等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网站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思考新的可能性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5004" y="3471547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版本总结、规范同产品部门交流（正式会议和头脑风暴）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67981" y="4064281"/>
            <a:ext cx="4479052" cy="4516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4428" y="2758352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部门内部头脑风暴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857885" y="200025"/>
            <a:ext cx="62204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如何总结业务中问题并反馈到营销和技术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3675004" y="4178942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主动和业务部门沟通、讨论（财务部分张先如总监等）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5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3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2" grpId="0"/>
      <p:bldP spid="13" grpId="0" bldLvl="0" animBg="1"/>
      <p:bldP spid="14" grpId="0"/>
      <p:bldP spid="1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85" y="200025"/>
            <a:ext cx="361378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新流程、新措施推动技术变革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每日进度会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每周固定的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统一标准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非固定分享会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660202" y="2532765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购置书籍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制定计划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1500186" y="2032351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每天一次进度会，将个人目标和团队目标统一，找寻问题共同解决。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1500820" y="3103851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每周一次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，使团队每个人都参与其中，一起探讨，共同提升。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1500185" y="4176003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制定编码标准，并找寻工具使其量化，使得质量变得可见，可量化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5940153" y="2032941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不定期，根据团队人员素质举行对应的分享会，或团队自发分享学习的知识或历史经验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5940152" y="310380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针对具体员工，购置专业或职场相关的书籍，以便快速提升成员素养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5940152" y="4179133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引导员工的职业规划，并根据职业规划为员工制定详细的提升计划（工作时间之外）。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67791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技术变革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1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6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1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6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1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6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1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1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1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850900" y="200025"/>
            <a:ext cx="332422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明年打算做的最重要的三件事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53255" y="118054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人员培养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明年规划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1837547" y="1763265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094075" y="2936587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1837547" y="3451810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42299" y="1615449"/>
            <a:ext cx="4537095" cy="26860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培养一批专业素养高的员工，包含编码、设计、架构、管理。检测标准制度化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236155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经验分享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2299" y="2806771"/>
            <a:ext cx="4537095" cy="46863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将分享会、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review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制度化，合理的使用奖励机制（非物质为主）刺激员工的热情，并与兄弟部门探讨相关经验，将工程师文化固化在每个立方人心中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53255" y="3555813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业务拓展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2299" y="4001033"/>
            <a:ext cx="4537095" cy="26860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、大数据等相关知识，参加行业峰会，寻找行业中的新形态。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19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69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19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480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98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48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bldLvl="0" animBg="1"/>
          <p:bldP spid="29" grpId="0" bldLvl="0" animBg="1"/>
          <p:bldP spid="30" grpId="0" bldLvl="0" animBg="1"/>
          <p:bldP spid="34" grpId="0"/>
          <p:bldP spid="34" grpId="1"/>
          <p:bldP spid="35" grpId="0" bldLvl="0" animBg="1"/>
          <p:bldP spid="36" grpId="0" bldLvl="0" animBg="1"/>
          <p:bldP spid="37" grpId="0"/>
          <p:bldP spid="37" grpId="1"/>
          <p:bldP spid="38" grpId="0" bldLvl="0" animBg="1"/>
          <p:bldP spid="39" grpId="0" bldLvl="0" animBg="1"/>
          <p:bldP spid="40" grpId="0"/>
          <p:bldP spid="4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19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69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19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480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98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848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bldLvl="0" animBg="1"/>
          <p:bldP spid="29" grpId="0" bldLvl="0" animBg="1"/>
          <p:bldP spid="30" grpId="0" bldLvl="0" animBg="1"/>
          <p:bldP spid="34" grpId="0"/>
          <p:bldP spid="34" grpId="1"/>
          <p:bldP spid="35" grpId="0" bldLvl="0" animBg="1"/>
          <p:bldP spid="36" grpId="0" bldLvl="0" animBg="1"/>
          <p:bldP spid="37" grpId="0"/>
          <p:bldP spid="37" grpId="1"/>
          <p:bldP spid="38" grpId="0" bldLvl="0" animBg="1"/>
          <p:bldP spid="39" grpId="0" bldLvl="0" animBg="1"/>
          <p:bldP spid="40" grpId="0"/>
          <p:bldP spid="40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1066251" y="1131590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3" name="Shape 3885"/>
          <p:cNvSpPr/>
          <p:nvPr/>
        </p:nvSpPr>
        <p:spPr>
          <a:xfrm>
            <a:off x="1784796" y="1706122"/>
            <a:ext cx="5583935" cy="36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团队属于新建，团队成员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为新招员工。其中优秀的人员是夏宗杰，为保障项目顺利上线，牺牲了较多的陪伴家人时间。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hape 3886"/>
          <p:cNvSpPr/>
          <p:nvPr/>
        </p:nvSpPr>
        <p:spPr>
          <a:xfrm>
            <a:off x="1066251" y="2147165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5" name="Shape 3888"/>
          <p:cNvSpPr/>
          <p:nvPr/>
        </p:nvSpPr>
        <p:spPr>
          <a:xfrm>
            <a:off x="1784796" y="2721696"/>
            <a:ext cx="5583935" cy="184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重点培养了夏宗杰的项目管理能力，金万两的技术能力。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3889"/>
          <p:cNvSpPr/>
          <p:nvPr/>
        </p:nvSpPr>
        <p:spPr>
          <a:xfrm>
            <a:off x="1066251" y="3058544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7" name="Shape 3891"/>
          <p:cNvSpPr/>
          <p:nvPr/>
        </p:nvSpPr>
        <p:spPr>
          <a:xfrm>
            <a:off x="1784796" y="3633076"/>
            <a:ext cx="5583935" cy="184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切分团队，选拔金万两、夏宗杰为组长，在过程中锻炼他们的管理能力。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5"/>
          <p:cNvSpPr txBox="1"/>
          <p:nvPr/>
        </p:nvSpPr>
        <p:spPr>
          <a:xfrm>
            <a:off x="3063648" y="1204261"/>
            <a:ext cx="3026229" cy="306559"/>
          </a:xfrm>
          <a:prstGeom prst="rect">
            <a:avLst/>
          </a:prstGeom>
        </p:spPr>
        <p:txBody>
          <a:bodyPr anchor="ctr">
            <a:normAutofit fontScale="95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找到什么人</a:t>
            </a:r>
            <a:r>
              <a:rPr 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3063648" y="3131215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晋升了什么人？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5"/>
          <p:cNvSpPr txBox="1"/>
          <p:nvPr/>
        </p:nvSpPr>
        <p:spPr>
          <a:xfrm>
            <a:off x="3063648" y="2219836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培养了什么人？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团队选拔、奖惩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3889"/>
          <p:cNvSpPr/>
          <p:nvPr/>
        </p:nvSpPr>
        <p:spPr>
          <a:xfrm>
            <a:off x="1070696" y="3889124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3891"/>
          <p:cNvSpPr/>
          <p:nvPr/>
        </p:nvSpPr>
        <p:spPr>
          <a:xfrm>
            <a:off x="1789241" y="4463656"/>
            <a:ext cx="5583935" cy="184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团队对成员的要求为，主动、责任、荣誉感强。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Placeholder 5"/>
          <p:cNvSpPr txBox="1"/>
          <p:nvPr/>
        </p:nvSpPr>
        <p:spPr>
          <a:xfrm>
            <a:off x="3068093" y="3961795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淘汰了什么人？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uild="p"/>
      <p:bldP spid="9" grpId="0"/>
      <p:bldP spid="11" grpId="0"/>
      <p:bldP spid="13" grpId="0"/>
      <p:bldP spid="10" grpId="0" bldLvl="0" animBg="1"/>
      <p:bldP spid="12" grpId="0" bldLvl="0" animBg="1"/>
      <p:bldP spid="1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2183</Words>
  <Application>WPS 演示</Application>
  <PresentationFormat>全屏显示(16:9)</PresentationFormat>
  <Paragraphs>197</Paragraphs>
  <Slides>13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微软雅黑 Light</vt:lpstr>
      <vt:lpstr>Impact</vt:lpstr>
      <vt:lpstr>U.S. 101</vt:lpstr>
      <vt:lpstr>Roboto</vt:lpstr>
      <vt:lpstr>Open Sans Light</vt:lpstr>
      <vt:lpstr>Aller Light</vt:lpstr>
      <vt:lpstr>Aller Light</vt:lpstr>
      <vt:lpstr>Open Sans</vt:lpstr>
      <vt:lpstr>Open Sans</vt:lpstr>
      <vt:lpstr>SF Orson Casual Heavy</vt:lpstr>
      <vt:lpstr>幼圆</vt:lpstr>
      <vt:lpstr>Gill Sans</vt:lpstr>
      <vt:lpstr>Lato Light</vt:lpstr>
      <vt:lpstr>Helvetica Neue</vt:lpstr>
      <vt:lpstr>Calibri Light</vt:lpstr>
      <vt:lpstr>Calibri</vt:lpstr>
      <vt:lpstr>Arial Unicode MS</vt:lpstr>
      <vt:lpstr>黑体</vt:lpstr>
      <vt:lpstr>Segoe Print</vt:lpstr>
      <vt:lpstr>Corbel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乙男</cp:lastModifiedBy>
  <cp:revision>163</cp:revision>
  <dcterms:created xsi:type="dcterms:W3CDTF">2015-12-11T17:46:00Z</dcterms:created>
  <dcterms:modified xsi:type="dcterms:W3CDTF">2018-03-03T09:39:46Z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