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068" r:id="rId3"/>
    <p:sldId id="3069" r:id="rId5"/>
    <p:sldId id="3070" r:id="rId6"/>
    <p:sldId id="2820" r:id="rId7"/>
    <p:sldId id="3099" r:id="rId8"/>
    <p:sldId id="3104" r:id="rId9"/>
    <p:sldId id="3106" r:id="rId10"/>
    <p:sldId id="3101" r:id="rId11"/>
    <p:sldId id="3102" r:id="rId12"/>
    <p:sldId id="3103" r:id="rId13"/>
    <p:sldId id="3107" r:id="rId14"/>
    <p:sldId id="3100" r:id="rId15"/>
    <p:sldId id="3116" r:id="rId16"/>
    <p:sldId id="3121" r:id="rId17"/>
    <p:sldId id="3108" r:id="rId18"/>
    <p:sldId id="3105" r:id="rId19"/>
    <p:sldId id="3115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2844"/>
    <a:srgbClr val="2E3449"/>
    <a:srgbClr val="F13319"/>
    <a:srgbClr val="C32E57"/>
    <a:srgbClr val="D9D9D9"/>
    <a:srgbClr val="0237D8"/>
    <a:srgbClr val="662D91"/>
    <a:srgbClr val="FDC80D"/>
    <a:srgbClr val="FC0000"/>
    <a:srgbClr val="DF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6429" autoAdjust="0"/>
  </p:normalViewPr>
  <p:slideViewPr>
    <p:cSldViewPr>
      <p:cViewPr varScale="1">
        <p:scale>
          <a:sx n="58" d="100"/>
          <a:sy n="58" d="100"/>
        </p:scale>
        <p:origin x="-108" y="-990"/>
      </p:cViewPr>
      <p:guideLst>
        <p:guide orient="horz" pos="373"/>
        <p:guide orient="horz" pos="4183"/>
        <p:guide pos="4050"/>
        <p:guide pos="528"/>
        <p:guide pos="7588"/>
      </p:guideLst>
    </p:cSldViewPr>
  </p:slideViewPr>
  <p:outlineViewPr>
    <p:cViewPr>
      <p:scale>
        <a:sx n="100" d="100"/>
        <a:sy n="100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685" indent="0" algn="ctr">
              <a:buNone/>
              <a:defRPr sz="2305"/>
            </a:lvl2pPr>
            <a:lvl3pPr marL="1054735" indent="0" algn="ctr">
              <a:buNone/>
              <a:defRPr sz="2080"/>
            </a:lvl3pPr>
            <a:lvl4pPr marL="1582420" indent="0" algn="ctr">
              <a:buNone/>
              <a:defRPr sz="1845"/>
            </a:lvl4pPr>
            <a:lvl5pPr marL="2109470" indent="0" algn="ctr">
              <a:buNone/>
              <a:defRPr sz="1845"/>
            </a:lvl5pPr>
            <a:lvl6pPr marL="2637155" indent="0" algn="ctr">
              <a:buNone/>
              <a:defRPr sz="1845"/>
            </a:lvl6pPr>
            <a:lvl7pPr marL="3164205" indent="0" algn="ctr">
              <a:buNone/>
              <a:defRPr sz="1845"/>
            </a:lvl7pPr>
            <a:lvl8pPr marL="3691890" indent="0" algn="ctr">
              <a:buNone/>
              <a:defRPr sz="1845"/>
            </a:lvl8pPr>
            <a:lvl9pPr marL="4219575" indent="0" algn="ctr">
              <a:buNone/>
              <a:defRPr sz="1845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/>
          </p:cNvSpPr>
          <p:nvPr>
            <p:ph type="sldNum" sz="quarter" idx="10"/>
          </p:nvPr>
        </p:nvSpPr>
        <p:spPr>
          <a:xfrm>
            <a:off x="6321382" y="6685178"/>
            <a:ext cx="215149" cy="2143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BAEDD0-D4DF-4379-B325-DEA81F77D7DA}" type="slidenum">
              <a:rPr lang="es-ES" altLang="zh-CN"/>
            </a:fld>
            <a:endParaRPr lang="es-ES" altLang="zh-CN" sz="1055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685" indent="0" algn="ctr">
              <a:buNone/>
              <a:defRPr sz="2305"/>
            </a:lvl2pPr>
            <a:lvl3pPr marL="1054735" indent="0" algn="ctr">
              <a:buNone/>
              <a:defRPr sz="2080"/>
            </a:lvl3pPr>
            <a:lvl4pPr marL="1582420" indent="0" algn="ctr">
              <a:buNone/>
              <a:defRPr sz="1845"/>
            </a:lvl4pPr>
            <a:lvl5pPr marL="2109470" indent="0" algn="ctr">
              <a:buNone/>
              <a:defRPr sz="1845"/>
            </a:lvl5pPr>
            <a:lvl6pPr marL="2637155" indent="0" algn="ctr">
              <a:buNone/>
              <a:defRPr sz="1845"/>
            </a:lvl6pPr>
            <a:lvl7pPr marL="3164205" indent="0" algn="ctr">
              <a:buNone/>
              <a:defRPr sz="1845"/>
            </a:lvl7pPr>
            <a:lvl8pPr marL="3691890" indent="0" algn="ctr">
              <a:buNone/>
              <a:defRPr sz="1845"/>
            </a:lvl8pPr>
            <a:lvl9pPr marL="4219575" indent="0" algn="ctr">
              <a:buNone/>
              <a:defRPr sz="1845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 rot="5400000">
            <a:off x="10315783" y="-14197"/>
            <a:ext cx="2544990" cy="2540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52" y="-128091"/>
            <a:ext cx="1388463" cy="203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7"/>
          <p:cNvSpPr/>
          <p:nvPr/>
        </p:nvSpPr>
        <p:spPr bwMode="auto">
          <a:xfrm>
            <a:off x="353" y="0"/>
            <a:ext cx="12858044" cy="3920092"/>
          </a:xfrm>
          <a:custGeom>
            <a:avLst/>
            <a:gdLst>
              <a:gd name="T0" fmla="*/ 16000 w 16000"/>
              <a:gd name="T1" fmla="*/ 3735 h 5579"/>
              <a:gd name="T2" fmla="*/ 8927 w 16000"/>
              <a:gd name="T3" fmla="*/ 5455 h 5579"/>
              <a:gd name="T4" fmla="*/ 7073 w 16000"/>
              <a:gd name="T5" fmla="*/ 5455 h 5579"/>
              <a:gd name="T6" fmla="*/ 0 w 16000"/>
              <a:gd name="T7" fmla="*/ 3735 h 5579"/>
              <a:gd name="T8" fmla="*/ 0 w 16000"/>
              <a:gd name="T9" fmla="*/ 0 h 5579"/>
              <a:gd name="T10" fmla="*/ 16000 w 16000"/>
              <a:gd name="T11" fmla="*/ 0 h 5579"/>
              <a:gd name="T12" fmla="*/ 16000 w 16000"/>
              <a:gd name="T13" fmla="*/ 3735 h 5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00" h="5579">
                <a:moveTo>
                  <a:pt x="16000" y="3735"/>
                </a:moveTo>
                <a:lnTo>
                  <a:pt x="8927" y="5455"/>
                </a:lnTo>
                <a:cubicBezTo>
                  <a:pt x="8417" y="5579"/>
                  <a:pt x="7583" y="5579"/>
                  <a:pt x="7073" y="5455"/>
                </a:cubicBezTo>
                <a:lnTo>
                  <a:pt x="0" y="3735"/>
                </a:lnTo>
                <a:lnTo>
                  <a:pt x="0" y="0"/>
                </a:lnTo>
                <a:lnTo>
                  <a:pt x="16000" y="0"/>
                </a:lnTo>
                <a:lnTo>
                  <a:pt x="16000" y="37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grpSp>
        <p:nvGrpSpPr>
          <p:cNvPr id="62" name="组合 61"/>
          <p:cNvGrpSpPr>
            <a:grpSpLocks noChangeAspect="1"/>
          </p:cNvGrpSpPr>
          <p:nvPr/>
        </p:nvGrpSpPr>
        <p:grpSpPr>
          <a:xfrm>
            <a:off x="4931092" y="1894978"/>
            <a:ext cx="3037333" cy="3037333"/>
            <a:chOff x="2763149" y="1364776"/>
            <a:chExt cx="820089" cy="820089"/>
          </a:xfrm>
        </p:grpSpPr>
        <p:sp>
          <p:nvSpPr>
            <p:cNvPr id="63" name="Oval 11"/>
            <p:cNvSpPr>
              <a:spLocks noChangeArrowheads="1"/>
            </p:cNvSpPr>
            <p:nvPr/>
          </p:nvSpPr>
          <p:spPr bwMode="auto">
            <a:xfrm>
              <a:off x="2763149" y="1364776"/>
              <a:ext cx="820089" cy="820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12"/>
            <p:cNvSpPr>
              <a:spLocks noChangeArrowheads="1"/>
            </p:cNvSpPr>
            <p:nvPr/>
          </p:nvSpPr>
          <p:spPr bwMode="auto">
            <a:xfrm>
              <a:off x="2823156" y="1426783"/>
              <a:ext cx="696076" cy="696076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0"/>
            </a:gradFill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300000" scaled="0"/>
              </a:gradFill>
            </a:ln>
            <a:effectLst>
              <a:outerShdw blurRad="444500" dist="101600" dir="8100000" algn="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869712" y="5233743"/>
            <a:ext cx="911301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4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管理经验总结</a:t>
            </a:r>
            <a:endParaRPr lang="zh-CN" altLang="en-US" sz="4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3376194" y="6293069"/>
            <a:ext cx="6107925" cy="2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85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——SaaS</a:t>
            </a:r>
            <a:r>
              <a:rPr lang="zh-CN" altLang="en-US" sz="1685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</a:t>
            </a:r>
            <a:r>
              <a:rPr lang="en-US" altLang="zh-CN" sz="1685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85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年经验总结</a:t>
            </a:r>
            <a:r>
              <a:rPr lang="en-US" altLang="zh-CN" sz="1685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endParaRPr lang="zh-CN" altLang="en-US" sz="1685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65863" y="2903327"/>
            <a:ext cx="29529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DFPHeiMedium-UN" panose="020B0500000000000000" pitchFamily="34" charset="-122"/>
                <a:ea typeface="DFPHeiMedium-UN" panose="020B0500000000000000" pitchFamily="34" charset="-122"/>
                <a:cs typeface="DFPHeiMedium-UN" panose="020B0500000000000000" pitchFamily="34" charset="-122"/>
              </a:rPr>
              <a:t>立方</a:t>
            </a:r>
            <a:endParaRPr lang="zh-CN" altLang="en-US" sz="6600" dirty="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DFPHeiMedium-UN" panose="020B0500000000000000" pitchFamily="34" charset="-122"/>
              <a:ea typeface="DFPHeiMedium-UN" panose="020B0500000000000000" pitchFamily="34" charset="-122"/>
              <a:cs typeface="DFPHeiMedium-UN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/>
      <p:bldP spid="66" grpId="0"/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是否比团队</a:t>
              </a: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要强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隐藏成本评估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淘汰机制和时机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晋升所面对问题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5" name="Donut 44"/>
          <p:cNvSpPr/>
          <p:nvPr/>
        </p:nvSpPr>
        <p:spPr>
          <a:xfrm>
            <a:off x="6008353" y="257279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214110" y="277023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85758" y="429537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925312" y="429285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915180" y="278309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81756" y="408983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6002933" y="408998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76051" y="257279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3074" y="2600780"/>
            <a:ext cx="1783715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GB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是否比团队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要强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50447" y="2586175"/>
            <a:ext cx="12496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140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隐藏成本评估</a:t>
            </a:r>
            <a:endParaRPr lang="zh-CN" altLang="en-GB" sz="1400" b="1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06417" y="4120946"/>
            <a:ext cx="14274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140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淘汰机制和时机</a:t>
            </a:r>
            <a:endParaRPr lang="zh-CN" altLang="en-GB" sz="140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508490" y="4121150"/>
            <a:ext cx="15049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140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晋升面对的问题</a:t>
            </a:r>
            <a:r>
              <a:rPr lang="en-GB" sz="140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GB" sz="1400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955234" y="3307599"/>
            <a:ext cx="2400274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团队需要进步，进步的途径两类；</a:t>
            </a:r>
            <a:endParaRPr lang="zh-CN" alt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）团队成员的自我学习提升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2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）引入新的成员进行提升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55234" y="4831145"/>
            <a:ext cx="2400274" cy="82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团队保持需要需要合理的流动性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1</a:t>
            </a:r>
            <a:r>
              <a:rPr lang="zh-CN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）核心成员尽量保持稳定</a:t>
            </a:r>
            <a:endParaRPr lang="zh-CN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）不符合团队最低要求的找到新的替补后再进行更换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）明确好团队的最低标准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19545" y="3307599"/>
            <a:ext cx="2400274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面试需要时间成本，合理的评估时间成本：</a:t>
            </a:r>
            <a:endParaRPr lang="zh-CN" alt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）预先面试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人，第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人开始，如果出现比前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人优秀的可直接录取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613417" y="4831145"/>
            <a:ext cx="2400274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团队在稳定的情况下，必然出现晋升困难，在这个断层期需要合理的处理：</a:t>
            </a:r>
            <a:endParaRPr lang="zh-CN" alt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）不能很好的处理断层期的人，较多是功利心较重，可适当淘汰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）可提前沟通好，在所有公司都将存在断层期，描述好不同选择面临的问题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6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人员选择标准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4" grpId="0"/>
      <p:bldP spid="56" grpId="0"/>
      <p:bldP spid="58" grpId="0"/>
      <p:bldP spid="60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3" y="2654396"/>
            <a:ext cx="12858044" cy="192385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872869" y="1917839"/>
            <a:ext cx="3037671" cy="3217153"/>
            <a:chOff x="1331640" y="1363871"/>
            <a:chExt cx="2160240" cy="2287879"/>
          </a:xfrm>
        </p:grpSpPr>
        <p:sp>
          <p:nvSpPr>
            <p:cNvPr id="27" name="椭圆 26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43708" y="1363871"/>
              <a:ext cx="936104" cy="2188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405" dirty="0">
                  <a:solidFill>
                    <a:schemeClr val="bg1"/>
                  </a:solidFill>
                  <a:latin typeface="DFGothic-EB" pitchFamily="1" charset="-128"/>
                  <a:ea typeface="DFGothic-EB" pitchFamily="1" charset="-128"/>
                </a:rPr>
                <a:t>4</a:t>
              </a:r>
              <a:endParaRPr lang="en-US" altLang="zh-CN" sz="19405" dirty="0">
                <a:solidFill>
                  <a:schemeClr val="bg1"/>
                </a:solidFill>
                <a:latin typeface="DFGothic-EB" pitchFamily="1" charset="-128"/>
                <a:ea typeface="DFGothic-EB" pitchFamily="1" charset="-128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5214307" y="3205177"/>
            <a:ext cx="189738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09318" y="2065953"/>
            <a:ext cx="483477" cy="435909"/>
            <a:chOff x="4634991" y="2138335"/>
            <a:chExt cx="428348" cy="386204"/>
          </a:xfrm>
        </p:grpSpPr>
        <p:sp>
          <p:nvSpPr>
            <p:cNvPr id="32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00812" y="2065953"/>
            <a:ext cx="483477" cy="435909"/>
            <a:chOff x="5076056" y="2138335"/>
            <a:chExt cx="428348" cy="386204"/>
          </a:xfrm>
        </p:grpSpPr>
        <p:sp>
          <p:nvSpPr>
            <p:cNvPr id="35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57739" y="2065916"/>
            <a:ext cx="483477" cy="435909"/>
            <a:chOff x="5557128" y="2138335"/>
            <a:chExt cx="428348" cy="386204"/>
          </a:xfrm>
        </p:grpSpPr>
        <p:sp>
          <p:nvSpPr>
            <p:cNvPr id="38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88512" y="2065953"/>
            <a:ext cx="483477" cy="435909"/>
            <a:chOff x="6068610" y="2138335"/>
            <a:chExt cx="428348" cy="386204"/>
          </a:xfrm>
        </p:grpSpPr>
        <p:sp>
          <p:nvSpPr>
            <p:cNvPr id="41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29376" y="2060539"/>
            <a:ext cx="483477" cy="435909"/>
            <a:chOff x="6623914" y="2138335"/>
            <a:chExt cx="428348" cy="386204"/>
          </a:xfrm>
        </p:grpSpPr>
        <p:sp>
          <p:nvSpPr>
            <p:cNvPr id="44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4308" y="4730138"/>
            <a:ext cx="5771575" cy="696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管理不同于领导</a:t>
            </a:r>
            <a:endParaRPr lang="zh-CN" altLang="en-US" sz="1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领导更多的需要做好指引</a:t>
            </a:r>
            <a:endParaRPr lang="zh-CN" altLang="en-US" sz="1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0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3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领导力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领导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1449705"/>
            <a:ext cx="9218930" cy="433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3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推荐资料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17512" y="3400301"/>
            <a:ext cx="1873474" cy="1873472"/>
            <a:chOff x="5068163" y="6079077"/>
            <a:chExt cx="5199191" cy="5199189"/>
          </a:xfrm>
        </p:grpSpPr>
        <p:sp>
          <p:nvSpPr>
            <p:cNvPr id="9" name="Freeform 240"/>
            <p:cNvSpPr>
              <a:spLocks noEditPoints="1"/>
            </p:cNvSpPr>
            <p:nvPr/>
          </p:nvSpPr>
          <p:spPr bwMode="auto">
            <a:xfrm>
              <a:off x="5068163" y="6079077"/>
              <a:ext cx="5199191" cy="5199189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118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247"/>
            <p:cNvSpPr>
              <a:spLocks noEditPoints="1"/>
            </p:cNvSpPr>
            <p:nvPr/>
          </p:nvSpPr>
          <p:spPr bwMode="auto">
            <a:xfrm>
              <a:off x="6521688" y="7537269"/>
              <a:ext cx="2292142" cy="2286366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118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88287" y="2759275"/>
            <a:ext cx="2154301" cy="2154301"/>
            <a:chOff x="10036426" y="5299731"/>
            <a:chExt cx="5978535" cy="5978535"/>
          </a:xfrm>
        </p:grpSpPr>
        <p:sp>
          <p:nvSpPr>
            <p:cNvPr id="8" name="Freeform 239"/>
            <p:cNvSpPr>
              <a:spLocks noEditPoints="1"/>
            </p:cNvSpPr>
            <p:nvPr/>
          </p:nvSpPr>
          <p:spPr bwMode="auto">
            <a:xfrm>
              <a:off x="10036426" y="5299731"/>
              <a:ext cx="5978535" cy="5978535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118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248"/>
            <p:cNvSpPr>
              <a:spLocks noEditPoints="1"/>
            </p:cNvSpPr>
            <p:nvPr/>
          </p:nvSpPr>
          <p:spPr bwMode="auto">
            <a:xfrm>
              <a:off x="11896328" y="7080775"/>
              <a:ext cx="2382846" cy="2393316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118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0772" y="2505613"/>
            <a:ext cx="1359261" cy="1359261"/>
            <a:chOff x="1784916" y="4981028"/>
            <a:chExt cx="3772171" cy="3772171"/>
          </a:xfrm>
        </p:grpSpPr>
        <p:sp>
          <p:nvSpPr>
            <p:cNvPr id="10" name="Freeform 241"/>
            <p:cNvSpPr>
              <a:spLocks noEditPoints="1"/>
            </p:cNvSpPr>
            <p:nvPr/>
          </p:nvSpPr>
          <p:spPr bwMode="auto">
            <a:xfrm>
              <a:off x="1784916" y="4981028"/>
              <a:ext cx="3772171" cy="3772171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118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249"/>
            <p:cNvSpPr>
              <a:spLocks noEditPoints="1"/>
            </p:cNvSpPr>
            <p:nvPr/>
          </p:nvSpPr>
          <p:spPr bwMode="auto">
            <a:xfrm>
              <a:off x="2879410" y="6079077"/>
              <a:ext cx="1590304" cy="1590304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118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1476" y="4531264"/>
            <a:ext cx="1359261" cy="1359261"/>
            <a:chOff x="1784916" y="4981028"/>
            <a:chExt cx="3772171" cy="3772171"/>
          </a:xfrm>
          <a:solidFill>
            <a:schemeClr val="accent5"/>
          </a:solidFill>
        </p:grpSpPr>
        <p:sp>
          <p:nvSpPr>
            <p:cNvPr id="25" name="Freeform 241"/>
            <p:cNvSpPr>
              <a:spLocks noEditPoints="1"/>
            </p:cNvSpPr>
            <p:nvPr/>
          </p:nvSpPr>
          <p:spPr bwMode="auto">
            <a:xfrm>
              <a:off x="1784916" y="4981028"/>
              <a:ext cx="3772171" cy="3772171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7119" tIns="0" rIns="27119" bIns="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118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49"/>
            <p:cNvSpPr>
              <a:spLocks noEditPoints="1"/>
            </p:cNvSpPr>
            <p:nvPr/>
          </p:nvSpPr>
          <p:spPr bwMode="auto">
            <a:xfrm>
              <a:off x="2879410" y="6079077"/>
              <a:ext cx="1590304" cy="1590304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7119" tIns="0" rIns="27119" bIns="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118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Text Placeholder 7"/>
          <p:cNvSpPr txBox="1"/>
          <p:nvPr/>
        </p:nvSpPr>
        <p:spPr>
          <a:xfrm>
            <a:off x="2433110" y="1671389"/>
            <a:ext cx="1925373" cy="29595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曾国藩家训</a:t>
            </a:r>
            <a:endParaRPr lang="zh-CN" altLang="en-US" sz="1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 Placeholder 2"/>
          <p:cNvSpPr txBox="1"/>
          <p:nvPr/>
        </p:nvSpPr>
        <p:spPr>
          <a:xfrm>
            <a:off x="2433111" y="1965635"/>
            <a:ext cx="1795592" cy="661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里面有大量的团队建设、团队文化塑造的方法。如何管理和发展团队，冷静的分析当前局势。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7"/>
          <p:cNvSpPr txBox="1"/>
          <p:nvPr/>
        </p:nvSpPr>
        <p:spPr>
          <a:xfrm>
            <a:off x="2694367" y="5401561"/>
            <a:ext cx="1925373" cy="29595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资治通鉴</a:t>
            </a:r>
            <a:endParaRPr lang="zh-CN" altLang="en-US" sz="1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2"/>
          <p:cNvSpPr txBox="1"/>
          <p:nvPr/>
        </p:nvSpPr>
        <p:spPr>
          <a:xfrm>
            <a:off x="2694368" y="5695807"/>
            <a:ext cx="1795592" cy="661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里面总结了大量问题分析、决策方法、修身方法。有正面和反面的教程，需要自我思考、总结。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7"/>
          <p:cNvSpPr txBox="1"/>
          <p:nvPr/>
        </p:nvSpPr>
        <p:spPr>
          <a:xfrm>
            <a:off x="5974596" y="2788989"/>
            <a:ext cx="1925373" cy="29595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马斯洛相关书籍</a:t>
            </a:r>
            <a:endParaRPr lang="zh-CN" altLang="en-US" sz="1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5974597" y="3083235"/>
            <a:ext cx="1795592" cy="661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从心理学的角度，分析人性和创造价值的关系。马斯洛论管理包含了大量上世纪已经验证通过的理论，需要选择性的实施。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7"/>
          <p:cNvSpPr txBox="1"/>
          <p:nvPr/>
        </p:nvSpPr>
        <p:spPr>
          <a:xfrm>
            <a:off x="6642253" y="4762932"/>
            <a:ext cx="1925373" cy="29595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麦肯锡相关书籍</a:t>
            </a:r>
            <a:endParaRPr lang="zh-CN" altLang="en-US" sz="1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 txBox="1"/>
          <p:nvPr/>
        </p:nvSpPr>
        <p:spPr>
          <a:xfrm>
            <a:off x="6642254" y="5057178"/>
            <a:ext cx="1795592" cy="661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里面有较多的已经在当代企业中验证通过的人员选择、管理能力、人员培训等企业管理相关的方案策略。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8922316" y="3165991"/>
            <a:ext cx="1368152" cy="308341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s-ES_tradnl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参考借鉴</a:t>
            </a:r>
            <a:endParaRPr lang="zh-CN" altLang="es-ES_tradnl" sz="1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922316" y="3489266"/>
            <a:ext cx="2805226" cy="25457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以铜为鉴,可以正衣冠,以人为鉴,可以知得失,以史为鉴,可以知兴替。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做事先做人、读史书可以学习到很多修身的方法、问题分析的方法、问题判断方法、问题处理的方法。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近期感悟点：柔、静、定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屡败屡战、杀伐果断、清静无为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从已经验证过的企业管理理论中，尝试、模仿、总结，最终得出一套适合当前团队、自己的管理风格。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3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常用方法</a:t>
              </a:r>
              <a:endParaRPr lang="zh-CN" altLang="zh-CN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使用方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1292225"/>
            <a:ext cx="8685530" cy="4647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3" y="2654396"/>
            <a:ext cx="12858044" cy="192385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872869" y="1917839"/>
            <a:ext cx="3037671" cy="3217153"/>
            <a:chOff x="1331640" y="1363871"/>
            <a:chExt cx="2160240" cy="2287879"/>
          </a:xfrm>
        </p:grpSpPr>
        <p:sp>
          <p:nvSpPr>
            <p:cNvPr id="27" name="椭圆 26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43708" y="1363871"/>
              <a:ext cx="936104" cy="2188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405" dirty="0">
                  <a:solidFill>
                    <a:schemeClr val="bg1"/>
                  </a:solidFill>
                  <a:latin typeface="DFGothic-EB" pitchFamily="1" charset="-128"/>
                  <a:ea typeface="DFGothic-EB" pitchFamily="1" charset="-128"/>
                </a:rPr>
                <a:t>5</a:t>
              </a:r>
              <a:endParaRPr lang="en-US" altLang="zh-CN" sz="19405" dirty="0">
                <a:solidFill>
                  <a:schemeClr val="bg1"/>
                </a:solidFill>
                <a:latin typeface="DFGothic-EB" pitchFamily="1" charset="-128"/>
                <a:ea typeface="DFGothic-EB" pitchFamily="1" charset="-128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5214307" y="3205177"/>
            <a:ext cx="361188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团队成员疑问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09318" y="2065953"/>
            <a:ext cx="483477" cy="435909"/>
            <a:chOff x="4634991" y="2138335"/>
            <a:chExt cx="428348" cy="386204"/>
          </a:xfrm>
        </p:grpSpPr>
        <p:sp>
          <p:nvSpPr>
            <p:cNvPr id="32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00812" y="2065953"/>
            <a:ext cx="483477" cy="435909"/>
            <a:chOff x="5076056" y="2138335"/>
            <a:chExt cx="428348" cy="386204"/>
          </a:xfrm>
        </p:grpSpPr>
        <p:sp>
          <p:nvSpPr>
            <p:cNvPr id="35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57739" y="2065916"/>
            <a:ext cx="483477" cy="435909"/>
            <a:chOff x="5557128" y="2138335"/>
            <a:chExt cx="428348" cy="386204"/>
          </a:xfrm>
        </p:grpSpPr>
        <p:sp>
          <p:nvSpPr>
            <p:cNvPr id="38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88512" y="2065953"/>
            <a:ext cx="483477" cy="435909"/>
            <a:chOff x="6068610" y="2138335"/>
            <a:chExt cx="428348" cy="386204"/>
          </a:xfrm>
        </p:grpSpPr>
        <p:sp>
          <p:nvSpPr>
            <p:cNvPr id="41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29376" y="2060539"/>
            <a:ext cx="483477" cy="435909"/>
            <a:chOff x="6623914" y="2138335"/>
            <a:chExt cx="428348" cy="386204"/>
          </a:xfrm>
        </p:grpSpPr>
        <p:sp>
          <p:nvSpPr>
            <p:cNvPr id="44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4308" y="4730138"/>
            <a:ext cx="5771575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总结了两年来，团队成员疑问较多的问题</a:t>
            </a:r>
            <a:endParaRPr lang="zh-CN" altLang="en-US" sz="1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0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3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团队成员疑问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成员疑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1468755"/>
            <a:ext cx="10058400" cy="4294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3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工作习惯</a:t>
              </a:r>
              <a:endParaRPr lang="zh-CN" altLang="zh-CN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 descr="工作习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920" y="962025"/>
            <a:ext cx="9380855" cy="620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6265" y="247940"/>
            <a:ext cx="3695833" cy="69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70358" y="2755793"/>
            <a:ext cx="2835161" cy="2531111"/>
            <a:chOff x="1187624" y="1671750"/>
            <a:chExt cx="2016225" cy="1800000"/>
          </a:xfrm>
        </p:grpSpPr>
        <p:sp>
          <p:nvSpPr>
            <p:cNvPr id="15" name="六边形 14"/>
            <p:cNvSpPr/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6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06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en-US" altLang="zh-CN" sz="506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2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22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76091" y="1793723"/>
            <a:ext cx="850549" cy="759333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373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76091" y="2705024"/>
            <a:ext cx="850549" cy="759333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373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76091" y="3641192"/>
            <a:ext cx="850549" cy="759333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373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76091" y="4578339"/>
            <a:ext cx="850549" cy="759333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7" name="六边形 26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849" y="724599"/>
              <a:ext cx="288032" cy="373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76091" y="5489640"/>
            <a:ext cx="850549" cy="759333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0849" y="724599"/>
              <a:ext cx="288032" cy="373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371986" y="1892077"/>
            <a:ext cx="4699951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团队成员价值取向</a:t>
            </a:r>
            <a:endParaRPr lang="zh-CN" altLang="en-US" sz="28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1986" y="2803378"/>
            <a:ext cx="4699951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1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团队文化建立</a:t>
            </a:r>
            <a:endParaRPr lang="zh-CN" altLang="en-US" sz="28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1986" y="3739546"/>
            <a:ext cx="4699951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人员选择</a:t>
            </a:r>
            <a:endParaRPr lang="zh-CN" altLang="en-US" sz="28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71986" y="4676693"/>
            <a:ext cx="4699951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zh-CN" altLang="en-US" sz="28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1986" y="5587994"/>
            <a:ext cx="4699951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团队成员问题</a:t>
            </a:r>
            <a:endParaRPr lang="zh-CN" altLang="en-US" sz="28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2654396"/>
            <a:ext cx="12858044" cy="192385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72869" y="1917839"/>
            <a:ext cx="3037671" cy="3217153"/>
            <a:chOff x="1331640" y="1363871"/>
            <a:chExt cx="2160240" cy="2287879"/>
          </a:xfrm>
        </p:grpSpPr>
        <p:sp>
          <p:nvSpPr>
            <p:cNvPr id="3" name="椭圆 2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1363871"/>
              <a:ext cx="936104" cy="2189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405" dirty="0">
                  <a:solidFill>
                    <a:schemeClr val="bg1"/>
                  </a:solidFill>
                  <a:latin typeface="DFGothic-EB" pitchFamily="1" charset="-128"/>
                  <a:ea typeface="DFGothic-EB" pitchFamily="1" charset="-128"/>
                </a:rPr>
                <a:t>1</a:t>
              </a:r>
              <a:endParaRPr lang="zh-CN" altLang="en-US" sz="19405" dirty="0">
                <a:solidFill>
                  <a:schemeClr val="bg1"/>
                </a:solidFill>
                <a:latin typeface="DFGothic-EB" pitchFamily="1" charset="-128"/>
                <a:ea typeface="DFGothic-EB" pitchFamily="1" charset="-128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14307" y="3205177"/>
            <a:ext cx="653288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团队成员价值取向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不同价值观解决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09318" y="2065953"/>
            <a:ext cx="483477" cy="435909"/>
            <a:chOff x="4634991" y="2138335"/>
            <a:chExt cx="428348" cy="386204"/>
          </a:xfrm>
        </p:grpSpPr>
        <p:sp>
          <p:nvSpPr>
            <p:cNvPr id="9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00812" y="2065953"/>
            <a:ext cx="483477" cy="435909"/>
            <a:chOff x="5076056" y="2138335"/>
            <a:chExt cx="428348" cy="386204"/>
          </a:xfrm>
        </p:grpSpPr>
        <p:sp>
          <p:nvSpPr>
            <p:cNvPr id="12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57739" y="2065916"/>
            <a:ext cx="483477" cy="435909"/>
            <a:chOff x="5557128" y="2138335"/>
            <a:chExt cx="428348" cy="386204"/>
          </a:xfrm>
        </p:grpSpPr>
        <p:sp>
          <p:nvSpPr>
            <p:cNvPr id="15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88512" y="2065953"/>
            <a:ext cx="483477" cy="435909"/>
            <a:chOff x="6068610" y="2138335"/>
            <a:chExt cx="428348" cy="386204"/>
          </a:xfrm>
        </p:grpSpPr>
        <p:sp>
          <p:nvSpPr>
            <p:cNvPr id="18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29376" y="2060539"/>
            <a:ext cx="483477" cy="435909"/>
            <a:chOff x="6623914" y="2138335"/>
            <a:chExt cx="428348" cy="386204"/>
          </a:xfrm>
        </p:grpSpPr>
        <p:sp>
          <p:nvSpPr>
            <p:cNvPr id="21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14308" y="4730138"/>
            <a:ext cx="5771575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人是独立的个体，团队是个体的集合</a:t>
            </a:r>
            <a:endParaRPr lang="zh-CN" altLang="en-US" sz="1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3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团队成员可能价值取向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价值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1816100"/>
            <a:ext cx="5800090" cy="3599815"/>
          </a:xfrm>
          <a:prstGeom prst="rect">
            <a:avLst/>
          </a:prstGeom>
        </p:spPr>
      </p:pic>
      <p:sp>
        <p:nvSpPr>
          <p:cNvPr id="62" name="Text Placeholder 7"/>
          <p:cNvSpPr txBox="1"/>
          <p:nvPr/>
        </p:nvSpPr>
        <p:spPr>
          <a:xfrm>
            <a:off x="8066781" y="18112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个人述求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Text Placeholder 2"/>
          <p:cNvSpPr txBox="1"/>
          <p:nvPr/>
        </p:nvSpPr>
        <p:spPr>
          <a:xfrm>
            <a:off x="8066781" y="21961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GB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人是独立的个体，针对工作的述求必然不一致。团队成员述求需要总结、分类、合并。</a:t>
            </a:r>
            <a:endParaRPr lang="zh-CN" altLang="en-GB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 Placeholder 7"/>
          <p:cNvSpPr txBox="1"/>
          <p:nvPr/>
        </p:nvSpPr>
        <p:spPr>
          <a:xfrm>
            <a:off x="8066781" y="33506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公司述求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Text Placeholder 2"/>
          <p:cNvSpPr txBox="1"/>
          <p:nvPr/>
        </p:nvSpPr>
        <p:spPr>
          <a:xfrm>
            <a:off x="8066781" y="37354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GB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公司的述求较为简单，盈利。盈利分为当前盈利和适当的投资性盈利。</a:t>
            </a:r>
            <a:endParaRPr lang="zh-CN" altLang="en-GB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 Placeholder 7"/>
          <p:cNvSpPr txBox="1"/>
          <p:nvPr/>
        </p:nvSpPr>
        <p:spPr>
          <a:xfrm>
            <a:off x="8066781" y="51640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述求达成一致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Text Placeholder 2"/>
          <p:cNvSpPr txBox="1"/>
          <p:nvPr/>
        </p:nvSpPr>
        <p:spPr>
          <a:xfrm>
            <a:off x="8066781" y="55489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GB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团队是个体的集合，团队价值直接影响着个人价值的体现。</a:t>
            </a:r>
            <a:endParaRPr lang="zh-CN" altLang="en-GB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3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无目标成员引导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价值观解决方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1501140"/>
            <a:ext cx="8047355" cy="4123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3" y="2654396"/>
            <a:ext cx="12858044" cy="192385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872869" y="1917839"/>
            <a:ext cx="3037671" cy="3217153"/>
            <a:chOff x="1331640" y="1363871"/>
            <a:chExt cx="2160240" cy="2287879"/>
          </a:xfrm>
        </p:grpSpPr>
        <p:sp>
          <p:nvSpPr>
            <p:cNvPr id="27" name="椭圆 26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43708" y="1363871"/>
              <a:ext cx="936104" cy="2188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405" dirty="0">
                  <a:solidFill>
                    <a:schemeClr val="bg1"/>
                  </a:solidFill>
                  <a:latin typeface="DFGothic-EB" pitchFamily="1" charset="-128"/>
                  <a:ea typeface="DFGothic-EB" pitchFamily="1" charset="-128"/>
                </a:rPr>
                <a:t>2</a:t>
              </a:r>
              <a:endParaRPr lang="en-US" altLang="zh-CN" sz="19405" dirty="0">
                <a:solidFill>
                  <a:schemeClr val="bg1"/>
                </a:solidFill>
                <a:latin typeface="DFGothic-EB" pitchFamily="1" charset="-128"/>
                <a:ea typeface="DFGothic-EB" pitchFamily="1" charset="-128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5214307" y="3205177"/>
            <a:ext cx="361188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团队文化建立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09318" y="2065953"/>
            <a:ext cx="483477" cy="435909"/>
            <a:chOff x="4634991" y="2138335"/>
            <a:chExt cx="428348" cy="386204"/>
          </a:xfrm>
        </p:grpSpPr>
        <p:sp>
          <p:nvSpPr>
            <p:cNvPr id="32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00812" y="2065953"/>
            <a:ext cx="483477" cy="435909"/>
            <a:chOff x="5076056" y="2138335"/>
            <a:chExt cx="428348" cy="386204"/>
          </a:xfrm>
        </p:grpSpPr>
        <p:sp>
          <p:nvSpPr>
            <p:cNvPr id="35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57739" y="2065916"/>
            <a:ext cx="483477" cy="435909"/>
            <a:chOff x="5557128" y="2138335"/>
            <a:chExt cx="428348" cy="386204"/>
          </a:xfrm>
        </p:grpSpPr>
        <p:sp>
          <p:nvSpPr>
            <p:cNvPr id="38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88512" y="2065953"/>
            <a:ext cx="483477" cy="435909"/>
            <a:chOff x="6068610" y="2138335"/>
            <a:chExt cx="428348" cy="386204"/>
          </a:xfrm>
        </p:grpSpPr>
        <p:sp>
          <p:nvSpPr>
            <p:cNvPr id="41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29376" y="2060539"/>
            <a:ext cx="483477" cy="435909"/>
            <a:chOff x="6623914" y="2138335"/>
            <a:chExt cx="428348" cy="386204"/>
          </a:xfrm>
        </p:grpSpPr>
        <p:sp>
          <p:nvSpPr>
            <p:cNvPr id="44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4308" y="4730138"/>
            <a:ext cx="5771575" cy="696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不同风格的团队文化，会成就不同风格团队</a:t>
            </a:r>
            <a:endParaRPr lang="zh-CN" altLang="en-US" sz="1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不同风格的团队文化，方法和面临的问题不同</a:t>
            </a:r>
            <a:endParaRPr lang="zh-CN" altLang="en-US" sz="1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0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3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团队文化建立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团队文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08405"/>
            <a:ext cx="6029960" cy="4571365"/>
          </a:xfrm>
          <a:prstGeom prst="rect">
            <a:avLst/>
          </a:prstGeom>
        </p:spPr>
      </p:pic>
      <p:sp>
        <p:nvSpPr>
          <p:cNvPr id="3" name="Round Same Side Corner Rectangle 4"/>
          <p:cNvSpPr/>
          <p:nvPr/>
        </p:nvSpPr>
        <p:spPr>
          <a:xfrm>
            <a:off x="7027545" y="1308100"/>
            <a:ext cx="489585" cy="3949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20000"/>
              </a:lnSpc>
            </a:pPr>
            <a:endParaRPr lang="en-GB" sz="9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Group 33"/>
          <p:cNvGrpSpPr/>
          <p:nvPr/>
        </p:nvGrpSpPr>
        <p:grpSpPr>
          <a:xfrm>
            <a:off x="7027545" y="1922145"/>
            <a:ext cx="2953385" cy="543560"/>
            <a:chOff x="5128064" y="2256183"/>
            <a:chExt cx="3273083" cy="515155"/>
          </a:xfrm>
        </p:grpSpPr>
        <p:sp>
          <p:nvSpPr>
            <p:cNvPr id="39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GB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结果导向</a:t>
              </a:r>
              <a:endParaRPr lang="zh-CN" alt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34"/>
          <p:cNvGrpSpPr/>
          <p:nvPr/>
        </p:nvGrpSpPr>
        <p:grpSpPr>
          <a:xfrm>
            <a:off x="7027545" y="3410585"/>
            <a:ext cx="2953385" cy="543560"/>
            <a:chOff x="5128064" y="3666845"/>
            <a:chExt cx="3273083" cy="515155"/>
          </a:xfrm>
        </p:grpSpPr>
        <p:sp>
          <p:nvSpPr>
            <p:cNvPr id="42" name="Pentagon 5"/>
            <p:cNvSpPr/>
            <p:nvPr/>
          </p:nvSpPr>
          <p:spPr>
            <a:xfrm>
              <a:off x="5128064" y="3666845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GB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行动力</a:t>
              </a:r>
              <a:endParaRPr lang="zh-CN" alt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Rectangle 9"/>
            <p:cNvSpPr/>
            <p:nvPr/>
          </p:nvSpPr>
          <p:spPr>
            <a:xfrm>
              <a:off x="5128064" y="3666845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35"/>
          <p:cNvGrpSpPr/>
          <p:nvPr/>
        </p:nvGrpSpPr>
        <p:grpSpPr>
          <a:xfrm>
            <a:off x="7027545" y="4714240"/>
            <a:ext cx="2953385" cy="543560"/>
            <a:chOff x="5128064" y="4902979"/>
            <a:chExt cx="3273083" cy="515155"/>
          </a:xfrm>
        </p:grpSpPr>
        <p:sp>
          <p:nvSpPr>
            <p:cNvPr id="45" name="Pentagon 6"/>
            <p:cNvSpPr/>
            <p:nvPr/>
          </p:nvSpPr>
          <p:spPr>
            <a:xfrm>
              <a:off x="5128064" y="4902979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GB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学习型</a:t>
              </a:r>
              <a:endParaRPr lang="zh-CN" alt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Rectangle 10"/>
            <p:cNvSpPr/>
            <p:nvPr/>
          </p:nvSpPr>
          <p:spPr>
            <a:xfrm>
              <a:off x="5128064" y="4902979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Rectangle 13"/>
          <p:cNvSpPr/>
          <p:nvPr/>
        </p:nvSpPr>
        <p:spPr>
          <a:xfrm>
            <a:off x="10197465" y="1922145"/>
            <a:ext cx="2496820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对团队每个成员要求较高，同时较容易引起踢皮球。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没有合理的奖励机制指引，会让团队气氛很压抑，缺少交流。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Rectangle 17"/>
          <p:cNvSpPr/>
          <p:nvPr/>
        </p:nvSpPr>
        <p:spPr>
          <a:xfrm>
            <a:off x="10222865" y="3410585"/>
            <a:ext cx="2496820" cy="1014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对管理者综合能力要求很高，需要管理者有很好个人技术能力，判断准确。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容易让团队成员陷入迷茫状态，成员会错误的低估自己的价值，认为自己的价值得不到体现。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222865" y="4714240"/>
            <a:ext cx="2496820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需要去合理的引导每个人的学习意愿，建立合理的检查机制，及分享机制。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在人员少，工种多，能力分布不均匀的情况下，比较容易流于形式。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可以考虑扩大交流范围。合理同其他团队进行交流。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3" y="2654396"/>
            <a:ext cx="12858044" cy="192385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872869" y="1917839"/>
            <a:ext cx="3037671" cy="3217153"/>
            <a:chOff x="1331640" y="1363871"/>
            <a:chExt cx="2160240" cy="2287879"/>
          </a:xfrm>
        </p:grpSpPr>
        <p:sp>
          <p:nvSpPr>
            <p:cNvPr id="27" name="椭圆 26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43708" y="1363871"/>
              <a:ext cx="936104" cy="2188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405" dirty="0">
                  <a:solidFill>
                    <a:schemeClr val="bg1"/>
                  </a:solidFill>
                  <a:latin typeface="DFGothic-EB" pitchFamily="1" charset="-128"/>
                  <a:ea typeface="DFGothic-EB" pitchFamily="1" charset="-128"/>
                </a:rPr>
                <a:t>3</a:t>
              </a:r>
              <a:endParaRPr lang="en-US" altLang="zh-CN" sz="19405" dirty="0">
                <a:solidFill>
                  <a:schemeClr val="bg1"/>
                </a:solidFill>
                <a:latin typeface="DFGothic-EB" pitchFamily="1" charset="-128"/>
                <a:ea typeface="DFGothic-EB" pitchFamily="1" charset="-128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5214307" y="3205177"/>
            <a:ext cx="246888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人员选择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09318" y="2065953"/>
            <a:ext cx="483477" cy="435909"/>
            <a:chOff x="4634991" y="2138335"/>
            <a:chExt cx="428348" cy="386204"/>
          </a:xfrm>
        </p:grpSpPr>
        <p:sp>
          <p:nvSpPr>
            <p:cNvPr id="32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00812" y="2065953"/>
            <a:ext cx="483477" cy="435909"/>
            <a:chOff x="5076056" y="2138335"/>
            <a:chExt cx="428348" cy="386204"/>
          </a:xfrm>
        </p:grpSpPr>
        <p:sp>
          <p:nvSpPr>
            <p:cNvPr id="35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57739" y="2065916"/>
            <a:ext cx="483477" cy="435909"/>
            <a:chOff x="5557128" y="2138335"/>
            <a:chExt cx="428348" cy="386204"/>
          </a:xfrm>
        </p:grpSpPr>
        <p:sp>
          <p:nvSpPr>
            <p:cNvPr id="38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88512" y="2065953"/>
            <a:ext cx="483477" cy="435909"/>
            <a:chOff x="6068610" y="2138335"/>
            <a:chExt cx="428348" cy="386204"/>
          </a:xfrm>
        </p:grpSpPr>
        <p:sp>
          <p:nvSpPr>
            <p:cNvPr id="41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29376" y="2060539"/>
            <a:ext cx="483477" cy="435909"/>
            <a:chOff x="6623914" y="2138335"/>
            <a:chExt cx="428348" cy="386204"/>
          </a:xfrm>
        </p:grpSpPr>
        <p:sp>
          <p:nvSpPr>
            <p:cNvPr id="44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4308" y="4730138"/>
            <a:ext cx="5771575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优秀的个人很难找寻，需要做适当的退让</a:t>
            </a:r>
            <a:endParaRPr lang="zh-CN" altLang="en-US" sz="1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0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25072"/>
            <a:ext cx="12719535" cy="737235"/>
            <a:chOff x="0" y="363516"/>
            <a:chExt cx="12719535" cy="737235"/>
          </a:xfrm>
        </p:grpSpPr>
        <p:sp>
          <p:nvSpPr>
            <p:cNvPr id="36" name="TextBox 4"/>
            <p:cNvSpPr txBox="1"/>
            <p:nvPr/>
          </p:nvSpPr>
          <p:spPr>
            <a:xfrm>
              <a:off x="3826666" y="363516"/>
              <a:ext cx="5066203" cy="73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人员选择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809992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229575" y="808013"/>
              <a:ext cx="448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人员选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" y="1127125"/>
            <a:ext cx="9809480" cy="5333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WPS 演示</Application>
  <PresentationFormat>自定义</PresentationFormat>
  <Paragraphs>181</Paragraphs>
  <Slides>17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DFPHeiMedium-UN</vt:lpstr>
      <vt:lpstr>DFGothic-EB</vt:lpstr>
      <vt:lpstr>Lato Regular</vt:lpstr>
      <vt:lpstr>League Gothic Regular</vt:lpstr>
      <vt:lpstr>Arial Unicode MS</vt:lpstr>
      <vt:lpstr>Calibri Light</vt:lpstr>
      <vt:lpstr>MS Mincho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简洁蓝色工作总结</dc:title>
  <dc:creator/>
  <cp:keywords>第一PPT模板网：www.1ppt.com</cp:keywords>
  <cp:lastModifiedBy>乙男</cp:lastModifiedBy>
  <cp:revision>89</cp:revision>
  <dcterms:created xsi:type="dcterms:W3CDTF">2016-09-13T15:23:00Z</dcterms:created>
  <dcterms:modified xsi:type="dcterms:W3CDTF">2018-04-19T09:21:23Z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