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9060" autoAdjust="0"/>
  </p:normalViewPr>
  <p:slideViewPr>
    <p:cSldViewPr snapToGrid="0">
      <p:cViewPr>
        <p:scale>
          <a:sx n="65" d="100"/>
          <a:sy n="65" d="100"/>
        </p:scale>
        <p:origin x="716" y="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FB2AE-9A30-4D00-A78D-AC03AEB01C5C}"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1195E-DF1F-4E03-943D-8A3358B1EFF0}" type="slidenum">
              <a:rPr lang="en-US" smtClean="0"/>
              <a:t>‹#›</a:t>
            </a:fld>
            <a:endParaRPr lang="en-US"/>
          </a:p>
        </p:txBody>
      </p:sp>
    </p:spTree>
    <p:extLst>
      <p:ext uri="{BB962C8B-B14F-4D97-AF65-F5344CB8AC3E}">
        <p14:creationId xmlns:p14="http://schemas.microsoft.com/office/powerpoint/2010/main" val="104202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topic today is Google Cloud dataflow, which is a service offered by Google for processing batch as well as stream data but this presentation focuses on stream data</a:t>
            </a:r>
          </a:p>
        </p:txBody>
      </p:sp>
      <p:sp>
        <p:nvSpPr>
          <p:cNvPr id="4" name="Slide Number Placeholder 3"/>
          <p:cNvSpPr>
            <a:spLocks noGrp="1"/>
          </p:cNvSpPr>
          <p:nvPr>
            <p:ph type="sldNum" sz="quarter" idx="10"/>
          </p:nvPr>
        </p:nvSpPr>
        <p:spPr/>
        <p:txBody>
          <a:bodyPr/>
          <a:lstStyle/>
          <a:p>
            <a:fld id="{5CE1195E-DF1F-4E03-943D-8A3358B1EFF0}" type="slidenum">
              <a:rPr lang="en-US" smtClean="0"/>
              <a:t>1</a:t>
            </a:fld>
            <a:endParaRPr lang="en-US"/>
          </a:p>
        </p:txBody>
      </p:sp>
    </p:spTree>
    <p:extLst>
      <p:ext uri="{BB962C8B-B14F-4D97-AF65-F5344CB8AC3E}">
        <p14:creationId xmlns:p14="http://schemas.microsoft.com/office/powerpoint/2010/main" val="216146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Think of all the social networking sites that you use, there are millions of people tweeting or updating their status or posting a picture every second. Data gets generated continuously like a stream of running water.  Data from weather or tidal sensors , where the measurements are continuously recorded is another example of streaming data.</a:t>
            </a:r>
          </a:p>
          <a:p>
            <a:endParaRPr lang="en-US" dirty="0"/>
          </a:p>
          <a:p>
            <a:r>
              <a:rPr lang="en-US" dirty="0"/>
              <a:t>This data is difficult to process because it is being updated continuously and larger volumes of data cannot be stored without significant costs. As a result, it needs to be processed as it is generated. But how is processed?</a:t>
            </a:r>
          </a:p>
        </p:txBody>
      </p:sp>
      <p:sp>
        <p:nvSpPr>
          <p:cNvPr id="4" name="Slide Number Placeholder 3"/>
          <p:cNvSpPr>
            <a:spLocks noGrp="1"/>
          </p:cNvSpPr>
          <p:nvPr>
            <p:ph type="sldNum" sz="quarter" idx="10"/>
          </p:nvPr>
        </p:nvSpPr>
        <p:spPr/>
        <p:txBody>
          <a:bodyPr/>
          <a:lstStyle/>
          <a:p>
            <a:fld id="{5CE1195E-DF1F-4E03-943D-8A3358B1EFF0}" type="slidenum">
              <a:rPr lang="en-US" smtClean="0"/>
              <a:t>2</a:t>
            </a:fld>
            <a:endParaRPr lang="en-US"/>
          </a:p>
        </p:txBody>
      </p:sp>
    </p:spTree>
    <p:extLst>
      <p:ext uri="{BB962C8B-B14F-4D97-AF65-F5344CB8AC3E}">
        <p14:creationId xmlns:p14="http://schemas.microsoft.com/office/powerpoint/2010/main" val="32260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Conventionally, data processing has always been an activity that uses data that is accessed from storage. Huge amounts of data are loaded from the datastore and input into the program and usually processed in batches. Even Hadoop, cannot process streaming data.</a:t>
            </a:r>
          </a:p>
        </p:txBody>
      </p:sp>
      <p:sp>
        <p:nvSpPr>
          <p:cNvPr id="4" name="Slide Number Placeholder 3"/>
          <p:cNvSpPr>
            <a:spLocks noGrp="1"/>
          </p:cNvSpPr>
          <p:nvPr>
            <p:ph type="sldNum" sz="quarter" idx="10"/>
          </p:nvPr>
        </p:nvSpPr>
        <p:spPr/>
        <p:txBody>
          <a:bodyPr/>
          <a:lstStyle/>
          <a:p>
            <a:fld id="{5CE1195E-DF1F-4E03-943D-8A3358B1EFF0}" type="slidenum">
              <a:rPr lang="en-US" smtClean="0"/>
              <a:t>3</a:t>
            </a:fld>
            <a:endParaRPr lang="en-US"/>
          </a:p>
        </p:txBody>
      </p:sp>
    </p:spTree>
    <p:extLst>
      <p:ext uri="{BB962C8B-B14F-4D97-AF65-F5344CB8AC3E}">
        <p14:creationId xmlns:p14="http://schemas.microsoft.com/office/powerpoint/2010/main" val="77304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google cloud dataflow comes into the picture. It is a relatively new service offered by google that can deal stream processing in the cloud. It is designed such that low level activities like </a:t>
            </a:r>
            <a:r>
              <a:rPr lang="en-US" sz="1200" b="0" i="0" kern="1200" dirty="0">
                <a:solidFill>
                  <a:schemeClr val="tx1"/>
                </a:solidFill>
                <a:effectLst/>
                <a:latin typeface="+mn-lt"/>
                <a:ea typeface="+mn-ea"/>
                <a:cs typeface="+mn-cs"/>
              </a:rPr>
              <a:t>performance, scaling, availability, security and compliance handled automatically by cloud dataflow runner services so that the user is only responsible for implementation of the code or algorithms.</a:t>
            </a:r>
            <a:endParaRPr lang="en-US" dirty="0"/>
          </a:p>
        </p:txBody>
      </p:sp>
      <p:sp>
        <p:nvSpPr>
          <p:cNvPr id="4" name="Slide Number Placeholder 3"/>
          <p:cNvSpPr>
            <a:spLocks noGrp="1"/>
          </p:cNvSpPr>
          <p:nvPr>
            <p:ph type="sldNum" sz="quarter" idx="10"/>
          </p:nvPr>
        </p:nvSpPr>
        <p:spPr/>
        <p:txBody>
          <a:bodyPr/>
          <a:lstStyle/>
          <a:p>
            <a:fld id="{5CE1195E-DF1F-4E03-943D-8A3358B1EFF0}" type="slidenum">
              <a:rPr lang="en-US" smtClean="0"/>
              <a:t>4</a:t>
            </a:fld>
            <a:endParaRPr lang="en-US"/>
          </a:p>
        </p:txBody>
      </p:sp>
    </p:spTree>
    <p:extLst>
      <p:ext uri="{BB962C8B-B14F-4D97-AF65-F5344CB8AC3E}">
        <p14:creationId xmlns:p14="http://schemas.microsoft.com/office/powerpoint/2010/main" val="6676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Conceptually, The whole model has 4 parts. It is referred to as a pipeline. The input and output can be of the same type or of different types. </a:t>
            </a:r>
          </a:p>
          <a:p>
            <a:endParaRPr lang="en-US" dirty="0"/>
          </a:p>
          <a:p>
            <a:r>
              <a:rPr lang="en-US" dirty="0"/>
              <a:t>Data in the pipeline  is represented in the form of </a:t>
            </a:r>
            <a:r>
              <a:rPr lang="en-US" dirty="0" err="1"/>
              <a:t>Pcollections</a:t>
            </a:r>
            <a:r>
              <a:rPr lang="en-US" dirty="0"/>
              <a:t>. These classes act as containers to represent data that can be bounded or unbounded. Thus this model can be used for batch as well as stream processing.</a:t>
            </a:r>
          </a:p>
          <a:p>
            <a:endParaRPr lang="en-US" dirty="0"/>
          </a:p>
          <a:p>
            <a:r>
              <a:rPr lang="en-US" dirty="0"/>
              <a:t> A transform is any data processing operation it takes a </a:t>
            </a:r>
            <a:r>
              <a:rPr lang="en-US" dirty="0" err="1"/>
              <a:t>Pcollection</a:t>
            </a:r>
            <a:r>
              <a:rPr lang="en-US" dirty="0"/>
              <a:t> as an input, performs an operation and produces an output </a:t>
            </a:r>
            <a:r>
              <a:rPr lang="en-US" dirty="0" err="1"/>
              <a:t>Pcollection</a:t>
            </a:r>
            <a:r>
              <a:rPr lang="en-US" dirty="0"/>
              <a:t>.</a:t>
            </a:r>
          </a:p>
          <a:p>
            <a:endParaRPr lang="en-US" dirty="0"/>
          </a:p>
          <a:p>
            <a:r>
              <a:rPr lang="en-US" dirty="0"/>
              <a:t>The I/O source and sink allow the pipeline to source and output data in multiple storages and formats.</a:t>
            </a:r>
          </a:p>
          <a:p>
            <a:endParaRPr lang="en-US" dirty="0"/>
          </a:p>
          <a:p>
            <a:endParaRPr lang="en-US" dirty="0"/>
          </a:p>
        </p:txBody>
      </p:sp>
      <p:sp>
        <p:nvSpPr>
          <p:cNvPr id="4" name="Slide Number Placeholder 3"/>
          <p:cNvSpPr>
            <a:spLocks noGrp="1"/>
          </p:cNvSpPr>
          <p:nvPr>
            <p:ph type="sldNum" sz="quarter" idx="10"/>
          </p:nvPr>
        </p:nvSpPr>
        <p:spPr/>
        <p:txBody>
          <a:bodyPr/>
          <a:lstStyle/>
          <a:p>
            <a:fld id="{5CE1195E-DF1F-4E03-943D-8A3358B1EFF0}" type="slidenum">
              <a:rPr lang="en-US" smtClean="0"/>
              <a:t>5</a:t>
            </a:fld>
            <a:endParaRPr lang="en-US"/>
          </a:p>
        </p:txBody>
      </p:sp>
    </p:spTree>
    <p:extLst>
      <p:ext uri="{BB962C8B-B14F-4D97-AF65-F5344CB8AC3E}">
        <p14:creationId xmlns:p14="http://schemas.microsoft.com/office/powerpoint/2010/main" val="1414518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from multiple sources goes into the input sink. This isn’t a place to store data but all the data needs to be combined before it can be processed. </a:t>
            </a:r>
          </a:p>
          <a:p>
            <a:endParaRPr lang="en-US" dirty="0"/>
          </a:p>
          <a:p>
            <a:r>
              <a:rPr lang="en-US" dirty="0"/>
              <a:t>After this, the data is read into the system which is where it gets converted to a </a:t>
            </a:r>
            <a:r>
              <a:rPr lang="en-US" dirty="0" err="1"/>
              <a:t>Pcollection</a:t>
            </a:r>
            <a:r>
              <a:rPr lang="en-US" dirty="0"/>
              <a:t>. </a:t>
            </a:r>
          </a:p>
          <a:p>
            <a:endParaRPr lang="en-US" dirty="0"/>
          </a:p>
          <a:p>
            <a:r>
              <a:rPr lang="en-US" dirty="0"/>
              <a:t>Data processing operations are performed on </a:t>
            </a:r>
            <a:r>
              <a:rPr lang="en-US" dirty="0" err="1"/>
              <a:t>Pcollections</a:t>
            </a:r>
            <a:r>
              <a:rPr lang="en-US" dirty="0"/>
              <a:t> and the results are written to the output sink which could be a database or a data warehouse.</a:t>
            </a:r>
          </a:p>
        </p:txBody>
      </p:sp>
      <p:sp>
        <p:nvSpPr>
          <p:cNvPr id="4" name="Slide Number Placeholder 3"/>
          <p:cNvSpPr>
            <a:spLocks noGrp="1"/>
          </p:cNvSpPr>
          <p:nvPr>
            <p:ph type="sldNum" sz="quarter" idx="10"/>
          </p:nvPr>
        </p:nvSpPr>
        <p:spPr/>
        <p:txBody>
          <a:bodyPr/>
          <a:lstStyle/>
          <a:p>
            <a:fld id="{5CE1195E-DF1F-4E03-943D-8A3358B1EFF0}" type="slidenum">
              <a:rPr lang="en-US" smtClean="0"/>
              <a:t>6</a:t>
            </a:fld>
            <a:endParaRPr lang="en-US"/>
          </a:p>
        </p:txBody>
      </p:sp>
    </p:spTree>
    <p:extLst>
      <p:ext uri="{BB962C8B-B14F-4D97-AF65-F5344CB8AC3E}">
        <p14:creationId xmlns:p14="http://schemas.microsoft.com/office/powerpoint/2010/main" val="248420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Big data processing services focus on one aspect, it could be batch processing like Hadoop or super fast analytics like spark but cloud dataflow boasts of ETL, batch processing as well as stream processing. </a:t>
            </a:r>
          </a:p>
          <a:p>
            <a:endParaRPr lang="en-US" dirty="0"/>
          </a:p>
          <a:p>
            <a:r>
              <a:rPr lang="en-US" dirty="0"/>
              <a:t>It can be used in conjunction with all other offerings by google like cloud pub/sub which is used for stream data ingestion, </a:t>
            </a:r>
            <a:r>
              <a:rPr lang="en-US" dirty="0" err="1"/>
              <a:t>bigquery</a:t>
            </a:r>
            <a:r>
              <a:rPr lang="en-US" dirty="0"/>
              <a:t> which is used for warehousing and cloud machine learning which is googles ML service for the cloud.</a:t>
            </a:r>
          </a:p>
          <a:p>
            <a:endParaRPr lang="en-US" dirty="0"/>
          </a:p>
          <a:p>
            <a:r>
              <a:rPr lang="en-US" dirty="0"/>
              <a:t>Dataflow also has an advantage over Hadoop when it comes to batch processing data that is in the order of petabytes</a:t>
            </a:r>
          </a:p>
        </p:txBody>
      </p:sp>
      <p:sp>
        <p:nvSpPr>
          <p:cNvPr id="4" name="Slide Number Placeholder 3"/>
          <p:cNvSpPr>
            <a:spLocks noGrp="1"/>
          </p:cNvSpPr>
          <p:nvPr>
            <p:ph type="sldNum" sz="quarter" idx="10"/>
          </p:nvPr>
        </p:nvSpPr>
        <p:spPr/>
        <p:txBody>
          <a:bodyPr/>
          <a:lstStyle/>
          <a:p>
            <a:fld id="{5CE1195E-DF1F-4E03-943D-8A3358B1EFF0}" type="slidenum">
              <a:rPr lang="en-US" smtClean="0"/>
              <a:t>7</a:t>
            </a:fld>
            <a:endParaRPr lang="en-US"/>
          </a:p>
        </p:txBody>
      </p:sp>
    </p:spTree>
    <p:extLst>
      <p:ext uri="{BB962C8B-B14F-4D97-AF65-F5344CB8AC3E}">
        <p14:creationId xmlns:p14="http://schemas.microsoft.com/office/powerpoint/2010/main" val="137042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with google also means that to some extent, dataflow is bound to google technologies, and using external services might become difficult. Added to that, it lacks support for the REPL loop so is better suited for production level jobs and not for experiments with data.</a:t>
            </a:r>
          </a:p>
          <a:p>
            <a:r>
              <a:rPr lang="en-US" dirty="0"/>
              <a:t>Another issue is that the maximum number of cores that can be used is hard-set to 1024 which is a lot less than spark. This isn’t a huge problem right now because most jobs today need a lot less computing power but could be a problem in the future.</a:t>
            </a:r>
          </a:p>
        </p:txBody>
      </p:sp>
      <p:sp>
        <p:nvSpPr>
          <p:cNvPr id="4" name="Slide Number Placeholder 3"/>
          <p:cNvSpPr>
            <a:spLocks noGrp="1"/>
          </p:cNvSpPr>
          <p:nvPr>
            <p:ph type="sldNum" sz="quarter" idx="10"/>
          </p:nvPr>
        </p:nvSpPr>
        <p:spPr/>
        <p:txBody>
          <a:bodyPr/>
          <a:lstStyle/>
          <a:p>
            <a:fld id="{5CE1195E-DF1F-4E03-943D-8A3358B1EFF0}" type="slidenum">
              <a:rPr lang="en-US" smtClean="0"/>
              <a:t>8</a:t>
            </a:fld>
            <a:endParaRPr lang="en-US"/>
          </a:p>
        </p:txBody>
      </p:sp>
    </p:spTree>
    <p:extLst>
      <p:ext uri="{BB962C8B-B14F-4D97-AF65-F5344CB8AC3E}">
        <p14:creationId xmlns:p14="http://schemas.microsoft.com/office/powerpoint/2010/main" val="72392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is a good open source alternative for when you want to experiment with data. </a:t>
            </a:r>
          </a:p>
          <a:p>
            <a:endParaRPr lang="en-US" dirty="0"/>
          </a:p>
          <a:p>
            <a:r>
              <a:rPr lang="en-US" dirty="0"/>
              <a:t>But then, if you’re unsure of what processing engine to use,  Apache beam is a good compromise,</a:t>
            </a:r>
          </a:p>
          <a:p>
            <a:endParaRPr lang="en-US" dirty="0"/>
          </a:p>
          <a:p>
            <a:r>
              <a:rPr lang="en-US" dirty="0"/>
              <a:t>Using this, one could write their code and then decide which engine to use as this is compatible with different engines like Dataflow, Spark and </a:t>
            </a:r>
            <a:r>
              <a:rPr lang="en-US" dirty="0" err="1"/>
              <a:t>Flink</a:t>
            </a:r>
            <a:r>
              <a:rPr lang="en-US" dirty="0"/>
              <a:t>.</a:t>
            </a:r>
          </a:p>
        </p:txBody>
      </p:sp>
      <p:sp>
        <p:nvSpPr>
          <p:cNvPr id="4" name="Slide Number Placeholder 3"/>
          <p:cNvSpPr>
            <a:spLocks noGrp="1"/>
          </p:cNvSpPr>
          <p:nvPr>
            <p:ph type="sldNum" sz="quarter" idx="10"/>
          </p:nvPr>
        </p:nvSpPr>
        <p:spPr/>
        <p:txBody>
          <a:bodyPr/>
          <a:lstStyle/>
          <a:p>
            <a:fld id="{5CE1195E-DF1F-4E03-943D-8A3358B1EFF0}" type="slidenum">
              <a:rPr lang="en-US" smtClean="0"/>
              <a:t>9</a:t>
            </a:fld>
            <a:endParaRPr lang="en-US"/>
          </a:p>
        </p:txBody>
      </p:sp>
    </p:spTree>
    <p:extLst>
      <p:ext uri="{BB962C8B-B14F-4D97-AF65-F5344CB8AC3E}">
        <p14:creationId xmlns:p14="http://schemas.microsoft.com/office/powerpoint/2010/main" val="2871097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5D48-BE56-45D9-B96C-B971E06F7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26E8C-E9AE-40DB-99EF-7396AB103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78D1D-12EF-4D47-9B89-F289AA541E9D}"/>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699B92C8-A7E3-4965-91F8-FED9ABEA5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8736B-E431-4082-BEB4-A9B2A1A3A1D8}"/>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203408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39BE-11FB-4C7E-965C-7A828B961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FB0EB-5E7B-4A8E-BBE2-D8FA1350E2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D5A6A-B5C5-47CD-9FF8-DEEAC0635A9E}"/>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A2D70E37-88D0-451F-9A39-741F3A5EE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047AB-CEB1-4E5F-B0F8-54F92B73DEBC}"/>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316525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0592B-7AC1-4323-AB1D-33F00CFA13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9EBD27-4EA4-4CF8-8AA1-DCD6E1F198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A81B9-8869-4CC4-A876-FEAD45522DCC}"/>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CBE531BE-4B19-411A-A595-7CE9EEB5C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B0230-64C2-4B67-BDC4-393C52E0F04E}"/>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39701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CCBA-2D51-4D27-912C-F1EABB654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5366B7-CA64-432E-9A6E-DC197C1385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F241D-2C77-41A4-9DB8-944577D3DBBC}"/>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B78AB757-041D-4C4F-9078-9AD1B561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3FABC-6395-44C8-A401-C5AF2D41A65E}"/>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357886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6935-690E-4AF8-9710-A8BEE234F9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83B7FA-A215-46A8-95EF-7E0B75D01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6A908C-B08F-47B1-AA62-B6725F6F5812}"/>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34F5E900-5776-4A4F-939E-B8342FBB8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7B64F-6494-4E0B-9734-2B4477C8F4F9}"/>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74911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CCE8-A7AB-40DE-AAED-4A68A402B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60C1B-C071-4374-9BA1-06F78DBC87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31B12-33CF-4F6B-961D-889B7BC0A8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0CA87-47D0-4EB2-BF34-730F993C199F}"/>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6" name="Footer Placeholder 5">
            <a:extLst>
              <a:ext uri="{FF2B5EF4-FFF2-40B4-BE49-F238E27FC236}">
                <a16:creationId xmlns:a16="http://schemas.microsoft.com/office/drawing/2014/main" id="{18592C61-EE6D-4902-9C08-7C1395A70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5288C-56F2-4CCB-ABC7-9C880E665F05}"/>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1431831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C059-CA5E-4FB3-AAE7-5BCB211CC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25E99-BAB4-433E-8889-DECD219CA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90CAB2-9127-4759-A07C-8426BEA8F7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12469E-2307-46BF-B4F4-1FF9EA062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FFD4CB-E278-4CBA-8585-BEE6C85789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B8F732-6FE7-4217-A27D-43BB4DA80878}"/>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8" name="Footer Placeholder 7">
            <a:extLst>
              <a:ext uri="{FF2B5EF4-FFF2-40B4-BE49-F238E27FC236}">
                <a16:creationId xmlns:a16="http://schemas.microsoft.com/office/drawing/2014/main" id="{151DCAE7-E3B5-434D-BD70-86949FD38C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8C0A18-6787-43C0-BC33-861D7680206A}"/>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289329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BBF8-147E-4BFB-BAF9-DDC6D2A2E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51FA6E-F2FC-47FB-BA4A-A943D8E2A439}"/>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4" name="Footer Placeholder 3">
            <a:extLst>
              <a:ext uri="{FF2B5EF4-FFF2-40B4-BE49-F238E27FC236}">
                <a16:creationId xmlns:a16="http://schemas.microsoft.com/office/drawing/2014/main" id="{02A99BB3-0538-4AE1-B07E-FF1A175B2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50811-C915-4AD4-90DB-2899382E03F7}"/>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688947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342D5F-C51C-4809-A82A-9356D180842A}"/>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3" name="Footer Placeholder 2">
            <a:extLst>
              <a:ext uri="{FF2B5EF4-FFF2-40B4-BE49-F238E27FC236}">
                <a16:creationId xmlns:a16="http://schemas.microsoft.com/office/drawing/2014/main" id="{9D32C3BA-05EB-4C17-B844-8BFB8BC715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7E2C83-1B65-4F83-BC01-C20D960E4A10}"/>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176412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1C25-F6B0-4E44-AF80-2BBA960C1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3272C-833B-4413-87F4-4016B9B5A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21EE61-7212-4937-8D0F-D9E810058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0C3785-6CB0-428B-B16B-0449F7348873}"/>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6" name="Footer Placeholder 5">
            <a:extLst>
              <a:ext uri="{FF2B5EF4-FFF2-40B4-BE49-F238E27FC236}">
                <a16:creationId xmlns:a16="http://schemas.microsoft.com/office/drawing/2014/main" id="{58932545-550E-4CC6-A555-9FEFC41EE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E6D25-2EC8-40AA-B164-79598469D1F4}"/>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289153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E131-1F78-475D-B602-692CECA2A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98B2BA-641F-4C39-891E-75CF81FBE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8A9824-3F92-4E9D-9DE8-DE7511ED2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9C0D86-6EBF-4541-854E-AA2EE64C71C5}"/>
              </a:ext>
            </a:extLst>
          </p:cNvPr>
          <p:cNvSpPr>
            <a:spLocks noGrp="1"/>
          </p:cNvSpPr>
          <p:nvPr>
            <p:ph type="dt" sz="half" idx="10"/>
          </p:nvPr>
        </p:nvSpPr>
        <p:spPr/>
        <p:txBody>
          <a:bodyPr/>
          <a:lstStyle/>
          <a:p>
            <a:fld id="{9ECE41D5-B31C-4396-A97F-607B6C53C95D}" type="datetimeFigureOut">
              <a:rPr lang="en-US" smtClean="0"/>
              <a:t>11/13/2018</a:t>
            </a:fld>
            <a:endParaRPr lang="en-US"/>
          </a:p>
        </p:txBody>
      </p:sp>
      <p:sp>
        <p:nvSpPr>
          <p:cNvPr id="6" name="Footer Placeholder 5">
            <a:extLst>
              <a:ext uri="{FF2B5EF4-FFF2-40B4-BE49-F238E27FC236}">
                <a16:creationId xmlns:a16="http://schemas.microsoft.com/office/drawing/2014/main" id="{3A5F9C21-9291-477F-A1D5-3F0B614AD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479FA-FFBC-431A-8BE5-3CC11DD1F8FA}"/>
              </a:ext>
            </a:extLst>
          </p:cNvPr>
          <p:cNvSpPr>
            <a:spLocks noGrp="1"/>
          </p:cNvSpPr>
          <p:nvPr>
            <p:ph type="sldNum" sz="quarter" idx="12"/>
          </p:nvPr>
        </p:nvSpPr>
        <p:spPr/>
        <p:txBody>
          <a:bodyPr/>
          <a:lstStyle/>
          <a:p>
            <a:fld id="{9FEBB8CC-B9DB-4777-A2F9-9C147E452070}" type="slidenum">
              <a:rPr lang="en-US" smtClean="0"/>
              <a:t>‹#›</a:t>
            </a:fld>
            <a:endParaRPr lang="en-US"/>
          </a:p>
        </p:txBody>
      </p:sp>
    </p:spTree>
    <p:extLst>
      <p:ext uri="{BB962C8B-B14F-4D97-AF65-F5344CB8AC3E}">
        <p14:creationId xmlns:p14="http://schemas.microsoft.com/office/powerpoint/2010/main" val="100919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1525C-ED64-4922-AA96-CEFFDD708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93B79E-52EB-407C-91AE-723F6ECE1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8C022-D60C-4063-81E4-A69F6ACBD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41D5-B31C-4396-A97F-607B6C53C95D}" type="datetimeFigureOut">
              <a:rPr lang="en-US" smtClean="0"/>
              <a:t>11/13/2018</a:t>
            </a:fld>
            <a:endParaRPr lang="en-US"/>
          </a:p>
        </p:txBody>
      </p:sp>
      <p:sp>
        <p:nvSpPr>
          <p:cNvPr id="5" name="Footer Placeholder 4">
            <a:extLst>
              <a:ext uri="{FF2B5EF4-FFF2-40B4-BE49-F238E27FC236}">
                <a16:creationId xmlns:a16="http://schemas.microsoft.com/office/drawing/2014/main" id="{ED84BF92-8550-40A7-96CF-3F2FB93C0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BDFB4E-037A-464B-91BF-4BDC4F4E3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BB8CC-B9DB-4777-A2F9-9C147E452070}" type="slidenum">
              <a:rPr lang="en-US" smtClean="0"/>
              <a:t>‹#›</a:t>
            </a:fld>
            <a:endParaRPr lang="en-US"/>
          </a:p>
        </p:txBody>
      </p:sp>
    </p:spTree>
    <p:extLst>
      <p:ext uri="{BB962C8B-B14F-4D97-AF65-F5344CB8AC3E}">
        <p14:creationId xmlns:p14="http://schemas.microsoft.com/office/powerpoint/2010/main" val="2581716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75A6-8F1B-4110-98AF-79F43FB68317}"/>
              </a:ext>
            </a:extLst>
          </p:cNvPr>
          <p:cNvSpPr>
            <a:spLocks noGrp="1"/>
          </p:cNvSpPr>
          <p:nvPr>
            <p:ph type="ctrTitle"/>
          </p:nvPr>
        </p:nvSpPr>
        <p:spPr/>
        <p:txBody>
          <a:bodyPr/>
          <a:lstStyle/>
          <a:p>
            <a:r>
              <a:rPr lang="en-US" dirty="0">
                <a:solidFill>
                  <a:srgbClr val="C00000"/>
                </a:solidFill>
              </a:rPr>
              <a:t>Google</a:t>
            </a:r>
            <a:r>
              <a:rPr lang="en-US" dirty="0"/>
              <a:t> </a:t>
            </a:r>
            <a:r>
              <a:rPr lang="en-US" dirty="0">
                <a:solidFill>
                  <a:schemeClr val="accent4"/>
                </a:solidFill>
              </a:rPr>
              <a:t>Cloud</a:t>
            </a:r>
            <a:r>
              <a:rPr lang="en-US" dirty="0"/>
              <a:t> </a:t>
            </a:r>
            <a:r>
              <a:rPr lang="en-US" dirty="0">
                <a:solidFill>
                  <a:srgbClr val="0070C0"/>
                </a:solidFill>
              </a:rPr>
              <a:t>Data</a:t>
            </a:r>
            <a:r>
              <a:rPr lang="en-US" dirty="0"/>
              <a:t> </a:t>
            </a:r>
            <a:r>
              <a:rPr lang="en-US" dirty="0">
                <a:solidFill>
                  <a:schemeClr val="accent6">
                    <a:lumMod val="75000"/>
                  </a:schemeClr>
                </a:solidFill>
              </a:rPr>
              <a:t>flow</a:t>
            </a:r>
          </a:p>
        </p:txBody>
      </p:sp>
      <p:sp>
        <p:nvSpPr>
          <p:cNvPr id="3" name="Subtitle 2">
            <a:extLst>
              <a:ext uri="{FF2B5EF4-FFF2-40B4-BE49-F238E27FC236}">
                <a16:creationId xmlns:a16="http://schemas.microsoft.com/office/drawing/2014/main" id="{6CF21E75-9A3F-4FF8-9314-853A17A96EB0}"/>
              </a:ext>
            </a:extLst>
          </p:cNvPr>
          <p:cNvSpPr>
            <a:spLocks noGrp="1"/>
          </p:cNvSpPr>
          <p:nvPr>
            <p:ph type="subTitle" idx="1"/>
          </p:nvPr>
        </p:nvSpPr>
        <p:spPr/>
        <p:txBody>
          <a:bodyPr/>
          <a:lstStyle/>
          <a:p>
            <a:r>
              <a:rPr lang="en-US" dirty="0"/>
              <a:t>A solution to processing streaming data</a:t>
            </a:r>
          </a:p>
        </p:txBody>
      </p:sp>
    </p:spTree>
    <p:extLst>
      <p:ext uri="{BB962C8B-B14F-4D97-AF65-F5344CB8AC3E}">
        <p14:creationId xmlns:p14="http://schemas.microsoft.com/office/powerpoint/2010/main" val="328422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data clipart">
            <a:extLst>
              <a:ext uri="{FF2B5EF4-FFF2-40B4-BE49-F238E27FC236}">
                <a16:creationId xmlns:a16="http://schemas.microsoft.com/office/drawing/2014/main" id="{5732E51E-28E8-4722-B9CC-AB576A5BC8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0" r="1" b="1"/>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77558CA-1AD7-48D3-A002-9BFA1C933EED}"/>
              </a:ext>
            </a:extLst>
          </p:cNvPr>
          <p:cNvSpPr>
            <a:spLocks noGrp="1"/>
          </p:cNvSpPr>
          <p:nvPr>
            <p:ph type="title"/>
          </p:nvPr>
        </p:nvSpPr>
        <p:spPr>
          <a:xfrm>
            <a:off x="709448" y="1913950"/>
            <a:ext cx="4204137" cy="1342754"/>
          </a:xfrm>
        </p:spPr>
        <p:txBody>
          <a:bodyPr>
            <a:normAutofit/>
          </a:bodyPr>
          <a:lstStyle/>
          <a:p>
            <a:pPr algn="ctr"/>
            <a:r>
              <a:rPr lang="en-US" sz="3600" dirty="0"/>
              <a:t>What is streaming data?</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6B63A1-24AB-49F2-990E-3FF1D80FDC82}"/>
              </a:ext>
            </a:extLst>
          </p:cNvPr>
          <p:cNvSpPr>
            <a:spLocks noGrp="1"/>
          </p:cNvSpPr>
          <p:nvPr>
            <p:ph idx="1"/>
          </p:nvPr>
        </p:nvSpPr>
        <p:spPr>
          <a:xfrm>
            <a:off x="525516" y="3417573"/>
            <a:ext cx="4593021" cy="2619839"/>
          </a:xfrm>
        </p:spPr>
        <p:txBody>
          <a:bodyPr anchor="ctr">
            <a:normAutofit/>
          </a:bodyPr>
          <a:lstStyle/>
          <a:p>
            <a:r>
              <a:rPr lang="en-US" sz="1800" dirty="0"/>
              <a:t>Also known as real-time data</a:t>
            </a:r>
          </a:p>
          <a:p>
            <a:r>
              <a:rPr lang="en-US" sz="1800" dirty="0"/>
              <a:t>Sensor data, data from social networks,  stock market data</a:t>
            </a:r>
          </a:p>
          <a:p>
            <a:r>
              <a:rPr lang="en-US" sz="1800" dirty="0"/>
              <a:t>Generated continuously from thousands of sources</a:t>
            </a:r>
          </a:p>
          <a:p>
            <a:r>
              <a:rPr lang="en-US" sz="1800" dirty="0"/>
              <a:t>Cannot be stored due to large volume</a:t>
            </a:r>
          </a:p>
          <a:p>
            <a:endParaRPr lang="en-US" sz="1800" dirty="0"/>
          </a:p>
        </p:txBody>
      </p:sp>
    </p:spTree>
    <p:extLst>
      <p:ext uri="{BB962C8B-B14F-4D97-AF65-F5344CB8AC3E}">
        <p14:creationId xmlns:p14="http://schemas.microsoft.com/office/powerpoint/2010/main" val="51174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617A-4799-4137-9102-E1193013019D}"/>
              </a:ext>
            </a:extLst>
          </p:cNvPr>
          <p:cNvSpPr>
            <a:spLocks noGrp="1"/>
          </p:cNvSpPr>
          <p:nvPr>
            <p:ph type="title"/>
          </p:nvPr>
        </p:nvSpPr>
        <p:spPr/>
        <p:txBody>
          <a:bodyPr/>
          <a:lstStyle/>
          <a:p>
            <a:r>
              <a:rPr lang="en-US" dirty="0"/>
              <a:t>How do you process streaming data?</a:t>
            </a:r>
          </a:p>
        </p:txBody>
      </p:sp>
      <p:sp>
        <p:nvSpPr>
          <p:cNvPr id="3" name="Content Placeholder 2">
            <a:extLst>
              <a:ext uri="{FF2B5EF4-FFF2-40B4-BE49-F238E27FC236}">
                <a16:creationId xmlns:a16="http://schemas.microsoft.com/office/drawing/2014/main" id="{DC0258D9-4916-488E-BEEC-F96D51084CA0}"/>
              </a:ext>
            </a:extLst>
          </p:cNvPr>
          <p:cNvSpPr>
            <a:spLocks noGrp="1"/>
          </p:cNvSpPr>
          <p:nvPr>
            <p:ph idx="1"/>
          </p:nvPr>
        </p:nvSpPr>
        <p:spPr/>
        <p:txBody>
          <a:bodyPr/>
          <a:lstStyle/>
          <a:p>
            <a:pPr>
              <a:lnSpc>
                <a:spcPct val="150000"/>
              </a:lnSpc>
            </a:pPr>
            <a:r>
              <a:rPr lang="en-US" dirty="0"/>
              <a:t>Large scale data processing and analysis today is mainly focused on working with static datasets (batch processing)</a:t>
            </a:r>
          </a:p>
          <a:p>
            <a:pPr>
              <a:lnSpc>
                <a:spcPct val="150000"/>
              </a:lnSpc>
            </a:pPr>
            <a:r>
              <a:rPr lang="en-US" dirty="0"/>
              <a:t>Information is stored for a while before being processed</a:t>
            </a:r>
          </a:p>
          <a:p>
            <a:pPr>
              <a:lnSpc>
                <a:spcPct val="150000"/>
              </a:lnSpc>
            </a:pPr>
            <a:r>
              <a:rPr lang="en-US" dirty="0"/>
              <a:t>Hadoop, the most popular big data processing framework is also more suited to static data</a:t>
            </a:r>
          </a:p>
        </p:txBody>
      </p:sp>
    </p:spTree>
    <p:extLst>
      <p:ext uri="{BB962C8B-B14F-4D97-AF65-F5344CB8AC3E}">
        <p14:creationId xmlns:p14="http://schemas.microsoft.com/office/powerpoint/2010/main" val="184530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9E0C-BB6B-4CB9-A3E0-F05604768EB4}"/>
              </a:ext>
            </a:extLst>
          </p:cNvPr>
          <p:cNvSpPr>
            <a:spLocks noGrp="1"/>
          </p:cNvSpPr>
          <p:nvPr>
            <p:ph type="title"/>
          </p:nvPr>
        </p:nvSpPr>
        <p:spPr/>
        <p:txBody>
          <a:bodyPr/>
          <a:lstStyle/>
          <a:p>
            <a:r>
              <a:rPr lang="en-US" dirty="0"/>
              <a:t>Well, then how DO you?</a:t>
            </a:r>
          </a:p>
        </p:txBody>
      </p:sp>
      <p:sp>
        <p:nvSpPr>
          <p:cNvPr id="3" name="Content Placeholder 2">
            <a:extLst>
              <a:ext uri="{FF2B5EF4-FFF2-40B4-BE49-F238E27FC236}">
                <a16:creationId xmlns:a16="http://schemas.microsoft.com/office/drawing/2014/main" id="{D5C2F0DB-D16F-488C-A3FC-D068BC9113B9}"/>
              </a:ext>
            </a:extLst>
          </p:cNvPr>
          <p:cNvSpPr>
            <a:spLocks noGrp="1"/>
          </p:cNvSpPr>
          <p:nvPr>
            <p:ph idx="1"/>
          </p:nvPr>
        </p:nvSpPr>
        <p:spPr>
          <a:xfrm>
            <a:off x="838200" y="1835405"/>
            <a:ext cx="10515600" cy="4351338"/>
          </a:xfrm>
        </p:spPr>
        <p:txBody>
          <a:bodyPr/>
          <a:lstStyle/>
          <a:p>
            <a:pPr>
              <a:lnSpc>
                <a:spcPct val="150000"/>
              </a:lnSpc>
            </a:pPr>
            <a:r>
              <a:rPr lang="en-US" dirty="0"/>
              <a:t>Google cloud dataflow is the solution</a:t>
            </a:r>
          </a:p>
          <a:p>
            <a:pPr>
              <a:lnSpc>
                <a:spcPct val="150000"/>
              </a:lnSpc>
            </a:pPr>
            <a:r>
              <a:rPr lang="en-US" dirty="0"/>
              <a:t>Specifically designed to make stream data processing easier</a:t>
            </a:r>
          </a:p>
          <a:p>
            <a:pPr>
              <a:lnSpc>
                <a:spcPct val="150000"/>
              </a:lnSpc>
            </a:pPr>
            <a:r>
              <a:rPr lang="en-US" dirty="0"/>
              <a:t>User focuses on logical implementation</a:t>
            </a:r>
          </a:p>
          <a:p>
            <a:pPr>
              <a:lnSpc>
                <a:spcPct val="150000"/>
              </a:lnSpc>
            </a:pPr>
            <a:r>
              <a:rPr lang="en-US" dirty="0"/>
              <a:t>Physical implementation by cloud dataflow runner services </a:t>
            </a:r>
          </a:p>
          <a:p>
            <a:endParaRPr lang="en-US" dirty="0"/>
          </a:p>
        </p:txBody>
      </p:sp>
    </p:spTree>
    <p:extLst>
      <p:ext uri="{BB962C8B-B14F-4D97-AF65-F5344CB8AC3E}">
        <p14:creationId xmlns:p14="http://schemas.microsoft.com/office/powerpoint/2010/main" val="229673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6F0D-E981-4EB5-89C3-7199C50A2BBA}"/>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86498371-6B34-40E6-A6E5-687387B28189}"/>
              </a:ext>
            </a:extLst>
          </p:cNvPr>
          <p:cNvSpPr>
            <a:spLocks noGrp="1"/>
          </p:cNvSpPr>
          <p:nvPr>
            <p:ph idx="1"/>
          </p:nvPr>
        </p:nvSpPr>
        <p:spPr/>
        <p:txBody>
          <a:bodyPr/>
          <a:lstStyle/>
          <a:p>
            <a:pPr>
              <a:lnSpc>
                <a:spcPct val="150000"/>
              </a:lnSpc>
            </a:pPr>
            <a:r>
              <a:rPr lang="en-US" dirty="0"/>
              <a:t>Pipeline: group of computations where data is input, processed and output.</a:t>
            </a:r>
          </a:p>
          <a:p>
            <a:pPr>
              <a:lnSpc>
                <a:spcPct val="150000"/>
              </a:lnSpc>
            </a:pPr>
            <a:r>
              <a:rPr lang="en-US" dirty="0" err="1"/>
              <a:t>Pcollection</a:t>
            </a:r>
            <a:r>
              <a:rPr lang="en-US" dirty="0"/>
              <a:t>: used to represent data in the pipeline. Bounded and unbounded</a:t>
            </a:r>
          </a:p>
          <a:p>
            <a:pPr>
              <a:lnSpc>
                <a:spcPct val="150000"/>
              </a:lnSpc>
            </a:pPr>
            <a:r>
              <a:rPr lang="en-US" dirty="0"/>
              <a:t>Transform: Data processing operations in the pipeline.</a:t>
            </a:r>
          </a:p>
          <a:p>
            <a:pPr>
              <a:lnSpc>
                <a:spcPct val="150000"/>
              </a:lnSpc>
            </a:pPr>
            <a:r>
              <a:rPr lang="en-US" dirty="0"/>
              <a:t>I/O source and sink- source and output data</a:t>
            </a:r>
          </a:p>
        </p:txBody>
      </p:sp>
    </p:spTree>
    <p:extLst>
      <p:ext uri="{BB962C8B-B14F-4D97-AF65-F5344CB8AC3E}">
        <p14:creationId xmlns:p14="http://schemas.microsoft.com/office/powerpoint/2010/main" val="118620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7039-6744-40EE-B912-F2D80465314C}"/>
              </a:ext>
            </a:extLst>
          </p:cNvPr>
          <p:cNvSpPr>
            <a:spLocks noGrp="1"/>
          </p:cNvSpPr>
          <p:nvPr>
            <p:ph type="title"/>
          </p:nvPr>
        </p:nvSpPr>
        <p:spPr/>
        <p:txBody>
          <a:bodyPr/>
          <a:lstStyle/>
          <a:p>
            <a:r>
              <a:rPr lang="en-US" dirty="0"/>
              <a:t>Conceptual Layout</a:t>
            </a:r>
          </a:p>
        </p:txBody>
      </p:sp>
      <p:pic>
        <p:nvPicPr>
          <p:cNvPr id="4" name="Content Placeholder 3">
            <a:extLst>
              <a:ext uri="{FF2B5EF4-FFF2-40B4-BE49-F238E27FC236}">
                <a16:creationId xmlns:a16="http://schemas.microsoft.com/office/drawing/2014/main" id="{82DC737A-1324-43F9-B798-E270F657266F}"/>
              </a:ext>
            </a:extLst>
          </p:cNvPr>
          <p:cNvPicPr>
            <a:picLocks noGrp="1" noChangeAspect="1"/>
          </p:cNvPicPr>
          <p:nvPr>
            <p:ph idx="1"/>
          </p:nvPr>
        </p:nvPicPr>
        <p:blipFill>
          <a:blip r:embed="rId3"/>
          <a:stretch>
            <a:fillRect/>
          </a:stretch>
        </p:blipFill>
        <p:spPr>
          <a:xfrm>
            <a:off x="596516" y="1983738"/>
            <a:ext cx="11136943" cy="4611427"/>
          </a:xfrm>
          <a:prstGeom prst="rect">
            <a:avLst/>
          </a:prstGeom>
          <a:ln>
            <a:solidFill>
              <a:schemeClr val="tx1"/>
            </a:solidFill>
          </a:ln>
        </p:spPr>
      </p:pic>
    </p:spTree>
    <p:extLst>
      <p:ext uri="{BB962C8B-B14F-4D97-AF65-F5344CB8AC3E}">
        <p14:creationId xmlns:p14="http://schemas.microsoft.com/office/powerpoint/2010/main" val="191129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0DF0-9939-46E3-AF72-97624701C14F}"/>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6CB691D-7599-44C1-B157-EC240CECB74C}"/>
              </a:ext>
            </a:extLst>
          </p:cNvPr>
          <p:cNvSpPr>
            <a:spLocks noGrp="1"/>
          </p:cNvSpPr>
          <p:nvPr>
            <p:ph idx="1"/>
          </p:nvPr>
        </p:nvSpPr>
        <p:spPr/>
        <p:txBody>
          <a:bodyPr/>
          <a:lstStyle/>
          <a:p>
            <a:pPr>
              <a:lnSpc>
                <a:spcPct val="150000"/>
              </a:lnSpc>
            </a:pPr>
            <a:r>
              <a:rPr lang="en-US" dirty="0"/>
              <a:t>Multifunctional- ETL, batch processing and streaming real-time analytics amongst its capabilities.</a:t>
            </a:r>
          </a:p>
          <a:p>
            <a:pPr>
              <a:lnSpc>
                <a:spcPct val="150000"/>
              </a:lnSpc>
            </a:pPr>
            <a:r>
              <a:rPr lang="en-US" dirty="0"/>
              <a:t>Well connected- Seamless integration with other google technologies (cloud pub/sub, </a:t>
            </a:r>
            <a:r>
              <a:rPr lang="en-US" dirty="0" err="1"/>
              <a:t>bigquery</a:t>
            </a:r>
            <a:r>
              <a:rPr lang="en-US" dirty="0"/>
              <a:t>, cloud machine learning)</a:t>
            </a:r>
          </a:p>
          <a:p>
            <a:pPr>
              <a:lnSpc>
                <a:spcPct val="150000"/>
              </a:lnSpc>
            </a:pPr>
            <a:r>
              <a:rPr lang="en-US" dirty="0"/>
              <a:t>Faster- significantly faster than Hadoop for larger data(petabytes)</a:t>
            </a:r>
          </a:p>
          <a:p>
            <a:endParaRPr lang="en-US" dirty="0"/>
          </a:p>
        </p:txBody>
      </p:sp>
    </p:spTree>
    <p:extLst>
      <p:ext uri="{BB962C8B-B14F-4D97-AF65-F5344CB8AC3E}">
        <p14:creationId xmlns:p14="http://schemas.microsoft.com/office/powerpoint/2010/main" val="40628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793B-DAF0-4EAA-A777-01FAEECA1868}"/>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9090861B-5ADF-4047-B954-9171937448ED}"/>
              </a:ext>
            </a:extLst>
          </p:cNvPr>
          <p:cNvSpPr>
            <a:spLocks noGrp="1"/>
          </p:cNvSpPr>
          <p:nvPr>
            <p:ph idx="1"/>
          </p:nvPr>
        </p:nvSpPr>
        <p:spPr/>
        <p:txBody>
          <a:bodyPr/>
          <a:lstStyle/>
          <a:p>
            <a:pPr>
              <a:lnSpc>
                <a:spcPct val="150000"/>
              </a:lnSpc>
            </a:pPr>
            <a:r>
              <a:rPr lang="en-US" dirty="0"/>
              <a:t>Bound to Google technologies</a:t>
            </a:r>
          </a:p>
          <a:p>
            <a:pPr>
              <a:lnSpc>
                <a:spcPct val="150000"/>
              </a:lnSpc>
            </a:pPr>
            <a:r>
              <a:rPr lang="en-US" dirty="0"/>
              <a:t>Not suited for data scientists experimenting with data</a:t>
            </a:r>
          </a:p>
          <a:p>
            <a:pPr>
              <a:lnSpc>
                <a:spcPct val="150000"/>
              </a:lnSpc>
            </a:pPr>
            <a:r>
              <a:rPr lang="en-US" dirty="0"/>
              <a:t>Limited to 1024 cores (spark can use 8000)</a:t>
            </a:r>
          </a:p>
          <a:p>
            <a:endParaRPr lang="en-US" dirty="0"/>
          </a:p>
        </p:txBody>
      </p:sp>
    </p:spTree>
    <p:extLst>
      <p:ext uri="{BB962C8B-B14F-4D97-AF65-F5344CB8AC3E}">
        <p14:creationId xmlns:p14="http://schemas.microsoft.com/office/powerpoint/2010/main" val="22529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95A3-BF32-4C84-A6A5-4A64362B4370}"/>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0E904365-3655-40AE-85ED-A9D2B97EA7AC}"/>
              </a:ext>
            </a:extLst>
          </p:cNvPr>
          <p:cNvSpPr>
            <a:spLocks noGrp="1"/>
          </p:cNvSpPr>
          <p:nvPr>
            <p:ph idx="1"/>
          </p:nvPr>
        </p:nvSpPr>
        <p:spPr/>
        <p:txBody>
          <a:bodyPr/>
          <a:lstStyle/>
          <a:p>
            <a:pPr>
              <a:lnSpc>
                <a:spcPct val="150000"/>
              </a:lnSpc>
            </a:pPr>
            <a:r>
              <a:rPr lang="en-US" dirty="0"/>
              <a:t>Spark is a open source alternative to dataflow.</a:t>
            </a:r>
          </a:p>
          <a:p>
            <a:pPr>
              <a:lnSpc>
                <a:spcPct val="150000"/>
              </a:lnSpc>
            </a:pPr>
            <a:r>
              <a:rPr lang="en-US" dirty="0"/>
              <a:t>Better for experimental data processing </a:t>
            </a:r>
          </a:p>
          <a:p>
            <a:pPr>
              <a:lnSpc>
                <a:spcPct val="150000"/>
              </a:lnSpc>
            </a:pPr>
            <a:r>
              <a:rPr lang="en-US" dirty="0"/>
              <a:t>Apache Beam is a possible mediator </a:t>
            </a:r>
          </a:p>
          <a:p>
            <a:endParaRPr lang="en-US" dirty="0"/>
          </a:p>
          <a:p>
            <a:endParaRPr lang="en-US" dirty="0"/>
          </a:p>
          <a:p>
            <a:endParaRPr lang="en-US" dirty="0"/>
          </a:p>
        </p:txBody>
      </p:sp>
    </p:spTree>
    <p:extLst>
      <p:ext uri="{BB962C8B-B14F-4D97-AF65-F5344CB8AC3E}">
        <p14:creationId xmlns:p14="http://schemas.microsoft.com/office/powerpoint/2010/main" val="319217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11675</TotalTime>
  <Words>988</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Google Cloud Data flow</vt:lpstr>
      <vt:lpstr>What is streaming data?</vt:lpstr>
      <vt:lpstr>How do you process streaming data?</vt:lpstr>
      <vt:lpstr>Well, then how DO you?</vt:lpstr>
      <vt:lpstr>Components</vt:lpstr>
      <vt:lpstr>Conceptual Layout</vt:lpstr>
      <vt:lpstr>Advantages</vt:lpstr>
      <vt:lpstr>Disadvantages</vt:lpstr>
      <vt:lpstr>Alternatives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Dataflow</dc:title>
  <dc:creator>Eashani Deorukhkar</dc:creator>
  <cp:lastModifiedBy>Eashani Deorukhkar</cp:lastModifiedBy>
  <cp:revision>49</cp:revision>
  <dcterms:created xsi:type="dcterms:W3CDTF">2018-10-26T23:35:35Z</dcterms:created>
  <dcterms:modified xsi:type="dcterms:W3CDTF">2018-11-13T07:12:15Z</dcterms:modified>
</cp:coreProperties>
</file>