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64" r:id="rId3"/>
    <p:sldId id="263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2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6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6C56E502-DF4F-91DC-5BC0-05FFE3DADF61}"/>
              </a:ext>
            </a:extLst>
          </p:cNvPr>
          <p:cNvSpPr/>
          <p:nvPr/>
        </p:nvSpPr>
        <p:spPr>
          <a:xfrm>
            <a:off x="685151" y="3865398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/>
              <a:t>By LPMC-AI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9D712-762A-351A-82A8-0BB211E4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4" y="2382405"/>
            <a:ext cx="7729728" cy="1353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400" dirty="0"/>
              <a:t>Gen AI Orchestrator for Email and  Document triage</a:t>
            </a:r>
          </a:p>
        </p:txBody>
      </p:sp>
    </p:spTree>
    <p:extLst>
      <p:ext uri="{BB962C8B-B14F-4D97-AF65-F5344CB8AC3E}">
        <p14:creationId xmlns:p14="http://schemas.microsoft.com/office/powerpoint/2010/main" val="1111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1D355-BE0E-F40D-7464-C6B03ED0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6CC1-D7E1-6570-836D-AFC5985F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7" y="1691148"/>
            <a:ext cx="10588113" cy="4286865"/>
          </a:xfrm>
        </p:spPr>
        <p:txBody>
          <a:bodyPr>
            <a:normAutofit/>
          </a:bodyPr>
          <a:lstStyle/>
          <a:p>
            <a:r>
              <a:rPr lang="en-IN" sz="2400" dirty="0"/>
              <a:t>Externally configurable </a:t>
            </a:r>
            <a:r>
              <a:rPr lang="en-IN" sz="2400" dirty="0" err="1"/>
              <a:t>yml</a:t>
            </a:r>
            <a:r>
              <a:rPr lang="en-IN" sz="2400" dirty="0"/>
              <a:t> file that can be used to inject email classification types</a:t>
            </a:r>
          </a:p>
          <a:p>
            <a:r>
              <a:rPr lang="en-IN" sz="2400" dirty="0"/>
              <a:t>Hugging Face model collection to access the required models</a:t>
            </a:r>
          </a:p>
          <a:p>
            <a:r>
              <a:rPr lang="en-IN" sz="2400" dirty="0"/>
              <a:t>Input Email and Config YML is converted to Prompts </a:t>
            </a:r>
          </a:p>
          <a:p>
            <a:r>
              <a:rPr lang="en-IN" sz="2400" dirty="0"/>
              <a:t>Prompts are Tokenized and then passed as inputs to LLM Model</a:t>
            </a:r>
          </a:p>
          <a:p>
            <a:r>
              <a:rPr lang="en-IN" sz="2400" dirty="0"/>
              <a:t>Mistral 7B LLM with Few shot Classification to predict the Email Type and Subtype</a:t>
            </a:r>
          </a:p>
          <a:p>
            <a:r>
              <a:rPr lang="en-IN" sz="2400" dirty="0"/>
              <a:t>Mistral 7B LLM  with Named Entity Recognition to extract important attributes such as borrower id, loan number etc</a:t>
            </a:r>
          </a:p>
          <a:p>
            <a:r>
              <a:rPr lang="en-IN" sz="2400" dirty="0"/>
              <a:t>Store the Classification Types and Key Attributes in DB for Duplicate email detection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443FD1DF-4C7D-2F93-F438-BB2C9CA299AF}"/>
              </a:ext>
            </a:extLst>
          </p:cNvPr>
          <p:cNvSpPr/>
          <p:nvPr/>
        </p:nvSpPr>
        <p:spPr>
          <a:xfrm>
            <a:off x="777977" y="247127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2672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D7538-F33D-7DDE-C17E-69AC2C51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2544613C-C857-18DE-3516-F33FCC7BFDC9}"/>
              </a:ext>
            </a:extLst>
          </p:cNvPr>
          <p:cNvSpPr/>
          <p:nvPr/>
        </p:nvSpPr>
        <p:spPr>
          <a:xfrm>
            <a:off x="777977" y="247127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 Level Flow</a:t>
            </a:r>
            <a:endParaRPr lang="en-US" sz="4450" dirty="0"/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FA62E-5BCB-1A58-A5C7-2DB168F7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7" y="1152992"/>
            <a:ext cx="9832258" cy="54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DC664AD-C95C-3414-6469-B47490B4DB5A}"/>
              </a:ext>
            </a:extLst>
          </p:cNvPr>
          <p:cNvSpPr/>
          <p:nvPr/>
        </p:nvSpPr>
        <p:spPr>
          <a:xfrm>
            <a:off x="1160206" y="306120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Models and Techniques</a:t>
            </a:r>
            <a:endParaRPr lang="en-US" sz="44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F1CC38-DB1F-8EEB-8751-9400DA95176A}"/>
              </a:ext>
            </a:extLst>
          </p:cNvPr>
          <p:cNvGrpSpPr/>
          <p:nvPr/>
        </p:nvGrpSpPr>
        <p:grpSpPr>
          <a:xfrm>
            <a:off x="1160206" y="1355061"/>
            <a:ext cx="4237704" cy="2073939"/>
            <a:chOff x="1160206" y="1355061"/>
            <a:chExt cx="3167272" cy="1647111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8F7A4F7-2278-4E3C-6B20-BB5875C9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06" y="1355061"/>
              <a:ext cx="618899" cy="566976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BA4213B2-BC66-60B5-71AC-F1F41223440D}"/>
                </a:ext>
              </a:extLst>
            </p:cNvPr>
            <p:cNvSpPr/>
            <p:nvPr/>
          </p:nvSpPr>
          <p:spPr>
            <a:xfrm>
              <a:off x="1160206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Hugging Face</a:t>
              </a:r>
              <a:endParaRPr lang="en-US" sz="2200" dirty="0"/>
            </a:p>
          </p:txBody>
        </p: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8137AA1C-0906-72C4-E104-D64787B6247E}"/>
                </a:ext>
              </a:extLst>
            </p:cNvPr>
            <p:cNvSpPr/>
            <p:nvPr/>
          </p:nvSpPr>
          <p:spPr>
            <a:xfrm>
              <a:off x="1160206" y="2639269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Model collection for access.</a:t>
              </a:r>
              <a:endParaRPr lang="en-US" sz="17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D7498B-8D99-00F3-6B18-55EC0EB8B151}"/>
              </a:ext>
            </a:extLst>
          </p:cNvPr>
          <p:cNvGrpSpPr/>
          <p:nvPr/>
        </p:nvGrpSpPr>
        <p:grpSpPr>
          <a:xfrm>
            <a:off x="6017342" y="1241713"/>
            <a:ext cx="3884129" cy="2187287"/>
            <a:chOff x="4698791" y="1355061"/>
            <a:chExt cx="3167402" cy="2010013"/>
          </a:xfrm>
        </p:grpSpPr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EBA1C227-2B10-E624-7308-2F2CF567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791" y="1355061"/>
              <a:ext cx="618899" cy="566976"/>
            </a:xfrm>
            <a:prstGeom prst="rect">
              <a:avLst/>
            </a:prstGeom>
          </p:spPr>
        </p:pic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BD432A03-32FE-F57A-3E8B-0D4DED57A0F8}"/>
                </a:ext>
              </a:extLst>
            </p:cNvPr>
            <p:cNvSpPr/>
            <p:nvPr/>
          </p:nvSpPr>
          <p:spPr>
            <a:xfrm>
              <a:off x="4698791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Mistral 7B</a:t>
              </a:r>
              <a:endParaRPr lang="en-US" sz="2200" dirty="0"/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170A96AA-00C4-981B-DB99-1C5967F6F128}"/>
                </a:ext>
              </a:extLst>
            </p:cNvPr>
            <p:cNvSpPr/>
            <p:nvPr/>
          </p:nvSpPr>
          <p:spPr>
            <a:xfrm>
              <a:off x="4698791" y="2639269"/>
              <a:ext cx="316740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LLM for Classification and NER.</a:t>
              </a:r>
              <a:endParaRPr lang="en-US" sz="17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2F4A7-C1A8-FD32-1E77-379FD7289FD6}"/>
              </a:ext>
            </a:extLst>
          </p:cNvPr>
          <p:cNvGrpSpPr/>
          <p:nvPr/>
        </p:nvGrpSpPr>
        <p:grpSpPr>
          <a:xfrm>
            <a:off x="1160206" y="3860767"/>
            <a:ext cx="4060723" cy="2241754"/>
            <a:chOff x="8237507" y="1355061"/>
            <a:chExt cx="3167402" cy="1647111"/>
          </a:xfrm>
        </p:grpSpPr>
        <p:pic>
          <p:nvPicPr>
            <p:cNvPr id="12" name="Image 3" descr="preencoded.png">
              <a:extLst>
                <a:ext uri="{FF2B5EF4-FFF2-40B4-BE49-F238E27FC236}">
                  <a16:creationId xmlns:a16="http://schemas.microsoft.com/office/drawing/2014/main" id="{0CEF6EF3-D49C-F14B-DE19-6374CB15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7507" y="1355061"/>
              <a:ext cx="618899" cy="566976"/>
            </a:xfrm>
            <a:prstGeom prst="rect">
              <a:avLst/>
            </a:prstGeom>
          </p:spPr>
        </p:pic>
        <p:sp>
          <p:nvSpPr>
            <p:cNvPr id="13" name="Text 5">
              <a:extLst>
                <a:ext uri="{FF2B5EF4-FFF2-40B4-BE49-F238E27FC236}">
                  <a16:creationId xmlns:a16="http://schemas.microsoft.com/office/drawing/2014/main" id="{9661CF6B-D236-5B4A-147C-06CEC47FBCA1}"/>
                </a:ext>
              </a:extLst>
            </p:cNvPr>
            <p:cNvSpPr/>
            <p:nvPr/>
          </p:nvSpPr>
          <p:spPr>
            <a:xfrm>
              <a:off x="8237507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Few Shot Classification</a:t>
              </a:r>
            </a:p>
          </p:txBody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614B5BC9-CCD3-FAFE-A20A-0DF94226F383}"/>
                </a:ext>
              </a:extLst>
            </p:cNvPr>
            <p:cNvSpPr/>
            <p:nvPr/>
          </p:nvSpPr>
          <p:spPr>
            <a:xfrm>
              <a:off x="8237507" y="2639269"/>
              <a:ext cx="316740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13AF35-4814-73F3-3B02-61822450421B}"/>
              </a:ext>
            </a:extLst>
          </p:cNvPr>
          <p:cNvGrpSpPr/>
          <p:nvPr/>
        </p:nvGrpSpPr>
        <p:grpSpPr>
          <a:xfrm>
            <a:off x="6017342" y="3697436"/>
            <a:ext cx="4355690" cy="2142925"/>
            <a:chOff x="1160206" y="4045516"/>
            <a:chExt cx="3167272" cy="1647111"/>
          </a:xfrm>
        </p:grpSpPr>
        <p:pic>
          <p:nvPicPr>
            <p:cNvPr id="15" name="Image 4" descr="preencoded.png">
              <a:extLst>
                <a:ext uri="{FF2B5EF4-FFF2-40B4-BE49-F238E27FC236}">
                  <a16:creationId xmlns:a16="http://schemas.microsoft.com/office/drawing/2014/main" id="{C1F2C32C-8302-38FC-5AFB-088BE003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0206" y="4045516"/>
              <a:ext cx="618899" cy="566976"/>
            </a:xfrm>
            <a:prstGeom prst="rect">
              <a:avLst/>
            </a:prstGeom>
          </p:spPr>
        </p:pic>
        <p:sp>
          <p:nvSpPr>
            <p:cNvPr id="16" name="Text 7">
              <a:extLst>
                <a:ext uri="{FF2B5EF4-FFF2-40B4-BE49-F238E27FC236}">
                  <a16:creationId xmlns:a16="http://schemas.microsoft.com/office/drawing/2014/main" id="{DE4B80B7-DF92-BD40-753F-55AEE4F51D49}"/>
                </a:ext>
              </a:extLst>
            </p:cNvPr>
            <p:cNvSpPr/>
            <p:nvPr/>
          </p:nvSpPr>
          <p:spPr>
            <a:xfrm>
              <a:off x="1160206" y="4839306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IN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Named Entity Recognition</a:t>
              </a:r>
              <a:endPara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endParaRPr>
            </a:p>
          </p:txBody>
        </p:sp>
        <p:sp>
          <p:nvSpPr>
            <p:cNvPr id="17" name="Text 8">
              <a:extLst>
                <a:ext uri="{FF2B5EF4-FFF2-40B4-BE49-F238E27FC236}">
                  <a16:creationId xmlns:a16="http://schemas.microsoft.com/office/drawing/2014/main" id="{7D0AAC36-533C-408A-B812-61388CFFFE13}"/>
                </a:ext>
              </a:extLst>
            </p:cNvPr>
            <p:cNvSpPr/>
            <p:nvPr/>
          </p:nvSpPr>
          <p:spPr>
            <a:xfrm>
              <a:off x="1160206" y="5329724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Extract key attributes.</a:t>
              </a:r>
              <a:endParaRPr lang="en-US" sz="1750" dirty="0"/>
            </a:p>
          </p:txBody>
        </p:sp>
      </p:grpSp>
      <p:sp>
        <p:nvSpPr>
          <p:cNvPr id="22" name="Text 8">
            <a:extLst>
              <a:ext uri="{FF2B5EF4-FFF2-40B4-BE49-F238E27FC236}">
                <a16:creationId xmlns:a16="http://schemas.microsoft.com/office/drawing/2014/main" id="{8EEAF0A1-1DDD-6BAE-10E3-6CA9DF6DFD6D}"/>
              </a:ext>
            </a:extLst>
          </p:cNvPr>
          <p:cNvSpPr/>
          <p:nvPr/>
        </p:nvSpPr>
        <p:spPr>
          <a:xfrm>
            <a:off x="1160206" y="5502939"/>
            <a:ext cx="4355690" cy="472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 Email Type and Subtype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572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DEF501-44E2-1A71-D4F1-049A0F690EF9}"/>
              </a:ext>
            </a:extLst>
          </p:cNvPr>
          <p:cNvGrpSpPr/>
          <p:nvPr/>
        </p:nvGrpSpPr>
        <p:grpSpPr>
          <a:xfrm>
            <a:off x="774125" y="403840"/>
            <a:ext cx="5670590" cy="5820252"/>
            <a:chOff x="793790" y="1033105"/>
            <a:chExt cx="5670590" cy="5820252"/>
          </a:xfrm>
        </p:grpSpPr>
        <p:sp>
          <p:nvSpPr>
            <p:cNvPr id="5" name="Text 0">
              <a:extLst>
                <a:ext uri="{FF2B5EF4-FFF2-40B4-BE49-F238E27FC236}">
                  <a16:creationId xmlns:a16="http://schemas.microsoft.com/office/drawing/2014/main" id="{772A2C6D-512B-34C9-254C-8AF24383AA92}"/>
                </a:ext>
              </a:extLst>
            </p:cNvPr>
            <p:cNvSpPr/>
            <p:nvPr/>
          </p:nvSpPr>
          <p:spPr>
            <a:xfrm>
              <a:off x="793790" y="1033105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b="1" dirty="0">
                  <a:solidFill>
                    <a:srgbClr val="282824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Core Advantages</a:t>
              </a:r>
              <a:endParaRPr lang="en-US" sz="4450" dirty="0"/>
            </a:p>
          </p:txBody>
        </p:sp>
        <p:sp>
          <p:nvSpPr>
            <p:cNvPr id="6" name="Shape 1">
              <a:extLst>
                <a:ext uri="{FF2B5EF4-FFF2-40B4-BE49-F238E27FC236}">
                  <a16:creationId xmlns:a16="http://schemas.microsoft.com/office/drawing/2014/main" id="{722DFA24-CFBC-968C-90A6-331DBBFBB191}"/>
                </a:ext>
              </a:extLst>
            </p:cNvPr>
            <p:cNvSpPr/>
            <p:nvPr/>
          </p:nvSpPr>
          <p:spPr>
            <a:xfrm>
              <a:off x="793790" y="233719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5F116228-A631-7FE0-E7D1-A33415C7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860" y="2379702"/>
              <a:ext cx="340162" cy="425291"/>
            </a:xfrm>
            <a:prstGeom prst="rect">
              <a:avLst/>
            </a:prstGeom>
          </p:spPr>
        </p:pic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1C29C428-E0A7-71E4-FC96-216C00AF43AE}"/>
                </a:ext>
              </a:extLst>
            </p:cNvPr>
            <p:cNvSpPr/>
            <p:nvPr/>
          </p:nvSpPr>
          <p:spPr>
            <a:xfrm>
              <a:off x="1530906" y="233719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Configurable</a:t>
              </a:r>
              <a:endParaRPr lang="en-US" sz="2200" dirty="0"/>
            </a:p>
          </p:txBody>
        </p:sp>
        <p:sp>
          <p:nvSpPr>
            <p:cNvPr id="9" name="Shape 4">
              <a:extLst>
                <a:ext uri="{FF2B5EF4-FFF2-40B4-BE49-F238E27FC236}">
                  <a16:creationId xmlns:a16="http://schemas.microsoft.com/office/drawing/2014/main" id="{B0B1EC8C-5BBF-E758-5E7D-90B2608B3AB0}"/>
                </a:ext>
              </a:extLst>
            </p:cNvPr>
            <p:cNvSpPr/>
            <p:nvPr/>
          </p:nvSpPr>
          <p:spPr>
            <a:xfrm>
              <a:off x="793790" y="3672483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0" name="Image 2" descr="preencoded.png">
              <a:extLst>
                <a:ext uri="{FF2B5EF4-FFF2-40B4-BE49-F238E27FC236}">
                  <a16:creationId xmlns:a16="http://schemas.microsoft.com/office/drawing/2014/main" id="{027DB7B4-C889-2036-73C7-73C927E9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860" y="3714988"/>
              <a:ext cx="340162" cy="425291"/>
            </a:xfrm>
            <a:prstGeom prst="rect">
              <a:avLst/>
            </a:prstGeom>
          </p:spPr>
        </p:pic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E53459E5-EF51-8F70-244F-C27957394A5A}"/>
                </a:ext>
              </a:extLst>
            </p:cNvPr>
            <p:cNvSpPr/>
            <p:nvPr/>
          </p:nvSpPr>
          <p:spPr>
            <a:xfrm>
              <a:off x="1530906" y="367248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Plug and Play</a:t>
              </a:r>
              <a:endParaRPr lang="en-US" sz="2200" dirty="0"/>
            </a:p>
          </p:txBody>
        </p:sp>
        <p:sp>
          <p:nvSpPr>
            <p:cNvPr id="12" name="Shape 7">
              <a:extLst>
                <a:ext uri="{FF2B5EF4-FFF2-40B4-BE49-F238E27FC236}">
                  <a16:creationId xmlns:a16="http://schemas.microsoft.com/office/drawing/2014/main" id="{62C05597-5C8E-CE97-E817-B86E5C73B73D}"/>
                </a:ext>
              </a:extLst>
            </p:cNvPr>
            <p:cNvSpPr/>
            <p:nvPr/>
          </p:nvSpPr>
          <p:spPr>
            <a:xfrm>
              <a:off x="793790" y="5007769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3" name="Image 3" descr="preencoded.png">
              <a:extLst>
                <a:ext uri="{FF2B5EF4-FFF2-40B4-BE49-F238E27FC236}">
                  <a16:creationId xmlns:a16="http://schemas.microsoft.com/office/drawing/2014/main" id="{ED36ADA8-6B7E-D9D8-54CD-E7E327AD9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860" y="5050274"/>
              <a:ext cx="340162" cy="425291"/>
            </a:xfrm>
            <a:prstGeom prst="rect">
              <a:avLst/>
            </a:prstGeom>
          </p:spPr>
        </p:pic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5208A472-D4B8-CC08-F9FF-EB955BBE216F}"/>
                </a:ext>
              </a:extLst>
            </p:cNvPr>
            <p:cNvSpPr/>
            <p:nvPr/>
          </p:nvSpPr>
          <p:spPr>
            <a:xfrm>
              <a:off x="1530906" y="500776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Open Source</a:t>
              </a:r>
              <a:endParaRPr lang="en-US" sz="2200" dirty="0"/>
            </a:p>
          </p:txBody>
        </p:sp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B7831756-65C1-5C5B-37A4-CA7B462D75EF}"/>
                </a:ext>
              </a:extLst>
            </p:cNvPr>
            <p:cNvSpPr/>
            <p:nvPr/>
          </p:nvSpPr>
          <p:spPr>
            <a:xfrm>
              <a:off x="793790" y="6343055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6" name="Image 4" descr="preencoded.png">
              <a:extLst>
                <a:ext uri="{FF2B5EF4-FFF2-40B4-BE49-F238E27FC236}">
                  <a16:creationId xmlns:a16="http://schemas.microsoft.com/office/drawing/2014/main" id="{735A0798-76E2-4B36-2A25-6E5FAA16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860" y="6385560"/>
              <a:ext cx="340162" cy="425291"/>
            </a:xfrm>
            <a:prstGeom prst="rect">
              <a:avLst/>
            </a:prstGeom>
          </p:spPr>
        </p:pic>
        <p:sp>
          <p:nvSpPr>
            <p:cNvPr id="17" name="Text 11">
              <a:extLst>
                <a:ext uri="{FF2B5EF4-FFF2-40B4-BE49-F238E27FC236}">
                  <a16:creationId xmlns:a16="http://schemas.microsoft.com/office/drawing/2014/main" id="{D22F5834-6123-83CF-0B8F-46ED248E2366}"/>
                </a:ext>
              </a:extLst>
            </p:cNvPr>
            <p:cNvSpPr/>
            <p:nvPr/>
          </p:nvSpPr>
          <p:spPr>
            <a:xfrm>
              <a:off x="1530906" y="63430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Accuracy</a:t>
              </a:r>
              <a:endParaRPr lang="en-US" sz="2200" dirty="0"/>
            </a:p>
          </p:txBody>
        </p:sp>
      </p:grpSp>
      <p:sp>
        <p:nvSpPr>
          <p:cNvPr id="22" name="Text 3">
            <a:extLst>
              <a:ext uri="{FF2B5EF4-FFF2-40B4-BE49-F238E27FC236}">
                <a16:creationId xmlns:a16="http://schemas.microsoft.com/office/drawing/2014/main" id="{9CAE3109-A958-2F09-A97F-0A2F45DDDF16}"/>
              </a:ext>
            </a:extLst>
          </p:cNvPr>
          <p:cNvSpPr/>
          <p:nvPr/>
        </p:nvSpPr>
        <p:spPr>
          <a:xfrm>
            <a:off x="1511242" y="2093575"/>
            <a:ext cx="42406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Easily modify key phrases.</a:t>
            </a:r>
            <a:endParaRPr lang="en-US" sz="175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D065678B-B187-FAB7-72EB-5E8C765BB22D}"/>
              </a:ext>
            </a:extLst>
          </p:cNvPr>
          <p:cNvSpPr/>
          <p:nvPr/>
        </p:nvSpPr>
        <p:spPr>
          <a:xfrm>
            <a:off x="1511241" y="3429000"/>
            <a:ext cx="3454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Flexible model integration.</a:t>
            </a:r>
            <a:endParaRPr lang="en-US" sz="1750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0F61756A-0743-0335-7685-54A8B11DD45F}"/>
              </a:ext>
            </a:extLst>
          </p:cNvPr>
          <p:cNvSpPr/>
          <p:nvPr/>
        </p:nvSpPr>
        <p:spPr>
          <a:xfrm>
            <a:off x="1511241" y="4835465"/>
            <a:ext cx="37490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Utilizes open models.</a:t>
            </a:r>
            <a:endParaRPr lang="en-US" sz="1750" dirty="0"/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5FBE513F-34E8-2149-C096-AC4DE6B4DA3B}"/>
              </a:ext>
            </a:extLst>
          </p:cNvPr>
          <p:cNvSpPr/>
          <p:nvPr/>
        </p:nvSpPr>
        <p:spPr>
          <a:xfrm>
            <a:off x="1511241" y="6101143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Duplicate detection through hashing.</a:t>
            </a:r>
            <a:endParaRPr lang="en-US" sz="175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FDFD1B26-4514-F170-2049-6E8906F9B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546" y="6325"/>
            <a:ext cx="3657600" cy="68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319F7-E593-17BD-B9E8-E1532A72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8EE1C14D-5C4A-02A6-3ACB-B8BF445B2637}"/>
              </a:ext>
            </a:extLst>
          </p:cNvPr>
          <p:cNvSpPr/>
          <p:nvPr/>
        </p:nvSpPr>
        <p:spPr>
          <a:xfrm>
            <a:off x="774125" y="4038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Improvements</a:t>
            </a:r>
            <a:endParaRPr lang="en-US" sz="445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F6147BC1-099C-3FD8-5895-1F45AB53D318}"/>
              </a:ext>
            </a:extLst>
          </p:cNvPr>
          <p:cNvSpPr/>
          <p:nvPr/>
        </p:nvSpPr>
        <p:spPr>
          <a:xfrm>
            <a:off x="1117851" y="1547923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2729FE84-61F0-9137-3217-2A7E2C57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7" y="1753071"/>
            <a:ext cx="447484" cy="603512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23B7FD32-5C2A-FAF2-77A4-894BDE896601}"/>
              </a:ext>
            </a:extLst>
          </p:cNvPr>
          <p:cNvSpPr/>
          <p:nvPr/>
        </p:nvSpPr>
        <p:spPr>
          <a:xfrm>
            <a:off x="2843331" y="1723864"/>
            <a:ext cx="2037935" cy="274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Prompting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05B898B-24D9-43B9-4115-E62566494587}"/>
              </a:ext>
            </a:extLst>
          </p:cNvPr>
          <p:cNvSpPr/>
          <p:nvPr/>
        </p:nvSpPr>
        <p:spPr>
          <a:xfrm>
            <a:off x="2843331" y="2104285"/>
            <a:ext cx="2591557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better prompts for accuracy.</a:t>
            </a:r>
            <a:endParaRPr lang="en-US" sz="1750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7DA15704-9CA8-8F82-14AF-ACDEA9093A71}"/>
              </a:ext>
            </a:extLst>
          </p:cNvPr>
          <p:cNvSpPr/>
          <p:nvPr/>
        </p:nvSpPr>
        <p:spPr>
          <a:xfrm>
            <a:off x="2761772" y="2549910"/>
            <a:ext cx="7649638" cy="11822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3AE9DB0F-2C3D-4C86-0C60-016CE9EA0866}"/>
              </a:ext>
            </a:extLst>
          </p:cNvPr>
          <p:cNvSpPr/>
          <p:nvPr/>
        </p:nvSpPr>
        <p:spPr>
          <a:xfrm>
            <a:off x="1117851" y="2649656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0F7E767E-244D-5AEB-EA3C-0FAFB8F0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14" y="2913984"/>
            <a:ext cx="383922" cy="517788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C0A0F496-2125-A64F-8DE1-670617CBE278}"/>
              </a:ext>
            </a:extLst>
          </p:cNvPr>
          <p:cNvSpPr/>
          <p:nvPr/>
        </p:nvSpPr>
        <p:spPr>
          <a:xfrm>
            <a:off x="2843330" y="275522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Attachments</a:t>
            </a:r>
            <a:endParaRPr lang="en-US" sz="22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FE88AF91-3401-AB08-208A-4F1CAE68D106}"/>
              </a:ext>
            </a:extLst>
          </p:cNvPr>
          <p:cNvSpPr/>
          <p:nvPr/>
        </p:nvSpPr>
        <p:spPr>
          <a:xfrm>
            <a:off x="2843330" y="3219401"/>
            <a:ext cx="2310424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Read and prioritize attachments.</a:t>
            </a:r>
            <a:endParaRPr lang="en-US" sz="1750" dirty="0"/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C4C48A13-8F48-0CB2-A6C5-071735351539}"/>
              </a:ext>
            </a:extLst>
          </p:cNvPr>
          <p:cNvSpPr/>
          <p:nvPr/>
        </p:nvSpPr>
        <p:spPr>
          <a:xfrm flipV="1">
            <a:off x="2761770" y="3663464"/>
            <a:ext cx="7649639" cy="46378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E9B3F218-85A4-0190-3069-770486993769}"/>
              </a:ext>
            </a:extLst>
          </p:cNvPr>
          <p:cNvSpPr/>
          <p:nvPr/>
        </p:nvSpPr>
        <p:spPr>
          <a:xfrm>
            <a:off x="1117852" y="3751390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E1395973-F7A9-47BA-484D-14E3B93C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885" y="3959655"/>
            <a:ext cx="376755" cy="508122"/>
          </a:xfrm>
          <a:prstGeom prst="rect">
            <a:avLst/>
          </a:prstGeom>
        </p:spPr>
      </p:pic>
      <p:sp>
        <p:nvSpPr>
          <p:cNvPr id="19" name="Text 10">
            <a:extLst>
              <a:ext uri="{FF2B5EF4-FFF2-40B4-BE49-F238E27FC236}">
                <a16:creationId xmlns:a16="http://schemas.microsoft.com/office/drawing/2014/main" id="{A2748BC3-82B1-35AC-09AA-74CA3104EAB4}"/>
              </a:ext>
            </a:extLst>
          </p:cNvPr>
          <p:cNvSpPr/>
          <p:nvPr/>
        </p:nvSpPr>
        <p:spPr>
          <a:xfrm>
            <a:off x="2843329" y="3856951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Custom Models</a:t>
            </a:r>
            <a:endParaRPr lang="en-US" sz="220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49E5419B-AFB3-E9A0-1B9F-D1A00CA169AE}"/>
              </a:ext>
            </a:extLst>
          </p:cNvPr>
          <p:cNvSpPr/>
          <p:nvPr/>
        </p:nvSpPr>
        <p:spPr>
          <a:xfrm>
            <a:off x="2843328" y="4305776"/>
            <a:ext cx="3252671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 models on email samples.</a:t>
            </a:r>
            <a:endParaRPr lang="en-US" sz="1750" dirty="0"/>
          </a:p>
        </p:txBody>
      </p:sp>
      <p:sp>
        <p:nvSpPr>
          <p:cNvPr id="21" name="Shape 8">
            <a:extLst>
              <a:ext uri="{FF2B5EF4-FFF2-40B4-BE49-F238E27FC236}">
                <a16:creationId xmlns:a16="http://schemas.microsoft.com/office/drawing/2014/main" id="{48072F30-E130-BB24-34CD-7B7F673C5CB0}"/>
              </a:ext>
            </a:extLst>
          </p:cNvPr>
          <p:cNvSpPr/>
          <p:nvPr/>
        </p:nvSpPr>
        <p:spPr>
          <a:xfrm flipV="1">
            <a:off x="2757929" y="4719480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2" name="Shape 8">
            <a:extLst>
              <a:ext uri="{FF2B5EF4-FFF2-40B4-BE49-F238E27FC236}">
                <a16:creationId xmlns:a16="http://schemas.microsoft.com/office/drawing/2014/main" id="{BE48C6A0-A76E-2EF0-8F20-AD0D81ECED9E}"/>
              </a:ext>
            </a:extLst>
          </p:cNvPr>
          <p:cNvSpPr/>
          <p:nvPr/>
        </p:nvSpPr>
        <p:spPr>
          <a:xfrm flipV="1">
            <a:off x="2779646" y="2550601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747CCC96-3CA9-B3EB-F53C-5992594C0EA7}"/>
              </a:ext>
            </a:extLst>
          </p:cNvPr>
          <p:cNvSpPr/>
          <p:nvPr/>
        </p:nvSpPr>
        <p:spPr>
          <a:xfrm>
            <a:off x="1117852" y="4844392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7E97B68-AC72-DDFA-576C-321D13FF250C}"/>
              </a:ext>
            </a:extLst>
          </p:cNvPr>
          <p:cNvSpPr/>
          <p:nvPr/>
        </p:nvSpPr>
        <p:spPr>
          <a:xfrm>
            <a:off x="2843328" y="491685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Agentic AI</a:t>
            </a:r>
            <a:endParaRPr lang="en-US" sz="2200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0068184C-A2DA-FBE4-1C8F-EA57D0A40A54}"/>
              </a:ext>
            </a:extLst>
          </p:cNvPr>
          <p:cNvSpPr/>
          <p:nvPr/>
        </p:nvSpPr>
        <p:spPr>
          <a:xfrm>
            <a:off x="2843328" y="5401099"/>
            <a:ext cx="3891769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dirty="0"/>
              <a:t>F</a:t>
            </a:r>
            <a:r>
              <a:rPr lang="en-IN" sz="1800" dirty="0"/>
              <a:t>or complete automation of the process</a:t>
            </a: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2700D-F68A-33F0-8508-055A5B734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459" y="5049709"/>
            <a:ext cx="520736" cy="5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94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361</TotalTime>
  <Words>194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Lato</vt:lpstr>
      <vt:lpstr>Lato Bold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Madi</dc:creator>
  <cp:lastModifiedBy>Nagaraj Madi</cp:lastModifiedBy>
  <cp:revision>14</cp:revision>
  <dcterms:created xsi:type="dcterms:W3CDTF">2025-03-25T18:13:46Z</dcterms:created>
  <dcterms:modified xsi:type="dcterms:W3CDTF">2025-03-26T19:08:30Z</dcterms:modified>
</cp:coreProperties>
</file>