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3" r:id="rId9"/>
    <p:sldId id="271" r:id="rId10"/>
    <p:sldId id="272" r:id="rId11"/>
    <p:sldId id="265" r:id="rId12"/>
    <p:sldId id="273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Cottais" initials="PC" lastIdx="1" clrIdx="0">
    <p:extLst>
      <p:ext uri="{19B8F6BF-5375-455C-9EA6-DF929625EA0E}">
        <p15:presenceInfo xmlns:p15="http://schemas.microsoft.com/office/powerpoint/2012/main" userId="c33c156b1a8113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10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69" y="2595119"/>
            <a:ext cx="5181435" cy="18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526764" cy="461665"/>
            <a:chOff x="389204" y="147058"/>
            <a:chExt cx="11526764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371764" y="147058"/>
              <a:ext cx="154420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sz="2000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11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8DBE9CAD-A3B4-4905-9D02-4D4CF6B10629}"/>
              </a:ext>
            </a:extLst>
          </p:cNvPr>
          <p:cNvSpPr txBox="1"/>
          <p:nvPr/>
        </p:nvSpPr>
        <p:spPr>
          <a:xfrm>
            <a:off x="903897" y="755780"/>
            <a:ext cx="5797869" cy="866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cap="small" dirty="0">
                <a:latin typeface="+mj-lt"/>
              </a:rPr>
              <a:t>Qu’est-ce qui pourrait expliquer ces résultats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518003" y="2290195"/>
            <a:ext cx="10926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Faible diversité d’images (Image test trop pas assez ressemblantes au jeu de données train)</a:t>
            </a:r>
          </a:p>
          <a:p>
            <a:pPr lvl="1"/>
            <a:r>
              <a:rPr lang="fr-FR" sz="1600" dirty="0">
                <a:latin typeface="+mj-lt"/>
                <a:sym typeface="Wingdings" panose="05000000000000000000" pitchFamily="2" charset="2"/>
              </a:rPr>
              <a:t> Autre : essentiellement des animaux dans la végétation, peut être confondu avec les données dans « Fleur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Pas assez d’</a:t>
            </a:r>
            <a:r>
              <a:rPr lang="fr-FR" sz="2000" dirty="0" err="1">
                <a:latin typeface="+mj-lt"/>
                <a:sym typeface="Wingdings" panose="05000000000000000000" pitchFamily="2" charset="2"/>
              </a:rPr>
              <a:t>epochs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 ou architecture pas assez dense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On voulait maximiser « 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computing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 time » (le temps d’entrainement du modèle et de validation) et « validation 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 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526764" cy="461665"/>
            <a:chOff x="389204" y="147058"/>
            <a:chExt cx="11526764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371763" y="147058"/>
              <a:ext cx="154420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sz="2000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37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5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Merci pour votre attention.</a:t>
            </a:r>
          </a:p>
          <a:p>
            <a:pPr algn="ctr"/>
            <a:r>
              <a:rPr lang="fr-FR" sz="3200" cap="small" dirty="0">
                <a:latin typeface="+mj-lt"/>
              </a:rPr>
              <a:t>Place aux questions !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17448-7820-4440-A6F4-328E8830503F}"/>
              </a:ext>
            </a:extLst>
          </p:cNvPr>
          <p:cNvSpPr txBox="1"/>
          <p:nvPr/>
        </p:nvSpPr>
        <p:spPr>
          <a:xfrm>
            <a:off x="0" y="6292185"/>
            <a:ext cx="107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*ça rime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54FEA6-7EE1-41CC-AAA0-651782AE7CA1}"/>
              </a:ext>
            </a:extLst>
          </p:cNvPr>
          <p:cNvSpPr txBox="1"/>
          <p:nvPr/>
        </p:nvSpPr>
        <p:spPr>
          <a:xfrm>
            <a:off x="7777871" y="21978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314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6" y="6353914"/>
            <a:ext cx="2348203" cy="50408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D336B8-343D-462D-A3DF-A86FF2730AC8}"/>
              </a:ext>
            </a:extLst>
          </p:cNvPr>
          <p:cNvSpPr txBox="1"/>
          <p:nvPr/>
        </p:nvSpPr>
        <p:spPr>
          <a:xfrm>
            <a:off x="961052" y="1121167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Sommaire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E8BC02-35CF-4436-AC26-58B450D82DD3}"/>
              </a:ext>
            </a:extLst>
          </p:cNvPr>
          <p:cNvSpPr txBox="1"/>
          <p:nvPr/>
        </p:nvSpPr>
        <p:spPr>
          <a:xfrm>
            <a:off x="961052" y="1822385"/>
            <a:ext cx="3306674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Introduction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Présentation des données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Méthodologie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1F772-B61C-4D02-8842-496CFD31D481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F8BD96-CE1A-4AE9-801E-6534C3428275}"/>
              </a:ext>
            </a:extLst>
          </p:cNvPr>
          <p:cNvSpPr txBox="1"/>
          <p:nvPr/>
        </p:nvSpPr>
        <p:spPr>
          <a:xfrm>
            <a:off x="3815055" y="6436680"/>
            <a:ext cx="4561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+mj-lt"/>
              </a:rPr>
              <a:t>Pierre </a:t>
            </a:r>
            <a:r>
              <a:rPr lang="fr-FR" sz="1400" cap="small" dirty="0">
                <a:latin typeface="+mj-lt"/>
              </a:rPr>
              <a:t>Cottais</a:t>
            </a:r>
            <a:r>
              <a:rPr lang="fr-FR" sz="1400" dirty="0">
                <a:latin typeface="+mj-lt"/>
              </a:rPr>
              <a:t> &amp; Elias </a:t>
            </a:r>
            <a:r>
              <a:rPr lang="fr-FR" sz="1400" cap="small" dirty="0">
                <a:latin typeface="+mj-lt"/>
              </a:rPr>
              <a:t>Hermance</a:t>
            </a:r>
            <a:r>
              <a:rPr lang="fr-FR" sz="1400" dirty="0">
                <a:latin typeface="+mj-lt"/>
              </a:rPr>
              <a:t>   –   vendredi 2 octobre 2021</a:t>
            </a:r>
            <a:endParaRPr lang="fr-FR" sz="1400" cap="small" dirty="0">
              <a:latin typeface="+mj-lt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25C283-0B4A-4AFC-A3BC-EC15D4BDA131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13" name="Graphique 12" descr="Arbre à feuilles caduques">
              <a:extLst>
                <a:ext uri="{FF2B5EF4-FFF2-40B4-BE49-F238E27FC236}">
                  <a16:creationId xmlns:a16="http://schemas.microsoft.com/office/drawing/2014/main" id="{0A939ACB-A5ED-44BA-9341-AB68BD22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0870BC7-A7DC-4E8F-837B-5E8CBF48E760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5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822385"/>
            <a:ext cx="8445517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« Comment différencier des éléments de la flore locale de façon automatisée ? »</a:t>
            </a:r>
          </a:p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du périmètre d’étude aux arbres et aux fleurs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d’outils de </a:t>
            </a:r>
            <a:r>
              <a:rPr lang="fr-FR" sz="2000" i="1" dirty="0">
                <a:latin typeface="+mj-lt"/>
              </a:rPr>
              <a:t>computer vision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508793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3 classes : {Arbre ; Fleur ; Autre}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68 photos (Ille-et-Vilaine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4622 images collectées (libres de droit)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latin typeface="+mj-lt"/>
              </a:rPr>
              <a:t>Data augmentation (si </a:t>
            </a:r>
            <a:r>
              <a:rPr lang="fr-FR" sz="2000" i="1" dirty="0" err="1">
                <a:latin typeface="+mj-lt"/>
              </a:rPr>
              <a:t>overfitting</a:t>
            </a:r>
            <a:r>
              <a:rPr lang="fr-FR" sz="2000" i="1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331B03-F497-4DCD-A521-87B2BD9A8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65" y="1822385"/>
            <a:ext cx="5087931" cy="33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559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cap="small" dirty="0">
                <a:latin typeface="+mj-lt"/>
              </a:rPr>
              <a:t>Data augmentation </a:t>
            </a:r>
            <a:r>
              <a:rPr lang="fr-FR" sz="2400" cap="small" dirty="0">
                <a:latin typeface="+mj-lt"/>
              </a:rPr>
              <a:t>par modification aléatoire</a:t>
            </a:r>
            <a:endParaRPr lang="fr-FR" sz="2000" i="1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1463221" cy="150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Inversion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Rotation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76FAC-B2B9-47B6-B3C6-BE9EE5289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62" y="1822385"/>
            <a:ext cx="4255219" cy="42552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8944C0-DC7C-4C60-8378-1C8C55F2B0DF}"/>
              </a:ext>
            </a:extLst>
          </p:cNvPr>
          <p:cNvSpPr txBox="1"/>
          <p:nvPr/>
        </p:nvSpPr>
        <p:spPr>
          <a:xfrm>
            <a:off x="961052" y="4451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534E5D-0BAD-40B7-95E4-A380CA7F6D4E}"/>
              </a:ext>
            </a:extLst>
          </p:cNvPr>
          <p:cNvSpPr txBox="1"/>
          <p:nvPr/>
        </p:nvSpPr>
        <p:spPr>
          <a:xfrm>
            <a:off x="961052" y="4413394"/>
            <a:ext cx="6131807" cy="107721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keras.Sequential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layers.RandomFlip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horizontal_and_vertical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layers.RandomRotation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(0.2)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841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37415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de l’échelle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Transformation 2D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Sélection temporaire de neurones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Structure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3BACAF-29D5-48BB-9AEE-BDF643DB78DF}"/>
              </a:ext>
            </a:extLst>
          </p:cNvPr>
          <p:cNvSpPr txBox="1"/>
          <p:nvPr/>
        </p:nvSpPr>
        <p:spPr>
          <a:xfrm>
            <a:off x="5323562" y="1582832"/>
            <a:ext cx="5907386" cy="4031873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inputs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keras.Input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shape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=(256,256,3))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#x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data_augmentation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layers.BatchNormalization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 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(0.4,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layers.GlobalAveragePooling2D()(x)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outputs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softmax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model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keras.Model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(inputs=inputs, outputs=outputs)</a:t>
            </a:r>
          </a:p>
        </p:txBody>
      </p: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5430461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d’apprentissage (1107 en 3 classes)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Échantillon de validation (3799 en 3 classes)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20 cycles itératifs (</a:t>
            </a:r>
            <a:r>
              <a:rPr lang="fr-FR" sz="2000" i="1" dirty="0">
                <a:latin typeface="+mj-lt"/>
              </a:rPr>
              <a:t>epochs</a:t>
            </a:r>
            <a:r>
              <a:rPr lang="fr-FR" sz="2000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47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Entraînement et validation du modèle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1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54C31C0-DFE2-4866-B5DC-780E9D905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2" y="1822385"/>
            <a:ext cx="5181433" cy="3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01B494-50FE-46B4-A84F-859920A3792D}"/>
              </a:ext>
            </a:extLst>
          </p:cNvPr>
          <p:cNvSpPr txBox="1"/>
          <p:nvPr/>
        </p:nvSpPr>
        <p:spPr>
          <a:xfrm>
            <a:off x="961052" y="1822385"/>
            <a:ext cx="103105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1" y="1822385"/>
            <a:ext cx="5181435" cy="3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1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557</Words>
  <Application>Microsoft Office PowerPoint</Application>
  <PresentationFormat>Grand écran</PresentationFormat>
  <Paragraphs>139</Paragraphs>
  <Slides>13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Elias HERMANCE</cp:lastModifiedBy>
  <cp:revision>48</cp:revision>
  <dcterms:created xsi:type="dcterms:W3CDTF">2021-10-19T08:49:30Z</dcterms:created>
  <dcterms:modified xsi:type="dcterms:W3CDTF">2021-10-22T09:14:32Z</dcterms:modified>
</cp:coreProperties>
</file>