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7" r:id="rId6"/>
    <p:sldId id="261" r:id="rId7"/>
    <p:sldId id="263" r:id="rId8"/>
    <p:sldId id="271" r:id="rId9"/>
    <p:sldId id="272" r:id="rId10"/>
    <p:sldId id="265" r:id="rId11"/>
    <p:sldId id="275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Cottais" initials="PC" lastIdx="1" clrIdx="0">
    <p:extLst>
      <p:ext uri="{19B8F6BF-5375-455C-9EA6-DF929625EA0E}">
        <p15:presenceInfo xmlns:p15="http://schemas.microsoft.com/office/powerpoint/2012/main" userId="c33c156b1a8113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3A"/>
    <a:srgbClr val="74A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8D0A9-4A10-4021-B28F-A517F349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A38BF-E075-4832-8BB3-32ED2080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CDC31-27C9-47FC-88C2-E7E28AF1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25B58-4627-46D9-B897-BC0CE55B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7F22C-6709-41C5-A001-5DD5A00B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EF8CF-BF2E-49E5-9042-9BA61EB7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B7179-AFDE-4F14-AC00-6E6F09DB2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5FE9BC-FDBE-44B6-A421-FB783C4F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9F097-48F2-489F-AD5A-71033ED6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6C019D-BBB4-4AAB-9886-46818E69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7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21F0C6-0811-4E8B-A410-F3D195498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5636A2-26B3-4CBD-96A5-6232A1D85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D7AFF-992A-4523-8F96-B6D71449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BD77F0-B7E8-4704-A500-A1BD655A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04F38B-445B-4B63-9183-2D97263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9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7163C-EEBC-4A67-8DAD-89852A3B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03D1E-5F95-4225-83AC-67F2F10F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8555D-337C-4AD7-89FC-556B5606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9DEA4-E22D-4BDB-91F1-428255D4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CCC9-21B6-4D30-8E5E-27097F69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2D1F0-F624-4AB7-9BB2-682CE46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3B0C9-A80C-42F8-B2E8-0F79BBB6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ECE6C-8340-44B1-B509-FFA067A3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A4AE3-C217-490D-B636-0281700E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3574A-B74C-43D2-98B0-A7A49C7E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5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2AD9B-5814-444C-BF26-AC928EAB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481F1-C7D0-4017-8F2B-408C95C0C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7E655C-56A8-4AE2-8278-5F818EB4C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1D9B75-E36E-411B-9F4F-4177E719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FE5C1-5B8C-42E4-96E7-2B04C05B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41B15-A464-4C7E-9BE1-1A983421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78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3C97F-6A45-4029-8FB6-65F6833E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AA70CF-9E46-452F-AE35-49CCED239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4E31-B539-44FC-B784-CCB960C66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1B4E43-39AA-43DB-A6DE-CEDAAEE83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0C81F2-958A-46CF-BD77-1BFD58383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C8F29-3F91-4DAC-9808-79B7DBA8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AF81A2-A0A0-4DC0-97C0-4F163FAE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0AB903-D364-4D08-8C14-08AFCA11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3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D56EB-D408-450C-9136-001A28AD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3D2ADD-1110-4B0D-A61C-71D43796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A16FE0-74DA-48AA-8453-DD6E56C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F7310A-9DE1-4337-A1F5-28016F8E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57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2B1D16-525A-4A88-AF87-E3BFB295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C35F91-5CD4-45EA-BA8C-D05445D5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B1CD23-8CA7-4759-848E-5C7F21C3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0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B9E5-2765-4F67-84EA-D8EDDCD5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B34C9-CD1C-4857-80E1-63864471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0A1A1F-4323-4962-8335-785BE7AD3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8465E9-29F9-4C72-9A2F-B6E506AA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1DBDD2-15FB-4936-8B92-F9DF28E9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0E523-1BA5-4448-AC00-492D5BBC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BFFC2-30EC-41B2-ABBD-F4C4F87B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C940D5-5614-4B5D-BAE3-C4FBC7F58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ECC4F2-5419-4D65-83B5-24182CCF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134EA8-0971-47FD-B6D5-6B5C2626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BB680E-DC27-4B76-ABD5-028F1663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7F5B89-013E-4413-B284-F9223856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73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D83749-1C6A-4A3C-B41D-307AB7FD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439617-8740-45F2-B7F8-9B9CB0A7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3A920-386F-45A7-9175-52A39489E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D4E47-3417-49C8-8940-419B24EC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924D0-379A-4E92-AA33-7B3BD3A4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4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36" y="6126480"/>
            <a:ext cx="3407664" cy="731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C1902-EA7B-477E-8724-D40FDE082A23}"/>
              </a:ext>
            </a:extLst>
          </p:cNvPr>
          <p:cNvSpPr txBox="1"/>
          <p:nvPr/>
        </p:nvSpPr>
        <p:spPr>
          <a:xfrm>
            <a:off x="2276237" y="1659278"/>
            <a:ext cx="763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small" dirty="0">
                <a:latin typeface="+mj-lt"/>
              </a:rPr>
              <a:t>Classification de la flore en trois catégories selon un modèle de </a:t>
            </a:r>
            <a:r>
              <a:rPr lang="fr-FR" sz="3200" i="1" cap="small" dirty="0">
                <a:latin typeface="+mj-lt"/>
              </a:rPr>
              <a:t>computer vision</a:t>
            </a:r>
            <a:endParaRPr lang="fr-FR" sz="3200" cap="small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04BF9-5470-4E6D-8E8E-87F50C60BCDD}"/>
              </a:ext>
            </a:extLst>
          </p:cNvPr>
          <p:cNvSpPr txBox="1"/>
          <p:nvPr/>
        </p:nvSpPr>
        <p:spPr>
          <a:xfrm>
            <a:off x="4414130" y="4231433"/>
            <a:ext cx="336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Pierre </a:t>
            </a:r>
            <a:r>
              <a:rPr lang="fr-FR" sz="2000" cap="small" dirty="0">
                <a:latin typeface="+mj-lt"/>
              </a:rPr>
              <a:t>Cottais</a:t>
            </a:r>
            <a:r>
              <a:rPr lang="fr-FR" sz="2000" dirty="0">
                <a:latin typeface="+mj-lt"/>
              </a:rPr>
              <a:t> &amp; Elias </a:t>
            </a:r>
            <a:r>
              <a:rPr lang="fr-FR" sz="2000" cap="small" dirty="0">
                <a:latin typeface="+mj-lt"/>
              </a:rPr>
              <a:t>Hermance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42E5C-FE18-480C-811C-0E244F5FE5F6}"/>
              </a:ext>
            </a:extLst>
          </p:cNvPr>
          <p:cNvSpPr txBox="1"/>
          <p:nvPr/>
        </p:nvSpPr>
        <p:spPr>
          <a:xfrm>
            <a:off x="4740371" y="6392853"/>
            <a:ext cx="271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vendredi 2 octobre 2021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95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1161A36-B97B-4F54-8155-8FE921DBA68B}"/>
              </a:ext>
            </a:extLst>
          </p:cNvPr>
          <p:cNvSpPr txBox="1"/>
          <p:nvPr/>
        </p:nvSpPr>
        <p:spPr>
          <a:xfrm>
            <a:off x="960619" y="2157391"/>
            <a:ext cx="1092606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Faible diversité d’images (Image test pas assez ressemblantes au jeu de données train)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Autre : essentiellement des animaux dans la végétation, peut être confondu avec les données dans « Fleur »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fr-FR" sz="16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Images biaisées, mal rangées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Les images prises dans des jeux de données n’ont pas été toutes passées en revue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Pas assez d’</a:t>
            </a:r>
            <a:r>
              <a:rPr lang="fr-FR" sz="2000" dirty="0" err="1">
                <a:latin typeface="+mj-lt"/>
                <a:sym typeface="Wingdings" panose="05000000000000000000" pitchFamily="2" charset="2"/>
              </a:rPr>
              <a:t>epochs</a:t>
            </a:r>
            <a:r>
              <a:rPr lang="fr-FR" sz="2000" dirty="0">
                <a:latin typeface="+mj-lt"/>
                <a:sym typeface="Wingdings" panose="05000000000000000000" pitchFamily="2" charset="2"/>
              </a:rPr>
              <a:t> ou architecture pas assez dense 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On voulait maximiser « </a:t>
            </a:r>
            <a:r>
              <a:rPr lang="fr-FR" sz="1600" dirty="0" err="1">
                <a:latin typeface="+mj-lt"/>
                <a:sym typeface="Wingdings" panose="05000000000000000000" pitchFamily="2" charset="2"/>
              </a:rPr>
              <a:t>computing</a:t>
            </a:r>
            <a:r>
              <a:rPr lang="fr-FR" sz="1600" dirty="0">
                <a:latin typeface="+mj-lt"/>
                <a:sym typeface="Wingdings" panose="05000000000000000000" pitchFamily="2" charset="2"/>
              </a:rPr>
              <a:t> time » (le temps d’entrainement du modèle et de validation) et « validation </a:t>
            </a:r>
            <a:r>
              <a:rPr lang="fr-FR" sz="1600" dirty="0" err="1">
                <a:latin typeface="+mj-lt"/>
                <a:sym typeface="Wingdings" panose="05000000000000000000" pitchFamily="2" charset="2"/>
              </a:rPr>
              <a:t>accuracy</a:t>
            </a:r>
            <a:r>
              <a:rPr lang="fr-FR" sz="1600" dirty="0">
                <a:latin typeface="+mj-lt"/>
                <a:sym typeface="Wingdings" panose="05000000000000000000" pitchFamily="2" charset="2"/>
              </a:rPr>
              <a:t>  »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fr-FR" sz="16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Architecture pas adaptée</a:t>
            </a:r>
          </a:p>
          <a:p>
            <a:pPr lvl="1"/>
            <a:r>
              <a:rPr lang="fr-FR" sz="1600" dirty="0">
                <a:latin typeface="+mj-lt"/>
                <a:sym typeface="Wingdings" panose="05000000000000000000" pitchFamily="2" charset="2"/>
              </a:rPr>
              <a:t> On pourrait réutiliser des architectures spécialisées dans la classification de la flore</a:t>
            </a:r>
            <a:endParaRPr lang="fr-FR" sz="1600" dirty="0"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10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A7F7F14-0D39-4803-B822-8A396746A20B}"/>
              </a:ext>
            </a:extLst>
          </p:cNvPr>
          <p:cNvSpPr txBox="1"/>
          <p:nvPr/>
        </p:nvSpPr>
        <p:spPr>
          <a:xfrm>
            <a:off x="961052" y="1121167"/>
            <a:ext cx="5797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Qu’est-ce qui pourrait expliquer ces résultats ?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261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513139" cy="461665"/>
            <a:chOff x="389204" y="147058"/>
            <a:chExt cx="11513139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385389" y="147058"/>
              <a:ext cx="151695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11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1161A36-B97B-4F54-8155-8FE921DBA68B}"/>
              </a:ext>
            </a:extLst>
          </p:cNvPr>
          <p:cNvSpPr txBox="1"/>
          <p:nvPr/>
        </p:nvSpPr>
        <p:spPr>
          <a:xfrm>
            <a:off x="960619" y="2157391"/>
            <a:ext cx="110671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Utilisation d’un </a:t>
            </a:r>
            <a:r>
              <a:rPr lang="fr-FR" sz="2000" dirty="0" err="1">
                <a:latin typeface="+mj-lt"/>
              </a:rPr>
              <a:t>multilayer</a:t>
            </a:r>
            <a:r>
              <a:rPr lang="fr-FR" sz="2000" dirty="0">
                <a:latin typeface="+mj-lt"/>
              </a:rPr>
              <a:t> perceptron (et d’un </a:t>
            </a:r>
            <a:r>
              <a:rPr lang="fr-FR" sz="2000" dirty="0" err="1">
                <a:latin typeface="+mj-lt"/>
              </a:rPr>
              <a:t>flattening</a:t>
            </a:r>
            <a:r>
              <a:rPr lang="fr-FR" sz="2000" dirty="0">
                <a:latin typeface="+mj-lt"/>
              </a:rPr>
              <a:t> layer)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Un MLP associé à notre architecture contenant des couches de convolutions pourrait fournir des résultats plus satisfaisants</a:t>
            </a:r>
          </a:p>
          <a:p>
            <a:pPr lvl="1"/>
            <a:endParaRPr lang="fr-FR" sz="16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Vérifier la classification des images, et les images en elles-mêmes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Rajouter des couches (pour aller plus profondément dans l’apprentissage)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Rajouter des </a:t>
            </a:r>
            <a:r>
              <a:rPr lang="fr-FR" sz="2000" dirty="0" err="1">
                <a:latin typeface="+mj-lt"/>
                <a:sym typeface="Wingdings" panose="05000000000000000000" pitchFamily="2" charset="2"/>
              </a:rPr>
              <a:t>epochs</a:t>
            </a:r>
            <a:endParaRPr lang="fr-FR" sz="2000" dirty="0">
              <a:latin typeface="+mj-lt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Nous n’avions pas atteint un plateau pour l’</a:t>
            </a:r>
            <a:r>
              <a:rPr lang="fr-FR" sz="1600" dirty="0" err="1">
                <a:latin typeface="+mj-lt"/>
                <a:sym typeface="Wingdings" panose="05000000000000000000" pitchFamily="2" charset="2"/>
              </a:rPr>
              <a:t>accuracy</a:t>
            </a:r>
            <a:r>
              <a:rPr lang="fr-FR" sz="1600" dirty="0">
                <a:latin typeface="+mj-lt"/>
                <a:sym typeface="Wingdings" panose="05000000000000000000" pitchFamily="2" charset="2"/>
              </a:rPr>
              <a:t> du modèle d’entrainement ni de validation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A7F7F14-0D39-4803-B822-8A396746A20B}"/>
              </a:ext>
            </a:extLst>
          </p:cNvPr>
          <p:cNvSpPr txBox="1"/>
          <p:nvPr/>
        </p:nvSpPr>
        <p:spPr>
          <a:xfrm>
            <a:off x="961052" y="1121167"/>
            <a:ext cx="190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Perspectives… </a:t>
            </a:r>
            <a:endParaRPr lang="fr-FR" sz="2000" cap="small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8BF3E4-C25F-45F4-9242-ABCADCB49665}"/>
              </a:ext>
            </a:extLst>
          </p:cNvPr>
          <p:cNvSpPr txBox="1"/>
          <p:nvPr/>
        </p:nvSpPr>
        <p:spPr>
          <a:xfrm>
            <a:off x="1275680" y="5440291"/>
            <a:ext cx="941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Cependant, nous n’expliquons toujours pas la variation énorme entre deux points de validation</a:t>
            </a:r>
          </a:p>
        </p:txBody>
      </p:sp>
    </p:spTree>
    <p:extLst>
      <p:ext uri="{BB962C8B-B14F-4D97-AF65-F5344CB8AC3E}">
        <p14:creationId xmlns:p14="http://schemas.microsoft.com/office/powerpoint/2010/main" val="211612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36" y="6126480"/>
            <a:ext cx="3407664" cy="731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C1902-EA7B-477E-8724-D40FDE082A23}"/>
              </a:ext>
            </a:extLst>
          </p:cNvPr>
          <p:cNvSpPr txBox="1"/>
          <p:nvPr/>
        </p:nvSpPr>
        <p:spPr>
          <a:xfrm>
            <a:off x="2276235" y="1659278"/>
            <a:ext cx="763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small" dirty="0">
                <a:latin typeface="+mj-lt"/>
              </a:rPr>
              <a:t>Merci pour votre attention.</a:t>
            </a:r>
          </a:p>
          <a:p>
            <a:pPr algn="ctr"/>
            <a:r>
              <a:rPr lang="fr-FR" sz="3200" cap="small" dirty="0">
                <a:latin typeface="+mj-lt"/>
              </a:rPr>
              <a:t>Place aux questions !</a:t>
            </a:r>
            <a:endParaRPr lang="fr-FR" sz="2000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04BF9-5470-4E6D-8E8E-87F50C60BCDD}"/>
              </a:ext>
            </a:extLst>
          </p:cNvPr>
          <p:cNvSpPr txBox="1"/>
          <p:nvPr/>
        </p:nvSpPr>
        <p:spPr>
          <a:xfrm>
            <a:off x="4414130" y="4231433"/>
            <a:ext cx="336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Pierre </a:t>
            </a:r>
            <a:r>
              <a:rPr lang="fr-FR" sz="2000" cap="small" dirty="0">
                <a:latin typeface="+mj-lt"/>
              </a:rPr>
              <a:t>Cottais</a:t>
            </a:r>
            <a:r>
              <a:rPr lang="fr-FR" sz="2000" dirty="0">
                <a:latin typeface="+mj-lt"/>
              </a:rPr>
              <a:t> &amp; Elias </a:t>
            </a:r>
            <a:r>
              <a:rPr lang="fr-FR" sz="2000" cap="small" dirty="0">
                <a:latin typeface="+mj-lt"/>
              </a:rPr>
              <a:t>Hermance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42E5C-FE18-480C-811C-0E244F5FE5F6}"/>
              </a:ext>
            </a:extLst>
          </p:cNvPr>
          <p:cNvSpPr txBox="1"/>
          <p:nvPr/>
        </p:nvSpPr>
        <p:spPr>
          <a:xfrm>
            <a:off x="4740372" y="6292185"/>
            <a:ext cx="271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vendredi 2 octobre 2021</a:t>
            </a:r>
            <a:endParaRPr lang="fr-FR" sz="2000" cap="small" dirty="0"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A17448-7820-4440-A6F4-328E8830503F}"/>
              </a:ext>
            </a:extLst>
          </p:cNvPr>
          <p:cNvSpPr txBox="1"/>
          <p:nvPr/>
        </p:nvSpPr>
        <p:spPr>
          <a:xfrm>
            <a:off x="0" y="6292185"/>
            <a:ext cx="1071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+mj-lt"/>
              </a:rPr>
              <a:t>*ça rime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54FEA6-7EE1-41CC-AAA0-651782AE7CA1}"/>
              </a:ext>
            </a:extLst>
          </p:cNvPr>
          <p:cNvSpPr txBox="1"/>
          <p:nvPr/>
        </p:nvSpPr>
        <p:spPr>
          <a:xfrm>
            <a:off x="7777871" y="21978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+mj-lt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3140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272313" y="147058"/>
            <a:ext cx="11530483" cy="461665"/>
            <a:chOff x="272313" y="147058"/>
            <a:chExt cx="11530483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272313" y="147058"/>
              <a:ext cx="173515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2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233B308-EC76-4910-91B9-E4D4C4B45507}"/>
              </a:ext>
            </a:extLst>
          </p:cNvPr>
          <p:cNvSpPr txBox="1"/>
          <p:nvPr/>
        </p:nvSpPr>
        <p:spPr>
          <a:xfrm>
            <a:off x="961052" y="1121167"/>
            <a:ext cx="1935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Problématique</a:t>
            </a:r>
            <a:endParaRPr lang="fr-FR" sz="2000" cap="small" dirty="0">
              <a:latin typeface="+mj-lt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691E28A-145E-479C-99F5-2DFB2CCFE4C7}"/>
              </a:ext>
            </a:extLst>
          </p:cNvPr>
          <p:cNvSpPr txBox="1"/>
          <p:nvPr/>
        </p:nvSpPr>
        <p:spPr>
          <a:xfrm>
            <a:off x="961052" y="1822385"/>
            <a:ext cx="8445517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« Comment différencier des éléments de la flore locale de façon automatisée ? »</a:t>
            </a:r>
          </a:p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Réduction du périmètre d’étude aux arbres et aux fleurs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Utilisation d’outils de </a:t>
            </a:r>
            <a:r>
              <a:rPr lang="fr-FR" sz="2000" i="1" dirty="0">
                <a:latin typeface="+mj-lt"/>
              </a:rPr>
              <a:t>computer vision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366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031503" y="147058"/>
              <a:ext cx="117769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3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DC16367-8912-47FF-B1E5-ED9477D6AEE7}"/>
              </a:ext>
            </a:extLst>
          </p:cNvPr>
          <p:cNvSpPr txBox="1"/>
          <p:nvPr/>
        </p:nvSpPr>
        <p:spPr>
          <a:xfrm>
            <a:off x="961052" y="1121167"/>
            <a:ext cx="385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Composition du jeu de données</a:t>
            </a:r>
            <a:endParaRPr lang="fr-FR" sz="2000" cap="small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30F9C8-7B22-4A25-BFF9-D558E4CAA036}"/>
              </a:ext>
            </a:extLst>
          </p:cNvPr>
          <p:cNvSpPr txBox="1"/>
          <p:nvPr/>
        </p:nvSpPr>
        <p:spPr>
          <a:xfrm>
            <a:off x="961052" y="1822385"/>
            <a:ext cx="5087931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3 classes : {Arbre ; Fleur ; Autre}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68 photos (Ille-et-Vilaine et Côtes d’Armor)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4622 images collectées (libres de droit)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latin typeface="+mj-lt"/>
              </a:rPr>
              <a:t>Data augmentation (si </a:t>
            </a:r>
            <a:r>
              <a:rPr lang="fr-FR" sz="2000" i="1" dirty="0" err="1">
                <a:latin typeface="+mj-lt"/>
              </a:rPr>
              <a:t>overfitting</a:t>
            </a:r>
            <a:r>
              <a:rPr lang="fr-FR" sz="2000" i="1" dirty="0">
                <a:latin typeface="+mj-lt"/>
              </a:rPr>
              <a:t>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331B03-F497-4DCD-A521-87B2BD9A8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4865" y="1822385"/>
            <a:ext cx="5087931" cy="33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7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031503" y="147058"/>
              <a:ext cx="117769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4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DC16367-8912-47FF-B1E5-ED9477D6AEE7}"/>
              </a:ext>
            </a:extLst>
          </p:cNvPr>
          <p:cNvSpPr txBox="1"/>
          <p:nvPr/>
        </p:nvSpPr>
        <p:spPr>
          <a:xfrm>
            <a:off x="961052" y="1121167"/>
            <a:ext cx="559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cap="small" dirty="0">
                <a:latin typeface="+mj-lt"/>
              </a:rPr>
              <a:t>Data augmentation </a:t>
            </a:r>
            <a:r>
              <a:rPr lang="fr-FR" sz="2400" cap="small" dirty="0">
                <a:latin typeface="+mj-lt"/>
              </a:rPr>
              <a:t>par modification aléatoire</a:t>
            </a:r>
            <a:endParaRPr lang="fr-FR" sz="2000" i="1" cap="small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30F9C8-7B22-4A25-BFF9-D558E4CAA036}"/>
              </a:ext>
            </a:extLst>
          </p:cNvPr>
          <p:cNvSpPr txBox="1"/>
          <p:nvPr/>
        </p:nvSpPr>
        <p:spPr>
          <a:xfrm>
            <a:off x="961052" y="1822385"/>
            <a:ext cx="1463221" cy="1506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Inversion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Rotation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A76FAC-B2B9-47B6-B3C6-BE9EE5289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562" y="1822385"/>
            <a:ext cx="4255219" cy="425521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78944C0-DC7C-4C60-8378-1C8C55F2B0DF}"/>
              </a:ext>
            </a:extLst>
          </p:cNvPr>
          <p:cNvSpPr txBox="1"/>
          <p:nvPr/>
        </p:nvSpPr>
        <p:spPr>
          <a:xfrm>
            <a:off x="961052" y="44510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rgbClr val="61A53A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7534E5D-0BAD-40B7-95E4-A380CA7F6D4E}"/>
              </a:ext>
            </a:extLst>
          </p:cNvPr>
          <p:cNvSpPr txBox="1"/>
          <p:nvPr/>
        </p:nvSpPr>
        <p:spPr>
          <a:xfrm>
            <a:off x="961052" y="4413394"/>
            <a:ext cx="6131807" cy="1077218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keras.Sequential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layers.RandomFlip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horizontal_and_vertical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layers.RandomRotation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(0.2)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38411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222397" y="147058"/>
              <a:ext cx="187301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5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0695CCF8-5151-47C8-90E9-98F7E6E3B3EC}"/>
              </a:ext>
            </a:extLst>
          </p:cNvPr>
          <p:cNvSpPr txBox="1"/>
          <p:nvPr/>
        </p:nvSpPr>
        <p:spPr>
          <a:xfrm>
            <a:off x="961052" y="2290996"/>
            <a:ext cx="4656083" cy="227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Jeu d’apprentissage (1107 en 3 classes)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Jeu de validation (3799 en 3 classes)</a:t>
            </a:r>
          </a:p>
          <a:p>
            <a:pPr>
              <a:lnSpc>
                <a:spcPct val="250000"/>
              </a:lnSpc>
            </a:pPr>
            <a:endParaRPr lang="fr-FR" sz="20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F1E696-815D-4F72-B787-82EC7F96C7CB}"/>
              </a:ext>
            </a:extLst>
          </p:cNvPr>
          <p:cNvSpPr txBox="1"/>
          <p:nvPr/>
        </p:nvSpPr>
        <p:spPr>
          <a:xfrm>
            <a:off x="961052" y="1121167"/>
            <a:ext cx="470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Entraînement et validation du modèle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EC46C8-6B18-4BDB-962F-75995CABD04B}"/>
              </a:ext>
            </a:extLst>
          </p:cNvPr>
          <p:cNvSpPr txBox="1"/>
          <p:nvPr/>
        </p:nvSpPr>
        <p:spPr>
          <a:xfrm>
            <a:off x="5662532" y="2290996"/>
            <a:ext cx="6019597" cy="3046988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tf.keras.preprocessing.image_dataset_from_directory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directory="./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projet_python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/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Training_Data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/",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labels="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inferred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label_mode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categorical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class_names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=None,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color_mode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rgb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batch_size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batch_size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image_size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image_size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shuffle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interpolation="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bilinear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follow_links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=False,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crop_to_aspect_ratio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66314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222397" y="147058"/>
              <a:ext cx="187301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6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0695CCF8-5151-47C8-90E9-98F7E6E3B3EC}"/>
              </a:ext>
            </a:extLst>
          </p:cNvPr>
          <p:cNvSpPr txBox="1"/>
          <p:nvPr/>
        </p:nvSpPr>
        <p:spPr>
          <a:xfrm>
            <a:off x="961052" y="1822385"/>
            <a:ext cx="4137415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Réduction de l’échelle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Transformation 2D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Sélection temporaire de neurones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F1E696-815D-4F72-B787-82EC7F96C7CB}"/>
              </a:ext>
            </a:extLst>
          </p:cNvPr>
          <p:cNvSpPr txBox="1"/>
          <p:nvPr/>
        </p:nvSpPr>
        <p:spPr>
          <a:xfrm>
            <a:off x="961052" y="1121167"/>
            <a:ext cx="138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Structure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3BACAF-29D5-48BB-9AEE-BDF643DB78DF}"/>
              </a:ext>
            </a:extLst>
          </p:cNvPr>
          <p:cNvSpPr txBox="1"/>
          <p:nvPr/>
        </p:nvSpPr>
        <p:spPr>
          <a:xfrm>
            <a:off x="5625565" y="1822385"/>
            <a:ext cx="5907386" cy="4031873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inputs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keras.Input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shape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=(256,256,3))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layers.Rescaling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scale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=1.0 / 255)(inputs)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#x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data_augmentation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layers.BatchNormalization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=(2, 2))(x)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layers.Dropout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(0.4,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seed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 123)(x)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layers.GlobalAveragePooling2D()(x)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outputs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layers.Dense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(3, activation="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softmax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model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keras.Model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(inputs=inputs, outputs=outputs)</a:t>
            </a:r>
          </a:p>
        </p:txBody>
      </p:sp>
    </p:spTree>
    <p:extLst>
      <p:ext uri="{BB962C8B-B14F-4D97-AF65-F5344CB8AC3E}">
        <p14:creationId xmlns:p14="http://schemas.microsoft.com/office/powerpoint/2010/main" val="411019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7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54C31C0-DFE2-4866-B5DC-780E9D905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63" y="1990164"/>
            <a:ext cx="5181433" cy="345428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B7245637-3A7F-4278-9326-D1387B6EA059}"/>
              </a:ext>
            </a:extLst>
          </p:cNvPr>
          <p:cNvGrpSpPr/>
          <p:nvPr/>
        </p:nvGrpSpPr>
        <p:grpSpPr>
          <a:xfrm>
            <a:off x="624632" y="1931334"/>
            <a:ext cx="5181433" cy="3513119"/>
            <a:chOff x="624632" y="1763553"/>
            <a:chExt cx="5181433" cy="3513119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0B8BF541-30EA-4706-BED9-1B22467D8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632" y="1822384"/>
              <a:ext cx="5181433" cy="3454288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60D28766-E0C2-416D-BC2F-D06F3B67201A}"/>
                </a:ext>
              </a:extLst>
            </p:cNvPr>
            <p:cNvSpPr txBox="1"/>
            <p:nvPr/>
          </p:nvSpPr>
          <p:spPr>
            <a:xfrm>
              <a:off x="2311799" y="1763553"/>
              <a:ext cx="180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/>
                <a:t>RGB </a:t>
              </a:r>
              <a:r>
                <a:rPr lang="fr-FR" i="1" dirty="0" err="1"/>
                <a:t>from</a:t>
              </a:r>
              <a:r>
                <a:rPr lang="fr-FR" i="1" dirty="0"/>
                <a:t> scratch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B996157-6068-4580-B71A-885C695DCAB3}"/>
              </a:ext>
            </a:extLst>
          </p:cNvPr>
          <p:cNvSpPr txBox="1"/>
          <p:nvPr/>
        </p:nvSpPr>
        <p:spPr>
          <a:xfrm>
            <a:off x="8233203" y="1931334"/>
            <a:ext cx="23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Grayscale</a:t>
            </a:r>
            <a:r>
              <a:rPr lang="fr-FR" i="1" dirty="0"/>
              <a:t> </a:t>
            </a:r>
            <a:r>
              <a:rPr lang="fr-FR" i="1" dirty="0" err="1"/>
              <a:t>from</a:t>
            </a:r>
            <a:r>
              <a:rPr lang="fr-FR" i="1" dirty="0"/>
              <a:t> scratch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F3C3AF5-2633-4593-9E54-000A91CCE61A}"/>
              </a:ext>
            </a:extLst>
          </p:cNvPr>
          <p:cNvSpPr txBox="1"/>
          <p:nvPr/>
        </p:nvSpPr>
        <p:spPr>
          <a:xfrm>
            <a:off x="2838408" y="5301158"/>
            <a:ext cx="6515181" cy="737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Il y a très peu de différence entre les deux </a:t>
            </a:r>
            <a:r>
              <a:rPr lang="fr-FR" sz="2000" i="1" dirty="0">
                <a:latin typeface="+mj-lt"/>
              </a:rPr>
              <a:t>validation </a:t>
            </a:r>
            <a:r>
              <a:rPr lang="fr-FR" sz="2000" i="1" dirty="0" err="1">
                <a:latin typeface="+mj-lt"/>
              </a:rPr>
              <a:t>accuracy</a:t>
            </a:r>
            <a:r>
              <a:rPr lang="fr-FR" sz="2000" i="1" dirty="0">
                <a:latin typeface="+mj-lt"/>
              </a:rPr>
              <a:t>.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243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8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54E5B8-3EC0-442D-B069-315C54F7A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61" y="1990165"/>
            <a:ext cx="5181435" cy="3454289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4B4483-AA60-4565-A5C3-B285C8C82D1C}"/>
              </a:ext>
            </a:extLst>
          </p:cNvPr>
          <p:cNvGrpSpPr/>
          <p:nvPr/>
        </p:nvGrpSpPr>
        <p:grpSpPr>
          <a:xfrm>
            <a:off x="624632" y="1931334"/>
            <a:ext cx="5181433" cy="3513119"/>
            <a:chOff x="624632" y="1763553"/>
            <a:chExt cx="5181433" cy="3513119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6FA5B253-F266-4C61-B9CC-DED52085A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632" y="1822384"/>
              <a:ext cx="5181433" cy="3454288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FE28378-76A3-491A-AA6B-EA656E785AF5}"/>
                </a:ext>
              </a:extLst>
            </p:cNvPr>
            <p:cNvSpPr txBox="1"/>
            <p:nvPr/>
          </p:nvSpPr>
          <p:spPr>
            <a:xfrm>
              <a:off x="2311799" y="1763553"/>
              <a:ext cx="180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/>
                <a:t>RGB </a:t>
              </a:r>
              <a:r>
                <a:rPr lang="fr-FR" i="1" dirty="0" err="1"/>
                <a:t>from</a:t>
              </a:r>
              <a:r>
                <a:rPr lang="fr-FR" i="1" dirty="0"/>
                <a:t> scratch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07FEACAE-52F1-4F71-B0DA-CEBCA29D1076}"/>
              </a:ext>
            </a:extLst>
          </p:cNvPr>
          <p:cNvSpPr txBox="1"/>
          <p:nvPr/>
        </p:nvSpPr>
        <p:spPr>
          <a:xfrm>
            <a:off x="8261256" y="1931334"/>
            <a:ext cx="226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RGB transfert </a:t>
            </a:r>
            <a:r>
              <a:rPr lang="fr-FR" i="1" dirty="0" err="1"/>
              <a:t>learning</a:t>
            </a:r>
            <a:endParaRPr lang="fr-FR" i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96F4CC8-C5BC-4A16-A559-17F91CC0DE10}"/>
              </a:ext>
            </a:extLst>
          </p:cNvPr>
          <p:cNvSpPr txBox="1"/>
          <p:nvPr/>
        </p:nvSpPr>
        <p:spPr>
          <a:xfrm>
            <a:off x="2838408" y="5301158"/>
            <a:ext cx="6515181" cy="737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Il y a très peu de différence entre les deux </a:t>
            </a:r>
            <a:r>
              <a:rPr lang="fr-FR" sz="2000" i="1" dirty="0">
                <a:latin typeface="+mj-lt"/>
              </a:rPr>
              <a:t>validation </a:t>
            </a:r>
            <a:r>
              <a:rPr lang="fr-FR" sz="2000" i="1" dirty="0" err="1">
                <a:latin typeface="+mj-lt"/>
              </a:rPr>
              <a:t>accuracy</a:t>
            </a:r>
            <a:r>
              <a:rPr lang="fr-FR" sz="2000" i="1" dirty="0">
                <a:latin typeface="+mj-lt"/>
              </a:rPr>
              <a:t>.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97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9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0439349-77CF-4889-A721-BBB73BB594B7}"/>
              </a:ext>
            </a:extLst>
          </p:cNvPr>
          <p:cNvGrpSpPr/>
          <p:nvPr/>
        </p:nvGrpSpPr>
        <p:grpSpPr>
          <a:xfrm>
            <a:off x="624632" y="1931334"/>
            <a:ext cx="5181433" cy="3513119"/>
            <a:chOff x="624632" y="1763553"/>
            <a:chExt cx="5181433" cy="3513119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A51B90D7-5FFB-4A46-A0D5-413DFC98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632" y="1822384"/>
              <a:ext cx="5181433" cy="3454288"/>
            </a:xfrm>
            <a:prstGeom prst="rect">
              <a:avLst/>
            </a:prstGeom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D66ED04-6B94-4EEB-89DD-7429FB725C00}"/>
                </a:ext>
              </a:extLst>
            </p:cNvPr>
            <p:cNvSpPr txBox="1"/>
            <p:nvPr/>
          </p:nvSpPr>
          <p:spPr>
            <a:xfrm>
              <a:off x="2311799" y="1763553"/>
              <a:ext cx="180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/>
                <a:t>RGB </a:t>
              </a:r>
              <a:r>
                <a:rPr lang="fr-FR" i="1" dirty="0" err="1"/>
                <a:t>from</a:t>
              </a:r>
              <a:r>
                <a:rPr lang="fr-FR" i="1" dirty="0"/>
                <a:t> scratch</a:t>
              </a:r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4E814ADA-9760-4779-9289-2BE2B6E76A39}"/>
              </a:ext>
            </a:extLst>
          </p:cNvPr>
          <p:cNvSpPr txBox="1"/>
          <p:nvPr/>
        </p:nvSpPr>
        <p:spPr>
          <a:xfrm>
            <a:off x="8233203" y="1931334"/>
            <a:ext cx="15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Random</a:t>
            </a:r>
            <a:r>
              <a:rPr lang="fr-FR" i="1" dirty="0"/>
              <a:t> </a:t>
            </a:r>
            <a:r>
              <a:rPr lang="fr-FR" i="1" dirty="0" err="1"/>
              <a:t>forest</a:t>
            </a:r>
            <a:endParaRPr lang="fr-FR" i="1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B17390E-6F2A-4233-B6C2-17C0081B5D43}"/>
              </a:ext>
            </a:extLst>
          </p:cNvPr>
          <p:cNvSpPr txBox="1"/>
          <p:nvPr/>
        </p:nvSpPr>
        <p:spPr>
          <a:xfrm>
            <a:off x="2838408" y="5301158"/>
            <a:ext cx="6515181" cy="737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Il y a très peu de différence entre les deux </a:t>
            </a:r>
            <a:r>
              <a:rPr lang="fr-FR" sz="2000" i="1" dirty="0">
                <a:latin typeface="+mj-lt"/>
              </a:rPr>
              <a:t>validation </a:t>
            </a:r>
            <a:r>
              <a:rPr lang="fr-FR" sz="2000" i="1" dirty="0" err="1">
                <a:latin typeface="+mj-lt"/>
              </a:rPr>
              <a:t>accuracy</a:t>
            </a:r>
            <a:r>
              <a:rPr lang="fr-FR" sz="2000" i="1" dirty="0">
                <a:latin typeface="+mj-lt"/>
              </a:rPr>
              <a:t>.</a:t>
            </a:r>
            <a:endParaRPr lang="fr-FR" sz="2000" dirty="0">
              <a:latin typeface="+mj-lt"/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0C5A3F24-1292-4488-A1B3-780FEC61A274}"/>
              </a:ext>
            </a:extLst>
          </p:cNvPr>
          <p:cNvGrpSpPr/>
          <p:nvPr/>
        </p:nvGrpSpPr>
        <p:grpSpPr>
          <a:xfrm>
            <a:off x="6521921" y="2233391"/>
            <a:ext cx="5045104" cy="3112655"/>
            <a:chOff x="6521921" y="2166279"/>
            <a:chExt cx="5045104" cy="3112655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55753A52-F1ED-4164-BA91-9E2A6FE6849F}"/>
                </a:ext>
              </a:extLst>
            </p:cNvPr>
            <p:cNvGrpSpPr/>
            <p:nvPr/>
          </p:nvGrpSpPr>
          <p:grpSpPr>
            <a:xfrm>
              <a:off x="6811860" y="2403984"/>
              <a:ext cx="4755165" cy="2874950"/>
              <a:chOff x="6811860" y="2538208"/>
              <a:chExt cx="4755165" cy="2874950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C835F005-915D-441E-A87A-5983EE23E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1860" y="3370325"/>
                <a:ext cx="4755165" cy="2042833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4E0E6D5C-5E91-4B4F-88E1-DE8DCDBF2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1860" y="2538208"/>
                <a:ext cx="4755165" cy="845746"/>
              </a:xfrm>
              <a:prstGeom prst="rect">
                <a:avLst/>
              </a:prstGeom>
            </p:spPr>
          </p:pic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3980F19A-6842-4B92-BEFD-CD17416B57A3}"/>
                </a:ext>
              </a:extLst>
            </p:cNvPr>
            <p:cNvGrpSpPr/>
            <p:nvPr/>
          </p:nvGrpSpPr>
          <p:grpSpPr>
            <a:xfrm>
              <a:off x="6521921" y="2166279"/>
              <a:ext cx="1805792" cy="1122453"/>
              <a:chOff x="6521921" y="2166279"/>
              <a:chExt cx="1805792" cy="1122453"/>
            </a:xfrm>
          </p:grpSpPr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9766411-893F-4C46-BDA3-C15253FE70EF}"/>
                  </a:ext>
                </a:extLst>
              </p:cNvPr>
              <p:cNvSpPr txBox="1"/>
              <p:nvPr/>
            </p:nvSpPr>
            <p:spPr>
              <a:xfrm>
                <a:off x="6521921" y="2550068"/>
                <a:ext cx="28993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latin typeface="Consolas" panose="020B0609020204030204" pitchFamily="49" charset="0"/>
                  </a:rPr>
                  <a:t>0</a:t>
                </a:r>
                <a:br>
                  <a:rPr lang="fr-FR" sz="1400" b="1" dirty="0">
                    <a:latin typeface="Consolas" panose="020B0609020204030204" pitchFamily="49" charset="0"/>
                  </a:rPr>
                </a:br>
                <a:r>
                  <a:rPr lang="fr-FR" sz="1400" b="1" dirty="0">
                    <a:latin typeface="Consolas" panose="020B0609020204030204" pitchFamily="49" charset="0"/>
                  </a:rPr>
                  <a:t>1</a:t>
                </a:r>
                <a:br>
                  <a:rPr lang="fr-FR" sz="1400" b="1" dirty="0">
                    <a:latin typeface="Consolas" panose="020B0609020204030204" pitchFamily="49" charset="0"/>
                  </a:rPr>
                </a:br>
                <a:r>
                  <a:rPr lang="fr-FR" sz="1400" b="1" dirty="0"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170F46B-C0D6-417E-B7FE-048136C9356B}"/>
                  </a:ext>
                </a:extLst>
              </p:cNvPr>
              <p:cNvSpPr txBox="1"/>
              <p:nvPr/>
            </p:nvSpPr>
            <p:spPr>
              <a:xfrm>
                <a:off x="7136223" y="2166279"/>
                <a:ext cx="119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latin typeface="Consolas" panose="020B0609020204030204" pitchFamily="49" charset="0"/>
                  </a:rPr>
                  <a:t>0   1   2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2948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Grand écran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Cottais</dc:creator>
  <cp:lastModifiedBy>Pierre Cottais</cp:lastModifiedBy>
  <cp:revision>58</cp:revision>
  <dcterms:created xsi:type="dcterms:W3CDTF">2021-10-19T08:49:30Z</dcterms:created>
  <dcterms:modified xsi:type="dcterms:W3CDTF">2021-10-22T11:04:30Z</dcterms:modified>
</cp:coreProperties>
</file>