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6" r:id="rId5"/>
    <p:sldId id="267" r:id="rId6"/>
    <p:sldId id="261" r:id="rId7"/>
    <p:sldId id="263" r:id="rId8"/>
    <p:sldId id="271" r:id="rId9"/>
    <p:sldId id="272" r:id="rId10"/>
    <p:sldId id="265" r:id="rId11"/>
    <p:sldId id="275" r:id="rId12"/>
    <p:sldId id="269" r:id="rId13"/>
    <p:sldId id="276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erre Cottais" initials="PC" lastIdx="1" clrIdx="0">
    <p:extLst>
      <p:ext uri="{19B8F6BF-5375-455C-9EA6-DF929625EA0E}">
        <p15:presenceInfo xmlns:p15="http://schemas.microsoft.com/office/powerpoint/2012/main" userId="c33c156b1a81136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A53A"/>
    <a:srgbClr val="74A6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F8D0A9-4A10-4021-B28F-A517F3493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EA38BF-E075-4832-8BB3-32ED2080CD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ECDC31-27C9-47FC-88C2-E7E28AF10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6858-4264-45D8-BEDE-F8D68C272308}" type="datetimeFigureOut">
              <a:rPr lang="fr-FR" smtClean="0"/>
              <a:t>22/10/2021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B25B58-4627-46D9-B897-BC0CE55BC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C7F22C-6709-41C5-A001-5DD5A00B6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D9DA-E57B-4F2F-A0DC-82A8A2B272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765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EEF8CF-BF2E-49E5-9042-9BA61EB7E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55B7179-AFDE-4F14-AC00-6E6F09DB2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5FE9BC-FDBE-44B6-A421-FB783C4FA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6858-4264-45D8-BEDE-F8D68C272308}" type="datetimeFigureOut">
              <a:rPr lang="fr-FR" smtClean="0"/>
              <a:t>22/10/2021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79F097-48F2-489F-AD5A-71033ED60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6C019D-BBB4-4AAB-9886-46818E697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D9DA-E57B-4F2F-A0DC-82A8A2B272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7793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521F0C6-0811-4E8B-A410-F3D1954981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D5636A2-26B3-4CBD-96A5-6232A1D85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AD7AFF-992A-4523-8F96-B6D714498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6858-4264-45D8-BEDE-F8D68C272308}" type="datetimeFigureOut">
              <a:rPr lang="fr-FR" smtClean="0"/>
              <a:t>22/10/2021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BD77F0-B7E8-4704-A500-A1BD655A8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04F38B-445B-4B63-9183-2D9726393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D9DA-E57B-4F2F-A0DC-82A8A2B272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590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B7163C-EEBC-4A67-8DAD-89852A3B7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903D1E-5F95-4225-83AC-67F2F10FB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08555D-337C-4AD7-89FC-556B5606B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6858-4264-45D8-BEDE-F8D68C272308}" type="datetimeFigureOut">
              <a:rPr lang="fr-FR" smtClean="0"/>
              <a:t>22/10/2021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B9DEA4-E22D-4BDB-91F1-428255D43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00CCC9-21B6-4D30-8E5E-27097F69E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D9DA-E57B-4F2F-A0DC-82A8A2B272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5860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B2D1F0-F624-4AB7-9BB2-682CE46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893B0C9-A80C-42F8-B2E8-0F79BBB6B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DECE6C-8340-44B1-B509-FFA067A39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6858-4264-45D8-BEDE-F8D68C272308}" type="datetimeFigureOut">
              <a:rPr lang="fr-FR" smtClean="0"/>
              <a:t>22/10/2021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6A4AE3-C217-490D-B636-0281700E7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33574A-B74C-43D2-98B0-A7A49C7EB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D9DA-E57B-4F2F-A0DC-82A8A2B272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1566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92AD9B-5814-444C-BF26-AC928EAB3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E481F1-C7D0-4017-8F2B-408C95C0CC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D7E655C-56A8-4AE2-8278-5F818EB4C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61D9B75-E36E-411B-9F4F-4177E719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6858-4264-45D8-BEDE-F8D68C272308}" type="datetimeFigureOut">
              <a:rPr lang="fr-FR" smtClean="0"/>
              <a:t>22/10/2021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B2FE5C1-5B8C-42E4-96E7-2B04C05BF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9141B15-A464-4C7E-9BE1-1A983421D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D9DA-E57B-4F2F-A0DC-82A8A2B272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0786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C3C97F-6A45-4029-8FB6-65F6833E7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3AA70CF-9E46-452F-AE35-49CCED239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FCB4E31-B539-44FC-B784-CCB960C66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51B4E43-39AA-43DB-A6DE-CEDAAEE838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A0C81F2-958A-46CF-BD77-1BFD58383A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2C8F29-3F91-4DAC-9808-79B7DBA89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6858-4264-45D8-BEDE-F8D68C272308}" type="datetimeFigureOut">
              <a:rPr lang="fr-FR" smtClean="0"/>
              <a:t>22/10/2021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5AF81A2-A0A0-4DC0-97C0-4F163FAE5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D0AB903-D364-4D08-8C14-08AFCA117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D9DA-E57B-4F2F-A0DC-82A8A2B272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5313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2D56EB-D408-450C-9136-001A28AD7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53D2ADD-1110-4B0D-A61C-71D437965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6858-4264-45D8-BEDE-F8D68C272308}" type="datetimeFigureOut">
              <a:rPr lang="fr-FR" smtClean="0"/>
              <a:t>22/10/2021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0A16FE0-74DA-48AA-8453-DD6E56C06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0F7310A-9DE1-4337-A1F5-28016F8E4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D9DA-E57B-4F2F-A0DC-82A8A2B272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3573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52B1D16-525A-4A88-AF87-E3BFB2951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6858-4264-45D8-BEDE-F8D68C272308}" type="datetimeFigureOut">
              <a:rPr lang="fr-FR" smtClean="0"/>
              <a:t>22/10/2021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1C35F91-5CD4-45EA-BA8C-D05445D5E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CB1CD23-8CA7-4759-848E-5C7F21C3F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D9DA-E57B-4F2F-A0DC-82A8A2B272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1807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D2B9E5-2765-4F67-84EA-D8EDDCD5E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DB34C9-CD1C-4857-80E1-638644712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A0A1A1F-4323-4962-8335-785BE7AD3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8465E9-29F9-4C72-9A2F-B6E506AAC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6858-4264-45D8-BEDE-F8D68C272308}" type="datetimeFigureOut">
              <a:rPr lang="fr-FR" smtClean="0"/>
              <a:t>22/10/2021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81DBDD2-15FB-4936-8B92-F9DF28E91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10E523-1BA5-4448-AC00-492D5BBCF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D9DA-E57B-4F2F-A0DC-82A8A2B272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1225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BBFFC2-30EC-41B2-ABBD-F4C4F87B9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CC940D5-5614-4B5D-BAE3-C4FBC7F581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FECC4F2-5419-4D65-83B5-24182CCF7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A134EA8-0971-47FD-B6D5-6B5C2626C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6858-4264-45D8-BEDE-F8D68C272308}" type="datetimeFigureOut">
              <a:rPr lang="fr-FR" smtClean="0"/>
              <a:t>22/10/2021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3BB680E-DC27-4B76-ABD5-028F1663F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E7F5B89-013E-4413-B284-F9223856F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D9DA-E57B-4F2F-A0DC-82A8A2B272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9731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3D83749-1C6A-4A3C-B41D-307AB7FD5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439617-8740-45F2-B7F8-9B9CB0A76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13A920-386F-45A7-9175-52A39489EA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06858-4264-45D8-BEDE-F8D68C272308}" type="datetimeFigureOut">
              <a:rPr lang="fr-FR" smtClean="0"/>
              <a:t>22/10/2021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DD4E47-3417-49C8-8940-419B24ECFE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E924D0-379A-4E92-AA33-7B3BD3A4D2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5D9DA-E57B-4F2F-A0DC-82A8A2B272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0445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FD2D5AA-CDB1-49E6-A114-DD9177C97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336" y="6126480"/>
            <a:ext cx="3407664" cy="73152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EADC1902-EA7B-477E-8724-D40FDE082A23}"/>
              </a:ext>
            </a:extLst>
          </p:cNvPr>
          <p:cNvSpPr txBox="1"/>
          <p:nvPr/>
        </p:nvSpPr>
        <p:spPr>
          <a:xfrm>
            <a:off x="2276237" y="1659278"/>
            <a:ext cx="76395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cap="small" dirty="0">
                <a:latin typeface="+mj-lt"/>
              </a:rPr>
              <a:t>Classification de la flore en trois catégories selon un modèle de </a:t>
            </a:r>
            <a:r>
              <a:rPr lang="fr-FR" sz="3200" i="1" cap="small" dirty="0">
                <a:latin typeface="+mj-lt"/>
              </a:rPr>
              <a:t>computer vision</a:t>
            </a:r>
            <a:endParaRPr lang="fr-FR" sz="3200" cap="small" dirty="0">
              <a:latin typeface="+mj-lt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8204BF9-5470-4E6D-8E8E-87F50C60BCDD}"/>
              </a:ext>
            </a:extLst>
          </p:cNvPr>
          <p:cNvSpPr txBox="1"/>
          <p:nvPr/>
        </p:nvSpPr>
        <p:spPr>
          <a:xfrm>
            <a:off x="4414130" y="4231433"/>
            <a:ext cx="33637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+mj-lt"/>
              </a:rPr>
              <a:t>Pierre </a:t>
            </a:r>
            <a:r>
              <a:rPr lang="fr-FR" sz="2000" cap="small" dirty="0">
                <a:latin typeface="+mj-lt"/>
              </a:rPr>
              <a:t>Cottais</a:t>
            </a:r>
            <a:r>
              <a:rPr lang="fr-FR" sz="2000" dirty="0">
                <a:latin typeface="+mj-lt"/>
              </a:rPr>
              <a:t> &amp; Elias </a:t>
            </a:r>
            <a:r>
              <a:rPr lang="fr-FR" sz="2000" cap="small" dirty="0">
                <a:latin typeface="+mj-lt"/>
              </a:rPr>
              <a:t>Hermance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B942E5C-FE18-480C-811C-0E244F5FE5F6}"/>
              </a:ext>
            </a:extLst>
          </p:cNvPr>
          <p:cNvSpPr txBox="1"/>
          <p:nvPr/>
        </p:nvSpPr>
        <p:spPr>
          <a:xfrm>
            <a:off x="4675450" y="6392853"/>
            <a:ext cx="2841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+mj-lt"/>
              </a:rPr>
              <a:t>vendredi 22 octobre 2021</a:t>
            </a:r>
            <a:endParaRPr lang="fr-FR" sz="2000" cap="smal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9953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1161A36-B97B-4F54-8155-8FE921DBA68B}"/>
              </a:ext>
            </a:extLst>
          </p:cNvPr>
          <p:cNvSpPr txBox="1"/>
          <p:nvPr/>
        </p:nvSpPr>
        <p:spPr>
          <a:xfrm>
            <a:off x="960619" y="2157391"/>
            <a:ext cx="10926067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Faible diversité d’images (Image test pas assez ressemblantes au jeu de données train)</a:t>
            </a:r>
          </a:p>
          <a:p>
            <a:pPr marL="742950" lvl="1" indent="-285750">
              <a:buFont typeface="Wingdings" panose="05000000000000000000" pitchFamily="2" charset="2"/>
              <a:buChar char="è"/>
            </a:pPr>
            <a:r>
              <a:rPr lang="fr-FR" sz="1600" dirty="0">
                <a:latin typeface="+mj-lt"/>
                <a:sym typeface="Wingdings" panose="05000000000000000000" pitchFamily="2" charset="2"/>
              </a:rPr>
              <a:t>Autre : essentiellement des animaux dans la végétation, peut être confondu avec les données dans « Fleur »</a:t>
            </a:r>
          </a:p>
          <a:p>
            <a:pPr marL="742950" lvl="1" indent="-285750">
              <a:buFont typeface="Wingdings" panose="05000000000000000000" pitchFamily="2" charset="2"/>
              <a:buChar char="è"/>
            </a:pPr>
            <a:endParaRPr lang="fr-FR" sz="1600" dirty="0">
              <a:latin typeface="+mj-lt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  <a:sym typeface="Wingdings" panose="05000000000000000000" pitchFamily="2" charset="2"/>
              </a:rPr>
              <a:t>Images biaisées, mal rangées</a:t>
            </a:r>
          </a:p>
          <a:p>
            <a:pPr marL="742950" lvl="1" indent="-285750">
              <a:buFont typeface="Wingdings" panose="05000000000000000000" pitchFamily="2" charset="2"/>
              <a:buChar char="è"/>
            </a:pPr>
            <a:r>
              <a:rPr lang="fr-FR" sz="1600" dirty="0">
                <a:latin typeface="+mj-lt"/>
                <a:sym typeface="Wingdings" panose="05000000000000000000" pitchFamily="2" charset="2"/>
              </a:rPr>
              <a:t>Les images prises dans des jeux de données n’ont pas été toutes passées en revue</a:t>
            </a:r>
          </a:p>
          <a:p>
            <a:pPr marL="742950" lvl="1" indent="-285750">
              <a:buFont typeface="Wingdings" panose="05000000000000000000" pitchFamily="2" charset="2"/>
              <a:buChar char="è"/>
            </a:pPr>
            <a:endParaRPr lang="fr-F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  <a:sym typeface="Wingdings" panose="05000000000000000000" pitchFamily="2" charset="2"/>
              </a:rPr>
              <a:t>Pas assez d’</a:t>
            </a:r>
            <a:r>
              <a:rPr lang="fr-FR" sz="2000" dirty="0" err="1">
                <a:latin typeface="+mj-lt"/>
                <a:sym typeface="Wingdings" panose="05000000000000000000" pitchFamily="2" charset="2"/>
              </a:rPr>
              <a:t>epochs</a:t>
            </a:r>
            <a:r>
              <a:rPr lang="fr-FR" sz="2000" dirty="0">
                <a:latin typeface="+mj-lt"/>
                <a:sym typeface="Wingdings" panose="05000000000000000000" pitchFamily="2" charset="2"/>
              </a:rPr>
              <a:t> ou architecture pas assez dense </a:t>
            </a:r>
          </a:p>
          <a:p>
            <a:pPr marL="742950" lvl="1" indent="-285750">
              <a:buFont typeface="Wingdings" panose="05000000000000000000" pitchFamily="2" charset="2"/>
              <a:buChar char="è"/>
            </a:pPr>
            <a:r>
              <a:rPr lang="fr-FR" sz="1600" dirty="0">
                <a:latin typeface="+mj-lt"/>
                <a:sym typeface="Wingdings" panose="05000000000000000000" pitchFamily="2" charset="2"/>
              </a:rPr>
              <a:t>On voulait maximiser « </a:t>
            </a:r>
            <a:r>
              <a:rPr lang="fr-FR" sz="1600" i="1" dirty="0" err="1">
                <a:latin typeface="+mj-lt"/>
                <a:sym typeface="Wingdings" panose="05000000000000000000" pitchFamily="2" charset="2"/>
              </a:rPr>
              <a:t>computing</a:t>
            </a:r>
            <a:r>
              <a:rPr lang="fr-FR" sz="1600" i="1" dirty="0">
                <a:latin typeface="+mj-lt"/>
                <a:sym typeface="Wingdings" panose="05000000000000000000" pitchFamily="2" charset="2"/>
              </a:rPr>
              <a:t> time </a:t>
            </a:r>
            <a:r>
              <a:rPr lang="fr-FR" sz="1600" dirty="0">
                <a:latin typeface="+mj-lt"/>
                <a:sym typeface="Wingdings" panose="05000000000000000000" pitchFamily="2" charset="2"/>
              </a:rPr>
              <a:t>» (le temps d’entrainement du modèle et de validation) et « </a:t>
            </a:r>
            <a:r>
              <a:rPr lang="fr-FR" sz="1600" i="1" dirty="0">
                <a:latin typeface="+mj-lt"/>
                <a:sym typeface="Wingdings" panose="05000000000000000000" pitchFamily="2" charset="2"/>
              </a:rPr>
              <a:t>validation </a:t>
            </a:r>
            <a:r>
              <a:rPr lang="fr-FR" sz="1600" i="1" dirty="0" err="1">
                <a:latin typeface="+mj-lt"/>
                <a:sym typeface="Wingdings" panose="05000000000000000000" pitchFamily="2" charset="2"/>
              </a:rPr>
              <a:t>accuracy</a:t>
            </a:r>
            <a:r>
              <a:rPr lang="fr-FR" sz="1600" i="1" dirty="0">
                <a:latin typeface="+mj-lt"/>
                <a:sym typeface="Wingdings" panose="05000000000000000000" pitchFamily="2" charset="2"/>
              </a:rPr>
              <a:t>  </a:t>
            </a:r>
            <a:r>
              <a:rPr lang="fr-FR" sz="1600" dirty="0">
                <a:latin typeface="+mj-lt"/>
                <a:sym typeface="Wingdings" panose="05000000000000000000" pitchFamily="2" charset="2"/>
              </a:rPr>
              <a:t>»</a:t>
            </a:r>
          </a:p>
          <a:p>
            <a:pPr marL="742950" lvl="1" indent="-285750">
              <a:buFont typeface="Wingdings" panose="05000000000000000000" pitchFamily="2" charset="2"/>
              <a:buChar char="è"/>
            </a:pPr>
            <a:endParaRPr lang="fr-FR" sz="1600" dirty="0">
              <a:latin typeface="+mj-lt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Architecture pas adaptée</a:t>
            </a:r>
          </a:p>
          <a:p>
            <a:pPr lvl="1"/>
            <a:r>
              <a:rPr lang="fr-FR" sz="1600" dirty="0">
                <a:latin typeface="+mj-lt"/>
                <a:sym typeface="Wingdings" panose="05000000000000000000" pitchFamily="2" charset="2"/>
              </a:rPr>
              <a:t> On pourrait réutiliser des architectures spécialisées dans la classification de la flore</a:t>
            </a:r>
            <a:endParaRPr lang="fr-FR" sz="1600" dirty="0">
              <a:latin typeface="+mj-lt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FD2D5AA-CDB1-49E6-A114-DD9177C97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926" y="6257770"/>
            <a:ext cx="2796073" cy="6002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CF996CB-F368-4F5C-9EAF-4B0E08A7DC95}"/>
              </a:ext>
            </a:extLst>
          </p:cNvPr>
          <p:cNvSpPr/>
          <p:nvPr/>
        </p:nvSpPr>
        <p:spPr>
          <a:xfrm>
            <a:off x="0" y="0"/>
            <a:ext cx="12191999" cy="755780"/>
          </a:xfrm>
          <a:prstGeom prst="rect">
            <a:avLst/>
          </a:prstGeom>
          <a:solidFill>
            <a:srgbClr val="61A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9A649E15-B5A0-4D14-82D6-F2D50410A646}"/>
              </a:ext>
            </a:extLst>
          </p:cNvPr>
          <p:cNvGrpSpPr/>
          <p:nvPr/>
        </p:nvGrpSpPr>
        <p:grpSpPr>
          <a:xfrm>
            <a:off x="389204" y="147058"/>
            <a:ext cx="11413592" cy="461665"/>
            <a:chOff x="389204" y="147058"/>
            <a:chExt cx="11413592" cy="461665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30AAF4A8-CF22-44A6-8F3F-A384FBBEC01E}"/>
                </a:ext>
              </a:extLst>
            </p:cNvPr>
            <p:cNvSpPr txBox="1"/>
            <p:nvPr/>
          </p:nvSpPr>
          <p:spPr>
            <a:xfrm>
              <a:off x="389204" y="177835"/>
              <a:ext cx="1501373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Introduction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2" name="Graphique 11" descr="Fleur">
              <a:extLst>
                <a:ext uri="{FF2B5EF4-FFF2-40B4-BE49-F238E27FC236}">
                  <a16:creationId xmlns:a16="http://schemas.microsoft.com/office/drawing/2014/main" id="{4D2C7DCA-0FD4-4E8F-8777-D23655D95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40732" y="220825"/>
              <a:ext cx="314130" cy="314130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055EB385-473B-4778-87DC-34E03CAF3376}"/>
                </a:ext>
              </a:extLst>
            </p:cNvPr>
            <p:cNvSpPr txBox="1"/>
            <p:nvPr/>
          </p:nvSpPr>
          <p:spPr>
            <a:xfrm>
              <a:off x="3105017" y="177835"/>
              <a:ext cx="1030667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Données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5" name="Graphique 14" descr="Fleur">
              <a:extLst>
                <a:ext uri="{FF2B5EF4-FFF2-40B4-BE49-F238E27FC236}">
                  <a16:creationId xmlns:a16="http://schemas.microsoft.com/office/drawing/2014/main" id="{4E4EE84B-1256-4284-984F-657605E30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85839" y="220825"/>
              <a:ext cx="314130" cy="314130"/>
            </a:xfrm>
            <a:prstGeom prst="rect">
              <a:avLst/>
            </a:prstGeom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5AAF3AF-AAF3-472E-919C-52585E78C58C}"/>
                </a:ext>
              </a:extLst>
            </p:cNvPr>
            <p:cNvSpPr txBox="1"/>
            <p:nvPr/>
          </p:nvSpPr>
          <p:spPr>
            <a:xfrm>
              <a:off x="5350124" y="177835"/>
              <a:ext cx="1617559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Méthodologie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7" name="Graphique 16" descr="Fleur">
              <a:extLst>
                <a:ext uri="{FF2B5EF4-FFF2-40B4-BE49-F238E27FC236}">
                  <a16:creationId xmlns:a16="http://schemas.microsoft.com/office/drawing/2014/main" id="{43CE3428-5A9A-496D-9BC4-E0DA18424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17838" y="220825"/>
              <a:ext cx="314130" cy="314130"/>
            </a:xfrm>
            <a:prstGeom prst="rect">
              <a:avLst/>
            </a:prstGeom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3EDA8A79-7905-4A01-80F7-4B3C4D31FB86}"/>
                </a:ext>
              </a:extLst>
            </p:cNvPr>
            <p:cNvSpPr txBox="1"/>
            <p:nvPr/>
          </p:nvSpPr>
          <p:spPr>
            <a:xfrm>
              <a:off x="8102999" y="147058"/>
              <a:ext cx="1246623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400" b="1" cap="small" dirty="0">
                  <a:solidFill>
                    <a:schemeClr val="bg1"/>
                  </a:solidFill>
                  <a:latin typeface="+mj-lt"/>
                </a:rPr>
                <a:t>Résultats</a:t>
              </a:r>
              <a:endParaRPr lang="fr-FR" sz="2000" b="1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9" name="Graphique 18" descr="Fleur">
              <a:extLst>
                <a:ext uri="{FF2B5EF4-FFF2-40B4-BE49-F238E27FC236}">
                  <a16:creationId xmlns:a16="http://schemas.microsoft.com/office/drawing/2014/main" id="{E97D50FA-1726-4AFB-9CDC-0B4A9E8C6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720653" y="220825"/>
              <a:ext cx="314130" cy="314130"/>
            </a:xfrm>
            <a:prstGeom prst="rect">
              <a:avLst/>
            </a:prstGeom>
          </p:spPr>
        </p:pic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AEBF759D-5C10-429A-9FF9-D4F831590151}"/>
                </a:ext>
              </a:extLst>
            </p:cNvPr>
            <p:cNvSpPr txBox="1"/>
            <p:nvPr/>
          </p:nvSpPr>
          <p:spPr>
            <a:xfrm>
              <a:off x="10484935" y="177835"/>
              <a:ext cx="131786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Conclusion</a:t>
              </a: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B2F83180-81D8-4A5B-83FA-8D7CC6416E60}"/>
              </a:ext>
            </a:extLst>
          </p:cNvPr>
          <p:cNvGrpSpPr/>
          <p:nvPr/>
        </p:nvGrpSpPr>
        <p:grpSpPr>
          <a:xfrm>
            <a:off x="0" y="6366187"/>
            <a:ext cx="518003" cy="518003"/>
            <a:chOff x="0" y="6339996"/>
            <a:chExt cx="518003" cy="518003"/>
          </a:xfrm>
        </p:grpSpPr>
        <p:pic>
          <p:nvPicPr>
            <p:cNvPr id="27" name="Graphique 26" descr="Arbre à feuilles caduques">
              <a:extLst>
                <a:ext uri="{FF2B5EF4-FFF2-40B4-BE49-F238E27FC236}">
                  <a16:creationId xmlns:a16="http://schemas.microsoft.com/office/drawing/2014/main" id="{043EB72D-1EA5-403D-9660-50EB39ACF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0" y="6339996"/>
              <a:ext cx="518003" cy="518003"/>
            </a:xfrm>
            <a:prstGeom prst="rect">
              <a:avLst/>
            </a:prstGeom>
          </p:spPr>
        </p:pic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728E55B0-8123-427C-89D9-BBDCEF7530D2}"/>
                </a:ext>
              </a:extLst>
            </p:cNvPr>
            <p:cNvSpPr txBox="1"/>
            <p:nvPr/>
          </p:nvSpPr>
          <p:spPr>
            <a:xfrm>
              <a:off x="120982" y="635391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1851A6C7-A760-4DF3-8B19-92C1B6E4E80A}" type="slidenum">
                <a:rPr lang="fr-FR" sz="1400" b="1" cap="small" smtClean="0">
                  <a:solidFill>
                    <a:schemeClr val="bg1"/>
                  </a:solidFill>
                  <a:latin typeface="+mj-lt"/>
                </a:rPr>
                <a:pPr algn="ctr"/>
                <a:t>10</a:t>
              </a:fld>
              <a:endParaRPr lang="fr-FR" sz="1400" b="1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3" name="ZoneTexte 22">
            <a:extLst>
              <a:ext uri="{FF2B5EF4-FFF2-40B4-BE49-F238E27FC236}">
                <a16:creationId xmlns:a16="http://schemas.microsoft.com/office/drawing/2014/main" id="{9A7F7F14-0D39-4803-B822-8A396746A20B}"/>
              </a:ext>
            </a:extLst>
          </p:cNvPr>
          <p:cNvSpPr txBox="1"/>
          <p:nvPr/>
        </p:nvSpPr>
        <p:spPr>
          <a:xfrm>
            <a:off x="961052" y="1121167"/>
            <a:ext cx="5797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cap="small" dirty="0">
                <a:latin typeface="+mj-lt"/>
              </a:rPr>
              <a:t>Qu’est-ce qui pourrait expliquer ces résultats ?</a:t>
            </a:r>
            <a:endParaRPr lang="fr-FR" sz="2000" cap="smal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82612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FD2D5AA-CDB1-49E6-A114-DD9177C97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926" y="6257770"/>
            <a:ext cx="2796073" cy="6002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CF996CB-F368-4F5C-9EAF-4B0E08A7DC95}"/>
              </a:ext>
            </a:extLst>
          </p:cNvPr>
          <p:cNvSpPr/>
          <p:nvPr/>
        </p:nvSpPr>
        <p:spPr>
          <a:xfrm>
            <a:off x="0" y="0"/>
            <a:ext cx="12191999" cy="755780"/>
          </a:xfrm>
          <a:prstGeom prst="rect">
            <a:avLst/>
          </a:prstGeom>
          <a:solidFill>
            <a:srgbClr val="61A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9A649E15-B5A0-4D14-82D6-F2D50410A646}"/>
              </a:ext>
            </a:extLst>
          </p:cNvPr>
          <p:cNvGrpSpPr/>
          <p:nvPr/>
        </p:nvGrpSpPr>
        <p:grpSpPr>
          <a:xfrm>
            <a:off x="389204" y="147058"/>
            <a:ext cx="11513139" cy="461665"/>
            <a:chOff x="389204" y="147058"/>
            <a:chExt cx="11513139" cy="461665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30AAF4A8-CF22-44A6-8F3F-A384FBBEC01E}"/>
                </a:ext>
              </a:extLst>
            </p:cNvPr>
            <p:cNvSpPr txBox="1"/>
            <p:nvPr/>
          </p:nvSpPr>
          <p:spPr>
            <a:xfrm>
              <a:off x="389204" y="177835"/>
              <a:ext cx="1501373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Introduction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2" name="Graphique 11" descr="Fleur">
              <a:extLst>
                <a:ext uri="{FF2B5EF4-FFF2-40B4-BE49-F238E27FC236}">
                  <a16:creationId xmlns:a16="http://schemas.microsoft.com/office/drawing/2014/main" id="{4D2C7DCA-0FD4-4E8F-8777-D23655D95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40732" y="220825"/>
              <a:ext cx="314130" cy="314130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055EB385-473B-4778-87DC-34E03CAF3376}"/>
                </a:ext>
              </a:extLst>
            </p:cNvPr>
            <p:cNvSpPr txBox="1"/>
            <p:nvPr/>
          </p:nvSpPr>
          <p:spPr>
            <a:xfrm>
              <a:off x="3105017" y="177835"/>
              <a:ext cx="1030667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Données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5" name="Graphique 14" descr="Fleur">
              <a:extLst>
                <a:ext uri="{FF2B5EF4-FFF2-40B4-BE49-F238E27FC236}">
                  <a16:creationId xmlns:a16="http://schemas.microsoft.com/office/drawing/2014/main" id="{4E4EE84B-1256-4284-984F-657605E30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85839" y="220825"/>
              <a:ext cx="314130" cy="314130"/>
            </a:xfrm>
            <a:prstGeom prst="rect">
              <a:avLst/>
            </a:prstGeom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5AAF3AF-AAF3-472E-919C-52585E78C58C}"/>
                </a:ext>
              </a:extLst>
            </p:cNvPr>
            <p:cNvSpPr txBox="1"/>
            <p:nvPr/>
          </p:nvSpPr>
          <p:spPr>
            <a:xfrm>
              <a:off x="5350124" y="177835"/>
              <a:ext cx="1617559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Méthodologie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7" name="Graphique 16" descr="Fleur">
              <a:extLst>
                <a:ext uri="{FF2B5EF4-FFF2-40B4-BE49-F238E27FC236}">
                  <a16:creationId xmlns:a16="http://schemas.microsoft.com/office/drawing/2014/main" id="{43CE3428-5A9A-496D-9BC4-E0DA18424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17838" y="220825"/>
              <a:ext cx="314130" cy="314130"/>
            </a:xfrm>
            <a:prstGeom prst="rect">
              <a:avLst/>
            </a:prstGeom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3EDA8A79-7905-4A01-80F7-4B3C4D31FB86}"/>
                </a:ext>
              </a:extLst>
            </p:cNvPr>
            <p:cNvSpPr txBox="1"/>
            <p:nvPr/>
          </p:nvSpPr>
          <p:spPr>
            <a:xfrm>
              <a:off x="8182123" y="177835"/>
              <a:ext cx="1088375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Résultats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9" name="Graphique 18" descr="Fleur">
              <a:extLst>
                <a:ext uri="{FF2B5EF4-FFF2-40B4-BE49-F238E27FC236}">
                  <a16:creationId xmlns:a16="http://schemas.microsoft.com/office/drawing/2014/main" id="{E97D50FA-1726-4AFB-9CDC-0B4A9E8C6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720653" y="220825"/>
              <a:ext cx="314130" cy="314130"/>
            </a:xfrm>
            <a:prstGeom prst="rect">
              <a:avLst/>
            </a:prstGeom>
          </p:spPr>
        </p:pic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AEBF759D-5C10-429A-9FF9-D4F831590151}"/>
                </a:ext>
              </a:extLst>
            </p:cNvPr>
            <p:cNvSpPr txBox="1"/>
            <p:nvPr/>
          </p:nvSpPr>
          <p:spPr>
            <a:xfrm>
              <a:off x="10385389" y="147058"/>
              <a:ext cx="1516954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400" b="1" cap="small" dirty="0">
                  <a:solidFill>
                    <a:schemeClr val="bg1"/>
                  </a:solidFill>
                  <a:latin typeface="+mj-lt"/>
                </a:rPr>
                <a:t>Conclusion</a:t>
              </a:r>
              <a:endParaRPr lang="fr-FR" b="1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B2F83180-81D8-4A5B-83FA-8D7CC6416E60}"/>
              </a:ext>
            </a:extLst>
          </p:cNvPr>
          <p:cNvGrpSpPr/>
          <p:nvPr/>
        </p:nvGrpSpPr>
        <p:grpSpPr>
          <a:xfrm>
            <a:off x="0" y="6366187"/>
            <a:ext cx="518003" cy="518003"/>
            <a:chOff x="0" y="6339996"/>
            <a:chExt cx="518003" cy="518003"/>
          </a:xfrm>
        </p:grpSpPr>
        <p:pic>
          <p:nvPicPr>
            <p:cNvPr id="27" name="Graphique 26" descr="Arbre à feuilles caduques">
              <a:extLst>
                <a:ext uri="{FF2B5EF4-FFF2-40B4-BE49-F238E27FC236}">
                  <a16:creationId xmlns:a16="http://schemas.microsoft.com/office/drawing/2014/main" id="{043EB72D-1EA5-403D-9660-50EB39ACF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0" y="6339996"/>
              <a:ext cx="518003" cy="518003"/>
            </a:xfrm>
            <a:prstGeom prst="rect">
              <a:avLst/>
            </a:prstGeom>
          </p:spPr>
        </p:pic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728E55B0-8123-427C-89D9-BBDCEF7530D2}"/>
                </a:ext>
              </a:extLst>
            </p:cNvPr>
            <p:cNvSpPr txBox="1"/>
            <p:nvPr/>
          </p:nvSpPr>
          <p:spPr>
            <a:xfrm>
              <a:off x="120982" y="635391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1851A6C7-A760-4DF3-8B19-92C1B6E4E80A}" type="slidenum">
                <a:rPr lang="fr-FR" sz="1400" b="1" cap="small" smtClean="0">
                  <a:solidFill>
                    <a:schemeClr val="bg1"/>
                  </a:solidFill>
                  <a:latin typeface="+mj-lt"/>
                </a:rPr>
                <a:pPr algn="ctr"/>
                <a:t>11</a:t>
              </a:fld>
              <a:endParaRPr lang="fr-FR" sz="1400" b="1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F1161A36-B97B-4F54-8155-8FE921DBA68B}"/>
              </a:ext>
            </a:extLst>
          </p:cNvPr>
          <p:cNvSpPr txBox="1"/>
          <p:nvPr/>
        </p:nvSpPr>
        <p:spPr>
          <a:xfrm>
            <a:off x="960619" y="2157391"/>
            <a:ext cx="110671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Utilisation d’un </a:t>
            </a:r>
            <a:r>
              <a:rPr lang="fr-FR" sz="2000" i="1" dirty="0" err="1">
                <a:latin typeface="+mj-lt"/>
              </a:rPr>
              <a:t>multilayer</a:t>
            </a:r>
            <a:r>
              <a:rPr lang="fr-FR" sz="2000" dirty="0">
                <a:latin typeface="+mj-lt"/>
              </a:rPr>
              <a:t> </a:t>
            </a:r>
            <a:r>
              <a:rPr lang="fr-FR" sz="2000" i="1" dirty="0">
                <a:latin typeface="+mj-lt"/>
              </a:rPr>
              <a:t>perceptron</a:t>
            </a:r>
            <a:r>
              <a:rPr lang="fr-FR" sz="2000" dirty="0">
                <a:latin typeface="+mj-lt"/>
              </a:rPr>
              <a:t> (et d’un </a:t>
            </a:r>
            <a:r>
              <a:rPr lang="fr-FR" sz="2000" i="1" dirty="0" err="1">
                <a:latin typeface="+mj-lt"/>
              </a:rPr>
              <a:t>flattening</a:t>
            </a:r>
            <a:r>
              <a:rPr lang="fr-FR" sz="2000" i="1" dirty="0">
                <a:latin typeface="+mj-lt"/>
              </a:rPr>
              <a:t> laye</a:t>
            </a:r>
            <a:r>
              <a:rPr lang="fr-FR" sz="2000" dirty="0">
                <a:latin typeface="+mj-lt"/>
              </a:rPr>
              <a:t>r)</a:t>
            </a:r>
          </a:p>
          <a:p>
            <a:pPr marL="742950" lvl="1" indent="-285750">
              <a:buFont typeface="Wingdings" panose="05000000000000000000" pitchFamily="2" charset="2"/>
              <a:buChar char="è"/>
            </a:pPr>
            <a:r>
              <a:rPr lang="fr-FR" sz="1600" dirty="0">
                <a:latin typeface="+mj-lt"/>
                <a:sym typeface="Wingdings" panose="05000000000000000000" pitchFamily="2" charset="2"/>
              </a:rPr>
              <a:t>Un MLP associé à notre architecture contenant des couches de convolutions pourrait fournir des résultats plus satisfaisants</a:t>
            </a:r>
          </a:p>
          <a:p>
            <a:pPr lvl="1"/>
            <a:endParaRPr lang="fr-FR" sz="1600" dirty="0">
              <a:latin typeface="+mj-lt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  <a:sym typeface="Wingdings" panose="05000000000000000000" pitchFamily="2" charset="2"/>
              </a:rPr>
              <a:t>Vérifier la classification des images, et les images en elles-mêmes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>
              <a:latin typeface="+mj-lt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  <a:sym typeface="Wingdings" panose="05000000000000000000" pitchFamily="2" charset="2"/>
              </a:rPr>
              <a:t>Rajouter des couches (pour aller plus profondément dans l’apprentissage)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>
              <a:latin typeface="+mj-lt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  <a:sym typeface="Wingdings" panose="05000000000000000000" pitchFamily="2" charset="2"/>
              </a:rPr>
              <a:t>Rajouter des </a:t>
            </a:r>
            <a:r>
              <a:rPr lang="fr-FR" sz="2000" i="1" dirty="0" err="1">
                <a:latin typeface="+mj-lt"/>
                <a:sym typeface="Wingdings" panose="05000000000000000000" pitchFamily="2" charset="2"/>
              </a:rPr>
              <a:t>epochs</a:t>
            </a:r>
            <a:endParaRPr lang="fr-FR" sz="2000" i="1" dirty="0">
              <a:latin typeface="+mj-lt"/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è"/>
            </a:pPr>
            <a:r>
              <a:rPr lang="fr-FR" sz="1600" dirty="0">
                <a:latin typeface="+mj-lt"/>
                <a:sym typeface="Wingdings" panose="05000000000000000000" pitchFamily="2" charset="2"/>
              </a:rPr>
              <a:t>Nous n’avions pas atteint un plateau pour l’</a:t>
            </a:r>
            <a:r>
              <a:rPr lang="fr-FR" sz="1600" i="1" dirty="0" err="1">
                <a:latin typeface="+mj-lt"/>
                <a:sym typeface="Wingdings" panose="05000000000000000000" pitchFamily="2" charset="2"/>
              </a:rPr>
              <a:t>accuracy</a:t>
            </a:r>
            <a:r>
              <a:rPr lang="fr-FR" sz="1600" dirty="0">
                <a:latin typeface="+mj-lt"/>
                <a:sym typeface="Wingdings" panose="05000000000000000000" pitchFamily="2" charset="2"/>
              </a:rPr>
              <a:t> du modèle d’entrainement ni de validation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9A7F7F14-0D39-4803-B822-8A396746A20B}"/>
              </a:ext>
            </a:extLst>
          </p:cNvPr>
          <p:cNvSpPr txBox="1"/>
          <p:nvPr/>
        </p:nvSpPr>
        <p:spPr>
          <a:xfrm>
            <a:off x="961052" y="1121167"/>
            <a:ext cx="1900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cap="small" dirty="0">
                <a:latin typeface="+mj-lt"/>
              </a:rPr>
              <a:t>Perspectives… </a:t>
            </a:r>
            <a:endParaRPr lang="fr-FR" sz="2000" cap="small" dirty="0">
              <a:latin typeface="+mj-lt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48BF3E4-C25F-45F4-9242-ABCADCB49665}"/>
              </a:ext>
            </a:extLst>
          </p:cNvPr>
          <p:cNvSpPr txBox="1"/>
          <p:nvPr/>
        </p:nvSpPr>
        <p:spPr>
          <a:xfrm>
            <a:off x="1275680" y="5440291"/>
            <a:ext cx="9410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Cependant, nous n’expliquons toujours pas la variation énorme entre deux points de validation</a:t>
            </a:r>
          </a:p>
        </p:txBody>
      </p:sp>
    </p:spTree>
    <p:extLst>
      <p:ext uri="{BB962C8B-B14F-4D97-AF65-F5344CB8AC3E}">
        <p14:creationId xmlns:p14="http://schemas.microsoft.com/office/powerpoint/2010/main" val="2116129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FD2D5AA-CDB1-49E6-A114-DD9177C97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336" y="6126480"/>
            <a:ext cx="3407664" cy="73152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EADC1902-EA7B-477E-8724-D40FDE082A23}"/>
              </a:ext>
            </a:extLst>
          </p:cNvPr>
          <p:cNvSpPr txBox="1"/>
          <p:nvPr/>
        </p:nvSpPr>
        <p:spPr>
          <a:xfrm>
            <a:off x="2276235" y="1659278"/>
            <a:ext cx="76395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cap="small" dirty="0">
                <a:latin typeface="+mj-lt"/>
              </a:rPr>
              <a:t>Merci pour votre attention.</a:t>
            </a:r>
          </a:p>
          <a:p>
            <a:pPr algn="ctr"/>
            <a:r>
              <a:rPr lang="fr-FR" sz="3200" cap="small" dirty="0">
                <a:latin typeface="+mj-lt"/>
              </a:rPr>
              <a:t>Place aux questions !</a:t>
            </a:r>
            <a:endParaRPr lang="fr-FR" sz="2000" dirty="0">
              <a:latin typeface="+mj-lt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8204BF9-5470-4E6D-8E8E-87F50C60BCDD}"/>
              </a:ext>
            </a:extLst>
          </p:cNvPr>
          <p:cNvSpPr txBox="1"/>
          <p:nvPr/>
        </p:nvSpPr>
        <p:spPr>
          <a:xfrm>
            <a:off x="4414130" y="4231433"/>
            <a:ext cx="33637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+mj-lt"/>
              </a:rPr>
              <a:t>Pierre </a:t>
            </a:r>
            <a:r>
              <a:rPr lang="fr-FR" sz="2000" cap="small" dirty="0">
                <a:latin typeface="+mj-lt"/>
              </a:rPr>
              <a:t>Cottais</a:t>
            </a:r>
            <a:r>
              <a:rPr lang="fr-FR" sz="2000" dirty="0">
                <a:latin typeface="+mj-lt"/>
              </a:rPr>
              <a:t> &amp; Elias </a:t>
            </a:r>
            <a:r>
              <a:rPr lang="fr-FR" sz="2000" cap="small" dirty="0">
                <a:latin typeface="+mj-lt"/>
              </a:rPr>
              <a:t>Hermance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B942E5C-FE18-480C-811C-0E244F5FE5F6}"/>
              </a:ext>
            </a:extLst>
          </p:cNvPr>
          <p:cNvSpPr txBox="1"/>
          <p:nvPr/>
        </p:nvSpPr>
        <p:spPr>
          <a:xfrm>
            <a:off x="4675448" y="6292185"/>
            <a:ext cx="2841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+mj-lt"/>
              </a:rPr>
              <a:t>vendredi 22 octobre 2021</a:t>
            </a:r>
            <a:endParaRPr lang="fr-FR" sz="2000" cap="small" dirty="0">
              <a:latin typeface="+mj-lt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CA17448-7820-4440-A6F4-328E8830503F}"/>
              </a:ext>
            </a:extLst>
          </p:cNvPr>
          <p:cNvSpPr txBox="1"/>
          <p:nvPr/>
        </p:nvSpPr>
        <p:spPr>
          <a:xfrm>
            <a:off x="0" y="6292185"/>
            <a:ext cx="1071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i="1" dirty="0">
                <a:latin typeface="+mj-lt"/>
              </a:rPr>
              <a:t>*ça rime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E54FEA6-7EE1-41CC-AAA0-651782AE7CA1}"/>
              </a:ext>
            </a:extLst>
          </p:cNvPr>
          <p:cNvSpPr txBox="1"/>
          <p:nvPr/>
        </p:nvSpPr>
        <p:spPr>
          <a:xfrm>
            <a:off x="7777871" y="219788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i="1" dirty="0">
                <a:latin typeface="+mj-lt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731403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4F32B004-ABD9-4FC7-BB45-8876B13A9F77}"/>
              </a:ext>
            </a:extLst>
          </p:cNvPr>
          <p:cNvSpPr txBox="1"/>
          <p:nvPr/>
        </p:nvSpPr>
        <p:spPr>
          <a:xfrm>
            <a:off x="1322013" y="305068"/>
            <a:ext cx="9181004" cy="6247864"/>
          </a:xfrm>
          <a:prstGeom prst="rect">
            <a:avLst/>
          </a:prstGeom>
          <a:noFill/>
          <a:ln>
            <a:solidFill>
              <a:srgbClr val="61A53A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x = 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layers.Rescaling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(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scale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=1.0 / 255)(inputs)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# Apply 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some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 convolution and 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pooling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layers</a:t>
            </a:r>
            <a:endParaRPr lang="fr-FR" sz="1600" dirty="0">
              <a:solidFill>
                <a:srgbClr val="61A53A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# x = 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layers.Dense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(10, activation = 'relu')(x)</a:t>
            </a:r>
          </a:p>
          <a:p>
            <a:endParaRPr lang="fr-FR" sz="1600" dirty="0">
              <a:solidFill>
                <a:srgbClr val="61A53A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x = 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layers.Dense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(2, activation="relu")(x)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x = 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layers.Dense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(3, activation="relu") (x)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x = 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layers.Dense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(4) (x)</a:t>
            </a:r>
          </a:p>
          <a:p>
            <a:endParaRPr lang="fr-FR" sz="1600" dirty="0">
              <a:solidFill>
                <a:srgbClr val="61A53A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x = layers.Conv2D(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filters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 = 32, 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kernel_size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 = (5,5),activation ='relu')(x)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x = layers.MaxPooling2D(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pool_size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=(2,2))(x)</a:t>
            </a:r>
          </a:p>
          <a:p>
            <a:endParaRPr lang="fr-FR" sz="1600" dirty="0">
              <a:solidFill>
                <a:srgbClr val="61A53A"/>
              </a:solidFill>
              <a:latin typeface="Consolas" panose="020B0609020204030204" pitchFamily="49" charset="0"/>
            </a:endParaRPr>
          </a:p>
          <a:p>
            <a:endParaRPr lang="fr-FR" sz="1600" dirty="0">
              <a:solidFill>
                <a:srgbClr val="61A53A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x =layers.Conv2D(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filters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 = 64, 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kernel_size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 = (3,3),activation ='relu')(x)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x =layers.MaxPooling2D(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pool_size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=(2,2), strides=(2,2))(x)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 </a:t>
            </a:r>
          </a:p>
          <a:p>
            <a:endParaRPr lang="fr-FR" sz="1600" dirty="0">
              <a:solidFill>
                <a:srgbClr val="61A53A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x =layers.Conv2D(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filters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 =96, 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kernel_size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 = (3,3),activation ='relu')(x)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x =layers.MaxPooling2D(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pool_size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=(2,2), strides=(2,2))(x)</a:t>
            </a:r>
          </a:p>
          <a:p>
            <a:endParaRPr lang="fr-FR" sz="1600" dirty="0">
              <a:solidFill>
                <a:srgbClr val="61A53A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x =layers.Conv2D(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filters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 = 96, 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kernel_size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 = (3,3),activation ='relu')(x)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x =layers.MaxPooling2D(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pool_size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=(2,2), strides=(2,2))(x)</a:t>
            </a:r>
          </a:p>
          <a:p>
            <a:endParaRPr lang="fr-FR" sz="1600" dirty="0">
              <a:solidFill>
                <a:srgbClr val="61A53A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x =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layers.Flatten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()(x)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x =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layers.Dense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(512)(x)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x =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layers.Activation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('relu')(x)</a:t>
            </a:r>
          </a:p>
        </p:txBody>
      </p:sp>
    </p:spTree>
    <p:extLst>
      <p:ext uri="{BB962C8B-B14F-4D97-AF65-F5344CB8AC3E}">
        <p14:creationId xmlns:p14="http://schemas.microsoft.com/office/powerpoint/2010/main" val="2132239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FD2D5AA-CDB1-49E6-A114-DD9177C97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926" y="6257770"/>
            <a:ext cx="2796073" cy="6002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CF996CB-F368-4F5C-9EAF-4B0E08A7DC95}"/>
              </a:ext>
            </a:extLst>
          </p:cNvPr>
          <p:cNvSpPr/>
          <p:nvPr/>
        </p:nvSpPr>
        <p:spPr>
          <a:xfrm>
            <a:off x="0" y="0"/>
            <a:ext cx="12191999" cy="755780"/>
          </a:xfrm>
          <a:prstGeom prst="rect">
            <a:avLst/>
          </a:prstGeom>
          <a:solidFill>
            <a:srgbClr val="61A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9A649E15-B5A0-4D14-82D6-F2D50410A646}"/>
              </a:ext>
            </a:extLst>
          </p:cNvPr>
          <p:cNvGrpSpPr/>
          <p:nvPr/>
        </p:nvGrpSpPr>
        <p:grpSpPr>
          <a:xfrm>
            <a:off x="272313" y="147058"/>
            <a:ext cx="11530483" cy="461665"/>
            <a:chOff x="272313" y="147058"/>
            <a:chExt cx="11530483" cy="461665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30AAF4A8-CF22-44A6-8F3F-A384FBBEC01E}"/>
                </a:ext>
              </a:extLst>
            </p:cNvPr>
            <p:cNvSpPr txBox="1"/>
            <p:nvPr/>
          </p:nvSpPr>
          <p:spPr>
            <a:xfrm>
              <a:off x="272313" y="147058"/>
              <a:ext cx="1735155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400" b="1" cap="small" dirty="0">
                  <a:solidFill>
                    <a:schemeClr val="bg1"/>
                  </a:solidFill>
                  <a:latin typeface="+mj-lt"/>
                </a:rPr>
                <a:t>Introduction</a:t>
              </a:r>
              <a:endParaRPr lang="fr-FR" b="1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2" name="Graphique 11" descr="Fleur">
              <a:extLst>
                <a:ext uri="{FF2B5EF4-FFF2-40B4-BE49-F238E27FC236}">
                  <a16:creationId xmlns:a16="http://schemas.microsoft.com/office/drawing/2014/main" id="{4D2C7DCA-0FD4-4E8F-8777-D23655D95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40732" y="220825"/>
              <a:ext cx="314130" cy="314130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055EB385-473B-4778-87DC-34E03CAF3376}"/>
                </a:ext>
              </a:extLst>
            </p:cNvPr>
            <p:cNvSpPr txBox="1"/>
            <p:nvPr/>
          </p:nvSpPr>
          <p:spPr>
            <a:xfrm>
              <a:off x="3105017" y="177835"/>
              <a:ext cx="1030667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Données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5" name="Graphique 14" descr="Fleur">
              <a:extLst>
                <a:ext uri="{FF2B5EF4-FFF2-40B4-BE49-F238E27FC236}">
                  <a16:creationId xmlns:a16="http://schemas.microsoft.com/office/drawing/2014/main" id="{4E4EE84B-1256-4284-984F-657605E30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85839" y="220825"/>
              <a:ext cx="314130" cy="314130"/>
            </a:xfrm>
            <a:prstGeom prst="rect">
              <a:avLst/>
            </a:prstGeom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5AAF3AF-AAF3-472E-919C-52585E78C58C}"/>
                </a:ext>
              </a:extLst>
            </p:cNvPr>
            <p:cNvSpPr txBox="1"/>
            <p:nvPr/>
          </p:nvSpPr>
          <p:spPr>
            <a:xfrm>
              <a:off x="5350124" y="177835"/>
              <a:ext cx="1617559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Méthodologie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7" name="Graphique 16" descr="Fleur">
              <a:extLst>
                <a:ext uri="{FF2B5EF4-FFF2-40B4-BE49-F238E27FC236}">
                  <a16:creationId xmlns:a16="http://schemas.microsoft.com/office/drawing/2014/main" id="{43CE3428-5A9A-496D-9BC4-E0DA18424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17838" y="220825"/>
              <a:ext cx="314130" cy="314130"/>
            </a:xfrm>
            <a:prstGeom prst="rect">
              <a:avLst/>
            </a:prstGeom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3EDA8A79-7905-4A01-80F7-4B3C4D31FB86}"/>
                </a:ext>
              </a:extLst>
            </p:cNvPr>
            <p:cNvSpPr txBox="1"/>
            <p:nvPr/>
          </p:nvSpPr>
          <p:spPr>
            <a:xfrm>
              <a:off x="8182123" y="177835"/>
              <a:ext cx="1088375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Résultats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9" name="Graphique 18" descr="Fleur">
              <a:extLst>
                <a:ext uri="{FF2B5EF4-FFF2-40B4-BE49-F238E27FC236}">
                  <a16:creationId xmlns:a16="http://schemas.microsoft.com/office/drawing/2014/main" id="{E97D50FA-1726-4AFB-9CDC-0B4A9E8C6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720653" y="220825"/>
              <a:ext cx="314130" cy="314130"/>
            </a:xfrm>
            <a:prstGeom prst="rect">
              <a:avLst/>
            </a:prstGeom>
          </p:spPr>
        </p:pic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AEBF759D-5C10-429A-9FF9-D4F831590151}"/>
                </a:ext>
              </a:extLst>
            </p:cNvPr>
            <p:cNvSpPr txBox="1"/>
            <p:nvPr/>
          </p:nvSpPr>
          <p:spPr>
            <a:xfrm>
              <a:off x="10484935" y="177835"/>
              <a:ext cx="131786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Conclusion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B2F83180-81D8-4A5B-83FA-8D7CC6416E60}"/>
              </a:ext>
            </a:extLst>
          </p:cNvPr>
          <p:cNvGrpSpPr/>
          <p:nvPr/>
        </p:nvGrpSpPr>
        <p:grpSpPr>
          <a:xfrm>
            <a:off x="0" y="6366187"/>
            <a:ext cx="518003" cy="518003"/>
            <a:chOff x="0" y="6339996"/>
            <a:chExt cx="518003" cy="518003"/>
          </a:xfrm>
        </p:grpSpPr>
        <p:pic>
          <p:nvPicPr>
            <p:cNvPr id="27" name="Graphique 26" descr="Arbre à feuilles caduques">
              <a:extLst>
                <a:ext uri="{FF2B5EF4-FFF2-40B4-BE49-F238E27FC236}">
                  <a16:creationId xmlns:a16="http://schemas.microsoft.com/office/drawing/2014/main" id="{043EB72D-1EA5-403D-9660-50EB39ACF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0" y="6339996"/>
              <a:ext cx="518003" cy="518003"/>
            </a:xfrm>
            <a:prstGeom prst="rect">
              <a:avLst/>
            </a:prstGeom>
          </p:spPr>
        </p:pic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728E55B0-8123-427C-89D9-BBDCEF7530D2}"/>
                </a:ext>
              </a:extLst>
            </p:cNvPr>
            <p:cNvSpPr txBox="1"/>
            <p:nvPr/>
          </p:nvSpPr>
          <p:spPr>
            <a:xfrm>
              <a:off x="120982" y="635391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1851A6C7-A760-4DF3-8B19-92C1B6E4E80A}" type="slidenum">
                <a:rPr lang="fr-FR" sz="1400" b="1" cap="small" smtClean="0">
                  <a:solidFill>
                    <a:schemeClr val="bg1"/>
                  </a:solidFill>
                  <a:latin typeface="+mj-lt"/>
                </a:rPr>
                <a:pPr algn="ctr"/>
                <a:t>2</a:t>
              </a:fld>
              <a:endParaRPr lang="fr-FR" sz="1400" b="1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1" name="ZoneTexte 30">
            <a:extLst>
              <a:ext uri="{FF2B5EF4-FFF2-40B4-BE49-F238E27FC236}">
                <a16:creationId xmlns:a16="http://schemas.microsoft.com/office/drawing/2014/main" id="{4233B308-EC76-4910-91B9-E4D4C4B45507}"/>
              </a:ext>
            </a:extLst>
          </p:cNvPr>
          <p:cNvSpPr txBox="1"/>
          <p:nvPr/>
        </p:nvSpPr>
        <p:spPr>
          <a:xfrm>
            <a:off x="961052" y="1121167"/>
            <a:ext cx="1935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cap="small" dirty="0">
                <a:latin typeface="+mj-lt"/>
              </a:rPr>
              <a:t>Problématique</a:t>
            </a:r>
            <a:endParaRPr lang="fr-FR" sz="2000" cap="small" dirty="0">
              <a:latin typeface="+mj-lt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F691E28A-145E-479C-99F5-2DFB2CCFE4C7}"/>
              </a:ext>
            </a:extLst>
          </p:cNvPr>
          <p:cNvSpPr txBox="1"/>
          <p:nvPr/>
        </p:nvSpPr>
        <p:spPr>
          <a:xfrm>
            <a:off x="961052" y="1822385"/>
            <a:ext cx="8445517" cy="304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fr-FR" sz="2000" dirty="0">
                <a:latin typeface="+mj-lt"/>
              </a:rPr>
              <a:t>« Comment différencier des éléments de la flore locale de façon automatisée ? »</a:t>
            </a:r>
          </a:p>
          <a:p>
            <a:pPr>
              <a:lnSpc>
                <a:spcPct val="250000"/>
              </a:lnSpc>
            </a:pPr>
            <a:r>
              <a:rPr lang="fr-FR" sz="2000" dirty="0">
                <a:latin typeface="+mj-lt"/>
              </a:rPr>
              <a:t> 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Réduction du périmètre d’étude aux arbres et aux fleurs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Utilisation d’outils de </a:t>
            </a:r>
            <a:r>
              <a:rPr lang="fr-FR" sz="2000" i="1" dirty="0">
                <a:latin typeface="+mj-lt"/>
              </a:rPr>
              <a:t>computer vision</a:t>
            </a:r>
            <a:endParaRPr lang="fr-FR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03664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FD2D5AA-CDB1-49E6-A114-DD9177C97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926" y="6257770"/>
            <a:ext cx="2796073" cy="6002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CF996CB-F368-4F5C-9EAF-4B0E08A7DC95}"/>
              </a:ext>
            </a:extLst>
          </p:cNvPr>
          <p:cNvSpPr/>
          <p:nvPr/>
        </p:nvSpPr>
        <p:spPr>
          <a:xfrm>
            <a:off x="0" y="0"/>
            <a:ext cx="12191999" cy="755780"/>
          </a:xfrm>
          <a:prstGeom prst="rect">
            <a:avLst/>
          </a:prstGeom>
          <a:solidFill>
            <a:srgbClr val="61A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9A649E15-B5A0-4D14-82D6-F2D50410A646}"/>
              </a:ext>
            </a:extLst>
          </p:cNvPr>
          <p:cNvGrpSpPr/>
          <p:nvPr/>
        </p:nvGrpSpPr>
        <p:grpSpPr>
          <a:xfrm>
            <a:off x="389204" y="147058"/>
            <a:ext cx="11413592" cy="461665"/>
            <a:chOff x="389204" y="147058"/>
            <a:chExt cx="11413592" cy="461665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30AAF4A8-CF22-44A6-8F3F-A384FBBEC01E}"/>
                </a:ext>
              </a:extLst>
            </p:cNvPr>
            <p:cNvSpPr txBox="1"/>
            <p:nvPr/>
          </p:nvSpPr>
          <p:spPr>
            <a:xfrm>
              <a:off x="389204" y="177835"/>
              <a:ext cx="1501373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Introduction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2" name="Graphique 11" descr="Fleur">
              <a:extLst>
                <a:ext uri="{FF2B5EF4-FFF2-40B4-BE49-F238E27FC236}">
                  <a16:creationId xmlns:a16="http://schemas.microsoft.com/office/drawing/2014/main" id="{4D2C7DCA-0FD4-4E8F-8777-D23655D95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40732" y="220825"/>
              <a:ext cx="314130" cy="314130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055EB385-473B-4778-87DC-34E03CAF3376}"/>
                </a:ext>
              </a:extLst>
            </p:cNvPr>
            <p:cNvSpPr txBox="1"/>
            <p:nvPr/>
          </p:nvSpPr>
          <p:spPr>
            <a:xfrm>
              <a:off x="3031503" y="147058"/>
              <a:ext cx="1177695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400" b="1" cap="small" dirty="0">
                  <a:solidFill>
                    <a:schemeClr val="bg1"/>
                  </a:solidFill>
                  <a:latin typeface="+mj-lt"/>
                </a:rPr>
                <a:t>Données</a:t>
              </a:r>
              <a:endParaRPr lang="fr-FR" b="1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5" name="Graphique 14" descr="Fleur">
              <a:extLst>
                <a:ext uri="{FF2B5EF4-FFF2-40B4-BE49-F238E27FC236}">
                  <a16:creationId xmlns:a16="http://schemas.microsoft.com/office/drawing/2014/main" id="{4E4EE84B-1256-4284-984F-657605E30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85839" y="220825"/>
              <a:ext cx="314130" cy="314130"/>
            </a:xfrm>
            <a:prstGeom prst="rect">
              <a:avLst/>
            </a:prstGeom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5AAF3AF-AAF3-472E-919C-52585E78C58C}"/>
                </a:ext>
              </a:extLst>
            </p:cNvPr>
            <p:cNvSpPr txBox="1"/>
            <p:nvPr/>
          </p:nvSpPr>
          <p:spPr>
            <a:xfrm>
              <a:off x="5350124" y="177835"/>
              <a:ext cx="1617559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Méthodologie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7" name="Graphique 16" descr="Fleur">
              <a:extLst>
                <a:ext uri="{FF2B5EF4-FFF2-40B4-BE49-F238E27FC236}">
                  <a16:creationId xmlns:a16="http://schemas.microsoft.com/office/drawing/2014/main" id="{43CE3428-5A9A-496D-9BC4-E0DA18424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17838" y="220825"/>
              <a:ext cx="314130" cy="314130"/>
            </a:xfrm>
            <a:prstGeom prst="rect">
              <a:avLst/>
            </a:prstGeom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3EDA8A79-7905-4A01-80F7-4B3C4D31FB86}"/>
                </a:ext>
              </a:extLst>
            </p:cNvPr>
            <p:cNvSpPr txBox="1"/>
            <p:nvPr/>
          </p:nvSpPr>
          <p:spPr>
            <a:xfrm>
              <a:off x="8182123" y="177835"/>
              <a:ext cx="1088375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Résultats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9" name="Graphique 18" descr="Fleur">
              <a:extLst>
                <a:ext uri="{FF2B5EF4-FFF2-40B4-BE49-F238E27FC236}">
                  <a16:creationId xmlns:a16="http://schemas.microsoft.com/office/drawing/2014/main" id="{E97D50FA-1726-4AFB-9CDC-0B4A9E8C6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720653" y="220825"/>
              <a:ext cx="314130" cy="314130"/>
            </a:xfrm>
            <a:prstGeom prst="rect">
              <a:avLst/>
            </a:prstGeom>
          </p:spPr>
        </p:pic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AEBF759D-5C10-429A-9FF9-D4F831590151}"/>
                </a:ext>
              </a:extLst>
            </p:cNvPr>
            <p:cNvSpPr txBox="1"/>
            <p:nvPr/>
          </p:nvSpPr>
          <p:spPr>
            <a:xfrm>
              <a:off x="10484935" y="177835"/>
              <a:ext cx="131786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Conclusion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B2F83180-81D8-4A5B-83FA-8D7CC6416E60}"/>
              </a:ext>
            </a:extLst>
          </p:cNvPr>
          <p:cNvGrpSpPr/>
          <p:nvPr/>
        </p:nvGrpSpPr>
        <p:grpSpPr>
          <a:xfrm>
            <a:off x="0" y="6366187"/>
            <a:ext cx="518003" cy="518003"/>
            <a:chOff x="0" y="6339996"/>
            <a:chExt cx="518003" cy="518003"/>
          </a:xfrm>
        </p:grpSpPr>
        <p:pic>
          <p:nvPicPr>
            <p:cNvPr id="27" name="Graphique 26" descr="Arbre à feuilles caduques">
              <a:extLst>
                <a:ext uri="{FF2B5EF4-FFF2-40B4-BE49-F238E27FC236}">
                  <a16:creationId xmlns:a16="http://schemas.microsoft.com/office/drawing/2014/main" id="{043EB72D-1EA5-403D-9660-50EB39ACF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0" y="6339996"/>
              <a:ext cx="518003" cy="518003"/>
            </a:xfrm>
            <a:prstGeom prst="rect">
              <a:avLst/>
            </a:prstGeom>
          </p:spPr>
        </p:pic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728E55B0-8123-427C-89D9-BBDCEF7530D2}"/>
                </a:ext>
              </a:extLst>
            </p:cNvPr>
            <p:cNvSpPr txBox="1"/>
            <p:nvPr/>
          </p:nvSpPr>
          <p:spPr>
            <a:xfrm>
              <a:off x="120982" y="635391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1851A6C7-A760-4DF3-8B19-92C1B6E4E80A}" type="slidenum">
                <a:rPr lang="fr-FR" sz="1400" b="1" cap="small" smtClean="0">
                  <a:solidFill>
                    <a:schemeClr val="bg1"/>
                  </a:solidFill>
                  <a:latin typeface="+mj-lt"/>
                </a:rPr>
                <a:pPr algn="ctr"/>
                <a:t>3</a:t>
              </a:fld>
              <a:endParaRPr lang="fr-FR" sz="1400" b="1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ADC16367-8912-47FF-B1E5-ED9477D6AEE7}"/>
              </a:ext>
            </a:extLst>
          </p:cNvPr>
          <p:cNvSpPr txBox="1"/>
          <p:nvPr/>
        </p:nvSpPr>
        <p:spPr>
          <a:xfrm>
            <a:off x="961052" y="1121167"/>
            <a:ext cx="3856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cap="small" dirty="0">
                <a:latin typeface="+mj-lt"/>
              </a:rPr>
              <a:t>Composition du jeu de données</a:t>
            </a:r>
            <a:endParaRPr lang="fr-FR" sz="2000" cap="small" dirty="0">
              <a:latin typeface="+mj-lt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330F9C8-7B22-4A25-BFF9-D558E4CAA036}"/>
              </a:ext>
            </a:extLst>
          </p:cNvPr>
          <p:cNvSpPr txBox="1"/>
          <p:nvPr/>
        </p:nvSpPr>
        <p:spPr>
          <a:xfrm>
            <a:off x="961052" y="1822385"/>
            <a:ext cx="5087931" cy="3814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3 classes : {Arbre ; Fleur ; Autre}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68 photos (Ille-et-Vilaine et Côtes d’Armor) 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4838 images collectées (libres de droit)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i="1" dirty="0">
                <a:latin typeface="+mj-lt"/>
              </a:rPr>
              <a:t>Data augmentation (si </a:t>
            </a:r>
            <a:r>
              <a:rPr lang="fr-FR" sz="2000" i="1" dirty="0" err="1">
                <a:latin typeface="+mj-lt"/>
              </a:rPr>
              <a:t>overfitting</a:t>
            </a:r>
            <a:r>
              <a:rPr lang="fr-FR" sz="2000" i="1" dirty="0">
                <a:latin typeface="+mj-lt"/>
              </a:rPr>
              <a:t>)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fr-FR" sz="2000" dirty="0">
              <a:latin typeface="+mj-lt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E331B03-F497-4DCD-A521-87B2BD9A87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14865" y="1822385"/>
            <a:ext cx="5087931" cy="339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770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FD2D5AA-CDB1-49E6-A114-DD9177C97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926" y="6257770"/>
            <a:ext cx="2796073" cy="6002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CF996CB-F368-4F5C-9EAF-4B0E08A7DC95}"/>
              </a:ext>
            </a:extLst>
          </p:cNvPr>
          <p:cNvSpPr/>
          <p:nvPr/>
        </p:nvSpPr>
        <p:spPr>
          <a:xfrm>
            <a:off x="0" y="0"/>
            <a:ext cx="12191999" cy="755780"/>
          </a:xfrm>
          <a:prstGeom prst="rect">
            <a:avLst/>
          </a:prstGeom>
          <a:solidFill>
            <a:srgbClr val="61A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9A649E15-B5A0-4D14-82D6-F2D50410A646}"/>
              </a:ext>
            </a:extLst>
          </p:cNvPr>
          <p:cNvGrpSpPr/>
          <p:nvPr/>
        </p:nvGrpSpPr>
        <p:grpSpPr>
          <a:xfrm>
            <a:off x="389204" y="147058"/>
            <a:ext cx="11413592" cy="461665"/>
            <a:chOff x="389204" y="147058"/>
            <a:chExt cx="11413592" cy="461665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30AAF4A8-CF22-44A6-8F3F-A384FBBEC01E}"/>
                </a:ext>
              </a:extLst>
            </p:cNvPr>
            <p:cNvSpPr txBox="1"/>
            <p:nvPr/>
          </p:nvSpPr>
          <p:spPr>
            <a:xfrm>
              <a:off x="389204" y="177835"/>
              <a:ext cx="1501373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Introduction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2" name="Graphique 11" descr="Fleur">
              <a:extLst>
                <a:ext uri="{FF2B5EF4-FFF2-40B4-BE49-F238E27FC236}">
                  <a16:creationId xmlns:a16="http://schemas.microsoft.com/office/drawing/2014/main" id="{4D2C7DCA-0FD4-4E8F-8777-D23655D95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40732" y="220825"/>
              <a:ext cx="314130" cy="314130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055EB385-473B-4778-87DC-34E03CAF3376}"/>
                </a:ext>
              </a:extLst>
            </p:cNvPr>
            <p:cNvSpPr txBox="1"/>
            <p:nvPr/>
          </p:nvSpPr>
          <p:spPr>
            <a:xfrm>
              <a:off x="3031503" y="147058"/>
              <a:ext cx="1177695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400" b="1" cap="small" dirty="0">
                  <a:solidFill>
                    <a:schemeClr val="bg1"/>
                  </a:solidFill>
                  <a:latin typeface="+mj-lt"/>
                </a:rPr>
                <a:t>Données</a:t>
              </a:r>
              <a:endParaRPr lang="fr-FR" b="1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5" name="Graphique 14" descr="Fleur">
              <a:extLst>
                <a:ext uri="{FF2B5EF4-FFF2-40B4-BE49-F238E27FC236}">
                  <a16:creationId xmlns:a16="http://schemas.microsoft.com/office/drawing/2014/main" id="{4E4EE84B-1256-4284-984F-657605E30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85839" y="220825"/>
              <a:ext cx="314130" cy="314130"/>
            </a:xfrm>
            <a:prstGeom prst="rect">
              <a:avLst/>
            </a:prstGeom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5AAF3AF-AAF3-472E-919C-52585E78C58C}"/>
                </a:ext>
              </a:extLst>
            </p:cNvPr>
            <p:cNvSpPr txBox="1"/>
            <p:nvPr/>
          </p:nvSpPr>
          <p:spPr>
            <a:xfrm>
              <a:off x="5350124" y="177835"/>
              <a:ext cx="1617559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Méthodologie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7" name="Graphique 16" descr="Fleur">
              <a:extLst>
                <a:ext uri="{FF2B5EF4-FFF2-40B4-BE49-F238E27FC236}">
                  <a16:creationId xmlns:a16="http://schemas.microsoft.com/office/drawing/2014/main" id="{43CE3428-5A9A-496D-9BC4-E0DA18424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17838" y="220825"/>
              <a:ext cx="314130" cy="314130"/>
            </a:xfrm>
            <a:prstGeom prst="rect">
              <a:avLst/>
            </a:prstGeom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3EDA8A79-7905-4A01-80F7-4B3C4D31FB86}"/>
                </a:ext>
              </a:extLst>
            </p:cNvPr>
            <p:cNvSpPr txBox="1"/>
            <p:nvPr/>
          </p:nvSpPr>
          <p:spPr>
            <a:xfrm>
              <a:off x="8182123" y="177835"/>
              <a:ext cx="1088375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Résultats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9" name="Graphique 18" descr="Fleur">
              <a:extLst>
                <a:ext uri="{FF2B5EF4-FFF2-40B4-BE49-F238E27FC236}">
                  <a16:creationId xmlns:a16="http://schemas.microsoft.com/office/drawing/2014/main" id="{E97D50FA-1726-4AFB-9CDC-0B4A9E8C6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720653" y="220825"/>
              <a:ext cx="314130" cy="314130"/>
            </a:xfrm>
            <a:prstGeom prst="rect">
              <a:avLst/>
            </a:prstGeom>
          </p:spPr>
        </p:pic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AEBF759D-5C10-429A-9FF9-D4F831590151}"/>
                </a:ext>
              </a:extLst>
            </p:cNvPr>
            <p:cNvSpPr txBox="1"/>
            <p:nvPr/>
          </p:nvSpPr>
          <p:spPr>
            <a:xfrm>
              <a:off x="10484935" y="177835"/>
              <a:ext cx="131786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Conclusion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B2F83180-81D8-4A5B-83FA-8D7CC6416E60}"/>
              </a:ext>
            </a:extLst>
          </p:cNvPr>
          <p:cNvGrpSpPr/>
          <p:nvPr/>
        </p:nvGrpSpPr>
        <p:grpSpPr>
          <a:xfrm>
            <a:off x="0" y="6366187"/>
            <a:ext cx="518003" cy="518003"/>
            <a:chOff x="0" y="6339996"/>
            <a:chExt cx="518003" cy="518003"/>
          </a:xfrm>
        </p:grpSpPr>
        <p:pic>
          <p:nvPicPr>
            <p:cNvPr id="27" name="Graphique 26" descr="Arbre à feuilles caduques">
              <a:extLst>
                <a:ext uri="{FF2B5EF4-FFF2-40B4-BE49-F238E27FC236}">
                  <a16:creationId xmlns:a16="http://schemas.microsoft.com/office/drawing/2014/main" id="{043EB72D-1EA5-403D-9660-50EB39ACF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0" y="6339996"/>
              <a:ext cx="518003" cy="518003"/>
            </a:xfrm>
            <a:prstGeom prst="rect">
              <a:avLst/>
            </a:prstGeom>
          </p:spPr>
        </p:pic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728E55B0-8123-427C-89D9-BBDCEF7530D2}"/>
                </a:ext>
              </a:extLst>
            </p:cNvPr>
            <p:cNvSpPr txBox="1"/>
            <p:nvPr/>
          </p:nvSpPr>
          <p:spPr>
            <a:xfrm>
              <a:off x="120982" y="635391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1851A6C7-A760-4DF3-8B19-92C1B6E4E80A}" type="slidenum">
                <a:rPr lang="fr-FR" sz="1400" b="1" cap="small" smtClean="0">
                  <a:solidFill>
                    <a:schemeClr val="bg1"/>
                  </a:solidFill>
                  <a:latin typeface="+mj-lt"/>
                </a:rPr>
                <a:pPr algn="ctr"/>
                <a:t>4</a:t>
              </a:fld>
              <a:endParaRPr lang="fr-FR" sz="1400" b="1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ADC16367-8912-47FF-B1E5-ED9477D6AEE7}"/>
              </a:ext>
            </a:extLst>
          </p:cNvPr>
          <p:cNvSpPr txBox="1"/>
          <p:nvPr/>
        </p:nvSpPr>
        <p:spPr>
          <a:xfrm>
            <a:off x="961052" y="1121167"/>
            <a:ext cx="5592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i="1" cap="small" dirty="0">
                <a:latin typeface="+mj-lt"/>
              </a:rPr>
              <a:t>Data augmentation </a:t>
            </a:r>
            <a:r>
              <a:rPr lang="fr-FR" sz="2400" cap="small" dirty="0">
                <a:latin typeface="+mj-lt"/>
              </a:rPr>
              <a:t>par modification aléatoire</a:t>
            </a:r>
            <a:endParaRPr lang="fr-FR" sz="2000" i="1" cap="small" dirty="0">
              <a:latin typeface="+mj-lt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330F9C8-7B22-4A25-BFF9-D558E4CAA036}"/>
              </a:ext>
            </a:extLst>
          </p:cNvPr>
          <p:cNvSpPr txBox="1"/>
          <p:nvPr/>
        </p:nvSpPr>
        <p:spPr>
          <a:xfrm>
            <a:off x="961052" y="1822385"/>
            <a:ext cx="1463221" cy="15065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Inversion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Rotation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7A76FAC-B2B9-47B6-B3C6-BE9EE52890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562" y="1822385"/>
            <a:ext cx="4255219" cy="4255219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078944C0-DC7C-4C60-8378-1C8C55F2B0DF}"/>
              </a:ext>
            </a:extLst>
          </p:cNvPr>
          <p:cNvSpPr txBox="1"/>
          <p:nvPr/>
        </p:nvSpPr>
        <p:spPr>
          <a:xfrm>
            <a:off x="961052" y="4451000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1600" dirty="0">
              <a:solidFill>
                <a:srgbClr val="61A53A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7534E5D-0BAD-40B7-95E4-A380CA7F6D4E}"/>
              </a:ext>
            </a:extLst>
          </p:cNvPr>
          <p:cNvSpPr txBox="1"/>
          <p:nvPr/>
        </p:nvSpPr>
        <p:spPr>
          <a:xfrm>
            <a:off x="961052" y="4413394"/>
            <a:ext cx="6131807" cy="1077218"/>
          </a:xfrm>
          <a:prstGeom prst="rect">
            <a:avLst/>
          </a:prstGeom>
          <a:noFill/>
          <a:ln>
            <a:solidFill>
              <a:srgbClr val="61A53A"/>
            </a:solidFill>
          </a:ln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keras.Sequential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([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        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layers.RandomFlip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("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horizontal_and_vertical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"),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        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layers.RandomRotation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(0.2)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3384116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FD2D5AA-CDB1-49E6-A114-DD9177C97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926" y="6257770"/>
            <a:ext cx="2796073" cy="6002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CF996CB-F368-4F5C-9EAF-4B0E08A7DC95}"/>
              </a:ext>
            </a:extLst>
          </p:cNvPr>
          <p:cNvSpPr/>
          <p:nvPr/>
        </p:nvSpPr>
        <p:spPr>
          <a:xfrm>
            <a:off x="0" y="0"/>
            <a:ext cx="12191999" cy="755780"/>
          </a:xfrm>
          <a:prstGeom prst="rect">
            <a:avLst/>
          </a:prstGeom>
          <a:solidFill>
            <a:srgbClr val="61A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9A649E15-B5A0-4D14-82D6-F2D50410A646}"/>
              </a:ext>
            </a:extLst>
          </p:cNvPr>
          <p:cNvGrpSpPr/>
          <p:nvPr/>
        </p:nvGrpSpPr>
        <p:grpSpPr>
          <a:xfrm>
            <a:off x="389204" y="147058"/>
            <a:ext cx="11413592" cy="461665"/>
            <a:chOff x="389204" y="147058"/>
            <a:chExt cx="11413592" cy="461665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30AAF4A8-CF22-44A6-8F3F-A384FBBEC01E}"/>
                </a:ext>
              </a:extLst>
            </p:cNvPr>
            <p:cNvSpPr txBox="1"/>
            <p:nvPr/>
          </p:nvSpPr>
          <p:spPr>
            <a:xfrm>
              <a:off x="389204" y="177835"/>
              <a:ext cx="1501373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Introduction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2" name="Graphique 11" descr="Fleur">
              <a:extLst>
                <a:ext uri="{FF2B5EF4-FFF2-40B4-BE49-F238E27FC236}">
                  <a16:creationId xmlns:a16="http://schemas.microsoft.com/office/drawing/2014/main" id="{4D2C7DCA-0FD4-4E8F-8777-D23655D95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40732" y="220825"/>
              <a:ext cx="314130" cy="314130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055EB385-473B-4778-87DC-34E03CAF3376}"/>
                </a:ext>
              </a:extLst>
            </p:cNvPr>
            <p:cNvSpPr txBox="1"/>
            <p:nvPr/>
          </p:nvSpPr>
          <p:spPr>
            <a:xfrm>
              <a:off x="3105017" y="177835"/>
              <a:ext cx="1030667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Données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5" name="Graphique 14" descr="Fleur">
              <a:extLst>
                <a:ext uri="{FF2B5EF4-FFF2-40B4-BE49-F238E27FC236}">
                  <a16:creationId xmlns:a16="http://schemas.microsoft.com/office/drawing/2014/main" id="{4E4EE84B-1256-4284-984F-657605E30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85839" y="220825"/>
              <a:ext cx="314130" cy="314130"/>
            </a:xfrm>
            <a:prstGeom prst="rect">
              <a:avLst/>
            </a:prstGeom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5AAF3AF-AAF3-472E-919C-52585E78C58C}"/>
                </a:ext>
              </a:extLst>
            </p:cNvPr>
            <p:cNvSpPr txBox="1"/>
            <p:nvPr/>
          </p:nvSpPr>
          <p:spPr>
            <a:xfrm>
              <a:off x="5222397" y="147058"/>
              <a:ext cx="1873013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400" b="1" cap="small" dirty="0">
                  <a:solidFill>
                    <a:schemeClr val="bg1"/>
                  </a:solidFill>
                  <a:latin typeface="+mj-lt"/>
                </a:rPr>
                <a:t>Méthodologie</a:t>
              </a:r>
              <a:endParaRPr lang="fr-FR" sz="2000" b="1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7" name="Graphique 16" descr="Fleur">
              <a:extLst>
                <a:ext uri="{FF2B5EF4-FFF2-40B4-BE49-F238E27FC236}">
                  <a16:creationId xmlns:a16="http://schemas.microsoft.com/office/drawing/2014/main" id="{43CE3428-5A9A-496D-9BC4-E0DA18424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17838" y="220825"/>
              <a:ext cx="314130" cy="314130"/>
            </a:xfrm>
            <a:prstGeom prst="rect">
              <a:avLst/>
            </a:prstGeom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3EDA8A79-7905-4A01-80F7-4B3C4D31FB86}"/>
                </a:ext>
              </a:extLst>
            </p:cNvPr>
            <p:cNvSpPr txBox="1"/>
            <p:nvPr/>
          </p:nvSpPr>
          <p:spPr>
            <a:xfrm>
              <a:off x="8182123" y="177835"/>
              <a:ext cx="1088375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Résultats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9" name="Graphique 18" descr="Fleur">
              <a:extLst>
                <a:ext uri="{FF2B5EF4-FFF2-40B4-BE49-F238E27FC236}">
                  <a16:creationId xmlns:a16="http://schemas.microsoft.com/office/drawing/2014/main" id="{E97D50FA-1726-4AFB-9CDC-0B4A9E8C6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720653" y="220825"/>
              <a:ext cx="314130" cy="314130"/>
            </a:xfrm>
            <a:prstGeom prst="rect">
              <a:avLst/>
            </a:prstGeom>
          </p:spPr>
        </p:pic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AEBF759D-5C10-429A-9FF9-D4F831590151}"/>
                </a:ext>
              </a:extLst>
            </p:cNvPr>
            <p:cNvSpPr txBox="1"/>
            <p:nvPr/>
          </p:nvSpPr>
          <p:spPr>
            <a:xfrm>
              <a:off x="10484935" y="177835"/>
              <a:ext cx="131786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Conclusion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B2F83180-81D8-4A5B-83FA-8D7CC6416E60}"/>
              </a:ext>
            </a:extLst>
          </p:cNvPr>
          <p:cNvGrpSpPr/>
          <p:nvPr/>
        </p:nvGrpSpPr>
        <p:grpSpPr>
          <a:xfrm>
            <a:off x="0" y="6366187"/>
            <a:ext cx="518003" cy="518003"/>
            <a:chOff x="0" y="6339996"/>
            <a:chExt cx="518003" cy="518003"/>
          </a:xfrm>
        </p:grpSpPr>
        <p:pic>
          <p:nvPicPr>
            <p:cNvPr id="27" name="Graphique 26" descr="Arbre à feuilles caduques">
              <a:extLst>
                <a:ext uri="{FF2B5EF4-FFF2-40B4-BE49-F238E27FC236}">
                  <a16:creationId xmlns:a16="http://schemas.microsoft.com/office/drawing/2014/main" id="{043EB72D-1EA5-403D-9660-50EB39ACF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0" y="6339996"/>
              <a:ext cx="518003" cy="518003"/>
            </a:xfrm>
            <a:prstGeom prst="rect">
              <a:avLst/>
            </a:prstGeom>
          </p:spPr>
        </p:pic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728E55B0-8123-427C-89D9-BBDCEF7530D2}"/>
                </a:ext>
              </a:extLst>
            </p:cNvPr>
            <p:cNvSpPr txBox="1"/>
            <p:nvPr/>
          </p:nvSpPr>
          <p:spPr>
            <a:xfrm>
              <a:off x="120982" y="635391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1851A6C7-A760-4DF3-8B19-92C1B6E4E80A}" type="slidenum">
                <a:rPr lang="fr-FR" sz="1400" b="1" cap="small" smtClean="0">
                  <a:solidFill>
                    <a:schemeClr val="bg1"/>
                  </a:solidFill>
                  <a:latin typeface="+mj-lt"/>
                </a:rPr>
                <a:pPr algn="ctr"/>
                <a:t>5</a:t>
              </a:fld>
              <a:endParaRPr lang="fr-FR" sz="1400" b="1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0695CCF8-5151-47C8-90E9-98F7E6E3B3EC}"/>
              </a:ext>
            </a:extLst>
          </p:cNvPr>
          <p:cNvSpPr txBox="1"/>
          <p:nvPr/>
        </p:nvSpPr>
        <p:spPr>
          <a:xfrm>
            <a:off x="961052" y="2290996"/>
            <a:ext cx="4656083" cy="22760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Jeu d’apprentissage (1107 en 3 classes)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Jeu de validation (3799 en 3 classes)</a:t>
            </a:r>
          </a:p>
          <a:p>
            <a:pPr>
              <a:lnSpc>
                <a:spcPct val="250000"/>
              </a:lnSpc>
            </a:pPr>
            <a:endParaRPr lang="fr-FR" sz="2000" dirty="0">
              <a:latin typeface="+mj-lt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6F1E696-815D-4F72-B787-82EC7F96C7CB}"/>
              </a:ext>
            </a:extLst>
          </p:cNvPr>
          <p:cNvSpPr txBox="1"/>
          <p:nvPr/>
        </p:nvSpPr>
        <p:spPr>
          <a:xfrm>
            <a:off x="961052" y="1121167"/>
            <a:ext cx="4701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cap="small" dirty="0">
                <a:latin typeface="+mj-lt"/>
              </a:rPr>
              <a:t>Entraînement et validation du modèle</a:t>
            </a:r>
            <a:endParaRPr lang="fr-FR" sz="2000" cap="small" dirty="0">
              <a:latin typeface="+mj-lt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AEC46C8-6B18-4BDB-962F-75995CABD04B}"/>
              </a:ext>
            </a:extLst>
          </p:cNvPr>
          <p:cNvSpPr txBox="1"/>
          <p:nvPr/>
        </p:nvSpPr>
        <p:spPr>
          <a:xfrm>
            <a:off x="5662532" y="2290996"/>
            <a:ext cx="6019597" cy="3046988"/>
          </a:xfrm>
          <a:prstGeom prst="rect">
            <a:avLst/>
          </a:prstGeom>
          <a:noFill/>
          <a:ln>
            <a:solidFill>
              <a:srgbClr val="61A53A"/>
            </a:solidFill>
          </a:ln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tf.keras.preprocessing.image_dataset_from_directory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    directory="./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projet_python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/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Training_Data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/",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    labels="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inferred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",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    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label_mode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="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categorical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",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    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class_names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=None,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    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color_mode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="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rgb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",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    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batch_size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=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batch_size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    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image_size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=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image_size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    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shuffle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=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True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    interpolation="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bilinear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",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    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follow_links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=False,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    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crop_to_aspect_ratio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=False)</a:t>
            </a:r>
          </a:p>
        </p:txBody>
      </p:sp>
    </p:spTree>
    <p:extLst>
      <p:ext uri="{BB962C8B-B14F-4D97-AF65-F5344CB8AC3E}">
        <p14:creationId xmlns:p14="http://schemas.microsoft.com/office/powerpoint/2010/main" val="663149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FD2D5AA-CDB1-49E6-A114-DD9177C97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926" y="6257770"/>
            <a:ext cx="2796073" cy="6002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CF996CB-F368-4F5C-9EAF-4B0E08A7DC95}"/>
              </a:ext>
            </a:extLst>
          </p:cNvPr>
          <p:cNvSpPr/>
          <p:nvPr/>
        </p:nvSpPr>
        <p:spPr>
          <a:xfrm>
            <a:off x="0" y="0"/>
            <a:ext cx="12191999" cy="755780"/>
          </a:xfrm>
          <a:prstGeom prst="rect">
            <a:avLst/>
          </a:prstGeom>
          <a:solidFill>
            <a:srgbClr val="61A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9A649E15-B5A0-4D14-82D6-F2D50410A646}"/>
              </a:ext>
            </a:extLst>
          </p:cNvPr>
          <p:cNvGrpSpPr/>
          <p:nvPr/>
        </p:nvGrpSpPr>
        <p:grpSpPr>
          <a:xfrm>
            <a:off x="389204" y="147058"/>
            <a:ext cx="11413592" cy="461665"/>
            <a:chOff x="389204" y="147058"/>
            <a:chExt cx="11413592" cy="461665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30AAF4A8-CF22-44A6-8F3F-A384FBBEC01E}"/>
                </a:ext>
              </a:extLst>
            </p:cNvPr>
            <p:cNvSpPr txBox="1"/>
            <p:nvPr/>
          </p:nvSpPr>
          <p:spPr>
            <a:xfrm>
              <a:off x="389204" y="177835"/>
              <a:ext cx="1501373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Introduction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2" name="Graphique 11" descr="Fleur">
              <a:extLst>
                <a:ext uri="{FF2B5EF4-FFF2-40B4-BE49-F238E27FC236}">
                  <a16:creationId xmlns:a16="http://schemas.microsoft.com/office/drawing/2014/main" id="{4D2C7DCA-0FD4-4E8F-8777-D23655D95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40732" y="220825"/>
              <a:ext cx="314130" cy="314130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055EB385-473B-4778-87DC-34E03CAF3376}"/>
                </a:ext>
              </a:extLst>
            </p:cNvPr>
            <p:cNvSpPr txBox="1"/>
            <p:nvPr/>
          </p:nvSpPr>
          <p:spPr>
            <a:xfrm>
              <a:off x="3105017" y="177835"/>
              <a:ext cx="1030667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Données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5" name="Graphique 14" descr="Fleur">
              <a:extLst>
                <a:ext uri="{FF2B5EF4-FFF2-40B4-BE49-F238E27FC236}">
                  <a16:creationId xmlns:a16="http://schemas.microsoft.com/office/drawing/2014/main" id="{4E4EE84B-1256-4284-984F-657605E30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85839" y="220825"/>
              <a:ext cx="314130" cy="314130"/>
            </a:xfrm>
            <a:prstGeom prst="rect">
              <a:avLst/>
            </a:prstGeom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5AAF3AF-AAF3-472E-919C-52585E78C58C}"/>
                </a:ext>
              </a:extLst>
            </p:cNvPr>
            <p:cNvSpPr txBox="1"/>
            <p:nvPr/>
          </p:nvSpPr>
          <p:spPr>
            <a:xfrm>
              <a:off x="5222397" y="147058"/>
              <a:ext cx="1873013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400" b="1" cap="small" dirty="0">
                  <a:solidFill>
                    <a:schemeClr val="bg1"/>
                  </a:solidFill>
                  <a:latin typeface="+mj-lt"/>
                </a:rPr>
                <a:t>Méthodologie</a:t>
              </a:r>
              <a:endParaRPr lang="fr-FR" sz="2000" b="1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7" name="Graphique 16" descr="Fleur">
              <a:extLst>
                <a:ext uri="{FF2B5EF4-FFF2-40B4-BE49-F238E27FC236}">
                  <a16:creationId xmlns:a16="http://schemas.microsoft.com/office/drawing/2014/main" id="{43CE3428-5A9A-496D-9BC4-E0DA18424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17838" y="220825"/>
              <a:ext cx="314130" cy="314130"/>
            </a:xfrm>
            <a:prstGeom prst="rect">
              <a:avLst/>
            </a:prstGeom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3EDA8A79-7905-4A01-80F7-4B3C4D31FB86}"/>
                </a:ext>
              </a:extLst>
            </p:cNvPr>
            <p:cNvSpPr txBox="1"/>
            <p:nvPr/>
          </p:nvSpPr>
          <p:spPr>
            <a:xfrm>
              <a:off x="8182123" y="177835"/>
              <a:ext cx="1088375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Résultats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9" name="Graphique 18" descr="Fleur">
              <a:extLst>
                <a:ext uri="{FF2B5EF4-FFF2-40B4-BE49-F238E27FC236}">
                  <a16:creationId xmlns:a16="http://schemas.microsoft.com/office/drawing/2014/main" id="{E97D50FA-1726-4AFB-9CDC-0B4A9E8C6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720653" y="220825"/>
              <a:ext cx="314130" cy="314130"/>
            </a:xfrm>
            <a:prstGeom prst="rect">
              <a:avLst/>
            </a:prstGeom>
          </p:spPr>
        </p:pic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AEBF759D-5C10-429A-9FF9-D4F831590151}"/>
                </a:ext>
              </a:extLst>
            </p:cNvPr>
            <p:cNvSpPr txBox="1"/>
            <p:nvPr/>
          </p:nvSpPr>
          <p:spPr>
            <a:xfrm>
              <a:off x="10484935" y="177835"/>
              <a:ext cx="131786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Conclusion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B2F83180-81D8-4A5B-83FA-8D7CC6416E60}"/>
              </a:ext>
            </a:extLst>
          </p:cNvPr>
          <p:cNvGrpSpPr/>
          <p:nvPr/>
        </p:nvGrpSpPr>
        <p:grpSpPr>
          <a:xfrm>
            <a:off x="0" y="6366187"/>
            <a:ext cx="518003" cy="518003"/>
            <a:chOff x="0" y="6339996"/>
            <a:chExt cx="518003" cy="518003"/>
          </a:xfrm>
        </p:grpSpPr>
        <p:pic>
          <p:nvPicPr>
            <p:cNvPr id="27" name="Graphique 26" descr="Arbre à feuilles caduques">
              <a:extLst>
                <a:ext uri="{FF2B5EF4-FFF2-40B4-BE49-F238E27FC236}">
                  <a16:creationId xmlns:a16="http://schemas.microsoft.com/office/drawing/2014/main" id="{043EB72D-1EA5-403D-9660-50EB39ACF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0" y="6339996"/>
              <a:ext cx="518003" cy="518003"/>
            </a:xfrm>
            <a:prstGeom prst="rect">
              <a:avLst/>
            </a:prstGeom>
          </p:spPr>
        </p:pic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728E55B0-8123-427C-89D9-BBDCEF7530D2}"/>
                </a:ext>
              </a:extLst>
            </p:cNvPr>
            <p:cNvSpPr txBox="1"/>
            <p:nvPr/>
          </p:nvSpPr>
          <p:spPr>
            <a:xfrm>
              <a:off x="120982" y="635391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1851A6C7-A760-4DF3-8B19-92C1B6E4E80A}" type="slidenum">
                <a:rPr lang="fr-FR" sz="1400" b="1" cap="small" smtClean="0">
                  <a:solidFill>
                    <a:schemeClr val="bg1"/>
                  </a:solidFill>
                  <a:latin typeface="+mj-lt"/>
                </a:rPr>
                <a:pPr algn="ctr"/>
                <a:t>6</a:t>
              </a:fld>
              <a:endParaRPr lang="fr-FR" sz="1400" b="1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0695CCF8-5151-47C8-90E9-98F7E6E3B3EC}"/>
              </a:ext>
            </a:extLst>
          </p:cNvPr>
          <p:cNvSpPr txBox="1"/>
          <p:nvPr/>
        </p:nvSpPr>
        <p:spPr>
          <a:xfrm>
            <a:off x="961052" y="1822385"/>
            <a:ext cx="4137415" cy="3814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Réduction de l’échelle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Transformation 2D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Sélection temporaire de neurones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fr-FR" sz="2000" dirty="0">
              <a:latin typeface="+mj-lt"/>
            </a:endParaRP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fr-FR" sz="2000" dirty="0">
              <a:latin typeface="+mj-lt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6F1E696-815D-4F72-B787-82EC7F96C7CB}"/>
              </a:ext>
            </a:extLst>
          </p:cNvPr>
          <p:cNvSpPr txBox="1"/>
          <p:nvPr/>
        </p:nvSpPr>
        <p:spPr>
          <a:xfrm>
            <a:off x="961052" y="1121167"/>
            <a:ext cx="1389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cap="small" dirty="0">
                <a:latin typeface="+mj-lt"/>
              </a:rPr>
              <a:t>Structure</a:t>
            </a:r>
            <a:endParaRPr lang="fr-FR" sz="2000" cap="small" dirty="0">
              <a:latin typeface="+mj-lt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A3BACAF-29D5-48BB-9AEE-BDF643DB78DF}"/>
              </a:ext>
            </a:extLst>
          </p:cNvPr>
          <p:cNvSpPr txBox="1"/>
          <p:nvPr/>
        </p:nvSpPr>
        <p:spPr>
          <a:xfrm>
            <a:off x="5625565" y="1822385"/>
            <a:ext cx="5907386" cy="4031873"/>
          </a:xfrm>
          <a:prstGeom prst="rect">
            <a:avLst/>
          </a:prstGeom>
          <a:noFill/>
          <a:ln>
            <a:solidFill>
              <a:srgbClr val="61A53A"/>
            </a:solidFill>
          </a:ln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inputs = 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keras.Input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(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shape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=(256,256,3))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x = 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layers.Rescaling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(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scale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=1.0 / 255)(inputs)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#x = 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data_augmentation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(x)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x = 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layers.BatchNormalization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()(x)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x = layers.Conv2D(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filters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=32, 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kernel_size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=(3, 3),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                  activation="relu")(x)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x = layers.MaxPooling2D(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pool_size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=(3, 3))(x)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x = layers.Conv2D(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filters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=32, 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kernel_size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=(3, 3),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                  activation="relu")(x)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x = layers.MaxPooling2D(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pool_size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=(2, 2))(x)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x = layers.Conv2D(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filters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=32, 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kernel_size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=(3, 3),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                  activation="relu")(x)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x = 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layers.Dropout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(0.4, 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seed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 = 123)(x)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x = layers.GlobalAveragePooling2D()(x)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outputs = 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layers.Dense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(3, activation="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softmax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")(x)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model = 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keras.Model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(inputs=inputs, outputs=outputs)</a:t>
            </a:r>
          </a:p>
        </p:txBody>
      </p:sp>
    </p:spTree>
    <p:extLst>
      <p:ext uri="{BB962C8B-B14F-4D97-AF65-F5344CB8AC3E}">
        <p14:creationId xmlns:p14="http://schemas.microsoft.com/office/powerpoint/2010/main" val="4110192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FD2D5AA-CDB1-49E6-A114-DD9177C97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926" y="6257770"/>
            <a:ext cx="2796073" cy="6002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CF996CB-F368-4F5C-9EAF-4B0E08A7DC95}"/>
              </a:ext>
            </a:extLst>
          </p:cNvPr>
          <p:cNvSpPr/>
          <p:nvPr/>
        </p:nvSpPr>
        <p:spPr>
          <a:xfrm>
            <a:off x="0" y="0"/>
            <a:ext cx="12191999" cy="755780"/>
          </a:xfrm>
          <a:prstGeom prst="rect">
            <a:avLst/>
          </a:prstGeom>
          <a:solidFill>
            <a:srgbClr val="61A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9A649E15-B5A0-4D14-82D6-F2D50410A646}"/>
              </a:ext>
            </a:extLst>
          </p:cNvPr>
          <p:cNvGrpSpPr/>
          <p:nvPr/>
        </p:nvGrpSpPr>
        <p:grpSpPr>
          <a:xfrm>
            <a:off x="389204" y="147058"/>
            <a:ext cx="11413592" cy="461665"/>
            <a:chOff x="389204" y="147058"/>
            <a:chExt cx="11413592" cy="461665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30AAF4A8-CF22-44A6-8F3F-A384FBBEC01E}"/>
                </a:ext>
              </a:extLst>
            </p:cNvPr>
            <p:cNvSpPr txBox="1"/>
            <p:nvPr/>
          </p:nvSpPr>
          <p:spPr>
            <a:xfrm>
              <a:off x="389204" y="177835"/>
              <a:ext cx="1501373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Introduction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2" name="Graphique 11" descr="Fleur">
              <a:extLst>
                <a:ext uri="{FF2B5EF4-FFF2-40B4-BE49-F238E27FC236}">
                  <a16:creationId xmlns:a16="http://schemas.microsoft.com/office/drawing/2014/main" id="{4D2C7DCA-0FD4-4E8F-8777-D23655D95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40732" y="220825"/>
              <a:ext cx="314130" cy="314130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055EB385-473B-4778-87DC-34E03CAF3376}"/>
                </a:ext>
              </a:extLst>
            </p:cNvPr>
            <p:cNvSpPr txBox="1"/>
            <p:nvPr/>
          </p:nvSpPr>
          <p:spPr>
            <a:xfrm>
              <a:off x="3105017" y="177835"/>
              <a:ext cx="1030667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Données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5" name="Graphique 14" descr="Fleur">
              <a:extLst>
                <a:ext uri="{FF2B5EF4-FFF2-40B4-BE49-F238E27FC236}">
                  <a16:creationId xmlns:a16="http://schemas.microsoft.com/office/drawing/2014/main" id="{4E4EE84B-1256-4284-984F-657605E30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85839" y="220825"/>
              <a:ext cx="314130" cy="314130"/>
            </a:xfrm>
            <a:prstGeom prst="rect">
              <a:avLst/>
            </a:prstGeom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5AAF3AF-AAF3-472E-919C-52585E78C58C}"/>
                </a:ext>
              </a:extLst>
            </p:cNvPr>
            <p:cNvSpPr txBox="1"/>
            <p:nvPr/>
          </p:nvSpPr>
          <p:spPr>
            <a:xfrm>
              <a:off x="5350124" y="177835"/>
              <a:ext cx="1617559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Méthodologie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7" name="Graphique 16" descr="Fleur">
              <a:extLst>
                <a:ext uri="{FF2B5EF4-FFF2-40B4-BE49-F238E27FC236}">
                  <a16:creationId xmlns:a16="http://schemas.microsoft.com/office/drawing/2014/main" id="{43CE3428-5A9A-496D-9BC4-E0DA18424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17838" y="220825"/>
              <a:ext cx="314130" cy="314130"/>
            </a:xfrm>
            <a:prstGeom prst="rect">
              <a:avLst/>
            </a:prstGeom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3EDA8A79-7905-4A01-80F7-4B3C4D31FB86}"/>
                </a:ext>
              </a:extLst>
            </p:cNvPr>
            <p:cNvSpPr txBox="1"/>
            <p:nvPr/>
          </p:nvSpPr>
          <p:spPr>
            <a:xfrm>
              <a:off x="8102999" y="147058"/>
              <a:ext cx="1246623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400" b="1" cap="small" dirty="0">
                  <a:solidFill>
                    <a:schemeClr val="bg1"/>
                  </a:solidFill>
                  <a:latin typeface="+mj-lt"/>
                </a:rPr>
                <a:t>Résultats</a:t>
              </a:r>
              <a:endParaRPr lang="fr-FR" b="1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9" name="Graphique 18" descr="Fleur">
              <a:extLst>
                <a:ext uri="{FF2B5EF4-FFF2-40B4-BE49-F238E27FC236}">
                  <a16:creationId xmlns:a16="http://schemas.microsoft.com/office/drawing/2014/main" id="{E97D50FA-1726-4AFB-9CDC-0B4A9E8C6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720653" y="220825"/>
              <a:ext cx="314130" cy="314130"/>
            </a:xfrm>
            <a:prstGeom prst="rect">
              <a:avLst/>
            </a:prstGeom>
          </p:spPr>
        </p:pic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AEBF759D-5C10-429A-9FF9-D4F831590151}"/>
                </a:ext>
              </a:extLst>
            </p:cNvPr>
            <p:cNvSpPr txBox="1"/>
            <p:nvPr/>
          </p:nvSpPr>
          <p:spPr>
            <a:xfrm>
              <a:off x="10484935" y="177835"/>
              <a:ext cx="131786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Conclusion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B2F83180-81D8-4A5B-83FA-8D7CC6416E60}"/>
              </a:ext>
            </a:extLst>
          </p:cNvPr>
          <p:cNvGrpSpPr/>
          <p:nvPr/>
        </p:nvGrpSpPr>
        <p:grpSpPr>
          <a:xfrm>
            <a:off x="0" y="6366187"/>
            <a:ext cx="518003" cy="518003"/>
            <a:chOff x="0" y="6339996"/>
            <a:chExt cx="518003" cy="518003"/>
          </a:xfrm>
        </p:grpSpPr>
        <p:pic>
          <p:nvPicPr>
            <p:cNvPr id="27" name="Graphique 26" descr="Arbre à feuilles caduques">
              <a:extLst>
                <a:ext uri="{FF2B5EF4-FFF2-40B4-BE49-F238E27FC236}">
                  <a16:creationId xmlns:a16="http://schemas.microsoft.com/office/drawing/2014/main" id="{043EB72D-1EA5-403D-9660-50EB39ACF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0" y="6339996"/>
              <a:ext cx="518003" cy="518003"/>
            </a:xfrm>
            <a:prstGeom prst="rect">
              <a:avLst/>
            </a:prstGeom>
          </p:spPr>
        </p:pic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728E55B0-8123-427C-89D9-BBDCEF7530D2}"/>
                </a:ext>
              </a:extLst>
            </p:cNvPr>
            <p:cNvSpPr txBox="1"/>
            <p:nvPr/>
          </p:nvSpPr>
          <p:spPr>
            <a:xfrm>
              <a:off x="120982" y="635391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1851A6C7-A760-4DF3-8B19-92C1B6E4E80A}" type="slidenum">
                <a:rPr lang="fr-FR" sz="1400" b="1" cap="small" smtClean="0">
                  <a:solidFill>
                    <a:schemeClr val="bg1"/>
                  </a:solidFill>
                  <a:latin typeface="+mj-lt"/>
                </a:rPr>
                <a:pPr algn="ctr"/>
                <a:t>7</a:t>
              </a:fld>
              <a:endParaRPr lang="fr-FR" sz="1400" b="1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9A3583B9-D707-40A2-BB99-15A51867E2AE}"/>
              </a:ext>
            </a:extLst>
          </p:cNvPr>
          <p:cNvSpPr txBox="1"/>
          <p:nvPr/>
        </p:nvSpPr>
        <p:spPr>
          <a:xfrm>
            <a:off x="961052" y="1121167"/>
            <a:ext cx="3515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cap="small" dirty="0">
                <a:latin typeface="+mj-lt"/>
              </a:rPr>
              <a:t>Confrontation des résultats</a:t>
            </a:r>
            <a:endParaRPr lang="fr-FR" sz="2000" cap="small" dirty="0">
              <a:latin typeface="+mj-lt"/>
            </a:endParaRP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D54C31C0-DFE2-4866-B5DC-780E9D905C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363" y="1990164"/>
            <a:ext cx="5181433" cy="3454289"/>
          </a:xfrm>
          <a:prstGeom prst="rect">
            <a:avLst/>
          </a:prstGeom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B7245637-3A7F-4278-9326-D1387B6EA059}"/>
              </a:ext>
            </a:extLst>
          </p:cNvPr>
          <p:cNvGrpSpPr/>
          <p:nvPr/>
        </p:nvGrpSpPr>
        <p:grpSpPr>
          <a:xfrm>
            <a:off x="624632" y="1931334"/>
            <a:ext cx="5181433" cy="3513119"/>
            <a:chOff x="624632" y="1763553"/>
            <a:chExt cx="5181433" cy="3513119"/>
          </a:xfrm>
        </p:grpSpPr>
        <p:pic>
          <p:nvPicPr>
            <p:cNvPr id="24" name="Image 23">
              <a:extLst>
                <a:ext uri="{FF2B5EF4-FFF2-40B4-BE49-F238E27FC236}">
                  <a16:creationId xmlns:a16="http://schemas.microsoft.com/office/drawing/2014/main" id="{0B8BF541-30EA-4706-BED9-1B22467D8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24632" y="1822384"/>
              <a:ext cx="5181433" cy="3454288"/>
            </a:xfrm>
            <a:prstGeom prst="rect">
              <a:avLst/>
            </a:prstGeom>
          </p:spPr>
        </p:pic>
        <p:sp>
          <p:nvSpPr>
            <p:cNvPr id="2" name="ZoneTexte 1">
              <a:extLst>
                <a:ext uri="{FF2B5EF4-FFF2-40B4-BE49-F238E27FC236}">
                  <a16:creationId xmlns:a16="http://schemas.microsoft.com/office/drawing/2014/main" id="{60D28766-E0C2-416D-BC2F-D06F3B67201A}"/>
                </a:ext>
              </a:extLst>
            </p:cNvPr>
            <p:cNvSpPr txBox="1"/>
            <p:nvPr/>
          </p:nvSpPr>
          <p:spPr>
            <a:xfrm>
              <a:off x="2311799" y="1763553"/>
              <a:ext cx="1807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i="1" dirty="0"/>
                <a:t>RGB </a:t>
              </a:r>
              <a:r>
                <a:rPr lang="fr-FR" i="1" dirty="0" err="1"/>
                <a:t>from</a:t>
              </a:r>
              <a:r>
                <a:rPr lang="fr-FR" i="1" dirty="0"/>
                <a:t> scratch</a:t>
              </a:r>
            </a:p>
          </p:txBody>
        </p:sp>
      </p:grpSp>
      <p:sp>
        <p:nvSpPr>
          <p:cNvPr id="25" name="ZoneTexte 24">
            <a:extLst>
              <a:ext uri="{FF2B5EF4-FFF2-40B4-BE49-F238E27FC236}">
                <a16:creationId xmlns:a16="http://schemas.microsoft.com/office/drawing/2014/main" id="{2B996157-6068-4580-B71A-885C695DCAB3}"/>
              </a:ext>
            </a:extLst>
          </p:cNvPr>
          <p:cNvSpPr txBox="1"/>
          <p:nvPr/>
        </p:nvSpPr>
        <p:spPr>
          <a:xfrm>
            <a:off x="8233203" y="1931334"/>
            <a:ext cx="232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err="1"/>
              <a:t>Grayscale</a:t>
            </a:r>
            <a:r>
              <a:rPr lang="fr-FR" i="1" dirty="0"/>
              <a:t> </a:t>
            </a:r>
            <a:r>
              <a:rPr lang="fr-FR" i="1" dirty="0" err="1"/>
              <a:t>from</a:t>
            </a:r>
            <a:r>
              <a:rPr lang="fr-FR" i="1" dirty="0"/>
              <a:t> scratch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7F3C3AF5-2633-4593-9E54-000A91CCE61A}"/>
              </a:ext>
            </a:extLst>
          </p:cNvPr>
          <p:cNvSpPr txBox="1"/>
          <p:nvPr/>
        </p:nvSpPr>
        <p:spPr>
          <a:xfrm>
            <a:off x="2838408" y="5301158"/>
            <a:ext cx="6515181" cy="7371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fr-FR" sz="2000" dirty="0">
                <a:latin typeface="+mj-lt"/>
              </a:rPr>
              <a:t>Il y a très peu de différence entre les deux </a:t>
            </a:r>
            <a:r>
              <a:rPr lang="fr-FR" sz="2000" i="1" dirty="0">
                <a:latin typeface="+mj-lt"/>
              </a:rPr>
              <a:t>validation </a:t>
            </a:r>
            <a:r>
              <a:rPr lang="fr-FR" sz="2000" i="1" dirty="0" err="1">
                <a:latin typeface="+mj-lt"/>
              </a:rPr>
              <a:t>accuracy</a:t>
            </a:r>
            <a:r>
              <a:rPr lang="fr-FR" sz="2000" i="1" dirty="0">
                <a:latin typeface="+mj-lt"/>
              </a:rPr>
              <a:t>.</a:t>
            </a:r>
            <a:endParaRPr lang="fr-FR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92436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FD2D5AA-CDB1-49E6-A114-DD9177C97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926" y="6257770"/>
            <a:ext cx="2796073" cy="6002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CF996CB-F368-4F5C-9EAF-4B0E08A7DC95}"/>
              </a:ext>
            </a:extLst>
          </p:cNvPr>
          <p:cNvSpPr/>
          <p:nvPr/>
        </p:nvSpPr>
        <p:spPr>
          <a:xfrm>
            <a:off x="0" y="0"/>
            <a:ext cx="12191999" cy="755780"/>
          </a:xfrm>
          <a:prstGeom prst="rect">
            <a:avLst/>
          </a:prstGeom>
          <a:solidFill>
            <a:srgbClr val="61A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9A649E15-B5A0-4D14-82D6-F2D50410A646}"/>
              </a:ext>
            </a:extLst>
          </p:cNvPr>
          <p:cNvGrpSpPr/>
          <p:nvPr/>
        </p:nvGrpSpPr>
        <p:grpSpPr>
          <a:xfrm>
            <a:off x="389204" y="147058"/>
            <a:ext cx="11413592" cy="461665"/>
            <a:chOff x="389204" y="147058"/>
            <a:chExt cx="11413592" cy="461665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30AAF4A8-CF22-44A6-8F3F-A384FBBEC01E}"/>
                </a:ext>
              </a:extLst>
            </p:cNvPr>
            <p:cNvSpPr txBox="1"/>
            <p:nvPr/>
          </p:nvSpPr>
          <p:spPr>
            <a:xfrm>
              <a:off x="389204" y="177835"/>
              <a:ext cx="1501373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Introduction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2" name="Graphique 11" descr="Fleur">
              <a:extLst>
                <a:ext uri="{FF2B5EF4-FFF2-40B4-BE49-F238E27FC236}">
                  <a16:creationId xmlns:a16="http://schemas.microsoft.com/office/drawing/2014/main" id="{4D2C7DCA-0FD4-4E8F-8777-D23655D95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40732" y="220825"/>
              <a:ext cx="314130" cy="314130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055EB385-473B-4778-87DC-34E03CAF3376}"/>
                </a:ext>
              </a:extLst>
            </p:cNvPr>
            <p:cNvSpPr txBox="1"/>
            <p:nvPr/>
          </p:nvSpPr>
          <p:spPr>
            <a:xfrm>
              <a:off x="3105017" y="177835"/>
              <a:ext cx="1030667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Données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5" name="Graphique 14" descr="Fleur">
              <a:extLst>
                <a:ext uri="{FF2B5EF4-FFF2-40B4-BE49-F238E27FC236}">
                  <a16:creationId xmlns:a16="http://schemas.microsoft.com/office/drawing/2014/main" id="{4E4EE84B-1256-4284-984F-657605E30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85839" y="220825"/>
              <a:ext cx="314130" cy="314130"/>
            </a:xfrm>
            <a:prstGeom prst="rect">
              <a:avLst/>
            </a:prstGeom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5AAF3AF-AAF3-472E-919C-52585E78C58C}"/>
                </a:ext>
              </a:extLst>
            </p:cNvPr>
            <p:cNvSpPr txBox="1"/>
            <p:nvPr/>
          </p:nvSpPr>
          <p:spPr>
            <a:xfrm>
              <a:off x="5350124" y="177835"/>
              <a:ext cx="1617559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Méthodologie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7" name="Graphique 16" descr="Fleur">
              <a:extLst>
                <a:ext uri="{FF2B5EF4-FFF2-40B4-BE49-F238E27FC236}">
                  <a16:creationId xmlns:a16="http://schemas.microsoft.com/office/drawing/2014/main" id="{43CE3428-5A9A-496D-9BC4-E0DA18424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17838" y="220825"/>
              <a:ext cx="314130" cy="314130"/>
            </a:xfrm>
            <a:prstGeom prst="rect">
              <a:avLst/>
            </a:prstGeom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3EDA8A79-7905-4A01-80F7-4B3C4D31FB86}"/>
                </a:ext>
              </a:extLst>
            </p:cNvPr>
            <p:cNvSpPr txBox="1"/>
            <p:nvPr/>
          </p:nvSpPr>
          <p:spPr>
            <a:xfrm>
              <a:off x="8102999" y="147058"/>
              <a:ext cx="1246623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400" b="1" cap="small" dirty="0">
                  <a:solidFill>
                    <a:schemeClr val="bg1"/>
                  </a:solidFill>
                  <a:latin typeface="+mj-lt"/>
                </a:rPr>
                <a:t>Résultats</a:t>
              </a:r>
              <a:endParaRPr lang="fr-FR" b="1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9" name="Graphique 18" descr="Fleur">
              <a:extLst>
                <a:ext uri="{FF2B5EF4-FFF2-40B4-BE49-F238E27FC236}">
                  <a16:creationId xmlns:a16="http://schemas.microsoft.com/office/drawing/2014/main" id="{E97D50FA-1726-4AFB-9CDC-0B4A9E8C6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720653" y="220825"/>
              <a:ext cx="314130" cy="314130"/>
            </a:xfrm>
            <a:prstGeom prst="rect">
              <a:avLst/>
            </a:prstGeom>
          </p:spPr>
        </p:pic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AEBF759D-5C10-429A-9FF9-D4F831590151}"/>
                </a:ext>
              </a:extLst>
            </p:cNvPr>
            <p:cNvSpPr txBox="1"/>
            <p:nvPr/>
          </p:nvSpPr>
          <p:spPr>
            <a:xfrm>
              <a:off x="10484935" y="177835"/>
              <a:ext cx="131786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Conclusion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B2F83180-81D8-4A5B-83FA-8D7CC6416E60}"/>
              </a:ext>
            </a:extLst>
          </p:cNvPr>
          <p:cNvGrpSpPr/>
          <p:nvPr/>
        </p:nvGrpSpPr>
        <p:grpSpPr>
          <a:xfrm>
            <a:off x="0" y="6366187"/>
            <a:ext cx="518003" cy="518003"/>
            <a:chOff x="0" y="6339996"/>
            <a:chExt cx="518003" cy="518003"/>
          </a:xfrm>
        </p:grpSpPr>
        <p:pic>
          <p:nvPicPr>
            <p:cNvPr id="27" name="Graphique 26" descr="Arbre à feuilles caduques">
              <a:extLst>
                <a:ext uri="{FF2B5EF4-FFF2-40B4-BE49-F238E27FC236}">
                  <a16:creationId xmlns:a16="http://schemas.microsoft.com/office/drawing/2014/main" id="{043EB72D-1EA5-403D-9660-50EB39ACF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0" y="6339996"/>
              <a:ext cx="518003" cy="518003"/>
            </a:xfrm>
            <a:prstGeom prst="rect">
              <a:avLst/>
            </a:prstGeom>
          </p:spPr>
        </p:pic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728E55B0-8123-427C-89D9-BBDCEF7530D2}"/>
                </a:ext>
              </a:extLst>
            </p:cNvPr>
            <p:cNvSpPr txBox="1"/>
            <p:nvPr/>
          </p:nvSpPr>
          <p:spPr>
            <a:xfrm>
              <a:off x="120982" y="635391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1851A6C7-A760-4DF3-8B19-92C1B6E4E80A}" type="slidenum">
                <a:rPr lang="fr-FR" sz="1400" b="1" cap="small" smtClean="0">
                  <a:solidFill>
                    <a:schemeClr val="bg1"/>
                  </a:solidFill>
                  <a:latin typeface="+mj-lt"/>
                </a:rPr>
                <a:pPr algn="ctr"/>
                <a:t>8</a:t>
              </a:fld>
              <a:endParaRPr lang="fr-FR" sz="1400" b="1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9A3583B9-D707-40A2-BB99-15A51867E2AE}"/>
              </a:ext>
            </a:extLst>
          </p:cNvPr>
          <p:cNvSpPr txBox="1"/>
          <p:nvPr/>
        </p:nvSpPr>
        <p:spPr>
          <a:xfrm>
            <a:off x="961052" y="1121167"/>
            <a:ext cx="3515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cap="small" dirty="0">
                <a:latin typeface="+mj-lt"/>
              </a:rPr>
              <a:t>Confrontation des résultats</a:t>
            </a:r>
            <a:endParaRPr lang="fr-FR" sz="2000" cap="small" dirty="0">
              <a:latin typeface="+mj-lt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954E5B8-3EC0-442D-B069-315C54F7AC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361" y="1990165"/>
            <a:ext cx="5181435" cy="3454289"/>
          </a:xfrm>
          <a:prstGeom prst="rect">
            <a:avLst/>
          </a:prstGeom>
        </p:spPr>
      </p:pic>
      <p:grpSp>
        <p:nvGrpSpPr>
          <p:cNvPr id="24" name="Groupe 23">
            <a:extLst>
              <a:ext uri="{FF2B5EF4-FFF2-40B4-BE49-F238E27FC236}">
                <a16:creationId xmlns:a16="http://schemas.microsoft.com/office/drawing/2014/main" id="{284B4483-AA60-4565-A5C3-B285C8C82D1C}"/>
              </a:ext>
            </a:extLst>
          </p:cNvPr>
          <p:cNvGrpSpPr/>
          <p:nvPr/>
        </p:nvGrpSpPr>
        <p:grpSpPr>
          <a:xfrm>
            <a:off x="624632" y="1931334"/>
            <a:ext cx="5181433" cy="3513119"/>
            <a:chOff x="624632" y="1763553"/>
            <a:chExt cx="5181433" cy="3513119"/>
          </a:xfrm>
        </p:grpSpPr>
        <p:pic>
          <p:nvPicPr>
            <p:cNvPr id="25" name="Image 24">
              <a:extLst>
                <a:ext uri="{FF2B5EF4-FFF2-40B4-BE49-F238E27FC236}">
                  <a16:creationId xmlns:a16="http://schemas.microsoft.com/office/drawing/2014/main" id="{6FA5B253-F266-4C61-B9CC-DED52085A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24632" y="1822384"/>
              <a:ext cx="5181433" cy="3454288"/>
            </a:xfrm>
            <a:prstGeom prst="rect">
              <a:avLst/>
            </a:prstGeom>
          </p:spPr>
        </p:pic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1FE28378-76A3-491A-AA6B-EA656E785AF5}"/>
                </a:ext>
              </a:extLst>
            </p:cNvPr>
            <p:cNvSpPr txBox="1"/>
            <p:nvPr/>
          </p:nvSpPr>
          <p:spPr>
            <a:xfrm>
              <a:off x="2311799" y="1763553"/>
              <a:ext cx="1807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i="1" dirty="0"/>
                <a:t>RGB </a:t>
              </a:r>
              <a:r>
                <a:rPr lang="fr-FR" i="1" dirty="0" err="1"/>
                <a:t>from</a:t>
              </a:r>
              <a:r>
                <a:rPr lang="fr-FR" i="1" dirty="0"/>
                <a:t> scratch</a:t>
              </a:r>
            </a:p>
          </p:txBody>
        </p:sp>
      </p:grpSp>
      <p:sp>
        <p:nvSpPr>
          <p:cNvPr id="32" name="ZoneTexte 31">
            <a:extLst>
              <a:ext uri="{FF2B5EF4-FFF2-40B4-BE49-F238E27FC236}">
                <a16:creationId xmlns:a16="http://schemas.microsoft.com/office/drawing/2014/main" id="{07FEACAE-52F1-4F71-B0DA-CEBCA29D1076}"/>
              </a:ext>
            </a:extLst>
          </p:cNvPr>
          <p:cNvSpPr txBox="1"/>
          <p:nvPr/>
        </p:nvSpPr>
        <p:spPr>
          <a:xfrm>
            <a:off x="7959731" y="1931334"/>
            <a:ext cx="2872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/>
              <a:t>RGB </a:t>
            </a:r>
            <a:r>
              <a:rPr lang="fr-FR" dirty="0"/>
              <a:t>transfert d’architecture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196F4CC8-C5BC-4A16-A559-17F91CC0DE10}"/>
              </a:ext>
            </a:extLst>
          </p:cNvPr>
          <p:cNvSpPr txBox="1"/>
          <p:nvPr/>
        </p:nvSpPr>
        <p:spPr>
          <a:xfrm>
            <a:off x="2838408" y="5301158"/>
            <a:ext cx="6515181" cy="7371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fr-FR" sz="2000" dirty="0">
                <a:latin typeface="+mj-lt"/>
              </a:rPr>
              <a:t>Il y a très peu de différence entre les deux </a:t>
            </a:r>
            <a:r>
              <a:rPr lang="fr-FR" sz="2000" i="1" dirty="0">
                <a:latin typeface="+mj-lt"/>
              </a:rPr>
              <a:t>validation </a:t>
            </a:r>
            <a:r>
              <a:rPr lang="fr-FR" sz="2000" i="1" dirty="0" err="1">
                <a:latin typeface="+mj-lt"/>
              </a:rPr>
              <a:t>accuracy</a:t>
            </a:r>
            <a:r>
              <a:rPr lang="fr-FR" sz="2000" i="1" dirty="0">
                <a:latin typeface="+mj-lt"/>
              </a:rPr>
              <a:t>.</a:t>
            </a:r>
            <a:endParaRPr lang="fr-FR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99971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FD2D5AA-CDB1-49E6-A114-DD9177C97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926" y="6257770"/>
            <a:ext cx="2796073" cy="6002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CF996CB-F368-4F5C-9EAF-4B0E08A7DC95}"/>
              </a:ext>
            </a:extLst>
          </p:cNvPr>
          <p:cNvSpPr/>
          <p:nvPr/>
        </p:nvSpPr>
        <p:spPr>
          <a:xfrm>
            <a:off x="0" y="0"/>
            <a:ext cx="12191999" cy="755780"/>
          </a:xfrm>
          <a:prstGeom prst="rect">
            <a:avLst/>
          </a:prstGeom>
          <a:solidFill>
            <a:srgbClr val="61A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9A649E15-B5A0-4D14-82D6-F2D50410A646}"/>
              </a:ext>
            </a:extLst>
          </p:cNvPr>
          <p:cNvGrpSpPr/>
          <p:nvPr/>
        </p:nvGrpSpPr>
        <p:grpSpPr>
          <a:xfrm>
            <a:off x="389204" y="147058"/>
            <a:ext cx="11413592" cy="461665"/>
            <a:chOff x="389204" y="147058"/>
            <a:chExt cx="11413592" cy="461665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30AAF4A8-CF22-44A6-8F3F-A384FBBEC01E}"/>
                </a:ext>
              </a:extLst>
            </p:cNvPr>
            <p:cNvSpPr txBox="1"/>
            <p:nvPr/>
          </p:nvSpPr>
          <p:spPr>
            <a:xfrm>
              <a:off x="389204" y="177835"/>
              <a:ext cx="1501373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Introduction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2" name="Graphique 11" descr="Fleur">
              <a:extLst>
                <a:ext uri="{FF2B5EF4-FFF2-40B4-BE49-F238E27FC236}">
                  <a16:creationId xmlns:a16="http://schemas.microsoft.com/office/drawing/2014/main" id="{4D2C7DCA-0FD4-4E8F-8777-D23655D95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40732" y="220825"/>
              <a:ext cx="314130" cy="314130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055EB385-473B-4778-87DC-34E03CAF3376}"/>
                </a:ext>
              </a:extLst>
            </p:cNvPr>
            <p:cNvSpPr txBox="1"/>
            <p:nvPr/>
          </p:nvSpPr>
          <p:spPr>
            <a:xfrm>
              <a:off x="3105017" y="177835"/>
              <a:ext cx="1030667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Données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5" name="Graphique 14" descr="Fleur">
              <a:extLst>
                <a:ext uri="{FF2B5EF4-FFF2-40B4-BE49-F238E27FC236}">
                  <a16:creationId xmlns:a16="http://schemas.microsoft.com/office/drawing/2014/main" id="{4E4EE84B-1256-4284-984F-657605E30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85839" y="220825"/>
              <a:ext cx="314130" cy="314130"/>
            </a:xfrm>
            <a:prstGeom prst="rect">
              <a:avLst/>
            </a:prstGeom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5AAF3AF-AAF3-472E-919C-52585E78C58C}"/>
                </a:ext>
              </a:extLst>
            </p:cNvPr>
            <p:cNvSpPr txBox="1"/>
            <p:nvPr/>
          </p:nvSpPr>
          <p:spPr>
            <a:xfrm>
              <a:off x="5350124" y="177835"/>
              <a:ext cx="1617559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Méthodologie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7" name="Graphique 16" descr="Fleur">
              <a:extLst>
                <a:ext uri="{FF2B5EF4-FFF2-40B4-BE49-F238E27FC236}">
                  <a16:creationId xmlns:a16="http://schemas.microsoft.com/office/drawing/2014/main" id="{43CE3428-5A9A-496D-9BC4-E0DA18424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17838" y="220825"/>
              <a:ext cx="314130" cy="314130"/>
            </a:xfrm>
            <a:prstGeom prst="rect">
              <a:avLst/>
            </a:prstGeom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3EDA8A79-7905-4A01-80F7-4B3C4D31FB86}"/>
                </a:ext>
              </a:extLst>
            </p:cNvPr>
            <p:cNvSpPr txBox="1"/>
            <p:nvPr/>
          </p:nvSpPr>
          <p:spPr>
            <a:xfrm>
              <a:off x="8102999" y="147058"/>
              <a:ext cx="1246623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400" b="1" cap="small" dirty="0">
                  <a:solidFill>
                    <a:schemeClr val="bg1"/>
                  </a:solidFill>
                  <a:latin typeface="+mj-lt"/>
                </a:rPr>
                <a:t>Résultats</a:t>
              </a:r>
              <a:endParaRPr lang="fr-FR" b="1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9" name="Graphique 18" descr="Fleur">
              <a:extLst>
                <a:ext uri="{FF2B5EF4-FFF2-40B4-BE49-F238E27FC236}">
                  <a16:creationId xmlns:a16="http://schemas.microsoft.com/office/drawing/2014/main" id="{E97D50FA-1726-4AFB-9CDC-0B4A9E8C6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720653" y="220825"/>
              <a:ext cx="314130" cy="314130"/>
            </a:xfrm>
            <a:prstGeom prst="rect">
              <a:avLst/>
            </a:prstGeom>
          </p:spPr>
        </p:pic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AEBF759D-5C10-429A-9FF9-D4F831590151}"/>
                </a:ext>
              </a:extLst>
            </p:cNvPr>
            <p:cNvSpPr txBox="1"/>
            <p:nvPr/>
          </p:nvSpPr>
          <p:spPr>
            <a:xfrm>
              <a:off x="10484935" y="177835"/>
              <a:ext cx="131786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Conclusion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B2F83180-81D8-4A5B-83FA-8D7CC6416E60}"/>
              </a:ext>
            </a:extLst>
          </p:cNvPr>
          <p:cNvGrpSpPr/>
          <p:nvPr/>
        </p:nvGrpSpPr>
        <p:grpSpPr>
          <a:xfrm>
            <a:off x="0" y="6366187"/>
            <a:ext cx="518003" cy="518003"/>
            <a:chOff x="0" y="6339996"/>
            <a:chExt cx="518003" cy="518003"/>
          </a:xfrm>
        </p:grpSpPr>
        <p:pic>
          <p:nvPicPr>
            <p:cNvPr id="27" name="Graphique 26" descr="Arbre à feuilles caduques">
              <a:extLst>
                <a:ext uri="{FF2B5EF4-FFF2-40B4-BE49-F238E27FC236}">
                  <a16:creationId xmlns:a16="http://schemas.microsoft.com/office/drawing/2014/main" id="{043EB72D-1EA5-403D-9660-50EB39ACF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0" y="6339996"/>
              <a:ext cx="518003" cy="518003"/>
            </a:xfrm>
            <a:prstGeom prst="rect">
              <a:avLst/>
            </a:prstGeom>
          </p:spPr>
        </p:pic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728E55B0-8123-427C-89D9-BBDCEF7530D2}"/>
                </a:ext>
              </a:extLst>
            </p:cNvPr>
            <p:cNvSpPr txBox="1"/>
            <p:nvPr/>
          </p:nvSpPr>
          <p:spPr>
            <a:xfrm>
              <a:off x="120982" y="635391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1851A6C7-A760-4DF3-8B19-92C1B6E4E80A}" type="slidenum">
                <a:rPr lang="fr-FR" sz="1400" b="1" cap="small" smtClean="0">
                  <a:solidFill>
                    <a:schemeClr val="bg1"/>
                  </a:solidFill>
                  <a:latin typeface="+mj-lt"/>
                </a:rPr>
                <a:pPr algn="ctr"/>
                <a:t>9</a:t>
              </a:fld>
              <a:endParaRPr lang="fr-FR" sz="1400" b="1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9A3583B9-D707-40A2-BB99-15A51867E2AE}"/>
              </a:ext>
            </a:extLst>
          </p:cNvPr>
          <p:cNvSpPr txBox="1"/>
          <p:nvPr/>
        </p:nvSpPr>
        <p:spPr>
          <a:xfrm>
            <a:off x="961052" y="1121167"/>
            <a:ext cx="3515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cap="small" dirty="0">
                <a:latin typeface="+mj-lt"/>
              </a:rPr>
              <a:t>Confrontation des résultats</a:t>
            </a:r>
            <a:endParaRPr lang="fr-FR" sz="2000" cap="small" dirty="0">
              <a:latin typeface="+mj-lt"/>
            </a:endParaRP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B0439349-77CF-4889-A721-BBB73BB594B7}"/>
              </a:ext>
            </a:extLst>
          </p:cNvPr>
          <p:cNvGrpSpPr/>
          <p:nvPr/>
        </p:nvGrpSpPr>
        <p:grpSpPr>
          <a:xfrm>
            <a:off x="624632" y="1931334"/>
            <a:ext cx="5181433" cy="3513119"/>
            <a:chOff x="624632" y="1763553"/>
            <a:chExt cx="5181433" cy="3513119"/>
          </a:xfrm>
        </p:grpSpPr>
        <p:pic>
          <p:nvPicPr>
            <p:cNvPr id="32" name="Image 31">
              <a:extLst>
                <a:ext uri="{FF2B5EF4-FFF2-40B4-BE49-F238E27FC236}">
                  <a16:creationId xmlns:a16="http://schemas.microsoft.com/office/drawing/2014/main" id="{A51B90D7-5FFB-4A46-A0D5-413DFC980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24632" y="1822384"/>
              <a:ext cx="5181433" cy="3454288"/>
            </a:xfrm>
            <a:prstGeom prst="rect">
              <a:avLst/>
            </a:prstGeom>
          </p:spPr>
        </p:pic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2D66ED04-6B94-4EEB-89DD-7429FB725C00}"/>
                </a:ext>
              </a:extLst>
            </p:cNvPr>
            <p:cNvSpPr txBox="1"/>
            <p:nvPr/>
          </p:nvSpPr>
          <p:spPr>
            <a:xfrm>
              <a:off x="2311799" y="1763553"/>
              <a:ext cx="1807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i="1" dirty="0"/>
                <a:t>RGB </a:t>
              </a:r>
              <a:r>
                <a:rPr lang="fr-FR" i="1" dirty="0" err="1"/>
                <a:t>from</a:t>
              </a:r>
              <a:r>
                <a:rPr lang="fr-FR" i="1" dirty="0"/>
                <a:t> scratch</a:t>
              </a:r>
            </a:p>
          </p:txBody>
        </p:sp>
      </p:grpSp>
      <p:sp>
        <p:nvSpPr>
          <p:cNvPr id="34" name="ZoneTexte 33">
            <a:extLst>
              <a:ext uri="{FF2B5EF4-FFF2-40B4-BE49-F238E27FC236}">
                <a16:creationId xmlns:a16="http://schemas.microsoft.com/office/drawing/2014/main" id="{4E814ADA-9760-4779-9289-2BE2B6E76A39}"/>
              </a:ext>
            </a:extLst>
          </p:cNvPr>
          <p:cNvSpPr txBox="1"/>
          <p:nvPr/>
        </p:nvSpPr>
        <p:spPr>
          <a:xfrm>
            <a:off x="8233203" y="1931334"/>
            <a:ext cx="1559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err="1"/>
              <a:t>Random</a:t>
            </a:r>
            <a:r>
              <a:rPr lang="fr-FR" i="1" dirty="0"/>
              <a:t> </a:t>
            </a:r>
            <a:r>
              <a:rPr lang="fr-FR" i="1" dirty="0" err="1"/>
              <a:t>forest</a:t>
            </a:r>
            <a:endParaRPr lang="fr-FR" i="1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7B17390E-6F2A-4233-B6C2-17C0081B5D43}"/>
              </a:ext>
            </a:extLst>
          </p:cNvPr>
          <p:cNvSpPr txBox="1"/>
          <p:nvPr/>
        </p:nvSpPr>
        <p:spPr>
          <a:xfrm>
            <a:off x="2838408" y="5301158"/>
            <a:ext cx="6515181" cy="7371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fr-FR" sz="2000" dirty="0">
                <a:latin typeface="+mj-lt"/>
              </a:rPr>
              <a:t>Il y a très peu de différence entre les deux </a:t>
            </a:r>
            <a:r>
              <a:rPr lang="fr-FR" sz="2000" i="1" dirty="0">
                <a:latin typeface="+mj-lt"/>
              </a:rPr>
              <a:t>validation </a:t>
            </a:r>
            <a:r>
              <a:rPr lang="fr-FR" sz="2000" i="1" dirty="0" err="1">
                <a:latin typeface="+mj-lt"/>
              </a:rPr>
              <a:t>accuracy</a:t>
            </a:r>
            <a:r>
              <a:rPr lang="fr-FR" sz="2000" i="1" dirty="0">
                <a:latin typeface="+mj-lt"/>
              </a:rPr>
              <a:t>.</a:t>
            </a:r>
            <a:endParaRPr lang="fr-FR" sz="2000" dirty="0">
              <a:latin typeface="+mj-lt"/>
            </a:endParaRPr>
          </a:p>
        </p:txBody>
      </p: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0C5A3F24-1292-4488-A1B3-780FEC61A274}"/>
              </a:ext>
            </a:extLst>
          </p:cNvPr>
          <p:cNvGrpSpPr/>
          <p:nvPr/>
        </p:nvGrpSpPr>
        <p:grpSpPr>
          <a:xfrm>
            <a:off x="6521921" y="2233391"/>
            <a:ext cx="5045104" cy="3112655"/>
            <a:chOff x="6521921" y="2166279"/>
            <a:chExt cx="5045104" cy="3112655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55753A52-F1ED-4164-BA91-9E2A6FE6849F}"/>
                </a:ext>
              </a:extLst>
            </p:cNvPr>
            <p:cNvGrpSpPr/>
            <p:nvPr/>
          </p:nvGrpSpPr>
          <p:grpSpPr>
            <a:xfrm>
              <a:off x="6811860" y="2403984"/>
              <a:ext cx="4755165" cy="2874950"/>
              <a:chOff x="6811860" y="2538208"/>
              <a:chExt cx="4755165" cy="2874950"/>
            </a:xfrm>
          </p:grpSpPr>
          <p:pic>
            <p:nvPicPr>
              <p:cNvPr id="10" name="Image 9">
                <a:extLst>
                  <a:ext uri="{FF2B5EF4-FFF2-40B4-BE49-F238E27FC236}">
                    <a16:creationId xmlns:a16="http://schemas.microsoft.com/office/drawing/2014/main" id="{C835F005-915D-441E-A87A-5983EE23E6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811860" y="3370325"/>
                <a:ext cx="4755165" cy="2042833"/>
              </a:xfrm>
              <a:prstGeom prst="rect">
                <a:avLst/>
              </a:prstGeom>
            </p:spPr>
          </p:pic>
          <p:pic>
            <p:nvPicPr>
              <p:cNvPr id="22" name="Image 21">
                <a:extLst>
                  <a:ext uri="{FF2B5EF4-FFF2-40B4-BE49-F238E27FC236}">
                    <a16:creationId xmlns:a16="http://schemas.microsoft.com/office/drawing/2014/main" id="{4E0E6D5C-5E91-4B4F-88E1-DE8DCDBF2E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11860" y="2538208"/>
                <a:ext cx="4755165" cy="845746"/>
              </a:xfrm>
              <a:prstGeom prst="rect">
                <a:avLst/>
              </a:prstGeom>
            </p:spPr>
          </p:pic>
        </p:grpSp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3980F19A-6842-4B92-BEFD-CD17416B57A3}"/>
                </a:ext>
              </a:extLst>
            </p:cNvPr>
            <p:cNvGrpSpPr/>
            <p:nvPr/>
          </p:nvGrpSpPr>
          <p:grpSpPr>
            <a:xfrm>
              <a:off x="6521921" y="2166279"/>
              <a:ext cx="1805792" cy="1122453"/>
              <a:chOff x="6521921" y="2166279"/>
              <a:chExt cx="1805792" cy="1122453"/>
            </a:xfrm>
          </p:grpSpPr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A9766411-893F-4C46-BDA3-C15253FE70EF}"/>
                  </a:ext>
                </a:extLst>
              </p:cNvPr>
              <p:cNvSpPr txBox="1"/>
              <p:nvPr/>
            </p:nvSpPr>
            <p:spPr>
              <a:xfrm>
                <a:off x="6521921" y="2550068"/>
                <a:ext cx="28993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b="1" dirty="0">
                    <a:latin typeface="Consolas" panose="020B0609020204030204" pitchFamily="49" charset="0"/>
                  </a:rPr>
                  <a:t>0</a:t>
                </a:r>
                <a:br>
                  <a:rPr lang="fr-FR" sz="1400" b="1" dirty="0">
                    <a:latin typeface="Consolas" panose="020B0609020204030204" pitchFamily="49" charset="0"/>
                  </a:rPr>
                </a:br>
                <a:r>
                  <a:rPr lang="fr-FR" sz="1400" b="1" dirty="0">
                    <a:latin typeface="Consolas" panose="020B0609020204030204" pitchFamily="49" charset="0"/>
                  </a:rPr>
                  <a:t>1</a:t>
                </a:r>
                <a:br>
                  <a:rPr lang="fr-FR" sz="1400" b="1" dirty="0">
                    <a:latin typeface="Consolas" panose="020B0609020204030204" pitchFamily="49" charset="0"/>
                  </a:rPr>
                </a:br>
                <a:r>
                  <a:rPr lang="fr-FR" sz="1400" b="1" dirty="0">
                    <a:latin typeface="Consolas" panose="020B0609020204030204" pitchFamily="49" charset="0"/>
                  </a:rPr>
                  <a:t>2</a:t>
                </a:r>
              </a:p>
            </p:txBody>
          </p:sp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3170F46B-C0D6-417E-B7FE-048136C9356B}"/>
                  </a:ext>
                </a:extLst>
              </p:cNvPr>
              <p:cNvSpPr txBox="1"/>
              <p:nvPr/>
            </p:nvSpPr>
            <p:spPr>
              <a:xfrm>
                <a:off x="7136223" y="2166279"/>
                <a:ext cx="11914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b="1" dirty="0">
                    <a:latin typeface="Consolas" panose="020B0609020204030204" pitchFamily="49" charset="0"/>
                  </a:rPr>
                  <a:t>0   1   2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029481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1055</Words>
  <Application>Microsoft Office PowerPoint</Application>
  <PresentationFormat>Grand écran</PresentationFormat>
  <Paragraphs>183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 Cottais</dc:creator>
  <cp:lastModifiedBy>Pierre Cottais</cp:lastModifiedBy>
  <cp:revision>67</cp:revision>
  <dcterms:created xsi:type="dcterms:W3CDTF">2021-10-19T08:49:30Z</dcterms:created>
  <dcterms:modified xsi:type="dcterms:W3CDTF">2021-10-22T13:54:34Z</dcterms:modified>
</cp:coreProperties>
</file>