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80E6-361F-47D8-9815-963620CFFA3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6064-A699-4060-ADA2-4AAB8110F17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BD6E-1DFB-4915-9EA5-510E0E33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EEF-C079-441F-916B-273ADEB4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AFAE-B42C-423E-AD76-E2535D1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2526-4237-4555-B4CD-EA8CD4C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6984B-B853-4DB9-80BA-79AE1D2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732F6-7ADE-4E65-8F33-12D32E2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7C27A-7B45-4A07-9CB5-551BA2C2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839C0-AC9C-400D-AC67-9303AAF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BEA9B-666A-4F66-B45D-37A7F5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22AD-CF04-441C-98DD-DAE0F63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408CD5-C762-4675-B582-FC734E32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BBAEB-B0C6-49AB-B0B9-0196199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ACFF2-2CBF-4791-A6B9-0E687E8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D032-FA73-4E83-A57D-6E63C9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86723-BE75-4199-B900-F49BAD8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6229-1780-4066-A918-97A65016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0FC0-527C-4605-8124-611209E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AAC31-9478-4CDF-8A2B-A724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B9999-6AB3-42BD-A796-7A3B3D1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105D9-1EEC-4FF5-AA00-839C954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70C-6583-4DD2-AC42-7C15D8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E456C-D5BB-438B-BAEC-F266A23E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680E3-CFE5-4125-91BB-B4CCF9D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6FF8C-49D0-477D-AC4B-4061C014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AEEE-58A2-457B-8DCF-07E6C5C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CF2C-B7CA-41B7-B1A2-F9999B2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B54D-70CE-429D-976E-F9930737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37B27-DBC3-4456-B4DD-76B0FCC3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49DD-F763-4860-909F-39DF45D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DE755-CDED-4BE1-9E21-F388691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0BAB-69ED-4BA9-8790-7520A1F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3F5A-526B-47FE-9F14-AB4DEA96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ACF6E-9918-41AA-8D52-6A799EAE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6FD0-49B6-4672-BED4-C3DA008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67549D-473E-426A-A238-E2D34EF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8E523-42FA-4206-B798-9C6350214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87FCB-43E3-474C-A0D4-A42048E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05B36-6554-4A56-A9AD-C9C7034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A1605-A59B-43A2-9E00-7AE9EBE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7C25-6120-4DA3-8D3B-B51BEC6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8A196-1474-493B-AA39-5F7CD6E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47C9-E808-4BA3-8031-6883108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B8C49-1B07-463F-BB4E-0E1344D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168E7-9787-4EB0-9CC5-A7E57846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F5BEE-ACDD-4632-A028-3CDF193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25650-25C4-4ACF-9E39-03E2FD2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1324-F373-45E9-B15B-3CBB52E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758E-043D-4850-8F82-81ECA517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12FAF-F96B-478A-991B-C4FC0CF9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4CA0-E9F6-42D5-941C-E1066A0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465B3-6117-40F2-8310-51BF48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7E459-748E-41A8-B6D4-140593E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0E49-7029-4AA7-A59E-E62B848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6A0D-E8B4-4E75-B3E9-1559E8D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F3E45-CB07-4D63-AFF5-5560F55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EC5B-FD47-4C4D-B8DA-CD4816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9AB6A-8FAC-4948-9C1E-3FD84B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F0635-E4B7-4014-B7F5-7178EAD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26085-C9ED-4B73-9142-EF571A79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A6454-5590-4FD9-89EC-FDE25B8C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587EC-49A2-4E06-BED6-97CAD7DB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5F860-DD71-4078-BA5B-0E7138E4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0C40A-28AD-4BF7-9640-135FF7EC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bThCXjZFM&amp;list=PLMrJAkhIeNNSVjnsviglFoY2nXildDCc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D%C3%A9composition_en_valeurs_singuli%C3%A8res" TargetMode="External"/><Relationship Id="rId4" Type="http://schemas.openxmlformats.org/officeDocument/2006/relationships/hyperlink" Target="https://arxiv.org/pdf/1608.02148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1875092" y="1693720"/>
            <a:ext cx="84418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Décomposition en valeurs singulières randomisée [RSVD]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A0F39725-B6A6-44A2-8FD6-785B1D85CAD2}"/>
              </a:ext>
            </a:extLst>
          </p:cNvPr>
          <p:cNvSpPr txBox="1"/>
          <p:nvPr/>
        </p:nvSpPr>
        <p:spPr>
          <a:xfrm>
            <a:off x="703349" y="2217428"/>
            <a:ext cx="2936188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Décomposition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Réduction 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UΛV’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σ</a:t>
            </a:r>
            <a:r>
              <a:rPr lang="fr-FR" i="1" baseline="-25000" dirty="0" err="1"/>
              <a:t>r</a:t>
            </a:r>
            <a:r>
              <a:rPr lang="fr-FR" dirty="0"/>
              <a:t> décroissants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4044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Rappels sur la décomposition en valeurs singulières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12373"/>
            <a:ext cx="9367707" cy="461665"/>
            <a:chOff x="703349" y="12373"/>
            <a:chExt cx="9367707" cy="46166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12373"/>
              <a:ext cx="16995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400" b="1" cap="small" dirty="0">
                  <a:solidFill>
                    <a:schemeClr val="bg1"/>
                  </a:solidFill>
                </a:rPr>
                <a:t>Rappels SVD</a:t>
              </a:r>
              <a:endParaRPr lang="en-GB" sz="2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1150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en grande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du 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Approximation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Sélection aléatoire de certaines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aléatoire</a:t>
            </a:r>
          </a:p>
        </p:txBody>
      </p:sp>
    </p:spTree>
    <p:extLst>
      <p:ext uri="{BB962C8B-B14F-4D97-AF65-F5344CB8AC3E}">
        <p14:creationId xmlns:p14="http://schemas.microsoft.com/office/powerpoint/2010/main" val="4129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52375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/>
              <a:t>Power </a:t>
            </a:r>
            <a:r>
              <a:rPr lang="fr-FR" sz="2800" i="1" cap="small" dirty="0" err="1"/>
              <a:t>iterations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</a:t>
            </a:r>
            <a:r>
              <a:rPr lang="fr-FR" sz="2800" i="1" cap="small" dirty="0" err="1"/>
              <a:t>oversampling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397AC-DE00-4379-BEED-171FEF64A22A}"/>
              </a:ext>
            </a:extLst>
          </p:cNvPr>
          <p:cNvSpPr txBox="1"/>
          <p:nvPr/>
        </p:nvSpPr>
        <p:spPr>
          <a:xfrm>
            <a:off x="703349" y="2217428"/>
            <a:ext cx="604332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augmentation de la sélection aléatoire des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Passage de X à la puissance </a:t>
            </a:r>
            <a:r>
              <a:rPr lang="fr-FR" i="1" dirty="0"/>
              <a:t>q</a:t>
            </a:r>
            <a:r>
              <a:rPr lang="fr-FR" dirty="0"/>
              <a:t>*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Diminution rapide des valeurs singulières [</a:t>
            </a:r>
            <a:r>
              <a:rPr lang="fr-FR" i="1" dirty="0" err="1"/>
              <a:t>σ</a:t>
            </a:r>
            <a:r>
              <a:rPr lang="fr-FR" i="1" baseline="-25000" dirty="0" err="1"/>
              <a:t>r</a:t>
            </a:r>
            <a:r>
              <a:rPr lang="fr-FR" dirty="0"/>
              <a:t>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B206D1-F899-4FDC-BE2E-87B3D2FAB802}"/>
              </a:ext>
            </a:extLst>
          </p:cNvPr>
          <p:cNvSpPr txBox="1"/>
          <p:nvPr/>
        </p:nvSpPr>
        <p:spPr>
          <a:xfrm>
            <a:off x="531084" y="5513831"/>
            <a:ext cx="1753109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*</a:t>
            </a:r>
            <a:r>
              <a:rPr lang="fr-FR" sz="1400" dirty="0"/>
              <a:t>nombre d’itérations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6FF534-D553-44F6-B3FF-F507F1F0CEDE}"/>
              </a:ext>
            </a:extLst>
          </p:cNvPr>
          <p:cNvSpPr txBox="1"/>
          <p:nvPr/>
        </p:nvSpPr>
        <p:spPr>
          <a:xfrm>
            <a:off x="8015367" y="2286357"/>
            <a:ext cx="3601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latin typeface="Consolas" panose="020B0609020204030204" pitchFamily="49" charset="0"/>
              </a:rPr>
              <a:t>[inclure un graphique des valeurs de </a:t>
            </a:r>
            <a:r>
              <a:rPr lang="fr-FR" sz="1400" i="1" dirty="0" err="1"/>
              <a:t>σ</a:t>
            </a:r>
            <a:r>
              <a:rPr lang="fr-FR" sz="1400" i="1" baseline="-25000" dirty="0" err="1"/>
              <a:t>r</a:t>
            </a:r>
            <a:r>
              <a:rPr lang="fr-FR" sz="1400" dirty="0">
                <a:latin typeface="Consolas" panose="020B0609020204030204" pitchFamily="49" charset="0"/>
              </a:rPr>
              <a:t> selon les </a:t>
            </a:r>
            <a:r>
              <a:rPr lang="fr-FR" sz="1400" i="1" dirty="0">
                <a:latin typeface="Consolas" panose="020B0609020204030204" pitchFamily="49" charset="0"/>
              </a:rPr>
              <a:t>power </a:t>
            </a:r>
            <a:r>
              <a:rPr lang="fr-FR" sz="1400" i="1" dirty="0" err="1">
                <a:latin typeface="Consolas" panose="020B0609020204030204" pitchFamily="49" charset="0"/>
              </a:rPr>
              <a:t>iterations</a:t>
            </a:r>
            <a:r>
              <a:rPr lang="fr-FR" sz="1400" i="1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comme celui ci-dessous]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6E552-FC34-4A98-80E9-346C8B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61" y="3760446"/>
            <a:ext cx="2699657" cy="17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117751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Exemple d’application avec R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819455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607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12999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Sources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91481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en-GB" i="1" dirty="0"/>
              <a:t>Singular Value Decomposition</a:t>
            </a:r>
            <a:r>
              <a:rPr lang="fr-FR" dirty="0"/>
              <a:t> »</a:t>
            </a:r>
            <a:r>
              <a:rPr lang="en-GB" i="1" dirty="0"/>
              <a:t> </a:t>
            </a:r>
            <a:r>
              <a:rPr lang="en-GB" dirty="0"/>
              <a:t>par Steven L. Brunton [YouTube]</a:t>
            </a:r>
          </a:p>
          <a:p>
            <a:r>
              <a:rPr lang="en-GB" sz="1400" i="1" dirty="0">
                <a:solidFill>
                  <a:srgbClr val="4D85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https://www.youtube.com/watch?v=gXbThCXjZFM&amp;list=PLMrJAkhIeNNSVjnsviglFoY2nXildDCcv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Randomized Matrix Decompositions Using 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 Brunton,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Erichson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Voronin [PDF]</a:t>
            </a:r>
            <a:endParaRPr lang="en-GB" sz="1400" i="1" dirty="0"/>
          </a:p>
          <a:p>
            <a:r>
              <a:rPr lang="en-GB" sz="1400" i="1" dirty="0">
                <a:solidFill>
                  <a:srgbClr val="4D85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https://arxiv.org/pdf/1608.02148.pdf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Décomposition en valeurs singulières » [Wikipédia]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https://fr.wikipedia.org/wiki/D%C3%A9composition_en_valeurs_singuli%C3%A8res</a:t>
            </a: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4021714" y="1693720"/>
            <a:ext cx="4148592" cy="954107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Merci pour votre attention.</a:t>
            </a:r>
          </a:p>
          <a:p>
            <a:pPr algn="ctr"/>
            <a:r>
              <a:rPr lang="fr-FR" sz="2800" cap="small" dirty="0"/>
              <a:t>Avez-vous des questions ?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65</cp:revision>
  <dcterms:created xsi:type="dcterms:W3CDTF">2021-10-26T15:03:17Z</dcterms:created>
  <dcterms:modified xsi:type="dcterms:W3CDTF">2021-10-26T19:46:03Z</dcterms:modified>
</cp:coreProperties>
</file>