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7" r:id="rId5"/>
    <p:sldId id="264" r:id="rId6"/>
    <p:sldId id="265" r:id="rId7"/>
    <p:sldId id="268" r:id="rId8"/>
    <p:sldId id="269" r:id="rId9"/>
    <p:sldId id="272" r:id="rId10"/>
    <p:sldId id="273" r:id="rId11"/>
    <p:sldId id="271" r:id="rId12"/>
    <p:sldId id="266" r:id="rId13"/>
    <p:sldId id="26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80E6-361F-47D8-9815-963620CFFA31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6064-A699-4060-ADA2-4AAB8110F17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FBD6E-1DFB-4915-9EA5-510E0E33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E30EEF-C079-441F-916B-273ADEB4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4AFAE-B42C-423E-AD76-E2535D1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62526-4237-4555-B4CD-EA8CD4CF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6984B-B853-4DB9-80BA-79AE1D2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732F6-7ADE-4E65-8F33-12D32E2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7C27A-7B45-4A07-9CB5-551BA2C2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839C0-AC9C-400D-AC67-9303AAF5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BEA9B-666A-4F66-B45D-37A7F5C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022AD-CF04-441C-98DD-DAE0F63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408CD5-C762-4675-B582-FC734E32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BBAEB-B0C6-49AB-B0B9-01961992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ACFF2-2CBF-4791-A6B9-0E687E8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5D032-FA73-4E83-A57D-6E63C9F5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86723-BE75-4199-B900-F49BAD8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6229-1780-4066-A918-97A65016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0FC0-527C-4605-8124-611209E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AAC31-9478-4CDF-8A2B-A724ADF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B9999-6AB3-42BD-A796-7A3B3D1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105D9-1EEC-4FF5-AA00-839C954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370C-6583-4DD2-AC42-7C15D80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5E456C-D5BB-438B-BAEC-F266A23E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680E3-CFE5-4125-91BB-B4CCF9D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6FF8C-49D0-477D-AC4B-4061C014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FAEEE-58A2-457B-8DCF-07E6C5C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CF2C-B7CA-41B7-B1A2-F9999B22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B54D-70CE-429D-976E-F9930737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37B27-DBC3-4456-B4DD-76B0FCC3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BB49DD-F763-4860-909F-39DF45D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DE755-CDED-4BE1-9E21-F3886917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0BAB-69ED-4BA9-8790-7520A1F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3F5A-526B-47FE-9F14-AB4DEA96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ACF6E-9918-41AA-8D52-6A799EAE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D6FD0-49B6-4672-BED4-C3DA008F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67549D-473E-426A-A238-E2D34EFF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8E523-42FA-4206-B798-9C6350214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987FCB-43E3-474C-A0D4-A42048E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05B36-6554-4A56-A9AD-C9C7034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A1605-A59B-43A2-9E00-7AE9EBE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D7C25-6120-4DA3-8D3B-B51BEC66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8A196-1474-493B-AA39-5F7CD6E4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647C9-E808-4BA3-8031-6883108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BB8C49-1B07-463F-BB4E-0E1344D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9168E7-9787-4EB0-9CC5-A7E57846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F5BEE-ACDD-4632-A028-3CDF193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25650-25C4-4ACF-9E39-03E2FD2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1324-F373-45E9-B15B-3CBB52E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758E-043D-4850-8F82-81ECA517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12FAF-F96B-478A-991B-C4FC0CF9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D4CA0-E9F6-42D5-941C-E1066A0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465B3-6117-40F2-8310-51BF48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7E459-748E-41A8-B6D4-140593E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0E49-7029-4AA7-A59E-E62B8481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6A0D-E8B4-4E75-B3E9-1559E8D8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F3E45-CB07-4D63-AFF5-5560F555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7EC5B-FD47-4C4D-B8DA-CD48168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9AB6A-8FAC-4948-9C1E-3FD84B3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F0635-E4B7-4014-B7F5-7178EAD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26085-C9ED-4B73-9142-EF571A79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A6454-5590-4FD9-89EC-FDE25B8C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587EC-49A2-4E06-BED6-97CAD7DB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5F860-DD71-4078-BA5B-0E7138E4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0C40A-28AD-4BF7-9640-135FF7EC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bThCXjZFM&amp;list=PLMrJAkhIeNNSVjnsviglFoY2nXildDCc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asill/RSVD.git" TargetMode="External"/><Relationship Id="rId5" Type="http://schemas.openxmlformats.org/officeDocument/2006/relationships/hyperlink" Target="https://husson.github.io/img/cours_AnaDo_M2_intro.pdf" TargetMode="External"/><Relationship Id="rId4" Type="http://schemas.openxmlformats.org/officeDocument/2006/relationships/hyperlink" Target="https://arxiv.org/pdf/1608.02148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2015868" y="1693720"/>
            <a:ext cx="81602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Décomposition en valeurs singulières randomisée (RSVD)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995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F0C0D-0584-42A2-964E-68AA8DD827E1}"/>
              </a:ext>
            </a:extLst>
          </p:cNvPr>
          <p:cNvSpPr txBox="1"/>
          <p:nvPr/>
        </p:nvSpPr>
        <p:spPr>
          <a:xfrm>
            <a:off x="703349" y="2217428"/>
            <a:ext cx="6086538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p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/>
              <a:t>q (1 et </a:t>
            </a:r>
            <a:r>
              <a:rPr lang="fr-FR" i="1" dirty="0"/>
              <a:t>5) </a:t>
            </a:r>
            <a:r>
              <a:rPr lang="fr-FR" i="1" dirty="0">
                <a:sym typeface="Wingdings" panose="05000000000000000000" pitchFamily="2" charset="2"/>
              </a:rPr>
              <a:t></a:t>
            </a:r>
            <a:r>
              <a:rPr lang="fr-FR" i="1" dirty="0"/>
              <a:t> </a:t>
            </a:r>
            <a:r>
              <a:rPr lang="fr-FR" dirty="0">
                <a:sym typeface="Wingdings" panose="05000000000000000000" pitchFamily="2" charset="2"/>
              </a:rPr>
              <a:t>Augmente le </a:t>
            </a:r>
            <a:r>
              <a:rPr lang="fr-FR" i="1" dirty="0" err="1">
                <a:sym typeface="Wingdings" panose="05000000000000000000" pitchFamily="2" charset="2"/>
              </a:rPr>
              <a:t>computing</a:t>
            </a:r>
            <a:r>
              <a:rPr lang="fr-FR" i="1" dirty="0">
                <a:sym typeface="Wingdings" panose="05000000000000000000" pitchFamily="2" charset="2"/>
              </a:rPr>
              <a:t> time</a:t>
            </a:r>
            <a:r>
              <a:rPr lang="fr-FR" dirty="0">
                <a:sym typeface="Wingdings" panose="05000000000000000000" pitchFamily="2" charset="2"/>
              </a:rPr>
              <a:t>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mais affine les valeurs singulières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Comparaison des valeurs singulières de </a:t>
            </a:r>
            <a:r>
              <a:rPr lang="fr-FR" i="1" dirty="0"/>
              <a:t>Λ 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057D1A-3154-45A7-AC8B-8D9C4B212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r="3263"/>
          <a:stretch/>
        </p:blipFill>
        <p:spPr>
          <a:xfrm>
            <a:off x="7105475" y="2400217"/>
            <a:ext cx="4383176" cy="29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995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CA470C22-EB45-41C6-9348-34ED20DBB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r="3263"/>
          <a:stretch/>
        </p:blipFill>
        <p:spPr>
          <a:xfrm>
            <a:off x="7105475" y="2400217"/>
            <a:ext cx="4383176" cy="297315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DAF000E-17AA-4600-B8B9-C972BAA33DDE}"/>
              </a:ext>
            </a:extLst>
          </p:cNvPr>
          <p:cNvSpPr txBox="1"/>
          <p:nvPr/>
        </p:nvSpPr>
        <p:spPr>
          <a:xfrm>
            <a:off x="703349" y="2217428"/>
            <a:ext cx="6033639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p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/>
              <a:t>q (1 </a:t>
            </a:r>
            <a:r>
              <a:rPr lang="fr-FR" i="1" dirty="0"/>
              <a:t>et 5)</a:t>
            </a:r>
            <a:r>
              <a:rPr lang="fr-FR" i="1" dirty="0">
                <a:sym typeface="Wingdings" panose="05000000000000000000" pitchFamily="2" charset="2"/>
              </a:rPr>
              <a:t>  </a:t>
            </a:r>
            <a:r>
              <a:rPr lang="fr-FR" dirty="0">
                <a:sym typeface="Wingdings" panose="05000000000000000000" pitchFamily="2" charset="2"/>
              </a:rPr>
              <a:t>Augmente le </a:t>
            </a:r>
            <a:r>
              <a:rPr lang="fr-FR" i="1" dirty="0" err="1">
                <a:sym typeface="Wingdings" panose="05000000000000000000" pitchFamily="2" charset="2"/>
              </a:rPr>
              <a:t>computing</a:t>
            </a:r>
            <a:r>
              <a:rPr lang="fr-FR" i="1" dirty="0">
                <a:sym typeface="Wingdings" panose="05000000000000000000" pitchFamily="2" charset="2"/>
              </a:rPr>
              <a:t> tim</a:t>
            </a:r>
            <a:r>
              <a:rPr lang="fr-FR" dirty="0">
                <a:sym typeface="Wingdings" panose="05000000000000000000" pitchFamily="2" charset="2"/>
              </a:rPr>
              <a:t>e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mais affine les valeurs singulières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Comparaison des valeurs singulières de </a:t>
            </a:r>
            <a:r>
              <a:rPr lang="fr-FR" i="1" dirty="0"/>
              <a:t>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58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12999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Sources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91481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en-GB" i="1" dirty="0"/>
              <a:t>Singular Value Decomposition</a:t>
            </a:r>
            <a:r>
              <a:rPr lang="fr-FR" dirty="0"/>
              <a:t> »</a:t>
            </a:r>
            <a:r>
              <a:rPr lang="en-GB" i="1" dirty="0"/>
              <a:t> </a:t>
            </a:r>
            <a:r>
              <a:rPr lang="en-GB" dirty="0"/>
              <a:t>par Steven L. Brunton [YouTube]</a:t>
            </a:r>
          </a:p>
          <a:p>
            <a:r>
              <a:rPr lang="en-GB" sz="1400" i="1" dirty="0">
                <a:solidFill>
                  <a:srgbClr val="4D85A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https://www.youtube.com/watch?v=gXbThCXjZFM&amp;list=PLMrJAkhIeNNSVjnsviglFoY2nXildDCcv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Randomized Matrix Decompositions Using 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 Brunton,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Erichson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Kutz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Voronin [PDF]</a:t>
            </a:r>
            <a:endParaRPr lang="en-GB" sz="1400" i="1" dirty="0"/>
          </a:p>
          <a:p>
            <a:r>
              <a:rPr lang="en-GB" sz="1400" i="1" dirty="0">
                <a:solidFill>
                  <a:srgbClr val="4D85A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https://arxiv.org/pdf/1608.02148.pdf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Décomposition en valeurs singulières (SVD) » par F. Husson [PDF]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https://husson.github.io/img/cours_AnaDo_M2_intro.pdf</a:t>
            </a:r>
            <a:endParaRPr lang="fr-FR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 git du projet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https://github.com/Easill/RSVD.git</a:t>
            </a: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4021714" y="1693720"/>
            <a:ext cx="4148592" cy="954107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Merci pour votre attention.</a:t>
            </a:r>
          </a:p>
          <a:p>
            <a:pPr algn="ctr"/>
            <a:r>
              <a:rPr lang="fr-FR" sz="2800" cap="small" dirty="0"/>
              <a:t>Avez-vous des questions ?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3184290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Les commandes utiles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4147033" cy="2186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rgbClr val="4D85AC"/>
                </a:solidFill>
              </a:rPr>
              <a:t>rsvd</a:t>
            </a:r>
            <a:r>
              <a:rPr lang="fr-FR" sz="1400" i="1" dirty="0">
                <a:solidFill>
                  <a:srgbClr val="4D85AC"/>
                </a:solidFill>
              </a:rPr>
              <a:t>(matrice, rang, power </a:t>
            </a:r>
            <a:r>
              <a:rPr lang="fr-FR" sz="1400" i="1" dirty="0" err="1">
                <a:solidFill>
                  <a:srgbClr val="4D85AC"/>
                </a:solidFill>
              </a:rPr>
              <a:t>iteration</a:t>
            </a:r>
            <a:r>
              <a:rPr lang="fr-FR" sz="1400" i="1" dirty="0">
                <a:solidFill>
                  <a:srgbClr val="4D85AC"/>
                </a:solidFill>
              </a:rPr>
              <a:t>, </a:t>
            </a:r>
            <a:r>
              <a:rPr lang="fr-FR" sz="1400" i="1" dirty="0" err="1">
                <a:solidFill>
                  <a:srgbClr val="4D85AC"/>
                </a:solidFill>
              </a:rPr>
              <a:t>oversampling</a:t>
            </a:r>
            <a:r>
              <a:rPr lang="fr-FR" sz="1400" i="1" dirty="0">
                <a:solidFill>
                  <a:srgbClr val="4D85AC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rgbClr val="4D85AC"/>
                </a:solidFill>
              </a:rPr>
              <a:t>svd</a:t>
            </a:r>
            <a:r>
              <a:rPr lang="fr-FR" sz="1400" i="1" dirty="0">
                <a:solidFill>
                  <a:srgbClr val="4D85AC"/>
                </a:solidFill>
              </a:rPr>
              <a:t>(matrice)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rgbClr val="4D85AC"/>
                </a:solidFill>
              </a:rPr>
              <a:t>rnorm</a:t>
            </a:r>
            <a:r>
              <a:rPr lang="fr-FR" sz="1400" i="1" dirty="0">
                <a:solidFill>
                  <a:srgbClr val="4D85AC"/>
                </a:solidFill>
              </a:rPr>
              <a:t>() pour générer des données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>
                <a:solidFill>
                  <a:srgbClr val="4D85AC"/>
                </a:solidFill>
              </a:rPr>
              <a:t>raster() pour l’import d’une photo en matrice</a:t>
            </a:r>
          </a:p>
          <a:p>
            <a:pPr>
              <a:lnSpc>
                <a:spcPct val="200000"/>
              </a:lnSpc>
            </a:pP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A0F39725-B6A6-44A2-8FD6-785B1D85CAD2}"/>
              </a:ext>
            </a:extLst>
          </p:cNvPr>
          <p:cNvSpPr txBox="1"/>
          <p:nvPr/>
        </p:nvSpPr>
        <p:spPr>
          <a:xfrm>
            <a:off x="703349" y="2217428"/>
            <a:ext cx="4167744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Décomposition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85AC"/>
                </a:solidFill>
              </a:rPr>
              <a:t>Réduction</a:t>
            </a:r>
            <a:r>
              <a:rPr lang="fr-FR" dirty="0"/>
              <a:t> 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X = UΛV’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Valeurs singulières σ</a:t>
            </a:r>
            <a:r>
              <a:rPr lang="fr-FR" i="1" baseline="-25000" dirty="0"/>
              <a:t>1, …, m</a:t>
            </a:r>
            <a:r>
              <a:rPr lang="fr-FR" dirty="0"/>
              <a:t> </a:t>
            </a:r>
            <a:r>
              <a:rPr lang="fr-FR" dirty="0">
                <a:solidFill>
                  <a:srgbClr val="4D85AC"/>
                </a:solidFill>
              </a:rPr>
              <a:t>décroissantes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40441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Rappels sur la décomposition en valeurs singulières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12373"/>
            <a:ext cx="9367707" cy="461665"/>
            <a:chOff x="703349" y="12373"/>
            <a:chExt cx="9367707" cy="46166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12373"/>
              <a:ext cx="16995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400" b="1" cap="small" dirty="0">
                  <a:solidFill>
                    <a:schemeClr val="bg1"/>
                  </a:solidFill>
                </a:rPr>
                <a:t>Rappels SVD</a:t>
              </a:r>
              <a:endParaRPr lang="en-GB" sz="2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4C14CBD-63FA-475E-B75A-2E749E20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40" y="2024459"/>
            <a:ext cx="6656035" cy="25979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3061F11-F37C-482C-A3D9-9CF7A8EF7291}"/>
              </a:ext>
            </a:extLst>
          </p:cNvPr>
          <p:cNvSpPr txBox="1"/>
          <p:nvPr/>
        </p:nvSpPr>
        <p:spPr>
          <a:xfrm>
            <a:off x="6288660" y="4529923"/>
            <a:ext cx="438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« Décomposition en valeurs singulières » par F. Husson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40085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03572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Décomposition en valeurs singulières randomisée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42076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en grande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du </a:t>
            </a:r>
            <a:r>
              <a:rPr lang="fr-FR" dirty="0">
                <a:solidFill>
                  <a:srgbClr val="4D85AC"/>
                </a:solidFill>
              </a:rPr>
              <a:t>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Approximation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Structure de </a:t>
            </a:r>
            <a:r>
              <a:rPr lang="fr-FR" dirty="0">
                <a:solidFill>
                  <a:srgbClr val="4D85AC"/>
                </a:solidFill>
              </a:rPr>
              <a:t>bas rang </a:t>
            </a:r>
            <a:r>
              <a:rPr lang="fr-FR" i="1" dirty="0"/>
              <a:t>k</a:t>
            </a:r>
            <a:r>
              <a:rPr lang="fr-FR" dirty="0"/>
              <a:t> tel que </a:t>
            </a:r>
            <a:r>
              <a:rPr lang="fr-FR" i="1" dirty="0"/>
              <a:t>X ≈ </a:t>
            </a:r>
            <a:r>
              <a:rPr lang="fr-FR" i="1" dirty="0" err="1"/>
              <a:t>U</a:t>
            </a:r>
            <a:r>
              <a:rPr lang="fr-FR" i="1" baseline="-25000" dirty="0" err="1"/>
              <a:t>k</a:t>
            </a:r>
            <a:r>
              <a:rPr lang="fr-FR" i="1" dirty="0" err="1"/>
              <a:t>Λ</a:t>
            </a:r>
            <a:r>
              <a:rPr lang="fr-FR" i="1" baseline="-25000" dirty="0" err="1"/>
              <a:t>k</a:t>
            </a:r>
            <a:r>
              <a:rPr lang="fr-FR" i="1" dirty="0" err="1"/>
              <a:t>V</a:t>
            </a:r>
            <a:r>
              <a:rPr lang="fr-FR" i="1" baseline="-25000" dirty="0" err="1"/>
              <a:t>k</a:t>
            </a:r>
            <a:r>
              <a:rPr lang="fr-FR" i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9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5161434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Étapes de décomposition matricielle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36177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Projection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</a:t>
            </a:r>
            <a:r>
              <a:rPr lang="fr-FR" i="1" dirty="0"/>
              <a:t>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Base orthonormée </a:t>
            </a:r>
            <a:r>
              <a:rPr lang="fr-FR" i="1" dirty="0"/>
              <a:t>Q </a:t>
            </a:r>
            <a:r>
              <a:rPr lang="fr-FR" dirty="0"/>
              <a:t>(décomposition QR)</a:t>
            </a:r>
            <a:endParaRPr lang="fr-FR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SVD sur </a:t>
            </a:r>
            <a:r>
              <a:rPr lang="fr-FR" i="1" dirty="0"/>
              <a:t>Q’X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i="1" dirty="0"/>
              <a:t>Y = U</a:t>
            </a:r>
            <a:r>
              <a:rPr lang="fr-FR" i="1" baseline="-25000" dirty="0"/>
              <a:t>Y</a:t>
            </a:r>
            <a:r>
              <a:rPr lang="fr-FR" i="1" dirty="0">
                <a:solidFill>
                  <a:srgbClr val="4D85AC"/>
                </a:solidFill>
              </a:rPr>
              <a:t>ΛV’</a:t>
            </a: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U</a:t>
            </a:r>
            <a:r>
              <a:rPr lang="fr-FR" i="1" baseline="-25000" dirty="0" err="1"/>
              <a:t>x</a:t>
            </a:r>
            <a:r>
              <a:rPr lang="fr-FR" i="1" dirty="0"/>
              <a:t> = QU</a:t>
            </a:r>
            <a:r>
              <a:rPr lang="fr-FR" i="1" baseline="-25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199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94445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r>
              <a:rPr lang="fr-FR" sz="2800" i="1" cap="small" dirty="0"/>
              <a:t> 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397AC-DE00-4379-BEED-171FEF64A22A}"/>
              </a:ext>
            </a:extLst>
          </p:cNvPr>
          <p:cNvSpPr txBox="1"/>
          <p:nvPr/>
        </p:nvSpPr>
        <p:spPr>
          <a:xfrm>
            <a:off x="703349" y="2217428"/>
            <a:ext cx="604332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augmentation de la sélection aléatoire des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i="1" dirty="0"/>
              <a:t>q </a:t>
            </a:r>
            <a:r>
              <a:rPr lang="fr-FR" dirty="0"/>
              <a:t>itérations de puissance de X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Diminution rapide des valeurs singulières </a:t>
            </a:r>
            <a:r>
              <a:rPr lang="fr-FR" i="1" dirty="0"/>
              <a:t>σ</a:t>
            </a:r>
            <a:r>
              <a:rPr lang="fr-FR" i="1" baseline="-25000" dirty="0"/>
              <a:t>1, …, k</a:t>
            </a:r>
            <a:endParaRPr lang="fr-FR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6E552-FC34-4A98-80E9-346C8BA6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68" y="2427619"/>
            <a:ext cx="3963983" cy="257454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5CCD004-68E6-4B83-B6E8-A5BAF69DC00E}"/>
              </a:ext>
            </a:extLst>
          </p:cNvPr>
          <p:cNvSpPr txBox="1"/>
          <p:nvPr/>
        </p:nvSpPr>
        <p:spPr>
          <a:xfrm>
            <a:off x="7461679" y="5002165"/>
            <a:ext cx="4026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"</a:t>
            </a:r>
            <a:r>
              <a:rPr lang="fr-FR" sz="1200" i="1" dirty="0" err="1"/>
              <a:t>Randomized</a:t>
            </a:r>
            <a:r>
              <a:rPr lang="fr-FR" sz="1200" i="1" dirty="0"/>
              <a:t> SVD Code [Python]" par Steven </a:t>
            </a:r>
            <a:r>
              <a:rPr lang="fr-FR" sz="1200" i="1" dirty="0" err="1"/>
              <a:t>Brunton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4504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117751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Exemple d’application avec R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2652393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Fonction </a:t>
            </a:r>
            <a:r>
              <a:rPr lang="fr-FR" dirty="0" err="1">
                <a:solidFill>
                  <a:srgbClr val="4D85AC"/>
                </a:solidFill>
              </a:rPr>
              <a:t>rsvd</a:t>
            </a:r>
            <a:r>
              <a:rPr lang="fr-FR" dirty="0">
                <a:solidFill>
                  <a:srgbClr val="4D85AC"/>
                </a:solidFill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Comparaison </a:t>
            </a:r>
            <a:r>
              <a:rPr lang="fr-FR" dirty="0" err="1"/>
              <a:t>svd</a:t>
            </a:r>
            <a:r>
              <a:rPr lang="fr-FR" dirty="0"/>
              <a:t> / </a:t>
            </a:r>
            <a:r>
              <a:rPr lang="fr-FR" dirty="0" err="1"/>
              <a:t>rsvd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85AC"/>
                </a:solidFill>
              </a:rPr>
              <a:t>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i="1" dirty="0"/>
              <a:t>p</a:t>
            </a:r>
            <a:r>
              <a:rPr lang="fr-F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i="1" dirty="0"/>
              <a:t>q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6AA85A-E5F0-4451-AF73-F42A4B026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54"/>
          <a:stretch/>
        </p:blipFill>
        <p:spPr>
          <a:xfrm>
            <a:off x="703349" y="5330525"/>
            <a:ext cx="7310533" cy="6149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1B74D5-CECD-4737-96DF-4A8133643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2" y="2007404"/>
            <a:ext cx="2843192" cy="28431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6EFD417-FA62-4BC4-BABD-27704A8BB100}"/>
              </a:ext>
            </a:extLst>
          </p:cNvPr>
          <p:cNvSpPr txBox="1"/>
          <p:nvPr/>
        </p:nvSpPr>
        <p:spPr>
          <a:xfrm>
            <a:off x="8118213" y="4845500"/>
            <a:ext cx="2850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application sur la fameuse photo : « Lena »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460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37255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Comparaison SVD - RSVD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4131259" cy="11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svd</a:t>
            </a:r>
            <a:r>
              <a:rPr lang="fr-FR" dirty="0">
                <a:latin typeface="Consolas" panose="020B0609020204030204" pitchFamily="49" charset="0"/>
              </a:rPr>
              <a:t>(photo)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rsvd</a:t>
            </a:r>
            <a:r>
              <a:rPr lang="fr-FR" dirty="0">
                <a:latin typeface="Consolas" panose="020B0609020204030204" pitchFamily="49" charset="0"/>
              </a:rPr>
              <a:t>(photo, k = 50)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FD417-FA62-4BC4-BABD-27704A8BB100}"/>
              </a:ext>
            </a:extLst>
          </p:cNvPr>
          <p:cNvSpPr txBox="1"/>
          <p:nvPr/>
        </p:nvSpPr>
        <p:spPr>
          <a:xfrm>
            <a:off x="5883524" y="4512120"/>
            <a:ext cx="151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rang </a:t>
            </a:r>
            <a:r>
              <a:rPr lang="fr-FR" sz="1600" i="1" dirty="0"/>
              <a:t>k=50 </a:t>
            </a:r>
            <a:r>
              <a:rPr lang="fr-FR" sz="1600" dirty="0"/>
              <a:t>(SVD)</a:t>
            </a:r>
            <a:endParaRPr lang="en-GB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7BADCB-B0C0-409B-A7F2-E7477F4CC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6" t="10569" r="20780" b="13612"/>
          <a:stretch/>
        </p:blipFill>
        <p:spPr>
          <a:xfrm>
            <a:off x="5427676" y="2059242"/>
            <a:ext cx="2424419" cy="245797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28EB0F9-7A1C-44CF-9FE3-281C2EB2B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29" t="11325" r="21347" b="12457"/>
          <a:stretch/>
        </p:blipFill>
        <p:spPr>
          <a:xfrm>
            <a:off x="8604953" y="2059243"/>
            <a:ext cx="2424420" cy="25148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A7EDE07-5376-4CEC-9BC0-D898ED9C6F98}"/>
              </a:ext>
            </a:extLst>
          </p:cNvPr>
          <p:cNvSpPr txBox="1"/>
          <p:nvPr/>
        </p:nvSpPr>
        <p:spPr>
          <a:xfrm>
            <a:off x="9060802" y="451212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rang </a:t>
            </a:r>
            <a:r>
              <a:rPr lang="fr-FR" sz="1600" i="1" dirty="0"/>
              <a:t>k=50 </a:t>
            </a:r>
            <a:r>
              <a:rPr lang="fr-FR" sz="1600" dirty="0"/>
              <a:t>(RSVD)</a:t>
            </a:r>
            <a:endParaRPr lang="en-GB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56C27A-D33A-49B4-AEC2-89790FFE7B86}"/>
              </a:ext>
            </a:extLst>
          </p:cNvPr>
          <p:cNvSpPr txBox="1"/>
          <p:nvPr/>
        </p:nvSpPr>
        <p:spPr>
          <a:xfrm>
            <a:off x="703349" y="5377567"/>
            <a:ext cx="513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D85AC"/>
                </a:solidFill>
              </a:rPr>
              <a:t>Les images sont, pour l’œil humain, quasi identiques.</a:t>
            </a:r>
          </a:p>
        </p:txBody>
      </p:sp>
    </p:spTree>
    <p:extLst>
      <p:ext uri="{BB962C8B-B14F-4D97-AF65-F5344CB8AC3E}">
        <p14:creationId xmlns:p14="http://schemas.microsoft.com/office/powerpoint/2010/main" val="48193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2727435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Temps d’exécution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5817362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svd</a:t>
            </a:r>
            <a:r>
              <a:rPr lang="fr-FR" dirty="0">
                <a:latin typeface="Consolas" panose="020B0609020204030204" pitchFamily="49" charset="0"/>
              </a:rPr>
              <a:t>(photo)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rsvd</a:t>
            </a:r>
            <a:r>
              <a:rPr lang="fr-FR" dirty="0">
                <a:latin typeface="Consolas" panose="020B0609020204030204" pitchFamily="49" charset="0"/>
              </a:rPr>
              <a:t>(photo, k = 50)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RSVD : temps d’exécution similaire quel que soit le rang </a:t>
            </a:r>
            <a:r>
              <a:rPr lang="fr-FR" i="1" dirty="0"/>
              <a:t>k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56C27A-D33A-49B4-AEC2-89790FFE7B86}"/>
              </a:ext>
            </a:extLst>
          </p:cNvPr>
          <p:cNvSpPr txBox="1"/>
          <p:nvPr/>
        </p:nvSpPr>
        <p:spPr>
          <a:xfrm>
            <a:off x="703349" y="5377567"/>
            <a:ext cx="6863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4D85AC"/>
                </a:solidFill>
              </a:rPr>
              <a:t>Le temps d’exécution de la RSVD est environ 3 fois inférieur à celui de la SVD, pour une qualité de représentation similaire pour un même rang.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0BB1ED-57F3-4C76-9766-1E4A1B20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94" y="2108972"/>
            <a:ext cx="35337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995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F0C0D-0584-42A2-964E-68AA8DD827E1}"/>
              </a:ext>
            </a:extLst>
          </p:cNvPr>
          <p:cNvSpPr txBox="1"/>
          <p:nvPr/>
        </p:nvSpPr>
        <p:spPr>
          <a:xfrm>
            <a:off x="703349" y="2217428"/>
            <a:ext cx="10413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 (sur des gros jeux de données):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p (p = 10, 20, 50, 100) </a:t>
            </a:r>
            <a:r>
              <a:rPr lang="fr-FR" i="1" dirty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Augmente le </a:t>
            </a:r>
            <a:r>
              <a:rPr lang="fr-FR" i="1" dirty="0" err="1">
                <a:sym typeface="Wingdings" panose="05000000000000000000" pitchFamily="2" charset="2"/>
              </a:rPr>
              <a:t>computing</a:t>
            </a:r>
            <a:r>
              <a:rPr lang="fr-FR" i="1" dirty="0">
                <a:sym typeface="Wingdings" panose="05000000000000000000" pitchFamily="2" charset="2"/>
              </a:rPr>
              <a:t> time </a:t>
            </a:r>
            <a:r>
              <a:rPr lang="fr-FR" dirty="0">
                <a:sym typeface="Wingdings" panose="05000000000000000000" pitchFamily="2" charset="2"/>
              </a:rPr>
              <a:t>mais affine les valeurs singulières</a:t>
            </a:r>
            <a:endParaRPr lang="fr-FR" dirty="0"/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fr-FR" dirty="0"/>
              <a:t>Comparaison des valeurs singulières de </a:t>
            </a:r>
            <a:r>
              <a:rPr lang="fr-FR" i="1" dirty="0"/>
              <a:t>Λ</a:t>
            </a:r>
          </a:p>
          <a:p>
            <a:pPr lvl="1"/>
            <a:r>
              <a:rPr lang="fr-FR" dirty="0"/>
              <a:t>(une photo de 512x512 n’est pas suffisant pour observer une utilité à l’</a:t>
            </a:r>
            <a:r>
              <a:rPr lang="fr-FR" i="1" dirty="0" err="1"/>
              <a:t>oversampling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34E65C-7830-4D58-9B50-88B86429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03" y="5073967"/>
            <a:ext cx="8541703" cy="8781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F9BCA1-0522-4EBB-8B2D-EF31767A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33" y="4193037"/>
            <a:ext cx="3257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38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Grand écran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142</cp:revision>
  <dcterms:created xsi:type="dcterms:W3CDTF">2021-10-26T15:03:17Z</dcterms:created>
  <dcterms:modified xsi:type="dcterms:W3CDTF">2021-10-27T13:24:54Z</dcterms:modified>
</cp:coreProperties>
</file>