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8027-3628-4E94-BC47-6820013B6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420916-F419-46D4-8125-9DFD1535C3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37F29D-0755-45D4-BC7F-C0BD05CDA204}"/>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5" name="Footer Placeholder 4">
            <a:extLst>
              <a:ext uri="{FF2B5EF4-FFF2-40B4-BE49-F238E27FC236}">
                <a16:creationId xmlns:a16="http://schemas.microsoft.com/office/drawing/2014/main" id="{4ACC2612-1E6B-40EC-A24B-A9FCBBB30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3583E-3D01-467B-A5C0-A57E84A1520C}"/>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292278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2D4E-E07F-463B-9C1A-1950D72C98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8DD3DD-5739-4CC2-AE9F-7E4751AB5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E24EC-70F4-4AC8-A989-FB9BCD1557C8}"/>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5" name="Footer Placeholder 4">
            <a:extLst>
              <a:ext uri="{FF2B5EF4-FFF2-40B4-BE49-F238E27FC236}">
                <a16:creationId xmlns:a16="http://schemas.microsoft.com/office/drawing/2014/main" id="{FDDC3546-2DD5-46C1-ABD3-5D6183E3C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59A06-A268-4FF4-A67F-6471EB6F7109}"/>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347642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F678C-2EF0-4B0B-ACA6-3EE9F71FB8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36F291-F359-49FA-8E01-606189747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12B26-A2C8-49B2-B660-FEDEB46E3C8E}"/>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5" name="Footer Placeholder 4">
            <a:extLst>
              <a:ext uri="{FF2B5EF4-FFF2-40B4-BE49-F238E27FC236}">
                <a16:creationId xmlns:a16="http://schemas.microsoft.com/office/drawing/2014/main" id="{8AB8E9E5-E387-41C2-824D-5BA164F56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A557E-00C2-49DC-BE75-785C60DBDF1F}"/>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132613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F97D-255A-40DA-A1D5-4E4D4BC99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3F79E-B0F8-435E-9D85-4B08B34CB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E4FC2-5EE4-4A86-9ECA-C46F5C17F8E5}"/>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5" name="Footer Placeholder 4">
            <a:extLst>
              <a:ext uri="{FF2B5EF4-FFF2-40B4-BE49-F238E27FC236}">
                <a16:creationId xmlns:a16="http://schemas.microsoft.com/office/drawing/2014/main" id="{21BEA7A2-80B8-4449-BAE8-3404AC615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76220-6DCC-4D29-A00A-BDC88A277EFB}"/>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105988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3446-D7C5-4895-9454-1B44E5EEE3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524231-E494-453B-9445-BCB98AB762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E84B5-51D7-47DA-82E3-9F17C015CAD5}"/>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5" name="Footer Placeholder 4">
            <a:extLst>
              <a:ext uri="{FF2B5EF4-FFF2-40B4-BE49-F238E27FC236}">
                <a16:creationId xmlns:a16="http://schemas.microsoft.com/office/drawing/2014/main" id="{CABFC09C-FA24-42E0-97E7-86DF3740E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FA378-1CC9-4BBB-9AEE-7EF490A39FC9}"/>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357775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4649-65BC-4812-B7B4-ED126D645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5773C-ACFA-4DE5-8C29-0BEEDD991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BD80F-96B2-4B5F-ABF1-EA18A2D94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00B92-6AD2-4345-8118-362BDDCC81E7}"/>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6" name="Footer Placeholder 5">
            <a:extLst>
              <a:ext uri="{FF2B5EF4-FFF2-40B4-BE49-F238E27FC236}">
                <a16:creationId xmlns:a16="http://schemas.microsoft.com/office/drawing/2014/main" id="{8767B299-370B-40AC-B8EC-8D45D124C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1E07F-C177-4976-9E2A-81138F03A76D}"/>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260018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6133-F589-49CF-A645-51803E6AF6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E9F6A9-1425-4FD5-B3C8-6254FCC6E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7AE97B-55ED-40EB-89FC-0FA067FB0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2DC9F-A453-4ABC-8062-088FC6430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689CF-D6FD-46E5-9F7F-2C323CF264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0D1E34-D4A3-4B68-896E-7F0675716BDD}"/>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8" name="Footer Placeholder 7">
            <a:extLst>
              <a:ext uri="{FF2B5EF4-FFF2-40B4-BE49-F238E27FC236}">
                <a16:creationId xmlns:a16="http://schemas.microsoft.com/office/drawing/2014/main" id="{CC5A5E32-EB2B-4B33-B033-331A6FE10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6F62C4-2591-4B49-987E-AC5C3CFE2969}"/>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329838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5E1E-17E5-4017-9653-8788C4D82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D0B5F9-C058-4602-A7ED-09648816AF88}"/>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4" name="Footer Placeholder 3">
            <a:extLst>
              <a:ext uri="{FF2B5EF4-FFF2-40B4-BE49-F238E27FC236}">
                <a16:creationId xmlns:a16="http://schemas.microsoft.com/office/drawing/2014/main" id="{A4731221-D039-49FE-AFC2-8706F54BF0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2DD6D-038C-4653-BAF3-119225CFF495}"/>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69843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5C800-5EE3-407D-8738-11F2DC2AFEA7}"/>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3" name="Footer Placeholder 2">
            <a:extLst>
              <a:ext uri="{FF2B5EF4-FFF2-40B4-BE49-F238E27FC236}">
                <a16:creationId xmlns:a16="http://schemas.microsoft.com/office/drawing/2014/main" id="{D6CC307A-B005-4CC6-9C02-87EB12990F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95C30C-ACBE-430E-BB32-53315B991702}"/>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338527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5D34-C913-44CE-9833-DD99085E5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68723-FE1C-48E9-A526-003457113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6F08D-BA82-4D95-8DF8-48ED94003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25B2D-E049-45A2-AF88-C7A6B89E560D}"/>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6" name="Footer Placeholder 5">
            <a:extLst>
              <a:ext uri="{FF2B5EF4-FFF2-40B4-BE49-F238E27FC236}">
                <a16:creationId xmlns:a16="http://schemas.microsoft.com/office/drawing/2014/main" id="{C0AA9E01-9FB1-436D-93EB-6C3419110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0DEA7-09C0-4F6B-B2AB-12C89E7EC404}"/>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335855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0959-1E72-43CE-BEE3-C20154737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1BFB6-0495-4DCC-BD11-5003D802E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4CA81-143F-4C01-94AF-77B87391B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8A1F5-3974-43F3-AD50-D508FF88E1B3}"/>
              </a:ext>
            </a:extLst>
          </p:cNvPr>
          <p:cNvSpPr>
            <a:spLocks noGrp="1"/>
          </p:cNvSpPr>
          <p:nvPr>
            <p:ph type="dt" sz="half" idx="10"/>
          </p:nvPr>
        </p:nvSpPr>
        <p:spPr/>
        <p:txBody>
          <a:bodyPr/>
          <a:lstStyle/>
          <a:p>
            <a:fld id="{2A4F4A6A-BAAA-400B-95C0-1820BE73A17C}" type="datetimeFigureOut">
              <a:rPr lang="en-US" smtClean="0"/>
              <a:t>9/29/2019</a:t>
            </a:fld>
            <a:endParaRPr lang="en-US"/>
          </a:p>
        </p:txBody>
      </p:sp>
      <p:sp>
        <p:nvSpPr>
          <p:cNvPr id="6" name="Footer Placeholder 5">
            <a:extLst>
              <a:ext uri="{FF2B5EF4-FFF2-40B4-BE49-F238E27FC236}">
                <a16:creationId xmlns:a16="http://schemas.microsoft.com/office/drawing/2014/main" id="{A375CFA6-D0E8-4B0F-81F1-8378E9F7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FCCC3-E2B0-4ADE-B1DB-1636DAB2E0B6}"/>
              </a:ext>
            </a:extLst>
          </p:cNvPr>
          <p:cNvSpPr>
            <a:spLocks noGrp="1"/>
          </p:cNvSpPr>
          <p:nvPr>
            <p:ph type="sldNum" sz="quarter" idx="12"/>
          </p:nvPr>
        </p:nvSpPr>
        <p:spPr/>
        <p:txBody>
          <a:bodyPr/>
          <a:lstStyle/>
          <a:p>
            <a:fld id="{4468C4AB-59E5-4283-8F16-6056F69F2F33}" type="slidenum">
              <a:rPr lang="en-US" smtClean="0"/>
              <a:t>‹#›</a:t>
            </a:fld>
            <a:endParaRPr lang="en-US"/>
          </a:p>
        </p:txBody>
      </p:sp>
    </p:spTree>
    <p:extLst>
      <p:ext uri="{BB962C8B-B14F-4D97-AF65-F5344CB8AC3E}">
        <p14:creationId xmlns:p14="http://schemas.microsoft.com/office/powerpoint/2010/main" val="393675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0222E-481E-4153-B03C-4FA003188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688C02-69B4-47D4-BD00-9C26539A6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0403B-B6D6-49CC-8574-1772B62AE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F4A6A-BAAA-400B-95C0-1820BE73A17C}" type="datetimeFigureOut">
              <a:rPr lang="en-US" smtClean="0"/>
              <a:t>9/29/2019</a:t>
            </a:fld>
            <a:endParaRPr lang="en-US"/>
          </a:p>
        </p:txBody>
      </p:sp>
      <p:sp>
        <p:nvSpPr>
          <p:cNvPr id="5" name="Footer Placeholder 4">
            <a:extLst>
              <a:ext uri="{FF2B5EF4-FFF2-40B4-BE49-F238E27FC236}">
                <a16:creationId xmlns:a16="http://schemas.microsoft.com/office/drawing/2014/main" id="{4F83AB68-4FA2-460F-B427-8CF6FBD6B7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85470B-60A5-429F-B740-B355AA7BF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8C4AB-59E5-4283-8F16-6056F69F2F33}" type="slidenum">
              <a:rPr lang="en-US" smtClean="0"/>
              <a:t>‹#›</a:t>
            </a:fld>
            <a:endParaRPr lang="en-US"/>
          </a:p>
        </p:txBody>
      </p:sp>
    </p:spTree>
    <p:extLst>
      <p:ext uri="{BB962C8B-B14F-4D97-AF65-F5344CB8AC3E}">
        <p14:creationId xmlns:p14="http://schemas.microsoft.com/office/powerpoint/2010/main" val="11461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foursquare.com/" TargetMode="External"/><Relationship Id="rId3" Type="http://schemas.openxmlformats.org/officeDocument/2006/relationships/hyperlink" Target="https://en.wikipedia.org/wiki/Demographics_of_Toronto" TargetMode="External"/><Relationship Id="rId7" Type="http://schemas.openxmlformats.org/officeDocument/2006/relationships/hyperlink" Target="https://geocoder.readthedocs.io/" TargetMode="External"/><Relationship Id="rId2" Type="http://schemas.openxmlformats.org/officeDocument/2006/relationships/hyperlink" Target="https://en.wikipedia.org/wiki/Global_Liveability_Ranking" TargetMode="External"/><Relationship Id="rId1" Type="http://schemas.openxmlformats.org/officeDocument/2006/relationships/slideLayout" Target="../slideLayouts/slideLayout7.xml"/><Relationship Id="rId6" Type="http://schemas.openxmlformats.org/officeDocument/2006/relationships/hyperlink" Target="https://en.wikipedia.org/wiki/List_of_postal_codes_of_Canada:_V" TargetMode="External"/><Relationship Id="rId5" Type="http://schemas.openxmlformats.org/officeDocument/2006/relationships/hyperlink" Target="https://en.wikipedia.org/wiki/List_of_postal_codes_of_Canada:_M" TargetMode="External"/><Relationship Id="rId4" Type="http://schemas.openxmlformats.org/officeDocument/2006/relationships/hyperlink" Target="https://en.wikipedia.org/wiki/Demographics_of_Metro_Vancouv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CAD4-AA8E-4B81-A35C-6BA6B52DE813}"/>
              </a:ext>
            </a:extLst>
          </p:cNvPr>
          <p:cNvSpPr>
            <a:spLocks noGrp="1"/>
          </p:cNvSpPr>
          <p:nvPr>
            <p:ph type="ctrTitle"/>
          </p:nvPr>
        </p:nvSpPr>
        <p:spPr/>
        <p:txBody>
          <a:bodyPr/>
          <a:lstStyle/>
          <a:p>
            <a:r>
              <a:rPr lang="en-US" dirty="0">
                <a:solidFill>
                  <a:schemeClr val="bg1"/>
                </a:solidFill>
              </a:rPr>
              <a:t>Comparison of Toronto and Vancouver Neighborhoods</a:t>
            </a:r>
          </a:p>
        </p:txBody>
      </p:sp>
      <p:sp>
        <p:nvSpPr>
          <p:cNvPr id="3" name="Subtitle 2">
            <a:extLst>
              <a:ext uri="{FF2B5EF4-FFF2-40B4-BE49-F238E27FC236}">
                <a16:creationId xmlns:a16="http://schemas.microsoft.com/office/drawing/2014/main" id="{0E1926F5-E404-4A01-8005-8E691BA90C5D}"/>
              </a:ext>
            </a:extLst>
          </p:cNvPr>
          <p:cNvSpPr>
            <a:spLocks noGrp="1"/>
          </p:cNvSpPr>
          <p:nvPr>
            <p:ph type="subTitle" idx="1"/>
          </p:nvPr>
        </p:nvSpPr>
        <p:spPr/>
        <p:txBody>
          <a:bodyPr>
            <a:normAutofit/>
          </a:bodyPr>
          <a:lstStyle/>
          <a:p>
            <a:r>
              <a:rPr lang="en-US" sz="1400" dirty="0">
                <a:solidFill>
                  <a:schemeClr val="bg1"/>
                </a:solidFill>
              </a:rPr>
              <a:t>Daniel Easley</a:t>
            </a:r>
          </a:p>
          <a:p>
            <a:r>
              <a:rPr lang="en-US" sz="1400" dirty="0">
                <a:solidFill>
                  <a:schemeClr val="bg1"/>
                </a:solidFill>
              </a:rPr>
              <a:t>September 29, 2019</a:t>
            </a:r>
          </a:p>
        </p:txBody>
      </p:sp>
    </p:spTree>
    <p:extLst>
      <p:ext uri="{BB962C8B-B14F-4D97-AF65-F5344CB8AC3E}">
        <p14:creationId xmlns:p14="http://schemas.microsoft.com/office/powerpoint/2010/main" val="277987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584775"/>
          </a:xfrm>
          <a:prstGeom prst="rect">
            <a:avLst/>
          </a:prstGeom>
          <a:noFill/>
        </p:spPr>
        <p:txBody>
          <a:bodyPr wrap="square" rtlCol="0">
            <a:spAutoFit/>
          </a:bodyPr>
          <a:lstStyle/>
          <a:p>
            <a:r>
              <a:rPr lang="en-US" sz="3200" dirty="0">
                <a:solidFill>
                  <a:schemeClr val="bg1"/>
                </a:solidFill>
              </a:rPr>
              <a:t>Conclusions</a:t>
            </a:r>
          </a:p>
        </p:txBody>
      </p:sp>
      <p:sp>
        <p:nvSpPr>
          <p:cNvPr id="3" name="TextBox 2">
            <a:extLst>
              <a:ext uri="{FF2B5EF4-FFF2-40B4-BE49-F238E27FC236}">
                <a16:creationId xmlns:a16="http://schemas.microsoft.com/office/drawing/2014/main" id="{2B13B4F2-0C1D-492A-87CF-09A1606187F4}"/>
              </a:ext>
            </a:extLst>
          </p:cNvPr>
          <p:cNvSpPr txBox="1"/>
          <p:nvPr/>
        </p:nvSpPr>
        <p:spPr>
          <a:xfrm>
            <a:off x="438539" y="2062066"/>
            <a:ext cx="11252718" cy="36009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Toronto </a:t>
            </a:r>
          </a:p>
          <a:p>
            <a:pPr marL="742950" lvl="1" indent="-285750">
              <a:buFont typeface="Arial" panose="020B0604020202020204" pitchFamily="34" charset="0"/>
              <a:buChar char="•"/>
            </a:pPr>
            <a:r>
              <a:rPr lang="en-US" sz="2000" dirty="0">
                <a:solidFill>
                  <a:schemeClr val="bg1"/>
                </a:solidFill>
              </a:rPr>
              <a:t>Postal codes within the cluster: </a:t>
            </a:r>
            <a:r>
              <a:rPr lang="en-US" sz="2000" b="1" dirty="0">
                <a:solidFill>
                  <a:schemeClr val="bg1"/>
                </a:solidFill>
              </a:rPr>
              <a:t>28</a:t>
            </a:r>
            <a:br>
              <a:rPr lang="en-US" sz="2000" dirty="0">
                <a:solidFill>
                  <a:schemeClr val="bg1"/>
                </a:solidFill>
              </a:rPr>
            </a:br>
            <a:r>
              <a:rPr lang="en-US" sz="2000" dirty="0">
                <a:solidFill>
                  <a:schemeClr val="bg1"/>
                </a:solidFill>
              </a:rPr>
              <a:t>Boroughs that have 'Chinese Restaurant' in the top 4 most common venues: </a:t>
            </a:r>
            <a:r>
              <a:rPr lang="en-US" sz="2000" b="1" dirty="0">
                <a:solidFill>
                  <a:schemeClr val="bg1"/>
                </a:solidFill>
              </a:rPr>
              <a:t>0</a:t>
            </a: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Vancouver </a:t>
            </a:r>
          </a:p>
          <a:p>
            <a:pPr marL="742950" lvl="1" indent="-285750">
              <a:buFont typeface="Arial" panose="020B0604020202020204" pitchFamily="34" charset="0"/>
              <a:buChar char="•"/>
            </a:pPr>
            <a:r>
              <a:rPr lang="en-US" sz="2000" dirty="0">
                <a:solidFill>
                  <a:schemeClr val="bg1"/>
                </a:solidFill>
              </a:rPr>
              <a:t>Postal codes within the cluster: </a:t>
            </a:r>
            <a:r>
              <a:rPr lang="en-US" sz="2000" b="1" dirty="0">
                <a:solidFill>
                  <a:schemeClr val="bg1"/>
                </a:solidFill>
              </a:rPr>
              <a:t>23</a:t>
            </a:r>
            <a:br>
              <a:rPr lang="en-US" sz="2000" dirty="0">
                <a:solidFill>
                  <a:schemeClr val="bg1"/>
                </a:solidFill>
              </a:rPr>
            </a:br>
            <a:r>
              <a:rPr lang="en-US" sz="2000" dirty="0">
                <a:solidFill>
                  <a:schemeClr val="bg1"/>
                </a:solidFill>
              </a:rPr>
              <a:t>Boroughs that have 'Chinese Restaurant' in the top 4 most common venues:</a:t>
            </a:r>
            <a:r>
              <a:rPr lang="en-US" sz="2000" b="1" dirty="0">
                <a:solidFill>
                  <a:schemeClr val="bg1"/>
                </a:solidFill>
              </a:rPr>
              <a:t> 7</a:t>
            </a:r>
            <a:br>
              <a:rPr lang="en-US" sz="2000" b="1" dirty="0">
                <a:solidFill>
                  <a:schemeClr val="bg1"/>
                </a:solidFill>
              </a:rPr>
            </a:b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Based on these results we can say that the Chinese immigration has heavily affected the restaurant venues in Vancouver. The restaurant industry in Vancouver should shift their product mix towards the Chinese market.</a:t>
            </a:r>
          </a:p>
          <a:p>
            <a:pPr marL="285750" indent="-285750">
              <a:buFont typeface="Arial" panose="020B0604020202020204" pitchFamily="34" charset="0"/>
              <a:buChar char="•"/>
            </a:pPr>
            <a:endParaRPr lang="en-US" sz="2800" dirty="0">
              <a:solidFill>
                <a:schemeClr val="bg1"/>
              </a:solidFill>
            </a:endParaRPr>
          </a:p>
        </p:txBody>
      </p:sp>
      <p:sp>
        <p:nvSpPr>
          <p:cNvPr id="4" name="TextBox 3">
            <a:extLst>
              <a:ext uri="{FF2B5EF4-FFF2-40B4-BE49-F238E27FC236}">
                <a16:creationId xmlns:a16="http://schemas.microsoft.com/office/drawing/2014/main" id="{15A3EDAD-AFC6-45AD-894E-2BC379FE595F}"/>
              </a:ext>
            </a:extLst>
          </p:cNvPr>
          <p:cNvSpPr txBox="1"/>
          <p:nvPr/>
        </p:nvSpPr>
        <p:spPr>
          <a:xfrm>
            <a:off x="438539" y="1110343"/>
            <a:ext cx="11252718" cy="923330"/>
          </a:xfrm>
          <a:prstGeom prst="rect">
            <a:avLst/>
          </a:prstGeom>
          <a:noFill/>
        </p:spPr>
        <p:txBody>
          <a:bodyPr wrap="square" rtlCol="0">
            <a:spAutoFit/>
          </a:bodyPr>
          <a:lstStyle/>
          <a:p>
            <a:r>
              <a:rPr lang="en-US" dirty="0">
                <a:solidFill>
                  <a:schemeClr val="bg1"/>
                </a:solidFill>
              </a:rPr>
              <a:t>Reviewing the largest cluster for each city, we find that these clusters contain many restaurant locations. To compare these clusters, I then focused on the top 4 venues for each cluster to see if they contained a ‘Chinese Restaurant’.</a:t>
            </a:r>
          </a:p>
          <a:p>
            <a:endParaRPr lang="en-US" dirty="0"/>
          </a:p>
        </p:txBody>
      </p:sp>
    </p:spTree>
    <p:extLst>
      <p:ext uri="{BB962C8B-B14F-4D97-AF65-F5344CB8AC3E}">
        <p14:creationId xmlns:p14="http://schemas.microsoft.com/office/powerpoint/2010/main" val="388679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1077218"/>
          </a:xfrm>
          <a:prstGeom prst="rect">
            <a:avLst/>
          </a:prstGeom>
          <a:noFill/>
        </p:spPr>
        <p:txBody>
          <a:bodyPr wrap="square" rtlCol="0">
            <a:spAutoFit/>
          </a:bodyPr>
          <a:lstStyle/>
          <a:p>
            <a:r>
              <a:rPr lang="en-US" sz="3200" dirty="0">
                <a:solidFill>
                  <a:schemeClr val="bg1"/>
                </a:solidFill>
              </a:rPr>
              <a:t>Predicting the Chinese immigration impact on Vancouver is important for the Restaurant industry</a:t>
            </a:r>
          </a:p>
        </p:txBody>
      </p:sp>
      <p:sp>
        <p:nvSpPr>
          <p:cNvPr id="3" name="TextBox 2">
            <a:extLst>
              <a:ext uri="{FF2B5EF4-FFF2-40B4-BE49-F238E27FC236}">
                <a16:creationId xmlns:a16="http://schemas.microsoft.com/office/drawing/2014/main" id="{2B13B4F2-0C1D-492A-87CF-09A1606187F4}"/>
              </a:ext>
            </a:extLst>
          </p:cNvPr>
          <p:cNvSpPr txBox="1"/>
          <p:nvPr/>
        </p:nvSpPr>
        <p:spPr>
          <a:xfrm>
            <a:off x="438539" y="2062066"/>
            <a:ext cx="11252718"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Can we determine a shift in the restaurant venues, impacted by the Chinese immigration?</a:t>
            </a:r>
          </a:p>
          <a:p>
            <a:pPr marL="285750" indent="-285750">
              <a:buFont typeface="Arial" panose="020B0604020202020204" pitchFamily="34" charset="0"/>
              <a:buChar char="•"/>
            </a:pPr>
            <a:r>
              <a:rPr lang="en-US" sz="2800" dirty="0">
                <a:solidFill>
                  <a:schemeClr val="bg1"/>
                </a:solidFill>
              </a:rPr>
              <a:t>The 1997 handover of Hong Kong back to China, has caused a surge of Chinese immigration</a:t>
            </a:r>
          </a:p>
          <a:p>
            <a:pPr marL="285750" indent="-285750">
              <a:buFont typeface="Arial" panose="020B0604020202020204" pitchFamily="34" charset="0"/>
              <a:buChar char="•"/>
            </a:pPr>
            <a:r>
              <a:rPr lang="en-US" sz="2800" dirty="0">
                <a:solidFill>
                  <a:schemeClr val="bg1"/>
                </a:solidFill>
              </a:rPr>
              <a:t>The Global Livability Ranking study selected Vancouver as 6</a:t>
            </a:r>
            <a:r>
              <a:rPr lang="en-US" sz="2800" baseline="30000" dirty="0">
                <a:solidFill>
                  <a:schemeClr val="bg1"/>
                </a:solidFill>
              </a:rPr>
              <a:t>th </a:t>
            </a:r>
            <a:r>
              <a:rPr lang="en-US" sz="2800" dirty="0">
                <a:solidFill>
                  <a:schemeClr val="bg1"/>
                </a:solidFill>
              </a:rPr>
              <a:t>and Toronto as 7</a:t>
            </a:r>
            <a:r>
              <a:rPr lang="en-US" sz="2800" baseline="30000" dirty="0">
                <a:solidFill>
                  <a:schemeClr val="bg1"/>
                </a:solidFill>
              </a:rPr>
              <a:t>th</a:t>
            </a: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The cities are 2090 miles (3364 km) apart</a:t>
            </a:r>
          </a:p>
        </p:txBody>
      </p:sp>
    </p:spTree>
    <p:extLst>
      <p:ext uri="{BB962C8B-B14F-4D97-AF65-F5344CB8AC3E}">
        <p14:creationId xmlns:p14="http://schemas.microsoft.com/office/powerpoint/2010/main" val="301320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584775"/>
          </a:xfrm>
          <a:prstGeom prst="rect">
            <a:avLst/>
          </a:prstGeom>
          <a:noFill/>
        </p:spPr>
        <p:txBody>
          <a:bodyPr wrap="square" rtlCol="0">
            <a:spAutoFit/>
          </a:bodyPr>
          <a:lstStyle/>
          <a:p>
            <a:r>
              <a:rPr lang="en-US" sz="3200" dirty="0">
                <a:solidFill>
                  <a:schemeClr val="bg1"/>
                </a:solidFill>
              </a:rPr>
              <a:t>Data Acquisition and preparation</a:t>
            </a:r>
          </a:p>
        </p:txBody>
      </p:sp>
      <p:sp>
        <p:nvSpPr>
          <p:cNvPr id="3" name="TextBox 2">
            <a:extLst>
              <a:ext uri="{FF2B5EF4-FFF2-40B4-BE49-F238E27FC236}">
                <a16:creationId xmlns:a16="http://schemas.microsoft.com/office/drawing/2014/main" id="{2B13B4F2-0C1D-492A-87CF-09A1606187F4}"/>
              </a:ext>
            </a:extLst>
          </p:cNvPr>
          <p:cNvSpPr txBox="1"/>
          <p:nvPr/>
        </p:nvSpPr>
        <p:spPr>
          <a:xfrm>
            <a:off x="438539" y="2062066"/>
            <a:ext cx="1125271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The livability rankings can be found at </a:t>
            </a:r>
            <a:r>
              <a:rPr lang="en-US" sz="2800" dirty="0">
                <a:solidFill>
                  <a:schemeClr val="bg1"/>
                </a:solidFill>
                <a:hlinkClick r:id="rId2"/>
              </a:rPr>
              <a:t>Global Livability Ranking</a:t>
            </a: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Population and Ethnic Diversity, based on the 2016 Canadian census for </a:t>
            </a:r>
            <a:r>
              <a:rPr lang="en-US" sz="2800" dirty="0">
                <a:solidFill>
                  <a:schemeClr val="bg1"/>
                </a:solidFill>
                <a:hlinkClick r:id="rId3"/>
              </a:rPr>
              <a:t>Toronto</a:t>
            </a:r>
            <a:r>
              <a:rPr lang="en-US" sz="2800" dirty="0">
                <a:solidFill>
                  <a:schemeClr val="bg1"/>
                </a:solidFill>
              </a:rPr>
              <a:t> and </a:t>
            </a:r>
            <a:r>
              <a:rPr lang="en-US" sz="2800" dirty="0">
                <a:solidFill>
                  <a:schemeClr val="bg1"/>
                </a:solidFill>
                <a:hlinkClick r:id="rId4"/>
              </a:rPr>
              <a:t>Vancouver</a:t>
            </a: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Postal codes will be scraped from the wikis: </a:t>
            </a:r>
            <a:r>
              <a:rPr lang="en-US" sz="2800" dirty="0">
                <a:solidFill>
                  <a:schemeClr val="bg1"/>
                </a:solidFill>
                <a:hlinkClick r:id="rId5"/>
              </a:rPr>
              <a:t>Toronto</a:t>
            </a:r>
            <a:r>
              <a:rPr lang="en-US" sz="2800" dirty="0">
                <a:solidFill>
                  <a:schemeClr val="bg1"/>
                </a:solidFill>
              </a:rPr>
              <a:t> and </a:t>
            </a:r>
            <a:r>
              <a:rPr lang="en-US" sz="2800" dirty="0">
                <a:solidFill>
                  <a:schemeClr val="bg1"/>
                </a:solidFill>
                <a:hlinkClick r:id="rId6"/>
              </a:rPr>
              <a:t>Vancouver</a:t>
            </a: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hlinkClick r:id="rId7"/>
              </a:rPr>
              <a:t>Geocoder</a:t>
            </a:r>
            <a:r>
              <a:rPr lang="en-US" sz="2800" dirty="0">
                <a:solidFill>
                  <a:schemeClr val="bg1"/>
                </a:solidFill>
              </a:rPr>
              <a:t> will use ArcGis for neighborhood coordinates</a:t>
            </a:r>
          </a:p>
          <a:p>
            <a:pPr marL="285750" indent="-285750">
              <a:buFont typeface="Arial" panose="020B0604020202020204" pitchFamily="34" charset="0"/>
              <a:buChar char="•"/>
            </a:pPr>
            <a:r>
              <a:rPr lang="en-US" sz="2800" dirty="0">
                <a:solidFill>
                  <a:schemeClr val="bg1"/>
                </a:solidFill>
              </a:rPr>
              <a:t>All venue information will be sourced from the </a:t>
            </a:r>
            <a:r>
              <a:rPr lang="en-US" sz="2800" dirty="0">
                <a:solidFill>
                  <a:schemeClr val="bg1"/>
                </a:solidFill>
                <a:hlinkClick r:id="rId8"/>
              </a:rPr>
              <a:t>Foursquare</a:t>
            </a:r>
            <a:r>
              <a:rPr lang="en-US" sz="2800" dirty="0">
                <a:solidFill>
                  <a:schemeClr val="bg1"/>
                </a:solidFill>
              </a:rPr>
              <a:t> REST API</a:t>
            </a:r>
          </a:p>
          <a:p>
            <a:pPr marL="285750" indent="-285750">
              <a:buFont typeface="Arial" panose="020B0604020202020204" pitchFamily="34" charset="0"/>
              <a:buChar char="•"/>
            </a:pPr>
            <a:r>
              <a:rPr lang="en-US" sz="2800" dirty="0">
                <a:solidFill>
                  <a:schemeClr val="bg1"/>
                </a:solidFill>
              </a:rPr>
              <a:t>Toronto will have 1748 venues and 210 distinct venue categories</a:t>
            </a:r>
          </a:p>
          <a:p>
            <a:pPr marL="285750" indent="-285750">
              <a:buFont typeface="Arial" panose="020B0604020202020204" pitchFamily="34" charset="0"/>
              <a:buChar char="•"/>
            </a:pPr>
            <a:r>
              <a:rPr lang="en-US" sz="2800" dirty="0">
                <a:solidFill>
                  <a:schemeClr val="bg1"/>
                </a:solidFill>
              </a:rPr>
              <a:t>Vancouver will have 854 venues and 187 distinct venue categories</a:t>
            </a:r>
          </a:p>
        </p:txBody>
      </p:sp>
    </p:spTree>
    <p:extLst>
      <p:ext uri="{BB962C8B-B14F-4D97-AF65-F5344CB8AC3E}">
        <p14:creationId xmlns:p14="http://schemas.microsoft.com/office/powerpoint/2010/main" val="158187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584775"/>
          </a:xfrm>
          <a:prstGeom prst="rect">
            <a:avLst/>
          </a:prstGeom>
          <a:noFill/>
        </p:spPr>
        <p:txBody>
          <a:bodyPr wrap="square" rtlCol="0">
            <a:spAutoFit/>
          </a:bodyPr>
          <a:lstStyle/>
          <a:p>
            <a:r>
              <a:rPr lang="en-US" sz="3200" dirty="0">
                <a:solidFill>
                  <a:schemeClr val="bg1"/>
                </a:solidFill>
              </a:rPr>
              <a:t>City Comparison</a:t>
            </a:r>
          </a:p>
        </p:txBody>
      </p:sp>
      <p:graphicFrame>
        <p:nvGraphicFramePr>
          <p:cNvPr id="6" name="Table 5">
            <a:extLst>
              <a:ext uri="{FF2B5EF4-FFF2-40B4-BE49-F238E27FC236}">
                <a16:creationId xmlns:a16="http://schemas.microsoft.com/office/drawing/2014/main" id="{C7FAFC45-3E8D-4B57-A93C-6CA78A8FEA54}"/>
              </a:ext>
            </a:extLst>
          </p:cNvPr>
          <p:cNvGraphicFramePr>
            <a:graphicFrameLocks noGrp="1"/>
          </p:cNvGraphicFramePr>
          <p:nvPr>
            <p:extLst>
              <p:ext uri="{D42A27DB-BD31-4B8C-83A1-F6EECF244321}">
                <p14:modId xmlns:p14="http://schemas.microsoft.com/office/powerpoint/2010/main" val="1158153098"/>
              </p:ext>
            </p:extLst>
          </p:nvPr>
        </p:nvGraphicFramePr>
        <p:xfrm>
          <a:off x="1743270" y="1679509"/>
          <a:ext cx="8705460" cy="3760238"/>
        </p:xfrm>
        <a:graphic>
          <a:graphicData uri="http://schemas.openxmlformats.org/drawingml/2006/table">
            <a:tbl>
              <a:tblPr firstRow="1" firstCol="1" bandRow="1">
                <a:tableStyleId>{5C22544A-7EE6-4342-B048-85BDC9FD1C3A}</a:tableStyleId>
              </a:tblPr>
              <a:tblGrid>
                <a:gridCol w="1310156">
                  <a:extLst>
                    <a:ext uri="{9D8B030D-6E8A-4147-A177-3AD203B41FA5}">
                      <a16:colId xmlns:a16="http://schemas.microsoft.com/office/drawing/2014/main" val="3827087771"/>
                    </a:ext>
                  </a:extLst>
                </a:gridCol>
                <a:gridCol w="1396890">
                  <a:extLst>
                    <a:ext uri="{9D8B030D-6E8A-4147-A177-3AD203B41FA5}">
                      <a16:colId xmlns:a16="http://schemas.microsoft.com/office/drawing/2014/main" val="1673105126"/>
                    </a:ext>
                  </a:extLst>
                </a:gridCol>
                <a:gridCol w="2592742">
                  <a:extLst>
                    <a:ext uri="{9D8B030D-6E8A-4147-A177-3AD203B41FA5}">
                      <a16:colId xmlns:a16="http://schemas.microsoft.com/office/drawing/2014/main" val="2281786058"/>
                    </a:ext>
                  </a:extLst>
                </a:gridCol>
                <a:gridCol w="3405672">
                  <a:extLst>
                    <a:ext uri="{9D8B030D-6E8A-4147-A177-3AD203B41FA5}">
                      <a16:colId xmlns:a16="http://schemas.microsoft.com/office/drawing/2014/main" val="24890505"/>
                    </a:ext>
                  </a:extLst>
                </a:gridCol>
              </a:tblGrid>
              <a:tr h="568101">
                <a:tc>
                  <a:txBody>
                    <a:bodyPr/>
                    <a:lstStyle/>
                    <a:p>
                      <a:pPr marL="0" marR="0">
                        <a:lnSpc>
                          <a:spcPct val="107000"/>
                        </a:lnSpc>
                        <a:spcBef>
                          <a:spcPts val="0"/>
                        </a:spcBef>
                        <a:spcAft>
                          <a:spcPts val="0"/>
                        </a:spcAft>
                      </a:pPr>
                      <a:r>
                        <a:rPr lang="en-US" sz="1800" dirty="0">
                          <a:effectLst/>
                        </a:rPr>
                        <a:t>City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Population (2016 census)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Ethnic Diversity (2016 census)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5792161"/>
                  </a:ext>
                </a:extLst>
              </a:tr>
              <a:tr h="1435236">
                <a:tc>
                  <a:txBody>
                    <a:bodyPr/>
                    <a:lstStyle/>
                    <a:p>
                      <a:pPr marL="0" marR="0">
                        <a:lnSpc>
                          <a:spcPct val="107000"/>
                        </a:lnSpc>
                        <a:spcBef>
                          <a:spcPts val="0"/>
                        </a:spcBef>
                        <a:spcAft>
                          <a:spcPts val="0"/>
                        </a:spcAft>
                      </a:pPr>
                      <a:r>
                        <a:rPr lang="en-US" sz="1800">
                          <a:effectLst/>
                        </a:rPr>
                        <a:t>Vancouver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British Columbia (Pacific Time Zone)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631,486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48.9% European (white)</a:t>
                      </a:r>
                    </a:p>
                    <a:p>
                      <a:pPr marL="0" marR="0">
                        <a:lnSpc>
                          <a:spcPct val="107000"/>
                        </a:lnSpc>
                        <a:spcBef>
                          <a:spcPts val="0"/>
                        </a:spcBef>
                        <a:spcAft>
                          <a:spcPts val="0"/>
                        </a:spcAft>
                      </a:pPr>
                      <a:r>
                        <a:rPr lang="en-US" sz="1800" dirty="0">
                          <a:effectLst/>
                        </a:rPr>
                        <a:t>19.6% Chinese</a:t>
                      </a:r>
                    </a:p>
                    <a:p>
                      <a:pPr marL="0" marR="0">
                        <a:lnSpc>
                          <a:spcPct val="107000"/>
                        </a:lnSpc>
                        <a:spcBef>
                          <a:spcPts val="0"/>
                        </a:spcBef>
                        <a:spcAft>
                          <a:spcPts val="0"/>
                        </a:spcAft>
                      </a:pPr>
                      <a:r>
                        <a:rPr lang="en-US" sz="1800" dirty="0">
                          <a:effectLst/>
                        </a:rPr>
                        <a:t>12.0% South Asian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4611430"/>
                  </a:ext>
                </a:extLst>
              </a:tr>
              <a:tr h="1756901">
                <a:tc>
                  <a:txBody>
                    <a:bodyPr/>
                    <a:lstStyle/>
                    <a:p>
                      <a:pPr marL="0" marR="0">
                        <a:lnSpc>
                          <a:spcPct val="107000"/>
                        </a:lnSpc>
                        <a:spcBef>
                          <a:spcPts val="0"/>
                        </a:spcBef>
                        <a:spcAft>
                          <a:spcPts val="0"/>
                        </a:spcAft>
                      </a:pPr>
                      <a:r>
                        <a:rPr lang="en-US" sz="1800">
                          <a:effectLst/>
                        </a:rPr>
                        <a:t>Toronto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Ontario (Eastern Time Zone)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2,731,571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47.7% European (white)</a:t>
                      </a:r>
                    </a:p>
                    <a:p>
                      <a:pPr marL="0" marR="0">
                        <a:lnSpc>
                          <a:spcPct val="107000"/>
                        </a:lnSpc>
                        <a:spcBef>
                          <a:spcPts val="0"/>
                        </a:spcBef>
                        <a:spcAft>
                          <a:spcPts val="0"/>
                        </a:spcAft>
                      </a:pPr>
                      <a:r>
                        <a:rPr lang="en-US" sz="1800" dirty="0">
                          <a:effectLst/>
                        </a:rPr>
                        <a:t>12.6% South Asian</a:t>
                      </a:r>
                    </a:p>
                    <a:p>
                      <a:pPr marL="0" marR="0">
                        <a:lnSpc>
                          <a:spcPct val="107000"/>
                        </a:lnSpc>
                        <a:spcBef>
                          <a:spcPts val="0"/>
                        </a:spcBef>
                        <a:spcAft>
                          <a:spcPts val="0"/>
                        </a:spcAft>
                      </a:pPr>
                      <a:r>
                        <a:rPr lang="en-US" sz="1800" dirty="0">
                          <a:effectLst/>
                        </a:rPr>
                        <a:t>11.1% Chinese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5275276"/>
                  </a:ext>
                </a:extLst>
              </a:tr>
            </a:tbl>
          </a:graphicData>
        </a:graphic>
      </p:graphicFrame>
    </p:spTree>
    <p:extLst>
      <p:ext uri="{BB962C8B-B14F-4D97-AF65-F5344CB8AC3E}">
        <p14:creationId xmlns:p14="http://schemas.microsoft.com/office/powerpoint/2010/main" val="368518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584775"/>
          </a:xfrm>
          <a:prstGeom prst="rect">
            <a:avLst/>
          </a:prstGeom>
          <a:noFill/>
        </p:spPr>
        <p:txBody>
          <a:bodyPr wrap="square" rtlCol="0">
            <a:spAutoFit/>
          </a:bodyPr>
          <a:lstStyle/>
          <a:p>
            <a:r>
              <a:rPr lang="en-US" sz="3200" dirty="0">
                <a:solidFill>
                  <a:schemeClr val="bg1"/>
                </a:solidFill>
              </a:rPr>
              <a:t>Toronto Postal Codes</a:t>
            </a:r>
          </a:p>
        </p:txBody>
      </p:sp>
      <p:pic>
        <p:nvPicPr>
          <p:cNvPr id="5" name="Picture 4">
            <a:extLst>
              <a:ext uri="{FF2B5EF4-FFF2-40B4-BE49-F238E27FC236}">
                <a16:creationId xmlns:a16="http://schemas.microsoft.com/office/drawing/2014/main" id="{90DAC761-BAE6-4DFA-BB6E-1006F9E87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425" y="1843087"/>
            <a:ext cx="9201150" cy="3171825"/>
          </a:xfrm>
          <a:prstGeom prst="rect">
            <a:avLst/>
          </a:prstGeom>
        </p:spPr>
      </p:pic>
    </p:spTree>
    <p:extLst>
      <p:ext uri="{BB962C8B-B14F-4D97-AF65-F5344CB8AC3E}">
        <p14:creationId xmlns:p14="http://schemas.microsoft.com/office/powerpoint/2010/main" val="301899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584775"/>
          </a:xfrm>
          <a:prstGeom prst="rect">
            <a:avLst/>
          </a:prstGeom>
          <a:noFill/>
        </p:spPr>
        <p:txBody>
          <a:bodyPr wrap="square" rtlCol="0">
            <a:spAutoFit/>
          </a:bodyPr>
          <a:lstStyle/>
          <a:p>
            <a:r>
              <a:rPr lang="en-US" sz="3200" dirty="0">
                <a:solidFill>
                  <a:schemeClr val="bg1"/>
                </a:solidFill>
              </a:rPr>
              <a:t>Vancouver Postal Codes</a:t>
            </a:r>
          </a:p>
        </p:txBody>
      </p:sp>
      <p:pic>
        <p:nvPicPr>
          <p:cNvPr id="4" name="Picture 3">
            <a:extLst>
              <a:ext uri="{FF2B5EF4-FFF2-40B4-BE49-F238E27FC236}">
                <a16:creationId xmlns:a16="http://schemas.microsoft.com/office/drawing/2014/main" id="{19B937C8-7CC2-4DE9-BFC6-3F84D66B6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756" y="1349908"/>
            <a:ext cx="8007191" cy="4801076"/>
          </a:xfrm>
          <a:prstGeom prst="rect">
            <a:avLst/>
          </a:prstGeom>
        </p:spPr>
      </p:pic>
    </p:spTree>
    <p:extLst>
      <p:ext uri="{BB962C8B-B14F-4D97-AF65-F5344CB8AC3E}">
        <p14:creationId xmlns:p14="http://schemas.microsoft.com/office/powerpoint/2010/main" val="299559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584775"/>
          </a:xfrm>
          <a:prstGeom prst="rect">
            <a:avLst/>
          </a:prstGeom>
          <a:noFill/>
        </p:spPr>
        <p:txBody>
          <a:bodyPr wrap="square" rtlCol="0">
            <a:spAutoFit/>
          </a:bodyPr>
          <a:lstStyle/>
          <a:p>
            <a:r>
              <a:rPr lang="en-US" sz="3200" dirty="0">
                <a:solidFill>
                  <a:schemeClr val="bg1"/>
                </a:solidFill>
              </a:rPr>
              <a:t>Unique Vancouver venues</a:t>
            </a:r>
          </a:p>
        </p:txBody>
      </p:sp>
      <p:sp>
        <p:nvSpPr>
          <p:cNvPr id="3" name="TextBox 2">
            <a:extLst>
              <a:ext uri="{FF2B5EF4-FFF2-40B4-BE49-F238E27FC236}">
                <a16:creationId xmlns:a16="http://schemas.microsoft.com/office/drawing/2014/main" id="{451D137B-4778-4E84-A516-A4005CCE1E64}"/>
              </a:ext>
            </a:extLst>
          </p:cNvPr>
          <p:cNvSpPr txBox="1"/>
          <p:nvPr/>
        </p:nvSpPr>
        <p:spPr>
          <a:xfrm>
            <a:off x="1632858" y="1539551"/>
            <a:ext cx="8210939" cy="4431983"/>
          </a:xfrm>
          <a:prstGeom prst="rect">
            <a:avLst/>
          </a:prstGeom>
          <a:noFill/>
        </p:spPr>
        <p:txBody>
          <a:bodyPr wrap="square" rtlCol="0">
            <a:spAutoFit/>
          </a:bodyPr>
          <a:lstStyle/>
          <a:p>
            <a:r>
              <a:rPr lang="en-US" sz="2400" dirty="0">
                <a:solidFill>
                  <a:schemeClr val="bg1"/>
                </a:solidFill>
              </a:rPr>
              <a:t>Australian Restaurant</a:t>
            </a:r>
          </a:p>
          <a:p>
            <a:r>
              <a:rPr lang="en-US" sz="2400" dirty="0">
                <a:solidFill>
                  <a:schemeClr val="bg1"/>
                </a:solidFill>
              </a:rPr>
              <a:t>Cantonese Restaurant</a:t>
            </a:r>
          </a:p>
          <a:p>
            <a:r>
              <a:rPr lang="en-US" sz="2400" dirty="0">
                <a:solidFill>
                  <a:schemeClr val="bg1"/>
                </a:solidFill>
              </a:rPr>
              <a:t>Filipino Restaurant</a:t>
            </a:r>
          </a:p>
          <a:p>
            <a:r>
              <a:rPr lang="en-US" sz="2400" dirty="0">
                <a:solidFill>
                  <a:schemeClr val="bg1"/>
                </a:solidFill>
              </a:rPr>
              <a:t>Hawaiian Restaurant</a:t>
            </a:r>
          </a:p>
          <a:p>
            <a:r>
              <a:rPr lang="en-US" sz="2400" dirty="0">
                <a:solidFill>
                  <a:schemeClr val="bg1"/>
                </a:solidFill>
              </a:rPr>
              <a:t>Himalayan Restaurant</a:t>
            </a:r>
          </a:p>
          <a:p>
            <a:r>
              <a:rPr lang="en-US" sz="2400" dirty="0">
                <a:solidFill>
                  <a:schemeClr val="bg1"/>
                </a:solidFill>
              </a:rPr>
              <a:t>Japanese Curry Restaurant</a:t>
            </a:r>
          </a:p>
          <a:p>
            <a:r>
              <a:rPr lang="en-US" sz="2400" dirty="0">
                <a:solidFill>
                  <a:schemeClr val="bg1"/>
                </a:solidFill>
              </a:rPr>
              <a:t>Kosher Restaurant</a:t>
            </a:r>
          </a:p>
          <a:p>
            <a:r>
              <a:rPr lang="en-US" sz="2400" dirty="0">
                <a:solidFill>
                  <a:schemeClr val="bg1"/>
                </a:solidFill>
              </a:rPr>
              <a:t>Lebanese Restaurant</a:t>
            </a:r>
          </a:p>
          <a:p>
            <a:r>
              <a:rPr lang="en-US" sz="2400" dirty="0">
                <a:solidFill>
                  <a:schemeClr val="bg1"/>
                </a:solidFill>
              </a:rPr>
              <a:t>Portuguese Restaurant</a:t>
            </a:r>
          </a:p>
          <a:p>
            <a:r>
              <a:rPr lang="en-US" sz="2400" dirty="0">
                <a:solidFill>
                  <a:schemeClr val="bg1"/>
                </a:solidFill>
              </a:rPr>
              <a:t>Shanghai Restaurant</a:t>
            </a:r>
          </a:p>
          <a:p>
            <a:r>
              <a:rPr lang="en-US" sz="2400" dirty="0">
                <a:solidFill>
                  <a:schemeClr val="bg1"/>
                </a:solidFill>
              </a:rPr>
              <a:t>South Indian Restaurant</a:t>
            </a:r>
          </a:p>
          <a:p>
            <a:endParaRPr lang="en-US" dirty="0"/>
          </a:p>
        </p:txBody>
      </p:sp>
    </p:spTree>
    <p:extLst>
      <p:ext uri="{BB962C8B-B14F-4D97-AF65-F5344CB8AC3E}">
        <p14:creationId xmlns:p14="http://schemas.microsoft.com/office/powerpoint/2010/main" val="89919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584775"/>
          </a:xfrm>
          <a:prstGeom prst="rect">
            <a:avLst/>
          </a:prstGeom>
          <a:noFill/>
        </p:spPr>
        <p:txBody>
          <a:bodyPr wrap="square" rtlCol="0">
            <a:spAutoFit/>
          </a:bodyPr>
          <a:lstStyle/>
          <a:p>
            <a:r>
              <a:rPr lang="en-US" sz="3200" dirty="0">
                <a:solidFill>
                  <a:schemeClr val="bg1"/>
                </a:solidFill>
              </a:rPr>
              <a:t>Toronto Clusters</a:t>
            </a:r>
          </a:p>
        </p:txBody>
      </p:sp>
      <p:pic>
        <p:nvPicPr>
          <p:cNvPr id="5" name="Picture 4">
            <a:extLst>
              <a:ext uri="{FF2B5EF4-FFF2-40B4-BE49-F238E27FC236}">
                <a16:creationId xmlns:a16="http://schemas.microsoft.com/office/drawing/2014/main" id="{C67CF0B6-3448-4330-A003-5E663755B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50" y="1814512"/>
            <a:ext cx="9182100" cy="3228975"/>
          </a:xfrm>
          <a:prstGeom prst="rect">
            <a:avLst/>
          </a:prstGeom>
        </p:spPr>
      </p:pic>
    </p:spTree>
    <p:extLst>
      <p:ext uri="{BB962C8B-B14F-4D97-AF65-F5344CB8AC3E}">
        <p14:creationId xmlns:p14="http://schemas.microsoft.com/office/powerpoint/2010/main" val="245411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231B4-0CE2-4286-B007-8AE87D544480}"/>
              </a:ext>
            </a:extLst>
          </p:cNvPr>
          <p:cNvSpPr txBox="1"/>
          <p:nvPr/>
        </p:nvSpPr>
        <p:spPr>
          <a:xfrm>
            <a:off x="438539" y="429208"/>
            <a:ext cx="11252718" cy="584775"/>
          </a:xfrm>
          <a:prstGeom prst="rect">
            <a:avLst/>
          </a:prstGeom>
          <a:noFill/>
        </p:spPr>
        <p:txBody>
          <a:bodyPr wrap="square" rtlCol="0">
            <a:spAutoFit/>
          </a:bodyPr>
          <a:lstStyle/>
          <a:p>
            <a:r>
              <a:rPr lang="en-US" sz="3200" dirty="0">
                <a:solidFill>
                  <a:schemeClr val="bg1"/>
                </a:solidFill>
              </a:rPr>
              <a:t>Vancouver Clusters</a:t>
            </a:r>
          </a:p>
        </p:txBody>
      </p:sp>
      <p:pic>
        <p:nvPicPr>
          <p:cNvPr id="4" name="Picture 3">
            <a:extLst>
              <a:ext uri="{FF2B5EF4-FFF2-40B4-BE49-F238E27FC236}">
                <a16:creationId xmlns:a16="http://schemas.microsoft.com/office/drawing/2014/main" id="{068D4861-0A48-4035-BB06-2867B020D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087" y="1862137"/>
            <a:ext cx="9267825" cy="3133725"/>
          </a:xfrm>
          <a:prstGeom prst="rect">
            <a:avLst/>
          </a:prstGeom>
        </p:spPr>
      </p:pic>
    </p:spTree>
    <p:extLst>
      <p:ext uri="{BB962C8B-B14F-4D97-AF65-F5344CB8AC3E}">
        <p14:creationId xmlns:p14="http://schemas.microsoft.com/office/powerpoint/2010/main" val="2871027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308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Comparison of Toronto and Vancouver Neighborhoods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Toronto and Vancouver Neighborhoods</dc:title>
  <dc:creator>Dan Easley</dc:creator>
  <cp:lastModifiedBy>Dan Easley</cp:lastModifiedBy>
  <cp:revision>6</cp:revision>
  <dcterms:created xsi:type="dcterms:W3CDTF">2019-09-29T17:07:58Z</dcterms:created>
  <dcterms:modified xsi:type="dcterms:W3CDTF">2019-09-29T17:39:12Z</dcterms:modified>
</cp:coreProperties>
</file>