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8" r:id="rId2"/>
    <p:sldId id="301" r:id="rId3"/>
    <p:sldId id="300" r:id="rId4"/>
    <p:sldId id="339" r:id="rId5"/>
    <p:sldId id="3693" r:id="rId6"/>
    <p:sldId id="3694" r:id="rId7"/>
    <p:sldId id="3695" r:id="rId8"/>
    <p:sldId id="3696" r:id="rId9"/>
    <p:sldId id="3697" r:id="rId10"/>
    <p:sldId id="3698" r:id="rId11"/>
    <p:sldId id="3699" r:id="rId12"/>
    <p:sldId id="3700" r:id="rId13"/>
    <p:sldId id="3701" r:id="rId14"/>
    <p:sldId id="3702" r:id="rId15"/>
    <p:sldId id="3703" r:id="rId16"/>
    <p:sldId id="3704" r:id="rId17"/>
    <p:sldId id="3705" r:id="rId18"/>
    <p:sldId id="3706" r:id="rId19"/>
    <p:sldId id="3707" r:id="rId20"/>
    <p:sldId id="3708" r:id="rId21"/>
    <p:sldId id="3709" r:id="rId22"/>
    <p:sldId id="3710" r:id="rId23"/>
    <p:sldId id="3711" r:id="rId24"/>
    <p:sldId id="3712" r:id="rId25"/>
    <p:sldId id="3713" r:id="rId26"/>
    <p:sldId id="3714" r:id="rId27"/>
    <p:sldId id="331"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1CF54D3-8AA8-4AB2-9405-D3FBB85A1AD1}">
          <p14:sldIdLst>
            <p14:sldId id="258"/>
            <p14:sldId id="301"/>
            <p14:sldId id="300"/>
            <p14:sldId id="339"/>
            <p14:sldId id="3693"/>
            <p14:sldId id="3694"/>
            <p14:sldId id="3695"/>
            <p14:sldId id="3696"/>
            <p14:sldId id="3697"/>
            <p14:sldId id="3698"/>
            <p14:sldId id="3699"/>
            <p14:sldId id="3700"/>
            <p14:sldId id="3701"/>
            <p14:sldId id="3702"/>
            <p14:sldId id="3703"/>
            <p14:sldId id="3704"/>
            <p14:sldId id="3705"/>
            <p14:sldId id="3706"/>
            <p14:sldId id="3707"/>
            <p14:sldId id="3708"/>
            <p14:sldId id="3709"/>
            <p14:sldId id="3710"/>
            <p14:sldId id="3711"/>
            <p14:sldId id="3712"/>
            <p14:sldId id="3713"/>
            <p14:sldId id="3714"/>
            <p14:sldId id="331"/>
          </p14:sldIdLst>
        </p14:section>
        <p14:section name="标注页" id="{A3F7F27B-4C61-416C-96A3-0818253A3D2D}">
          <p14:sldIdLst/>
        </p14:section>
      </p14:sectionLst>
    </p:ext>
    <p:ext uri="{EFAFB233-063F-42B5-8137-9DF3F51BA10A}">
      <p15:sldGuideLst xmlns:p15="http://schemas.microsoft.com/office/powerpoint/2012/main">
        <p15:guide id="3" pos="384" userDrawn="1">
          <p15:clr>
            <a:srgbClr val="A4A3A4"/>
          </p15:clr>
        </p15:guide>
        <p15:guide id="4" pos="7296" userDrawn="1">
          <p15:clr>
            <a:srgbClr val="A4A3A4"/>
          </p15:clr>
        </p15:guide>
        <p15:guide id="8" orient="horz" pos="3800" userDrawn="1">
          <p15:clr>
            <a:srgbClr val="A4A3A4"/>
          </p15:clr>
        </p15:guide>
        <p15:guide id="9" orient="horz" pos="2976" userDrawn="1">
          <p15:clr>
            <a:srgbClr val="A4A3A4"/>
          </p15:clr>
        </p15:guide>
        <p15:guide id="10" orient="horz" pos="2364" userDrawn="1">
          <p15:clr>
            <a:srgbClr val="A4A3A4"/>
          </p15:clr>
        </p15:guide>
        <p15:guide id="11" orient="horz" pos="3045" userDrawn="1">
          <p15:clr>
            <a:srgbClr val="A4A3A4"/>
          </p15:clr>
        </p15:guide>
        <p15:guide id="12" orient="horz" pos="1729" userDrawn="1">
          <p15:clr>
            <a:srgbClr val="A4A3A4"/>
          </p15:clr>
        </p15:guide>
        <p15:guide id="13" pos="549" userDrawn="1">
          <p15:clr>
            <a:srgbClr val="A4A3A4"/>
          </p15:clr>
        </p15:guide>
        <p15:guide id="14" pos="52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B7472A"/>
    <a:srgbClr val="CED6EB"/>
    <a:srgbClr val="E1E2E9"/>
    <a:srgbClr val="5E60F4"/>
    <a:srgbClr val="6399F4"/>
    <a:srgbClr val="2F2FEC"/>
    <a:srgbClr val="4D00FE"/>
    <a:srgbClr val="4853D9"/>
    <a:srgbClr val="3E3A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F786D2-7F40-4D23-A48D-846BC1043C76}" v="8" dt="2022-01-05T11:12:51.1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95" autoAdjust="0"/>
    <p:restoredTop sz="94660"/>
  </p:normalViewPr>
  <p:slideViewPr>
    <p:cSldViewPr snapToGrid="0" showGuides="1">
      <p:cViewPr varScale="1">
        <p:scale>
          <a:sx n="110" d="100"/>
          <a:sy n="110" d="100"/>
        </p:scale>
        <p:origin x="168" y="72"/>
      </p:cViewPr>
      <p:guideLst>
        <p:guide pos="384"/>
        <p:guide pos="7296"/>
        <p:guide orient="horz" pos="3800"/>
        <p:guide orient="horz" pos="2976"/>
        <p:guide orient="horz" pos="2364"/>
        <p:guide orient="horz" pos="3045"/>
        <p:guide orient="horz" pos="1729"/>
        <p:guide pos="549"/>
        <p:guide pos="52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userId="S::urn:spo:anon#dec25d41a14139e8324761942559d8decfa44449d5a20cf8a3b448ebcc7b05b1::" providerId="AD" clId="Web-{924A70CA-93A7-F6E6-3051-05E47DBF52F4}"/>
    <pc:docChg chg="modSld">
      <pc:chgData name="来宾用户" userId="S::urn:spo:anon#dec25d41a14139e8324761942559d8decfa44449d5a20cf8a3b448ebcc7b05b1::" providerId="AD" clId="Web-{924A70CA-93A7-F6E6-3051-05E47DBF52F4}" dt="2021-12-08T12:54:24.853" v="1" actId="1076"/>
      <pc:docMkLst>
        <pc:docMk/>
      </pc:docMkLst>
      <pc:sldChg chg="modSp">
        <pc:chgData name="来宾用户" userId="S::urn:spo:anon#dec25d41a14139e8324761942559d8decfa44449d5a20cf8a3b448ebcc7b05b1::" providerId="AD" clId="Web-{924A70CA-93A7-F6E6-3051-05E47DBF52F4}" dt="2021-12-08T12:54:24.853" v="1" actId="1076"/>
        <pc:sldMkLst>
          <pc:docMk/>
          <pc:sldMk cId="764120140" sldId="302"/>
        </pc:sldMkLst>
        <pc:spChg chg="mod">
          <ac:chgData name="来宾用户" userId="S::urn:spo:anon#dec25d41a14139e8324761942559d8decfa44449d5a20cf8a3b448ebcc7b05b1::" providerId="AD" clId="Web-{924A70CA-93A7-F6E6-3051-05E47DBF52F4}" dt="2021-12-08T12:54:24.853" v="1" actId="1076"/>
          <ac:spMkLst>
            <pc:docMk/>
            <pc:sldMk cId="764120140" sldId="302"/>
            <ac:spMk id="267" creationId="{EA7757AF-0167-4237-848A-0517F6398120}"/>
          </ac:spMkLst>
        </pc:spChg>
      </pc:sldChg>
    </pc:docChg>
  </pc:docChgLst>
  <pc:docChgLst>
    <pc:chgData name="Xin Zhang (FA Talent)" userId="474f572f-8271-4f60-858e-cee871e0aec6" providerId="ADAL" clId="{EFF786D2-7F40-4D23-A48D-846BC1043C76}"/>
    <pc:docChg chg="custSel delSld modSld modMainMaster delSection modSection">
      <pc:chgData name="Xin Zhang (FA Talent)" userId="474f572f-8271-4f60-858e-cee871e0aec6" providerId="ADAL" clId="{EFF786D2-7F40-4D23-A48D-846BC1043C76}" dt="2022-01-07T11:15:43.595" v="56"/>
      <pc:docMkLst>
        <pc:docMk/>
      </pc:docMkLst>
      <pc:sldChg chg="delSp modSp mod modClrScheme chgLayout">
        <pc:chgData name="Xin Zhang (FA Talent)" userId="474f572f-8271-4f60-858e-cee871e0aec6" providerId="ADAL" clId="{EFF786D2-7F40-4D23-A48D-846BC1043C76}" dt="2022-01-05T11:12:42.825" v="49" actId="21"/>
        <pc:sldMkLst>
          <pc:docMk/>
          <pc:sldMk cId="2109231170" sldId="258"/>
        </pc:sldMkLst>
        <pc:spChg chg="del">
          <ac:chgData name="Xin Zhang (FA Talent)" userId="474f572f-8271-4f60-858e-cee871e0aec6" providerId="ADAL" clId="{EFF786D2-7F40-4D23-A48D-846BC1043C76}" dt="2022-01-05T11:12:42.825" v="49" actId="21"/>
          <ac:spMkLst>
            <pc:docMk/>
            <pc:sldMk cId="2109231170" sldId="258"/>
            <ac:spMk id="4" creationId="{E4FC8757-BA3F-4632-AAC5-CC1CE5344BA7}"/>
          </ac:spMkLst>
        </pc:spChg>
        <pc:spChg chg="del">
          <ac:chgData name="Xin Zhang (FA Talent)" userId="474f572f-8271-4f60-858e-cee871e0aec6" providerId="ADAL" clId="{EFF786D2-7F40-4D23-A48D-846BC1043C76}" dt="2022-01-05T11:12:27.202" v="44" actId="21"/>
          <ac:spMkLst>
            <pc:docMk/>
            <pc:sldMk cId="2109231170" sldId="258"/>
            <ac:spMk id="5" creationId="{1B219A41-6C8F-48FC-93DA-BFD3150A8F34}"/>
          </ac:spMkLst>
        </pc:spChg>
        <pc:spChg chg="del">
          <ac:chgData name="Xin Zhang (FA Talent)" userId="474f572f-8271-4f60-858e-cee871e0aec6" providerId="ADAL" clId="{EFF786D2-7F40-4D23-A48D-846BC1043C76}" dt="2022-01-05T11:12:27.202" v="44" actId="21"/>
          <ac:spMkLst>
            <pc:docMk/>
            <pc:sldMk cId="2109231170" sldId="258"/>
            <ac:spMk id="6" creationId="{D643601D-250D-4B27-A6CC-7ED56C6AA039}"/>
          </ac:spMkLst>
        </pc:spChg>
        <pc:spChg chg="del">
          <ac:chgData name="Xin Zhang (FA Talent)" userId="474f572f-8271-4f60-858e-cee871e0aec6" providerId="ADAL" clId="{EFF786D2-7F40-4D23-A48D-846BC1043C76}" dt="2022-01-05T11:12:27.202" v="44" actId="21"/>
          <ac:spMkLst>
            <pc:docMk/>
            <pc:sldMk cId="2109231170" sldId="258"/>
            <ac:spMk id="7" creationId="{E9F85551-EB8D-4AF6-9E5F-D66FC722BAC4}"/>
          </ac:spMkLst>
        </pc:spChg>
        <pc:spChg chg="mod">
          <ac:chgData name="Xin Zhang (FA Talent)" userId="474f572f-8271-4f60-858e-cee871e0aec6" providerId="ADAL" clId="{EFF786D2-7F40-4D23-A48D-846BC1043C76}" dt="2022-01-05T11:09:57.609" v="1" actId="113"/>
          <ac:spMkLst>
            <pc:docMk/>
            <pc:sldMk cId="2109231170" sldId="258"/>
            <ac:spMk id="11" creationId="{7E6AD6D6-C02D-4D76-958E-90DF15073573}"/>
          </ac:spMkLst>
        </pc:spChg>
        <pc:spChg chg="mod">
          <ac:chgData name="Xin Zhang (FA Talent)" userId="474f572f-8271-4f60-858e-cee871e0aec6" providerId="ADAL" clId="{EFF786D2-7F40-4D23-A48D-846BC1043C76}" dt="2022-01-05T11:10:05.253" v="12" actId="20577"/>
          <ac:spMkLst>
            <pc:docMk/>
            <pc:sldMk cId="2109231170" sldId="258"/>
            <ac:spMk id="13" creationId="{BE5E6F05-9DB5-4A23-BBD6-0CC3C4F5CBA9}"/>
          </ac:spMkLst>
        </pc:spChg>
        <pc:spChg chg="del">
          <ac:chgData name="Xin Zhang (FA Talent)" userId="474f572f-8271-4f60-858e-cee871e0aec6" providerId="ADAL" clId="{EFF786D2-7F40-4D23-A48D-846BC1043C76}" dt="2022-01-05T11:12:27.202" v="44" actId="21"/>
          <ac:spMkLst>
            <pc:docMk/>
            <pc:sldMk cId="2109231170" sldId="258"/>
            <ac:spMk id="49" creationId="{F9EE1406-652C-4D89-B9FB-E0E1B6C0D8B8}"/>
          </ac:spMkLst>
        </pc:spChg>
      </pc:sldChg>
      <pc:sldChg chg="modSp mod">
        <pc:chgData name="Xin Zhang (FA Talent)" userId="474f572f-8271-4f60-858e-cee871e0aec6" providerId="ADAL" clId="{EFF786D2-7F40-4D23-A48D-846BC1043C76}" dt="2022-01-07T11:15:43.595" v="56"/>
        <pc:sldMkLst>
          <pc:docMk/>
          <pc:sldMk cId="2478620715" sldId="317"/>
        </pc:sldMkLst>
        <pc:spChg chg="mod">
          <ac:chgData name="Xin Zhang (FA Talent)" userId="474f572f-8271-4f60-858e-cee871e0aec6" providerId="ADAL" clId="{EFF786D2-7F40-4D23-A48D-846BC1043C76}" dt="2022-01-07T11:15:43.595" v="56"/>
          <ac:spMkLst>
            <pc:docMk/>
            <pc:sldMk cId="2478620715" sldId="317"/>
            <ac:spMk id="9" creationId="{897ADEB5-C7B4-3947-AFB4-9E9C01B69291}"/>
          </ac:spMkLst>
        </pc:spChg>
      </pc:sldChg>
      <pc:sldChg chg="del">
        <pc:chgData name="Xin Zhang (FA Talent)" userId="474f572f-8271-4f60-858e-cee871e0aec6" providerId="ADAL" clId="{EFF786D2-7F40-4D23-A48D-846BC1043C76}" dt="2022-01-05T11:10:31.595" v="17" actId="47"/>
        <pc:sldMkLst>
          <pc:docMk/>
          <pc:sldMk cId="2207607227" sldId="374"/>
        </pc:sldMkLst>
      </pc:sldChg>
      <pc:sldChg chg="del">
        <pc:chgData name="Xin Zhang (FA Talent)" userId="474f572f-8271-4f60-858e-cee871e0aec6" providerId="ADAL" clId="{EFF786D2-7F40-4D23-A48D-846BC1043C76}" dt="2022-01-05T11:10:31.595" v="17" actId="47"/>
        <pc:sldMkLst>
          <pc:docMk/>
          <pc:sldMk cId="2452998286" sldId="3680"/>
        </pc:sldMkLst>
      </pc:sldChg>
      <pc:sldChg chg="del">
        <pc:chgData name="Xin Zhang (FA Talent)" userId="474f572f-8271-4f60-858e-cee871e0aec6" providerId="ADAL" clId="{EFF786D2-7F40-4D23-A48D-846BC1043C76}" dt="2022-01-05T11:10:31.595" v="17" actId="47"/>
        <pc:sldMkLst>
          <pc:docMk/>
          <pc:sldMk cId="1034236624" sldId="3681"/>
        </pc:sldMkLst>
      </pc:sldChg>
      <pc:sldChg chg="del">
        <pc:chgData name="Xin Zhang (FA Talent)" userId="474f572f-8271-4f60-858e-cee871e0aec6" providerId="ADAL" clId="{EFF786D2-7F40-4D23-A48D-846BC1043C76}" dt="2022-01-05T11:10:31.595" v="17" actId="47"/>
        <pc:sldMkLst>
          <pc:docMk/>
          <pc:sldMk cId="2315913670" sldId="3683"/>
        </pc:sldMkLst>
      </pc:sldChg>
      <pc:sldChg chg="del">
        <pc:chgData name="Xin Zhang (FA Talent)" userId="474f572f-8271-4f60-858e-cee871e0aec6" providerId="ADAL" clId="{EFF786D2-7F40-4D23-A48D-846BC1043C76}" dt="2022-01-05T11:10:31.595" v="17" actId="47"/>
        <pc:sldMkLst>
          <pc:docMk/>
          <pc:sldMk cId="3827439890" sldId="3684"/>
        </pc:sldMkLst>
      </pc:sldChg>
      <pc:sldChg chg="del">
        <pc:chgData name="Xin Zhang (FA Talent)" userId="474f572f-8271-4f60-858e-cee871e0aec6" providerId="ADAL" clId="{EFF786D2-7F40-4D23-A48D-846BC1043C76}" dt="2022-01-05T11:10:31.595" v="17" actId="47"/>
        <pc:sldMkLst>
          <pc:docMk/>
          <pc:sldMk cId="516021812" sldId="3685"/>
        </pc:sldMkLst>
      </pc:sldChg>
      <pc:sldChg chg="del">
        <pc:chgData name="Xin Zhang (FA Talent)" userId="474f572f-8271-4f60-858e-cee871e0aec6" providerId="ADAL" clId="{EFF786D2-7F40-4D23-A48D-846BC1043C76}" dt="2022-01-05T11:10:31.595" v="17" actId="47"/>
        <pc:sldMkLst>
          <pc:docMk/>
          <pc:sldMk cId="3846428084" sldId="3687"/>
        </pc:sldMkLst>
      </pc:sldChg>
      <pc:sldChg chg="del">
        <pc:chgData name="Xin Zhang (FA Talent)" userId="474f572f-8271-4f60-858e-cee871e0aec6" providerId="ADAL" clId="{EFF786D2-7F40-4D23-A48D-846BC1043C76}" dt="2022-01-05T11:10:31.595" v="17" actId="47"/>
        <pc:sldMkLst>
          <pc:docMk/>
          <pc:sldMk cId="1744486790" sldId="3688"/>
        </pc:sldMkLst>
      </pc:sldChg>
      <pc:sldChg chg="del">
        <pc:chgData name="Xin Zhang (FA Talent)" userId="474f572f-8271-4f60-858e-cee871e0aec6" providerId="ADAL" clId="{EFF786D2-7F40-4D23-A48D-846BC1043C76}" dt="2022-01-05T11:10:31.595" v="17" actId="47"/>
        <pc:sldMkLst>
          <pc:docMk/>
          <pc:sldMk cId="2939374943" sldId="3689"/>
        </pc:sldMkLst>
      </pc:sldChg>
      <pc:sldMasterChg chg="addSldLayout modSldLayout sldLayoutOrd">
        <pc:chgData name="Xin Zhang (FA Talent)" userId="474f572f-8271-4f60-858e-cee871e0aec6" providerId="ADAL" clId="{EFF786D2-7F40-4D23-A48D-846BC1043C76}" dt="2022-01-05T11:13:16.255" v="55" actId="6014"/>
        <pc:sldMasterMkLst>
          <pc:docMk/>
          <pc:sldMasterMk cId="3903854935" sldId="2147483648"/>
        </pc:sldMasterMkLst>
        <pc:sldLayoutChg chg="mod">
          <pc:chgData name="Xin Zhang (FA Talent)" userId="474f572f-8271-4f60-858e-cee871e0aec6" providerId="ADAL" clId="{EFF786D2-7F40-4D23-A48D-846BC1043C76}" dt="2022-01-05T11:13:16.255" v="55" actId="6014"/>
          <pc:sldLayoutMkLst>
            <pc:docMk/>
            <pc:sldMasterMk cId="3903854935" sldId="2147483648"/>
            <pc:sldLayoutMk cId="2746891885" sldId="2147483654"/>
          </pc:sldLayoutMkLst>
        </pc:sldLayoutChg>
        <pc:sldLayoutChg chg="addSp delSp modSp new mod ord">
          <pc:chgData name="Xin Zhang (FA Talent)" userId="474f572f-8271-4f60-858e-cee871e0aec6" providerId="ADAL" clId="{EFF786D2-7F40-4D23-A48D-846BC1043C76}" dt="2022-01-05T11:13:11.112" v="54" actId="20578"/>
          <pc:sldLayoutMkLst>
            <pc:docMk/>
            <pc:sldMasterMk cId="3903854935" sldId="2147483648"/>
            <pc:sldLayoutMk cId="3364000031" sldId="2147483655"/>
          </pc:sldLayoutMkLst>
          <pc:spChg chg="del">
            <ac:chgData name="Xin Zhang (FA Talent)" userId="474f572f-8271-4f60-858e-cee871e0aec6" providerId="ADAL" clId="{EFF786D2-7F40-4D23-A48D-846BC1043C76}" dt="2022-01-05T11:12:33.492" v="46" actId="478"/>
            <ac:spMkLst>
              <pc:docMk/>
              <pc:sldMasterMk cId="3903854935" sldId="2147483648"/>
              <pc:sldLayoutMk cId="3364000031" sldId="2147483655"/>
              <ac:spMk id="2" creationId="{9CD1C14D-C47D-4D1B-B418-54661C37EAB9}"/>
            </ac:spMkLst>
          </pc:spChg>
          <pc:spChg chg="add mod">
            <ac:chgData name="Xin Zhang (FA Talent)" userId="474f572f-8271-4f60-858e-cee871e0aec6" providerId="ADAL" clId="{EFF786D2-7F40-4D23-A48D-846BC1043C76}" dt="2022-01-05T11:12:33.874" v="47"/>
            <ac:spMkLst>
              <pc:docMk/>
              <pc:sldMasterMk cId="3903854935" sldId="2147483648"/>
              <pc:sldLayoutMk cId="3364000031" sldId="2147483655"/>
              <ac:spMk id="3" creationId="{C2F878BB-1287-4567-99CA-7FB1379CF3D2}"/>
            </ac:spMkLst>
          </pc:spChg>
          <pc:spChg chg="add mod">
            <ac:chgData name="Xin Zhang (FA Talent)" userId="474f572f-8271-4f60-858e-cee871e0aec6" providerId="ADAL" clId="{EFF786D2-7F40-4D23-A48D-846BC1043C76}" dt="2022-01-05T11:12:33.874" v="47"/>
            <ac:spMkLst>
              <pc:docMk/>
              <pc:sldMasterMk cId="3903854935" sldId="2147483648"/>
              <pc:sldLayoutMk cId="3364000031" sldId="2147483655"/>
              <ac:spMk id="4" creationId="{5147BE12-AB4D-4433-B3E5-283BC890ED18}"/>
            </ac:spMkLst>
          </pc:spChg>
          <pc:spChg chg="add mod">
            <ac:chgData name="Xin Zhang (FA Talent)" userId="474f572f-8271-4f60-858e-cee871e0aec6" providerId="ADAL" clId="{EFF786D2-7F40-4D23-A48D-846BC1043C76}" dt="2022-01-05T11:12:33.874" v="47"/>
            <ac:spMkLst>
              <pc:docMk/>
              <pc:sldMasterMk cId="3903854935" sldId="2147483648"/>
              <pc:sldLayoutMk cId="3364000031" sldId="2147483655"/>
              <ac:spMk id="5" creationId="{9D0D36F6-D5E2-4840-9741-E30E36FD29ED}"/>
            </ac:spMkLst>
          </pc:spChg>
          <pc:spChg chg="add mod">
            <ac:chgData name="Xin Zhang (FA Talent)" userId="474f572f-8271-4f60-858e-cee871e0aec6" providerId="ADAL" clId="{EFF786D2-7F40-4D23-A48D-846BC1043C76}" dt="2022-01-05T11:12:33.874" v="47"/>
            <ac:spMkLst>
              <pc:docMk/>
              <pc:sldMasterMk cId="3903854935" sldId="2147483648"/>
              <pc:sldLayoutMk cId="3364000031" sldId="2147483655"/>
              <ac:spMk id="6" creationId="{A72F18BD-355C-46FE-9C61-926E5FFC4498}"/>
            </ac:spMkLst>
          </pc:spChg>
          <pc:spChg chg="add mod ord">
            <ac:chgData name="Xin Zhang (FA Talent)" userId="474f572f-8271-4f60-858e-cee871e0aec6" providerId="ADAL" clId="{EFF786D2-7F40-4D23-A48D-846BC1043C76}" dt="2022-01-05T11:12:51.138" v="52"/>
            <ac:spMkLst>
              <pc:docMk/>
              <pc:sldMasterMk cId="3903854935" sldId="2147483648"/>
              <pc:sldLayoutMk cId="3364000031" sldId="2147483655"/>
              <ac:spMk id="7" creationId="{7B37AC69-B3F0-47A0-9A6A-8122BEC96543}"/>
            </ac:spMkLst>
          </pc:spChg>
        </pc:sldLayoutChg>
      </pc:sldMasterChg>
    </pc:docChg>
  </pc:docChgLst>
  <pc:docChgLst>
    <pc:chgData name="Xin Zhang (FA Talent)" userId="474f572f-8271-4f60-858e-cee871e0aec6" providerId="ADAL" clId="{05D2861D-A2F2-44EA-AE0C-B4915632652F}"/>
    <pc:docChg chg="addSld modSld modSection">
      <pc:chgData name="Xin Zhang (FA Talent)" userId="474f572f-8271-4f60-858e-cee871e0aec6" providerId="ADAL" clId="{05D2861D-A2F2-44EA-AE0C-B4915632652F}" dt="2021-12-31T05:22:00.842" v="1"/>
      <pc:docMkLst>
        <pc:docMk/>
      </pc:docMkLst>
      <pc:sldChg chg="addSp modSp new">
        <pc:chgData name="Xin Zhang (FA Talent)" userId="474f572f-8271-4f60-858e-cee871e0aec6" providerId="ADAL" clId="{05D2861D-A2F2-44EA-AE0C-B4915632652F}" dt="2021-12-31T05:22:00.842" v="1"/>
        <pc:sldMkLst>
          <pc:docMk/>
          <pc:sldMk cId="1822323216" sldId="3692"/>
        </pc:sldMkLst>
        <pc:picChg chg="add mod">
          <ac:chgData name="Xin Zhang (FA Talent)" userId="474f572f-8271-4f60-858e-cee871e0aec6" providerId="ADAL" clId="{05D2861D-A2F2-44EA-AE0C-B4915632652F}" dt="2021-12-31T05:22:00.842" v="1"/>
          <ac:picMkLst>
            <pc:docMk/>
            <pc:sldMk cId="1822323216" sldId="3692"/>
            <ac:picMk id="2" creationId="{55F82FF8-C87E-459D-9AA5-135D731932D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32B9967B-1406-4500-9ABA-D333D6F03373}" type="datetimeFigureOut">
              <a:rPr lang="zh-CN" altLang="en-US" smtClean="0"/>
              <a:pPr/>
              <a:t>2023/12/31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4DCC612E-0DEB-4EA3-B55F-824A8281AC71}" type="slidenum">
              <a:rPr lang="zh-CN" altLang="en-US" smtClean="0"/>
              <a:pPr/>
              <a:t>‹#›</a:t>
            </a:fld>
            <a:endParaRPr lang="zh-CN" altLang="en-US" dirty="0"/>
          </a:p>
        </p:txBody>
      </p:sp>
    </p:spTree>
    <p:extLst>
      <p:ext uri="{BB962C8B-B14F-4D97-AF65-F5344CB8AC3E}">
        <p14:creationId xmlns:p14="http://schemas.microsoft.com/office/powerpoint/2010/main" val="448191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B37AC69-B3F0-47A0-9A6A-8122BEC96543}"/>
              </a:ext>
            </a:extLst>
          </p:cNvPr>
          <p:cNvSpPr/>
          <p:nvPr userDrawn="1"/>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C2F878BB-1287-4567-99CA-7FB1379CF3D2}"/>
              </a:ext>
            </a:extLst>
          </p:cNvPr>
          <p:cNvSpPr/>
          <p:nvPr userDrawn="1"/>
        </p:nvSpPr>
        <p:spPr>
          <a:xfrm>
            <a:off x="4309988" y="2398707"/>
            <a:ext cx="6164356" cy="6164356"/>
          </a:xfrm>
          <a:prstGeom prst="ellipse">
            <a:avLst/>
          </a:prstGeom>
          <a:gradFill flip="none" rotWithShape="1">
            <a:gsLst>
              <a:gs pos="0">
                <a:schemeClr val="accent1">
                  <a:alpha val="55000"/>
                </a:schemeClr>
              </a:gs>
              <a:gs pos="100000">
                <a:schemeClr val="accent1">
                  <a:lumMod val="20000"/>
                  <a:lumOff val="80000"/>
                  <a:alpha val="25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5147BE12-AB4D-4433-B3E5-283BC890ED18}"/>
              </a:ext>
            </a:extLst>
          </p:cNvPr>
          <p:cNvSpPr/>
          <p:nvPr userDrawn="1"/>
        </p:nvSpPr>
        <p:spPr>
          <a:xfrm>
            <a:off x="7170057" y="-1972802"/>
            <a:ext cx="5215604" cy="5215604"/>
          </a:xfrm>
          <a:prstGeom prst="ellipse">
            <a:avLst/>
          </a:prstGeom>
          <a:gradFill flip="none" rotWithShape="1">
            <a:gsLst>
              <a:gs pos="0">
                <a:schemeClr val="accent1">
                  <a:alpha val="55000"/>
                </a:schemeClr>
              </a:gs>
              <a:gs pos="100000">
                <a:schemeClr val="accent1">
                  <a:lumMod val="20000"/>
                  <a:lumOff val="80000"/>
                  <a:alpha val="43000"/>
                </a:schemeClr>
              </a:gs>
            </a:gsLst>
            <a:lin ang="18900000" scaled="1"/>
            <a:tileRect/>
          </a:gradFill>
          <a:ln>
            <a:noFill/>
          </a:ln>
          <a:effectLst>
            <a:softEdge rad="1257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9D0D36F6-D5E2-4840-9741-E30E36FD29ED}"/>
              </a:ext>
            </a:extLst>
          </p:cNvPr>
          <p:cNvSpPr/>
          <p:nvPr userDrawn="1"/>
        </p:nvSpPr>
        <p:spPr>
          <a:xfrm>
            <a:off x="7408842" y="375530"/>
            <a:ext cx="6349120" cy="6349120"/>
          </a:xfrm>
          <a:prstGeom prst="ellipse">
            <a:avLst/>
          </a:prstGeom>
          <a:gradFill flip="none" rotWithShape="1">
            <a:gsLst>
              <a:gs pos="0">
                <a:schemeClr val="accent2">
                  <a:alpha val="76000"/>
                </a:schemeClr>
              </a:gs>
              <a:gs pos="100000">
                <a:schemeClr val="accent2">
                  <a:lumMod val="20000"/>
                  <a:lumOff val="80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A72F18BD-355C-46FE-9C61-926E5FFC4498}"/>
              </a:ext>
            </a:extLst>
          </p:cNvPr>
          <p:cNvSpPr/>
          <p:nvPr userDrawn="1"/>
        </p:nvSpPr>
        <p:spPr>
          <a:xfrm>
            <a:off x="-2024001" y="-3080221"/>
            <a:ext cx="7262118" cy="7262118"/>
          </a:xfrm>
          <a:prstGeom prst="ellipse">
            <a:avLst/>
          </a:prstGeom>
          <a:gradFill flip="none" rotWithShape="1">
            <a:gsLst>
              <a:gs pos="0">
                <a:schemeClr val="accent4"/>
              </a:gs>
              <a:gs pos="100000">
                <a:schemeClr val="accent4">
                  <a:lumMod val="20000"/>
                  <a:lumOff val="80000"/>
                  <a:alpha val="37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364000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68918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854935"/>
      </p:ext>
    </p:extLst>
  </p:cSld>
  <p:clrMap bg1="lt1" tx1="dk1" bg2="lt2" tx2="dk2" accent1="accent1" accent2="accent2" accent3="accent3" accent4="accent4" accent5="accent5" accent6="accent6" hlink="hlink" folHlink="folHlink"/>
  <p:sldLayoutIdLst>
    <p:sldLayoutId id="2147483655" r:id="rId1"/>
    <p:sldLayoutId id="214748365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8" userDrawn="1">
          <p15:clr>
            <a:srgbClr val="F26B43"/>
          </p15:clr>
        </p15:guide>
        <p15:guide id="2" orient="horz" pos="4144" userDrawn="1">
          <p15:clr>
            <a:srgbClr val="F26B43"/>
          </p15:clr>
        </p15:guide>
        <p15:guide id="3" pos="384" userDrawn="1">
          <p15:clr>
            <a:srgbClr val="F26B43"/>
          </p15:clr>
        </p15:guide>
        <p15:guide id="4" pos="7296" userDrawn="1">
          <p15:clr>
            <a:srgbClr val="F26B43"/>
          </p15:clr>
        </p15:guide>
        <p15:guide id="5" orient="horz" pos="472" userDrawn="1">
          <p15:clr>
            <a:srgbClr val="F26B43"/>
          </p15:clr>
        </p15:guide>
        <p15:guide id="6" orient="horz" pos="600" userDrawn="1">
          <p15:clr>
            <a:srgbClr val="F26B43"/>
          </p15:clr>
        </p15:guide>
        <p15:guide id="7" orient="horz" pos="3928" userDrawn="1">
          <p15:clr>
            <a:srgbClr val="F26B43"/>
          </p15:clr>
        </p15:guide>
        <p15:guide id="8" orient="horz" pos="380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1F35401-73E6-4C6A-900C-4481C5515EB0}"/>
              </a:ext>
            </a:extLst>
          </p:cNvPr>
          <p:cNvSpPr txBox="1"/>
          <p:nvPr/>
        </p:nvSpPr>
        <p:spPr>
          <a:xfrm>
            <a:off x="605969" y="366172"/>
            <a:ext cx="938719" cy="184666"/>
          </a:xfrm>
          <a:prstGeom prst="rect">
            <a:avLst/>
          </a:prstGeom>
          <a:noFill/>
        </p:spPr>
        <p:txBody>
          <a:bodyPr wrap="none" lIns="0" tIns="0" rIns="0" bIns="0">
            <a:spAutoFit/>
          </a:bodyPr>
          <a:lstStyle/>
          <a:p>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Work Report</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7E6AD6D6-C02D-4D76-958E-90DF15073573}"/>
              </a:ext>
            </a:extLst>
          </p:cNvPr>
          <p:cNvSpPr txBox="1"/>
          <p:nvPr/>
        </p:nvSpPr>
        <p:spPr>
          <a:xfrm>
            <a:off x="605969" y="2353005"/>
            <a:ext cx="2769989" cy="830997"/>
          </a:xfrm>
          <a:prstGeom prst="rect">
            <a:avLst/>
          </a:prstGeom>
          <a:noFill/>
        </p:spPr>
        <p:txBody>
          <a:bodyPr wrap="none" lIns="0" tIns="0" rIns="0" bIns="0">
            <a:spAutoFit/>
          </a:bodyPr>
          <a:lstStyle/>
          <a:p>
            <a:r>
              <a:rPr lang="zh-CN" altLang="en-US" sz="5400" b="1" dirty="0">
                <a:solidFill>
                  <a:schemeClr val="accent1"/>
                </a:solidFill>
                <a:latin typeface="微软雅黑" panose="020B0503020204020204" pitchFamily="34" charset="-122"/>
                <a:ea typeface="微软雅黑" panose="020B0503020204020204" pitchFamily="34" charset="-122"/>
              </a:rPr>
              <a:t>实验报告</a:t>
            </a:r>
          </a:p>
        </p:txBody>
      </p:sp>
      <p:sp>
        <p:nvSpPr>
          <p:cNvPr id="12" name="文本框 11">
            <a:extLst>
              <a:ext uri="{FF2B5EF4-FFF2-40B4-BE49-F238E27FC236}">
                <a16:creationId xmlns:a16="http://schemas.microsoft.com/office/drawing/2014/main" id="{97035DFE-A6B1-442C-9BA3-8CE0FDF24063}"/>
              </a:ext>
            </a:extLst>
          </p:cNvPr>
          <p:cNvSpPr txBox="1"/>
          <p:nvPr/>
        </p:nvSpPr>
        <p:spPr>
          <a:xfrm>
            <a:off x="616993" y="5817168"/>
            <a:ext cx="2051844" cy="246221"/>
          </a:xfrm>
          <a:prstGeom prst="rect">
            <a:avLst/>
          </a:prstGeom>
          <a:noFill/>
        </p:spPr>
        <p:txBody>
          <a:bodyPr wrap="none" lIns="0" tIns="0" rIns="0" bIns="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计算机科学与工程学院</a:t>
            </a:r>
          </a:p>
        </p:txBody>
      </p:sp>
      <p:sp>
        <p:nvSpPr>
          <p:cNvPr id="13" name="文本框 12">
            <a:extLst>
              <a:ext uri="{FF2B5EF4-FFF2-40B4-BE49-F238E27FC236}">
                <a16:creationId xmlns:a16="http://schemas.microsoft.com/office/drawing/2014/main" id="{BE5E6F05-9DB5-4A23-BBD6-0CC3C4F5CBA9}"/>
              </a:ext>
            </a:extLst>
          </p:cNvPr>
          <p:cNvSpPr txBox="1"/>
          <p:nvPr/>
        </p:nvSpPr>
        <p:spPr>
          <a:xfrm>
            <a:off x="616993" y="5039837"/>
            <a:ext cx="633187" cy="246221"/>
          </a:xfrm>
          <a:prstGeom prst="rect">
            <a:avLst/>
          </a:prstGeom>
          <a:noFill/>
        </p:spPr>
        <p:txBody>
          <a:bodyPr wrap="none" lIns="0" tIns="0" rIns="0" bIns="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方彦嘉</a:t>
            </a:r>
          </a:p>
        </p:txBody>
      </p:sp>
      <p:sp>
        <p:nvSpPr>
          <p:cNvPr id="14" name="文本框 13">
            <a:extLst>
              <a:ext uri="{FF2B5EF4-FFF2-40B4-BE49-F238E27FC236}">
                <a16:creationId xmlns:a16="http://schemas.microsoft.com/office/drawing/2014/main" id="{33A7985F-7920-4524-9831-067657E038B8}"/>
              </a:ext>
            </a:extLst>
          </p:cNvPr>
          <p:cNvSpPr txBox="1"/>
          <p:nvPr/>
        </p:nvSpPr>
        <p:spPr>
          <a:xfrm>
            <a:off x="11063027" y="4748701"/>
            <a:ext cx="538609" cy="276999"/>
          </a:xfrm>
          <a:prstGeom prst="rect">
            <a:avLst/>
          </a:prstGeom>
          <a:noFill/>
        </p:spPr>
        <p:txBody>
          <a:bodyPr wrap="none" lIns="0" tIns="0" rIns="0" bIns="0">
            <a:spAutoFit/>
          </a:bodyPr>
          <a:lstStyle/>
          <a:p>
            <a:pPr algn="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2023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6AEDE84-1114-4A2A-86BB-3E1CF026E0CE}"/>
              </a:ext>
            </a:extLst>
          </p:cNvPr>
          <p:cNvSpPr txBox="1"/>
          <p:nvPr/>
        </p:nvSpPr>
        <p:spPr>
          <a:xfrm>
            <a:off x="10180927" y="5840778"/>
            <a:ext cx="1401473" cy="215444"/>
          </a:xfrm>
          <a:prstGeom prst="rect">
            <a:avLst/>
          </a:prstGeom>
          <a:noFill/>
        </p:spPr>
        <p:txBody>
          <a:bodyPr wrap="none" lIns="0" tIns="0" rIns="0" bIns="0">
            <a:spAutoFit/>
          </a:bodyPr>
          <a:lstStyle/>
          <a:p>
            <a:pPr algn="r"/>
            <a:r>
              <a:rPr lang="en-US" altLang="zh-CN" sz="1400" b="0" i="0" dirty="0">
                <a:solidFill>
                  <a:srgbClr val="111111"/>
                </a:solidFill>
                <a:effectLst/>
                <a:latin typeface="Microsoft YaHei" panose="020B0503020204020204" pitchFamily="34" charset="-122"/>
                <a:ea typeface="Microsoft YaHei" panose="020B0503020204020204" pitchFamily="34" charset="-122"/>
              </a:rPr>
              <a:t>December</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 24nd</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0B8D13DF-2A4F-4922-8FD7-F898BB022B0E}"/>
              </a:ext>
            </a:extLst>
          </p:cNvPr>
          <p:cNvSpPr txBox="1"/>
          <p:nvPr/>
        </p:nvSpPr>
        <p:spPr>
          <a:xfrm>
            <a:off x="605969" y="5558372"/>
            <a:ext cx="307777" cy="184666"/>
          </a:xfrm>
          <a:prstGeom prst="rect">
            <a:avLst/>
          </a:prstGeom>
          <a:noFill/>
        </p:spPr>
        <p:txBody>
          <a:bodyPr wrap="none" lIns="0" tIns="0" rIns="0" bIns="0">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学院</a:t>
            </a:r>
          </a:p>
        </p:txBody>
      </p:sp>
      <p:grpSp>
        <p:nvGrpSpPr>
          <p:cNvPr id="60" name="组合 59">
            <a:extLst>
              <a:ext uri="{FF2B5EF4-FFF2-40B4-BE49-F238E27FC236}">
                <a16:creationId xmlns:a16="http://schemas.microsoft.com/office/drawing/2014/main" id="{98E830C7-5F41-46D6-A908-D571E30D5475}"/>
              </a:ext>
            </a:extLst>
          </p:cNvPr>
          <p:cNvGrpSpPr/>
          <p:nvPr/>
        </p:nvGrpSpPr>
        <p:grpSpPr>
          <a:xfrm>
            <a:off x="11432380" y="5112624"/>
            <a:ext cx="73820" cy="611901"/>
            <a:chOff x="11432380" y="5112624"/>
            <a:chExt cx="73820" cy="611901"/>
          </a:xfrm>
        </p:grpSpPr>
        <p:cxnSp>
          <p:nvCxnSpPr>
            <p:cNvPr id="61" name="直接连接符 60">
              <a:extLst>
                <a:ext uri="{FF2B5EF4-FFF2-40B4-BE49-F238E27FC236}">
                  <a16:creationId xmlns:a16="http://schemas.microsoft.com/office/drawing/2014/main" id="{0971FECA-2DB6-49CE-A517-8B2B1D062E00}"/>
                </a:ext>
              </a:extLst>
            </p:cNvPr>
            <p:cNvCxnSpPr>
              <a:cxnSpLocks/>
            </p:cNvCxnSpPr>
            <p:nvPr/>
          </p:nvCxnSpPr>
          <p:spPr>
            <a:xfrm>
              <a:off x="11506200" y="5112624"/>
              <a:ext cx="0" cy="61190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任意多边形: 形状 61">
              <a:extLst>
                <a:ext uri="{FF2B5EF4-FFF2-40B4-BE49-F238E27FC236}">
                  <a16:creationId xmlns:a16="http://schemas.microsoft.com/office/drawing/2014/main" id="{915A042C-4497-4CEB-8360-29A27FDB17E6}"/>
                </a:ext>
              </a:extLst>
            </p:cNvPr>
            <p:cNvSpPr/>
            <p:nvPr/>
          </p:nvSpPr>
          <p:spPr>
            <a:xfrm rot="5400000">
              <a:off x="11432380" y="5650705"/>
              <a:ext cx="73819" cy="73819"/>
            </a:xfrm>
            <a:custGeom>
              <a:avLst/>
              <a:gdLst>
                <a:gd name="connsiteX0" fmla="*/ 180000 w 481467"/>
                <a:gd name="connsiteY0" fmla="*/ 0 h 346075"/>
                <a:gd name="connsiteX1" fmla="*/ 180000 w 481467"/>
                <a:gd name="connsiteY1" fmla="*/ 123825 h 346075"/>
                <a:gd name="connsiteX2" fmla="*/ 481467 w 481467"/>
                <a:gd name="connsiteY2" fmla="*/ 123825 h 346075"/>
                <a:gd name="connsiteX3" fmla="*/ 481467 w 481467"/>
                <a:gd name="connsiteY3" fmla="*/ 346075 h 346075"/>
                <a:gd name="connsiteX4" fmla="*/ 121467 w 481467"/>
                <a:gd name="connsiteY4" fmla="*/ 346075 h 346075"/>
                <a:gd name="connsiteX5" fmla="*/ 121467 w 481467"/>
                <a:gd name="connsiteY5" fmla="*/ 180000 h 346075"/>
                <a:gd name="connsiteX6" fmla="*/ 0 w 481467"/>
                <a:gd name="connsiteY6" fmla="*/ 180000 h 346075"/>
                <a:gd name="connsiteX7" fmla="*/ 180000 w 481467"/>
                <a:gd name="connsiteY7" fmla="*/ 0 h 346075"/>
                <a:gd name="connsiteX0" fmla="*/ 481467 w 572907"/>
                <a:gd name="connsiteY0" fmla="*/ 123825 h 346075"/>
                <a:gd name="connsiteX1" fmla="*/ 481467 w 572907"/>
                <a:gd name="connsiteY1" fmla="*/ 346075 h 346075"/>
                <a:gd name="connsiteX2" fmla="*/ 121467 w 572907"/>
                <a:gd name="connsiteY2" fmla="*/ 346075 h 346075"/>
                <a:gd name="connsiteX3" fmla="*/ 121467 w 572907"/>
                <a:gd name="connsiteY3" fmla="*/ 180000 h 346075"/>
                <a:gd name="connsiteX4" fmla="*/ 0 w 572907"/>
                <a:gd name="connsiteY4" fmla="*/ 180000 h 346075"/>
                <a:gd name="connsiteX5" fmla="*/ 180000 w 572907"/>
                <a:gd name="connsiteY5" fmla="*/ 0 h 346075"/>
                <a:gd name="connsiteX6" fmla="*/ 180000 w 572907"/>
                <a:gd name="connsiteY6" fmla="*/ 123825 h 346075"/>
                <a:gd name="connsiteX7" fmla="*/ 572907 w 572907"/>
                <a:gd name="connsiteY7" fmla="*/ 215265 h 346075"/>
                <a:gd name="connsiteX0" fmla="*/ 481467 w 572907"/>
                <a:gd name="connsiteY0" fmla="*/ 346075 h 346075"/>
                <a:gd name="connsiteX1" fmla="*/ 121467 w 572907"/>
                <a:gd name="connsiteY1" fmla="*/ 346075 h 346075"/>
                <a:gd name="connsiteX2" fmla="*/ 121467 w 572907"/>
                <a:gd name="connsiteY2" fmla="*/ 180000 h 346075"/>
                <a:gd name="connsiteX3" fmla="*/ 0 w 572907"/>
                <a:gd name="connsiteY3" fmla="*/ 180000 h 346075"/>
                <a:gd name="connsiteX4" fmla="*/ 180000 w 572907"/>
                <a:gd name="connsiteY4" fmla="*/ 0 h 346075"/>
                <a:gd name="connsiteX5" fmla="*/ 180000 w 572907"/>
                <a:gd name="connsiteY5" fmla="*/ 123825 h 346075"/>
                <a:gd name="connsiteX6" fmla="*/ 572907 w 572907"/>
                <a:gd name="connsiteY6" fmla="*/ 21526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5" fmla="*/ 180000 w 481467"/>
                <a:gd name="connsiteY5" fmla="*/ 12382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0" fmla="*/ 481467 w 481467"/>
                <a:gd name="connsiteY0" fmla="*/ 346075 h 346075"/>
                <a:gd name="connsiteX1" fmla="*/ 121467 w 481467"/>
                <a:gd name="connsiteY1" fmla="*/ 346075 h 346075"/>
                <a:gd name="connsiteX2" fmla="*/ 0 w 481467"/>
                <a:gd name="connsiteY2" fmla="*/ 180000 h 346075"/>
                <a:gd name="connsiteX3" fmla="*/ 180000 w 481467"/>
                <a:gd name="connsiteY3" fmla="*/ 0 h 346075"/>
                <a:gd name="connsiteX0" fmla="*/ 481467 w 481467"/>
                <a:gd name="connsiteY0" fmla="*/ 346075 h 346075"/>
                <a:gd name="connsiteX1" fmla="*/ 0 w 481467"/>
                <a:gd name="connsiteY1" fmla="*/ 180000 h 346075"/>
                <a:gd name="connsiteX2" fmla="*/ 180000 w 481467"/>
                <a:gd name="connsiteY2" fmla="*/ 0 h 346075"/>
                <a:gd name="connsiteX0" fmla="*/ 0 w 180000"/>
                <a:gd name="connsiteY0" fmla="*/ 180000 h 180000"/>
                <a:gd name="connsiteX1" fmla="*/ 180000 w 180000"/>
                <a:gd name="connsiteY1" fmla="*/ 0 h 180000"/>
              </a:gdLst>
              <a:ahLst/>
              <a:cxnLst>
                <a:cxn ang="0">
                  <a:pos x="connsiteX0" y="connsiteY0"/>
                </a:cxn>
                <a:cxn ang="0">
                  <a:pos x="connsiteX1" y="connsiteY1"/>
                </a:cxn>
              </a:cxnLst>
              <a:rect l="l" t="t" r="r" b="b"/>
              <a:pathLst>
                <a:path w="180000" h="180000">
                  <a:moveTo>
                    <a:pt x="0" y="180000"/>
                  </a:moveTo>
                  <a:cubicBezTo>
                    <a:pt x="0" y="80589"/>
                    <a:pt x="80589" y="0"/>
                    <a:pt x="180000" y="0"/>
                  </a:cubicBezTo>
                </a:path>
              </a:pathLst>
            </a:custGeom>
            <a:ln>
              <a:solidFill>
                <a:schemeClr val="accent1"/>
              </a:solidFill>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lgn="ctr"/>
              <a:endParaRPr lang="zh-CN" altLang="en-US"/>
            </a:p>
          </p:txBody>
        </p:sp>
      </p:grpSp>
    </p:spTree>
    <p:extLst>
      <p:ext uri="{BB962C8B-B14F-4D97-AF65-F5344CB8AC3E}">
        <p14:creationId xmlns:p14="http://schemas.microsoft.com/office/powerpoint/2010/main" val="2109231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AD868303-06D8-4000-97F7-25D87CA5B3B2}"/>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p>
        </p:txBody>
      </p:sp>
      <p:sp>
        <p:nvSpPr>
          <p:cNvPr id="2" name="文本框 1">
            <a:extLst>
              <a:ext uri="{FF2B5EF4-FFF2-40B4-BE49-F238E27FC236}">
                <a16:creationId xmlns:a16="http://schemas.microsoft.com/office/drawing/2014/main" id="{6F48856F-05F7-460B-A424-BB471C6BB186}"/>
              </a:ext>
            </a:extLst>
          </p:cNvPr>
          <p:cNvSpPr txBox="1"/>
          <p:nvPr/>
        </p:nvSpPr>
        <p:spPr>
          <a:xfrm>
            <a:off x="603250" y="340149"/>
            <a:ext cx="2513509"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使用树搜索下棋</a:t>
            </a:r>
          </a:p>
        </p:txBody>
      </p:sp>
      <p:sp>
        <p:nvSpPr>
          <p:cNvPr id="33" name="圆: 空心 32">
            <a:extLst>
              <a:ext uri="{FF2B5EF4-FFF2-40B4-BE49-F238E27FC236}">
                <a16:creationId xmlns:a16="http://schemas.microsoft.com/office/drawing/2014/main" id="{F1468410-E6D4-40AA-816C-9A03DB1019F7}"/>
              </a:ext>
            </a:extLst>
          </p:cNvPr>
          <p:cNvSpPr/>
          <p:nvPr/>
        </p:nvSpPr>
        <p:spPr>
          <a:xfrm>
            <a:off x="3245870" y="469587"/>
            <a:ext cx="190274" cy="190274"/>
          </a:xfrm>
          <a:prstGeom prst="donut">
            <a:avLst>
              <a:gd name="adj" fmla="val 232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8" name="矩形: 圆角 7">
            <a:extLst>
              <a:ext uri="{FF2B5EF4-FFF2-40B4-BE49-F238E27FC236}">
                <a16:creationId xmlns:a16="http://schemas.microsoft.com/office/drawing/2014/main" id="{667A2CA1-B7C9-8417-14A4-6E984357CB40}"/>
              </a:ext>
            </a:extLst>
          </p:cNvPr>
          <p:cNvSpPr/>
          <p:nvPr/>
        </p:nvSpPr>
        <p:spPr>
          <a:xfrm>
            <a:off x="593423" y="1053788"/>
            <a:ext cx="2747584" cy="51324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t>蒙特卡洛树搜索</a:t>
            </a:r>
          </a:p>
        </p:txBody>
      </p:sp>
      <p:sp>
        <p:nvSpPr>
          <p:cNvPr id="10" name="文本框 9">
            <a:extLst>
              <a:ext uri="{FF2B5EF4-FFF2-40B4-BE49-F238E27FC236}">
                <a16:creationId xmlns:a16="http://schemas.microsoft.com/office/drawing/2014/main" id="{355E4D0D-6EC2-204C-6D14-A1821002BCF7}"/>
              </a:ext>
            </a:extLst>
          </p:cNvPr>
          <p:cNvSpPr txBox="1"/>
          <p:nvPr/>
        </p:nvSpPr>
        <p:spPr>
          <a:xfrm>
            <a:off x="603250" y="1967696"/>
            <a:ext cx="11231864" cy="338554"/>
          </a:xfrm>
          <a:prstGeom prst="rect">
            <a:avLst/>
          </a:prstGeom>
          <a:noFill/>
        </p:spPr>
        <p:txBody>
          <a:bodyPr wrap="square" rtlCol="0">
            <a:spAutoFit/>
          </a:bodyPr>
          <a:lstStyle/>
          <a:p>
            <a:r>
              <a:rPr lang="zh-CN" altLang="en-US" sz="1600" dirty="0"/>
              <a:t>蒙特卡洛树的节点包括七个基本信息：当前局面，父节点，子节点集合，黑棋获胜次数，白棋获胜次数和未扩展动作集合</a:t>
            </a:r>
          </a:p>
        </p:txBody>
      </p:sp>
      <p:pic>
        <p:nvPicPr>
          <p:cNvPr id="4" name="图片 3">
            <a:extLst>
              <a:ext uri="{FF2B5EF4-FFF2-40B4-BE49-F238E27FC236}">
                <a16:creationId xmlns:a16="http://schemas.microsoft.com/office/drawing/2014/main" id="{D9D8C0A5-9921-ABE3-B912-C0AD0AF6092E}"/>
              </a:ext>
            </a:extLst>
          </p:cNvPr>
          <p:cNvPicPr>
            <a:picLocks noChangeAspect="1"/>
          </p:cNvPicPr>
          <p:nvPr/>
        </p:nvPicPr>
        <p:blipFill>
          <a:blip r:embed="rId2"/>
          <a:stretch>
            <a:fillRect/>
          </a:stretch>
        </p:blipFill>
        <p:spPr>
          <a:xfrm>
            <a:off x="603250" y="2869542"/>
            <a:ext cx="7222319" cy="2087375"/>
          </a:xfrm>
          <a:prstGeom prst="rect">
            <a:avLst/>
          </a:prstGeom>
        </p:spPr>
      </p:pic>
      <p:sp>
        <p:nvSpPr>
          <p:cNvPr id="5" name="文本框 4">
            <a:extLst>
              <a:ext uri="{FF2B5EF4-FFF2-40B4-BE49-F238E27FC236}">
                <a16:creationId xmlns:a16="http://schemas.microsoft.com/office/drawing/2014/main" id="{02BAAEA8-D9AE-8630-FB03-EAF735F7D83E}"/>
              </a:ext>
            </a:extLst>
          </p:cNvPr>
          <p:cNvSpPr txBox="1"/>
          <p:nvPr/>
        </p:nvSpPr>
        <p:spPr>
          <a:xfrm>
            <a:off x="704258" y="5520209"/>
            <a:ext cx="10789403" cy="369332"/>
          </a:xfrm>
          <a:prstGeom prst="rect">
            <a:avLst/>
          </a:prstGeom>
          <a:noFill/>
        </p:spPr>
        <p:txBody>
          <a:bodyPr wrap="square" rtlCol="0">
            <a:spAutoFit/>
          </a:bodyPr>
          <a:lstStyle/>
          <a:p>
            <a:r>
              <a:rPr lang="zh-CN" altLang="zh-CN" sz="1800" dirty="0">
                <a:effectLst/>
                <a:ea typeface="宋体" panose="02010600030101010101" pitchFamily="2" charset="-122"/>
                <a:cs typeface="Times New Roman" panose="02020603050405020304" pitchFamily="18" charset="0"/>
              </a:rPr>
              <a:t>开始阶段，蒙特卡洛树只有一个根节点，即需要决策的局面，然后从根节点按四步开始进行搜索。</a:t>
            </a:r>
            <a:endParaRPr lang="zh-CN" altLang="en-US" dirty="0"/>
          </a:p>
        </p:txBody>
      </p:sp>
    </p:spTree>
    <p:extLst>
      <p:ext uri="{BB962C8B-B14F-4D97-AF65-F5344CB8AC3E}">
        <p14:creationId xmlns:p14="http://schemas.microsoft.com/office/powerpoint/2010/main" val="3789178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AD868303-06D8-4000-97F7-25D87CA5B3B2}"/>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p>
        </p:txBody>
      </p:sp>
      <p:sp>
        <p:nvSpPr>
          <p:cNvPr id="2" name="文本框 1">
            <a:extLst>
              <a:ext uri="{FF2B5EF4-FFF2-40B4-BE49-F238E27FC236}">
                <a16:creationId xmlns:a16="http://schemas.microsoft.com/office/drawing/2014/main" id="{6F48856F-05F7-460B-A424-BB471C6BB186}"/>
              </a:ext>
            </a:extLst>
          </p:cNvPr>
          <p:cNvSpPr txBox="1"/>
          <p:nvPr/>
        </p:nvSpPr>
        <p:spPr>
          <a:xfrm>
            <a:off x="603250" y="340149"/>
            <a:ext cx="2513509"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使用树搜索下棋</a:t>
            </a:r>
          </a:p>
        </p:txBody>
      </p:sp>
      <p:sp>
        <p:nvSpPr>
          <p:cNvPr id="33" name="圆: 空心 32">
            <a:extLst>
              <a:ext uri="{FF2B5EF4-FFF2-40B4-BE49-F238E27FC236}">
                <a16:creationId xmlns:a16="http://schemas.microsoft.com/office/drawing/2014/main" id="{F1468410-E6D4-40AA-816C-9A03DB1019F7}"/>
              </a:ext>
            </a:extLst>
          </p:cNvPr>
          <p:cNvSpPr/>
          <p:nvPr/>
        </p:nvSpPr>
        <p:spPr>
          <a:xfrm>
            <a:off x="3245870" y="469587"/>
            <a:ext cx="190274" cy="190274"/>
          </a:xfrm>
          <a:prstGeom prst="donut">
            <a:avLst>
              <a:gd name="adj" fmla="val 232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8" name="矩形: 圆角 7">
            <a:extLst>
              <a:ext uri="{FF2B5EF4-FFF2-40B4-BE49-F238E27FC236}">
                <a16:creationId xmlns:a16="http://schemas.microsoft.com/office/drawing/2014/main" id="{667A2CA1-B7C9-8417-14A4-6E984357CB40}"/>
              </a:ext>
            </a:extLst>
          </p:cNvPr>
          <p:cNvSpPr/>
          <p:nvPr/>
        </p:nvSpPr>
        <p:spPr>
          <a:xfrm>
            <a:off x="593423" y="1053788"/>
            <a:ext cx="2747584" cy="51324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t>蒙特卡洛树搜索</a:t>
            </a:r>
          </a:p>
        </p:txBody>
      </p:sp>
      <p:sp>
        <p:nvSpPr>
          <p:cNvPr id="10" name="文本框 9">
            <a:extLst>
              <a:ext uri="{FF2B5EF4-FFF2-40B4-BE49-F238E27FC236}">
                <a16:creationId xmlns:a16="http://schemas.microsoft.com/office/drawing/2014/main" id="{355E4D0D-6EC2-204C-6D14-A1821002BCF7}"/>
              </a:ext>
            </a:extLst>
          </p:cNvPr>
          <p:cNvSpPr txBox="1"/>
          <p:nvPr/>
        </p:nvSpPr>
        <p:spPr>
          <a:xfrm>
            <a:off x="593423" y="1849783"/>
            <a:ext cx="11231864" cy="1077218"/>
          </a:xfrm>
          <a:prstGeom prst="rect">
            <a:avLst/>
          </a:prstGeom>
          <a:noFill/>
        </p:spPr>
        <p:txBody>
          <a:bodyPr wrap="square" rtlCol="0">
            <a:spAutoFit/>
          </a:bodyPr>
          <a:lstStyle/>
          <a:p>
            <a:r>
              <a:rPr lang="en-US" altLang="zh-CN" sz="1600" dirty="0"/>
              <a:t>[1] </a:t>
            </a:r>
            <a:r>
              <a:rPr lang="zh-CN" altLang="en-US" sz="1600" dirty="0"/>
              <a:t>选择</a:t>
            </a:r>
            <a:r>
              <a:rPr lang="en-US" altLang="zh-CN" sz="1600" dirty="0"/>
              <a:t>(Selection)</a:t>
            </a:r>
          </a:p>
          <a:p>
            <a:endParaRPr lang="en-US" altLang="zh-CN" sz="1600" dirty="0"/>
          </a:p>
          <a:p>
            <a:r>
              <a:rPr lang="en-US" altLang="zh-CN" sz="1600" dirty="0"/>
              <a:t>         </a:t>
            </a:r>
            <a:r>
              <a:rPr lang="zh-CN" altLang="en-US" sz="1600" dirty="0"/>
              <a:t>在选择阶段，需要从根节点，即需要决策的局面</a:t>
            </a:r>
            <a:r>
              <a:rPr lang="en-US" altLang="zh-CN" sz="1600" dirty="0"/>
              <a:t>R</a:t>
            </a:r>
            <a:r>
              <a:rPr lang="zh-CN" altLang="en-US" sz="1600" dirty="0"/>
              <a:t>，向下选择一个价值最高的子节点</a:t>
            </a:r>
            <a:r>
              <a:rPr lang="en-US" altLang="zh-CN" sz="1600" dirty="0"/>
              <a:t>N</a:t>
            </a:r>
            <a:r>
              <a:rPr lang="zh-CN" altLang="en-US" sz="1600" dirty="0"/>
              <a:t>扩展，局面</a:t>
            </a:r>
            <a:r>
              <a:rPr lang="en-US" altLang="zh-CN" sz="1600" dirty="0"/>
              <a:t>R</a:t>
            </a:r>
            <a:r>
              <a:rPr lang="zh-CN" altLang="en-US" sz="1600" dirty="0"/>
              <a:t>是每次迭代中首个   </a:t>
            </a:r>
            <a:endParaRPr lang="en-US" altLang="zh-CN" sz="1600" dirty="0"/>
          </a:p>
          <a:p>
            <a:r>
              <a:rPr lang="en-US" altLang="zh-CN" sz="1600" dirty="0"/>
              <a:t>     </a:t>
            </a:r>
            <a:r>
              <a:rPr lang="zh-CN" altLang="en-US" sz="1600" dirty="0"/>
              <a:t>检查节点。</a:t>
            </a:r>
          </a:p>
        </p:txBody>
      </p:sp>
      <p:pic>
        <p:nvPicPr>
          <p:cNvPr id="3" name="图片 2">
            <a:extLst>
              <a:ext uri="{FF2B5EF4-FFF2-40B4-BE49-F238E27FC236}">
                <a16:creationId xmlns:a16="http://schemas.microsoft.com/office/drawing/2014/main" id="{E4C107B5-5687-1149-33B5-5D2587265E9C}"/>
              </a:ext>
            </a:extLst>
          </p:cNvPr>
          <p:cNvPicPr>
            <a:picLocks noChangeAspect="1"/>
          </p:cNvPicPr>
          <p:nvPr/>
        </p:nvPicPr>
        <p:blipFill>
          <a:blip r:embed="rId2"/>
          <a:stretch>
            <a:fillRect/>
          </a:stretch>
        </p:blipFill>
        <p:spPr>
          <a:xfrm>
            <a:off x="2888690" y="3209753"/>
            <a:ext cx="6266884" cy="3235888"/>
          </a:xfrm>
          <a:prstGeom prst="rect">
            <a:avLst/>
          </a:prstGeom>
        </p:spPr>
      </p:pic>
    </p:spTree>
    <p:extLst>
      <p:ext uri="{BB962C8B-B14F-4D97-AF65-F5344CB8AC3E}">
        <p14:creationId xmlns:p14="http://schemas.microsoft.com/office/powerpoint/2010/main" val="2175906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AD868303-06D8-4000-97F7-25D87CA5B3B2}"/>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p>
        </p:txBody>
      </p:sp>
      <p:sp>
        <p:nvSpPr>
          <p:cNvPr id="2" name="文本框 1">
            <a:extLst>
              <a:ext uri="{FF2B5EF4-FFF2-40B4-BE49-F238E27FC236}">
                <a16:creationId xmlns:a16="http://schemas.microsoft.com/office/drawing/2014/main" id="{6F48856F-05F7-460B-A424-BB471C6BB186}"/>
              </a:ext>
            </a:extLst>
          </p:cNvPr>
          <p:cNvSpPr txBox="1"/>
          <p:nvPr/>
        </p:nvSpPr>
        <p:spPr>
          <a:xfrm>
            <a:off x="603250" y="340149"/>
            <a:ext cx="2513509"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使用树搜索下棋</a:t>
            </a:r>
          </a:p>
        </p:txBody>
      </p:sp>
      <p:sp>
        <p:nvSpPr>
          <p:cNvPr id="33" name="圆: 空心 32">
            <a:extLst>
              <a:ext uri="{FF2B5EF4-FFF2-40B4-BE49-F238E27FC236}">
                <a16:creationId xmlns:a16="http://schemas.microsoft.com/office/drawing/2014/main" id="{F1468410-E6D4-40AA-816C-9A03DB1019F7}"/>
              </a:ext>
            </a:extLst>
          </p:cNvPr>
          <p:cNvSpPr/>
          <p:nvPr/>
        </p:nvSpPr>
        <p:spPr>
          <a:xfrm>
            <a:off x="3245870" y="469587"/>
            <a:ext cx="190274" cy="190274"/>
          </a:xfrm>
          <a:prstGeom prst="donut">
            <a:avLst>
              <a:gd name="adj" fmla="val 232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8" name="矩形: 圆角 7">
            <a:extLst>
              <a:ext uri="{FF2B5EF4-FFF2-40B4-BE49-F238E27FC236}">
                <a16:creationId xmlns:a16="http://schemas.microsoft.com/office/drawing/2014/main" id="{667A2CA1-B7C9-8417-14A4-6E984357CB40}"/>
              </a:ext>
            </a:extLst>
          </p:cNvPr>
          <p:cNvSpPr/>
          <p:nvPr/>
        </p:nvSpPr>
        <p:spPr>
          <a:xfrm>
            <a:off x="593423" y="1053788"/>
            <a:ext cx="2747584" cy="51324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t>蒙特卡洛树搜索</a:t>
            </a:r>
          </a:p>
        </p:txBody>
      </p:sp>
      <p:sp>
        <p:nvSpPr>
          <p:cNvPr id="10" name="文本框 9">
            <a:extLst>
              <a:ext uri="{FF2B5EF4-FFF2-40B4-BE49-F238E27FC236}">
                <a16:creationId xmlns:a16="http://schemas.microsoft.com/office/drawing/2014/main" id="{355E4D0D-6EC2-204C-6D14-A1821002BCF7}"/>
              </a:ext>
            </a:extLst>
          </p:cNvPr>
          <p:cNvSpPr txBox="1"/>
          <p:nvPr/>
        </p:nvSpPr>
        <p:spPr>
          <a:xfrm>
            <a:off x="593423" y="1849783"/>
            <a:ext cx="11231864" cy="3293209"/>
          </a:xfrm>
          <a:prstGeom prst="rect">
            <a:avLst/>
          </a:prstGeom>
          <a:noFill/>
        </p:spPr>
        <p:txBody>
          <a:bodyPr wrap="square" rtlCol="0">
            <a:spAutoFit/>
          </a:bodyPr>
          <a:lstStyle/>
          <a:p>
            <a:r>
              <a:rPr lang="zh-CN" altLang="en-US" sz="1600" dirty="0"/>
              <a:t>对于被检查的节点，有三种可能的情况：</a:t>
            </a:r>
            <a:endParaRPr lang="en-US" altLang="zh-CN" sz="1600" dirty="0"/>
          </a:p>
          <a:p>
            <a:endParaRPr lang="zh-CN" altLang="en-US" sz="1600" dirty="0"/>
          </a:p>
          <a:p>
            <a:r>
              <a:rPr lang="en-US" altLang="zh-CN" sz="1600" dirty="0"/>
              <a:t>    1</a:t>
            </a:r>
            <a:r>
              <a:rPr lang="zh-CN" altLang="en-US" sz="1600" dirty="0"/>
              <a:t>、该节点所有可行动作都被扩展过</a:t>
            </a:r>
          </a:p>
          <a:p>
            <a:r>
              <a:rPr lang="en-US" altLang="zh-CN" sz="1600" dirty="0"/>
              <a:t>    2</a:t>
            </a:r>
            <a:r>
              <a:rPr lang="zh-CN" altLang="en-US" sz="1600" dirty="0"/>
              <a:t>、该节点有可行动作还未被拓展过</a:t>
            </a:r>
          </a:p>
          <a:p>
            <a:r>
              <a:rPr lang="en-US" altLang="zh-CN" sz="1600" dirty="0"/>
              <a:t>    3</a:t>
            </a:r>
            <a:r>
              <a:rPr lang="zh-CN" altLang="en-US" sz="1600" dirty="0"/>
              <a:t>、该节点的游戏状态为结束</a:t>
            </a:r>
            <a:endParaRPr lang="en-US" altLang="zh-CN" sz="1600" dirty="0"/>
          </a:p>
          <a:p>
            <a:endParaRPr lang="zh-CN" altLang="en-US" sz="1600" dirty="0"/>
          </a:p>
          <a:p>
            <a:r>
              <a:rPr lang="zh-CN" altLang="en-US" sz="1600" dirty="0"/>
              <a:t>对于这三种可能：</a:t>
            </a:r>
            <a:endParaRPr lang="en-US" altLang="zh-CN" sz="1600" dirty="0"/>
          </a:p>
          <a:p>
            <a:endParaRPr lang="zh-CN" altLang="en-US" sz="1600" dirty="0"/>
          </a:p>
          <a:p>
            <a:r>
              <a:rPr lang="en-US" altLang="zh-CN" sz="1600" dirty="0"/>
              <a:t>    1</a:t>
            </a:r>
            <a:r>
              <a:rPr lang="zh-CN" altLang="en-US" sz="1600" dirty="0"/>
              <a:t>、如果所有可行动作都被拓展过，使用</a:t>
            </a:r>
            <a:r>
              <a:rPr lang="en-US" altLang="zh-CN" sz="1600" dirty="0"/>
              <a:t>UCT</a:t>
            </a:r>
            <a:r>
              <a:rPr lang="zh-CN" altLang="en-US" sz="1600" dirty="0"/>
              <a:t>公式计算该节点所有子节点的</a:t>
            </a:r>
            <a:r>
              <a:rPr lang="en-US" altLang="zh-CN" sz="1600" dirty="0"/>
              <a:t>UCT</a:t>
            </a:r>
            <a:r>
              <a:rPr lang="zh-CN" altLang="en-US" sz="1600" dirty="0"/>
              <a:t>值，并找到</a:t>
            </a:r>
            <a:r>
              <a:rPr lang="en-US" altLang="zh-CN" sz="1600" dirty="0"/>
              <a:t>UCT</a:t>
            </a:r>
            <a:r>
              <a:rPr lang="zh-CN" altLang="en-US" sz="1600" dirty="0"/>
              <a:t>值最大的子节点继续检查。</a:t>
            </a:r>
            <a:endParaRPr lang="en-US" altLang="zh-CN" sz="1600" dirty="0"/>
          </a:p>
          <a:p>
            <a:r>
              <a:rPr lang="en-US" altLang="zh-CN" sz="1600" dirty="0"/>
              <a:t>         </a:t>
            </a:r>
            <a:r>
              <a:rPr lang="zh-CN" altLang="en-US" sz="1600" dirty="0"/>
              <a:t>反复向下迭代</a:t>
            </a:r>
          </a:p>
          <a:p>
            <a:r>
              <a:rPr lang="en-US" altLang="zh-CN" sz="1600" dirty="0"/>
              <a:t>    2</a:t>
            </a:r>
            <a:r>
              <a:rPr lang="zh-CN" altLang="en-US" sz="1600" dirty="0"/>
              <a:t>、如果被检查的局面存在没有被拓展的子节点，将此节点就是本次迭代的目标节点</a:t>
            </a:r>
            <a:r>
              <a:rPr lang="en-US" altLang="zh-CN" sz="1600" dirty="0"/>
              <a:t>N</a:t>
            </a:r>
            <a:r>
              <a:rPr lang="zh-CN" altLang="en-US" sz="1600" dirty="0"/>
              <a:t>，并找出</a:t>
            </a:r>
            <a:r>
              <a:rPr lang="en-US" altLang="zh-CN" sz="1600" dirty="0"/>
              <a:t>N</a:t>
            </a:r>
            <a:r>
              <a:rPr lang="zh-CN" altLang="en-US" sz="1600" dirty="0"/>
              <a:t>还未被拓展的动作</a:t>
            </a:r>
            <a:r>
              <a:rPr lang="en-US" altLang="zh-CN" sz="1600" dirty="0"/>
              <a:t>A</a:t>
            </a:r>
            <a:r>
              <a:rPr lang="zh-CN" altLang="en-US" sz="1600" dirty="0"/>
              <a:t>。执</a:t>
            </a:r>
            <a:endParaRPr lang="en-US" altLang="zh-CN" sz="1600" dirty="0"/>
          </a:p>
          <a:p>
            <a:r>
              <a:rPr lang="en-US" altLang="zh-CN" sz="1600" dirty="0"/>
              <a:t>          </a:t>
            </a:r>
            <a:r>
              <a:rPr lang="zh-CN" altLang="en-US" sz="1600" dirty="0"/>
              <a:t>行步骤</a:t>
            </a:r>
            <a:r>
              <a:rPr lang="en-US" altLang="zh-CN" sz="1600" dirty="0"/>
              <a:t>[2]</a:t>
            </a:r>
          </a:p>
          <a:p>
            <a:r>
              <a:rPr lang="en-US" altLang="zh-CN" sz="1600" dirty="0"/>
              <a:t>    3</a:t>
            </a:r>
            <a:r>
              <a:rPr lang="zh-CN" altLang="en-US" sz="1600" dirty="0"/>
              <a:t>、如果检查的节点游戏状态为结束，执行步骤</a:t>
            </a:r>
            <a:r>
              <a:rPr lang="en-US" altLang="zh-CN" sz="1600" dirty="0"/>
              <a:t>[4]</a:t>
            </a:r>
          </a:p>
        </p:txBody>
      </p:sp>
      <p:pic>
        <p:nvPicPr>
          <p:cNvPr id="5" name="图片 4">
            <a:extLst>
              <a:ext uri="{FF2B5EF4-FFF2-40B4-BE49-F238E27FC236}">
                <a16:creationId xmlns:a16="http://schemas.microsoft.com/office/drawing/2014/main" id="{C8385EE4-F970-B2E2-9042-99AA6B5C0976}"/>
              </a:ext>
            </a:extLst>
          </p:cNvPr>
          <p:cNvPicPr>
            <a:picLocks noChangeAspect="1"/>
          </p:cNvPicPr>
          <p:nvPr/>
        </p:nvPicPr>
        <p:blipFill>
          <a:blip r:embed="rId2"/>
          <a:stretch>
            <a:fillRect/>
          </a:stretch>
        </p:blipFill>
        <p:spPr>
          <a:xfrm>
            <a:off x="3030864" y="5425744"/>
            <a:ext cx="5239019" cy="977950"/>
          </a:xfrm>
          <a:prstGeom prst="rect">
            <a:avLst/>
          </a:prstGeom>
        </p:spPr>
      </p:pic>
    </p:spTree>
    <p:extLst>
      <p:ext uri="{BB962C8B-B14F-4D97-AF65-F5344CB8AC3E}">
        <p14:creationId xmlns:p14="http://schemas.microsoft.com/office/powerpoint/2010/main" val="230030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AD868303-06D8-4000-97F7-25D87CA5B3B2}"/>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p>
        </p:txBody>
      </p:sp>
      <p:sp>
        <p:nvSpPr>
          <p:cNvPr id="2" name="文本框 1">
            <a:extLst>
              <a:ext uri="{FF2B5EF4-FFF2-40B4-BE49-F238E27FC236}">
                <a16:creationId xmlns:a16="http://schemas.microsoft.com/office/drawing/2014/main" id="{6F48856F-05F7-460B-A424-BB471C6BB186}"/>
              </a:ext>
            </a:extLst>
          </p:cNvPr>
          <p:cNvSpPr txBox="1"/>
          <p:nvPr/>
        </p:nvSpPr>
        <p:spPr>
          <a:xfrm>
            <a:off x="603250" y="340149"/>
            <a:ext cx="2513509"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使用树搜索下棋</a:t>
            </a:r>
          </a:p>
        </p:txBody>
      </p:sp>
      <p:sp>
        <p:nvSpPr>
          <p:cNvPr id="33" name="圆: 空心 32">
            <a:extLst>
              <a:ext uri="{FF2B5EF4-FFF2-40B4-BE49-F238E27FC236}">
                <a16:creationId xmlns:a16="http://schemas.microsoft.com/office/drawing/2014/main" id="{F1468410-E6D4-40AA-816C-9A03DB1019F7}"/>
              </a:ext>
            </a:extLst>
          </p:cNvPr>
          <p:cNvSpPr/>
          <p:nvPr/>
        </p:nvSpPr>
        <p:spPr>
          <a:xfrm>
            <a:off x="3245870" y="469587"/>
            <a:ext cx="190274" cy="190274"/>
          </a:xfrm>
          <a:prstGeom prst="donut">
            <a:avLst>
              <a:gd name="adj" fmla="val 232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8" name="矩形: 圆角 7">
            <a:extLst>
              <a:ext uri="{FF2B5EF4-FFF2-40B4-BE49-F238E27FC236}">
                <a16:creationId xmlns:a16="http://schemas.microsoft.com/office/drawing/2014/main" id="{667A2CA1-B7C9-8417-14A4-6E984357CB40}"/>
              </a:ext>
            </a:extLst>
          </p:cNvPr>
          <p:cNvSpPr/>
          <p:nvPr/>
        </p:nvSpPr>
        <p:spPr>
          <a:xfrm>
            <a:off x="593423" y="1053788"/>
            <a:ext cx="2747584" cy="51324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t>蒙特卡洛树搜索</a:t>
            </a:r>
          </a:p>
        </p:txBody>
      </p:sp>
      <p:sp>
        <p:nvSpPr>
          <p:cNvPr id="10" name="文本框 9">
            <a:extLst>
              <a:ext uri="{FF2B5EF4-FFF2-40B4-BE49-F238E27FC236}">
                <a16:creationId xmlns:a16="http://schemas.microsoft.com/office/drawing/2014/main" id="{355E4D0D-6EC2-204C-6D14-A1821002BCF7}"/>
              </a:ext>
            </a:extLst>
          </p:cNvPr>
          <p:cNvSpPr txBox="1"/>
          <p:nvPr/>
        </p:nvSpPr>
        <p:spPr>
          <a:xfrm>
            <a:off x="593423" y="1849783"/>
            <a:ext cx="11231864" cy="1323439"/>
          </a:xfrm>
          <a:prstGeom prst="rect">
            <a:avLst/>
          </a:prstGeom>
          <a:noFill/>
        </p:spPr>
        <p:txBody>
          <a:bodyPr wrap="square" rtlCol="0">
            <a:spAutoFit/>
          </a:bodyPr>
          <a:lstStyle/>
          <a:p>
            <a:r>
              <a:rPr lang="en-US" altLang="zh-CN" sz="1600" dirty="0"/>
              <a:t>[2] </a:t>
            </a:r>
            <a:r>
              <a:rPr lang="zh-CN" altLang="en-US" sz="1600" dirty="0"/>
              <a:t>拓展</a:t>
            </a:r>
            <a:r>
              <a:rPr lang="en-US" altLang="zh-CN" sz="1600" dirty="0"/>
              <a:t>(Expansion)</a:t>
            </a:r>
          </a:p>
          <a:p>
            <a:endParaRPr lang="en-US" altLang="zh-CN" sz="1600" dirty="0"/>
          </a:p>
          <a:p>
            <a:r>
              <a:rPr lang="zh-CN" altLang="en-US" sz="1600" dirty="0"/>
              <a:t>         选择阶段结束后，将查找到价值最高的节点</a:t>
            </a:r>
            <a:r>
              <a:rPr lang="en-US" altLang="zh-CN" sz="1600" dirty="0"/>
              <a:t>N</a:t>
            </a:r>
            <a:r>
              <a:rPr lang="zh-CN" altLang="en-US" sz="1600" dirty="0"/>
              <a:t>，选择节点</a:t>
            </a:r>
            <a:r>
              <a:rPr lang="en-US" altLang="zh-CN" sz="1600" dirty="0"/>
              <a:t>N</a:t>
            </a:r>
            <a:r>
              <a:rPr lang="zh-CN" altLang="en-US" sz="1600" dirty="0"/>
              <a:t>的一个未拓展的动作</a:t>
            </a:r>
            <a:r>
              <a:rPr lang="en-US" altLang="zh-CN" sz="1600" dirty="0"/>
              <a:t>A</a:t>
            </a:r>
            <a:r>
              <a:rPr lang="zh-CN" altLang="en-US" sz="1600" dirty="0"/>
              <a:t>，在搜索树中创建一个节点</a:t>
            </a:r>
            <a:r>
              <a:rPr lang="en-US" altLang="zh-CN" sz="1600" dirty="0"/>
              <a:t>M</a:t>
            </a:r>
            <a:r>
              <a:rPr lang="zh-CN" altLang="en-US" sz="1600" dirty="0"/>
              <a:t>作为</a:t>
            </a:r>
            <a:r>
              <a:rPr lang="en-US" altLang="zh-CN" sz="1600" dirty="0"/>
              <a:t>N</a:t>
            </a:r>
            <a:r>
              <a:rPr lang="zh-CN" altLang="en-US" sz="1600" dirty="0"/>
              <a:t>的    </a:t>
            </a:r>
            <a:endParaRPr lang="en-US" altLang="zh-CN" sz="1600" dirty="0"/>
          </a:p>
          <a:p>
            <a:r>
              <a:rPr lang="en-US" altLang="zh-CN" sz="1600" dirty="0"/>
              <a:t>     </a:t>
            </a:r>
            <a:r>
              <a:rPr lang="zh-CN" altLang="en-US" sz="1600" dirty="0"/>
              <a:t>子节点。</a:t>
            </a:r>
            <a:r>
              <a:rPr lang="en-US" altLang="zh-CN" sz="1600" dirty="0"/>
              <a:t>M</a:t>
            </a:r>
            <a:r>
              <a:rPr lang="zh-CN" altLang="en-US" sz="1600" dirty="0"/>
              <a:t>的局面就是节点</a:t>
            </a:r>
            <a:r>
              <a:rPr lang="en-US" altLang="zh-CN" sz="1600" dirty="0"/>
              <a:t>N</a:t>
            </a:r>
            <a:r>
              <a:rPr lang="zh-CN" altLang="en-US" sz="1600" dirty="0"/>
              <a:t>在执行动作</a:t>
            </a:r>
            <a:r>
              <a:rPr lang="en-US" altLang="zh-CN" sz="1600" dirty="0"/>
              <a:t>A</a:t>
            </a:r>
            <a:r>
              <a:rPr lang="zh-CN" altLang="en-US" sz="1600" dirty="0"/>
              <a:t>后返回的局面。</a:t>
            </a:r>
          </a:p>
          <a:p>
            <a:endParaRPr lang="en-US" altLang="zh-CN" sz="1600" dirty="0"/>
          </a:p>
        </p:txBody>
      </p:sp>
      <p:pic>
        <p:nvPicPr>
          <p:cNvPr id="3" name="图片 2">
            <a:extLst>
              <a:ext uri="{FF2B5EF4-FFF2-40B4-BE49-F238E27FC236}">
                <a16:creationId xmlns:a16="http://schemas.microsoft.com/office/drawing/2014/main" id="{B16068C7-0992-1713-3320-14A6F147A957}"/>
              </a:ext>
            </a:extLst>
          </p:cNvPr>
          <p:cNvPicPr>
            <a:picLocks noChangeAspect="1"/>
          </p:cNvPicPr>
          <p:nvPr/>
        </p:nvPicPr>
        <p:blipFill>
          <a:blip r:embed="rId2"/>
          <a:stretch>
            <a:fillRect/>
          </a:stretch>
        </p:blipFill>
        <p:spPr>
          <a:xfrm>
            <a:off x="2595898" y="3501900"/>
            <a:ext cx="6764291" cy="2580596"/>
          </a:xfrm>
          <a:prstGeom prst="rect">
            <a:avLst/>
          </a:prstGeom>
        </p:spPr>
      </p:pic>
    </p:spTree>
    <p:extLst>
      <p:ext uri="{BB962C8B-B14F-4D97-AF65-F5344CB8AC3E}">
        <p14:creationId xmlns:p14="http://schemas.microsoft.com/office/powerpoint/2010/main" val="4293303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AD868303-06D8-4000-97F7-25D87CA5B3B2}"/>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p>
        </p:txBody>
      </p:sp>
      <p:sp>
        <p:nvSpPr>
          <p:cNvPr id="2" name="文本框 1">
            <a:extLst>
              <a:ext uri="{FF2B5EF4-FFF2-40B4-BE49-F238E27FC236}">
                <a16:creationId xmlns:a16="http://schemas.microsoft.com/office/drawing/2014/main" id="{6F48856F-05F7-460B-A424-BB471C6BB186}"/>
              </a:ext>
            </a:extLst>
          </p:cNvPr>
          <p:cNvSpPr txBox="1"/>
          <p:nvPr/>
        </p:nvSpPr>
        <p:spPr>
          <a:xfrm>
            <a:off x="603250" y="340149"/>
            <a:ext cx="2513509"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使用树搜索下棋</a:t>
            </a:r>
          </a:p>
        </p:txBody>
      </p:sp>
      <p:sp>
        <p:nvSpPr>
          <p:cNvPr id="33" name="圆: 空心 32">
            <a:extLst>
              <a:ext uri="{FF2B5EF4-FFF2-40B4-BE49-F238E27FC236}">
                <a16:creationId xmlns:a16="http://schemas.microsoft.com/office/drawing/2014/main" id="{F1468410-E6D4-40AA-816C-9A03DB1019F7}"/>
              </a:ext>
            </a:extLst>
          </p:cNvPr>
          <p:cNvSpPr/>
          <p:nvPr/>
        </p:nvSpPr>
        <p:spPr>
          <a:xfrm>
            <a:off x="3245870" y="469587"/>
            <a:ext cx="190274" cy="190274"/>
          </a:xfrm>
          <a:prstGeom prst="donut">
            <a:avLst>
              <a:gd name="adj" fmla="val 232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8" name="矩形: 圆角 7">
            <a:extLst>
              <a:ext uri="{FF2B5EF4-FFF2-40B4-BE49-F238E27FC236}">
                <a16:creationId xmlns:a16="http://schemas.microsoft.com/office/drawing/2014/main" id="{667A2CA1-B7C9-8417-14A4-6E984357CB40}"/>
              </a:ext>
            </a:extLst>
          </p:cNvPr>
          <p:cNvSpPr/>
          <p:nvPr/>
        </p:nvSpPr>
        <p:spPr>
          <a:xfrm>
            <a:off x="593423" y="1053788"/>
            <a:ext cx="2747584" cy="51324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t>蒙特卡洛树搜索</a:t>
            </a:r>
          </a:p>
        </p:txBody>
      </p:sp>
      <p:sp>
        <p:nvSpPr>
          <p:cNvPr id="10" name="文本框 9">
            <a:extLst>
              <a:ext uri="{FF2B5EF4-FFF2-40B4-BE49-F238E27FC236}">
                <a16:creationId xmlns:a16="http://schemas.microsoft.com/office/drawing/2014/main" id="{355E4D0D-6EC2-204C-6D14-A1821002BCF7}"/>
              </a:ext>
            </a:extLst>
          </p:cNvPr>
          <p:cNvSpPr txBox="1"/>
          <p:nvPr/>
        </p:nvSpPr>
        <p:spPr>
          <a:xfrm>
            <a:off x="593423" y="1849783"/>
            <a:ext cx="11231864" cy="1077218"/>
          </a:xfrm>
          <a:prstGeom prst="rect">
            <a:avLst/>
          </a:prstGeom>
          <a:noFill/>
        </p:spPr>
        <p:txBody>
          <a:bodyPr wrap="square" rtlCol="0">
            <a:spAutoFit/>
          </a:bodyPr>
          <a:lstStyle/>
          <a:p>
            <a:r>
              <a:rPr lang="en-US" altLang="zh-CN" sz="1600" dirty="0"/>
              <a:t>[3] </a:t>
            </a:r>
            <a:r>
              <a:rPr lang="zh-CN" altLang="en-US" sz="1600" dirty="0"/>
              <a:t>模拟</a:t>
            </a:r>
            <a:r>
              <a:rPr lang="en-US" altLang="zh-CN" sz="1600" dirty="0"/>
              <a:t>(Simulation)</a:t>
            </a:r>
          </a:p>
          <a:p>
            <a:endParaRPr lang="en-US" altLang="zh-CN" sz="1600" dirty="0"/>
          </a:p>
          <a:p>
            <a:r>
              <a:rPr lang="zh-CN" altLang="en-US" sz="1600" dirty="0"/>
              <a:t>         从节点</a:t>
            </a:r>
            <a:r>
              <a:rPr lang="en-US" altLang="zh-CN" sz="1600" dirty="0"/>
              <a:t>M</a:t>
            </a:r>
            <a:r>
              <a:rPr lang="zh-CN" altLang="en-US" sz="1600" dirty="0"/>
              <a:t>开始，用快速走子策略（</a:t>
            </a:r>
            <a:r>
              <a:rPr lang="en-US" altLang="zh-CN" sz="1600" dirty="0"/>
              <a:t>Rollout policy</a:t>
            </a:r>
            <a:r>
              <a:rPr lang="zh-CN" altLang="en-US" sz="1600" dirty="0"/>
              <a:t>）将棋局进行到结束，得到一个胜负结果。将胜负结果作为评分，若胜</a:t>
            </a:r>
            <a:endParaRPr lang="en-US" altLang="zh-CN" sz="1600" dirty="0"/>
          </a:p>
          <a:p>
            <a:r>
              <a:rPr lang="en-US" altLang="zh-CN" sz="1600" dirty="0"/>
              <a:t>     </a:t>
            </a:r>
            <a:r>
              <a:rPr lang="zh-CN" altLang="en-US" sz="1600" dirty="0"/>
              <a:t>利则评分为</a:t>
            </a:r>
            <a:r>
              <a:rPr lang="en-US" altLang="zh-CN" sz="1600" dirty="0"/>
              <a:t>1</a:t>
            </a:r>
            <a:r>
              <a:rPr lang="zh-CN" altLang="en-US" sz="1600" dirty="0"/>
              <a:t>，失败则评分为</a:t>
            </a:r>
            <a:r>
              <a:rPr lang="en-US" altLang="zh-CN" sz="1600" dirty="0"/>
              <a:t>0</a:t>
            </a:r>
            <a:r>
              <a:rPr lang="zh-CN" altLang="en-US" sz="1600" dirty="0"/>
              <a:t>。</a:t>
            </a:r>
            <a:endParaRPr lang="en-US" altLang="zh-CN" sz="1600" dirty="0"/>
          </a:p>
        </p:txBody>
      </p:sp>
      <p:pic>
        <p:nvPicPr>
          <p:cNvPr id="4" name="图片 3">
            <a:extLst>
              <a:ext uri="{FF2B5EF4-FFF2-40B4-BE49-F238E27FC236}">
                <a16:creationId xmlns:a16="http://schemas.microsoft.com/office/drawing/2014/main" id="{BA85C17D-32A4-F589-B802-B33C50B30B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8845" y="3057350"/>
            <a:ext cx="5274310" cy="3670300"/>
          </a:xfrm>
          <a:prstGeom prst="rect">
            <a:avLst/>
          </a:prstGeom>
        </p:spPr>
      </p:pic>
    </p:spTree>
    <p:extLst>
      <p:ext uri="{BB962C8B-B14F-4D97-AF65-F5344CB8AC3E}">
        <p14:creationId xmlns:p14="http://schemas.microsoft.com/office/powerpoint/2010/main" val="260330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AD868303-06D8-4000-97F7-25D87CA5B3B2}"/>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p>
        </p:txBody>
      </p:sp>
      <p:sp>
        <p:nvSpPr>
          <p:cNvPr id="2" name="文本框 1">
            <a:extLst>
              <a:ext uri="{FF2B5EF4-FFF2-40B4-BE49-F238E27FC236}">
                <a16:creationId xmlns:a16="http://schemas.microsoft.com/office/drawing/2014/main" id="{6F48856F-05F7-460B-A424-BB471C6BB186}"/>
              </a:ext>
            </a:extLst>
          </p:cNvPr>
          <p:cNvSpPr txBox="1"/>
          <p:nvPr/>
        </p:nvSpPr>
        <p:spPr>
          <a:xfrm>
            <a:off x="603250" y="340149"/>
            <a:ext cx="2513509"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使用树搜索下棋</a:t>
            </a:r>
          </a:p>
        </p:txBody>
      </p:sp>
      <p:sp>
        <p:nvSpPr>
          <p:cNvPr id="33" name="圆: 空心 32">
            <a:extLst>
              <a:ext uri="{FF2B5EF4-FFF2-40B4-BE49-F238E27FC236}">
                <a16:creationId xmlns:a16="http://schemas.microsoft.com/office/drawing/2014/main" id="{F1468410-E6D4-40AA-816C-9A03DB1019F7}"/>
              </a:ext>
            </a:extLst>
          </p:cNvPr>
          <p:cNvSpPr/>
          <p:nvPr/>
        </p:nvSpPr>
        <p:spPr>
          <a:xfrm>
            <a:off x="3245870" y="469587"/>
            <a:ext cx="190274" cy="190274"/>
          </a:xfrm>
          <a:prstGeom prst="donut">
            <a:avLst>
              <a:gd name="adj" fmla="val 232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8" name="矩形: 圆角 7">
            <a:extLst>
              <a:ext uri="{FF2B5EF4-FFF2-40B4-BE49-F238E27FC236}">
                <a16:creationId xmlns:a16="http://schemas.microsoft.com/office/drawing/2014/main" id="{667A2CA1-B7C9-8417-14A4-6E984357CB40}"/>
              </a:ext>
            </a:extLst>
          </p:cNvPr>
          <p:cNvSpPr/>
          <p:nvPr/>
        </p:nvSpPr>
        <p:spPr>
          <a:xfrm>
            <a:off x="593423" y="1053788"/>
            <a:ext cx="2747584" cy="51324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t>蒙特卡洛树搜索</a:t>
            </a:r>
          </a:p>
        </p:txBody>
      </p:sp>
      <p:sp>
        <p:nvSpPr>
          <p:cNvPr id="10" name="文本框 9">
            <a:extLst>
              <a:ext uri="{FF2B5EF4-FFF2-40B4-BE49-F238E27FC236}">
                <a16:creationId xmlns:a16="http://schemas.microsoft.com/office/drawing/2014/main" id="{355E4D0D-6EC2-204C-6D14-A1821002BCF7}"/>
              </a:ext>
            </a:extLst>
          </p:cNvPr>
          <p:cNvSpPr txBox="1"/>
          <p:nvPr/>
        </p:nvSpPr>
        <p:spPr>
          <a:xfrm>
            <a:off x="593423" y="1717270"/>
            <a:ext cx="11231864" cy="1815882"/>
          </a:xfrm>
          <a:prstGeom prst="rect">
            <a:avLst/>
          </a:prstGeom>
          <a:noFill/>
        </p:spPr>
        <p:txBody>
          <a:bodyPr wrap="square" rtlCol="0">
            <a:spAutoFit/>
          </a:bodyPr>
          <a:lstStyle/>
          <a:p>
            <a:r>
              <a:rPr lang="en-US" altLang="zh-CN" sz="1600" dirty="0"/>
              <a:t>[4] </a:t>
            </a:r>
            <a:r>
              <a:rPr lang="zh-CN" altLang="en-US" sz="1600" dirty="0"/>
              <a:t>反向传播</a:t>
            </a:r>
            <a:r>
              <a:rPr lang="en-US" altLang="zh-CN" sz="1600" dirty="0"/>
              <a:t>(Back Propagation)</a:t>
            </a:r>
          </a:p>
          <a:p>
            <a:endParaRPr lang="en-US" altLang="zh-CN" sz="1600" dirty="0"/>
          </a:p>
          <a:p>
            <a:r>
              <a:rPr lang="zh-CN" altLang="en-US" sz="1600" dirty="0"/>
              <a:t>        在节点</a:t>
            </a:r>
            <a:r>
              <a:rPr lang="en-US" altLang="zh-CN" sz="1600" dirty="0"/>
              <a:t>M</a:t>
            </a:r>
            <a:r>
              <a:rPr lang="zh-CN" altLang="en-US" sz="1600" dirty="0"/>
              <a:t>的模拟结束后，根据模拟结果来更新</a:t>
            </a:r>
            <a:r>
              <a:rPr lang="en-US" altLang="zh-CN" sz="1600" dirty="0"/>
              <a:t>M</a:t>
            </a:r>
            <a:r>
              <a:rPr lang="zh-CN" altLang="en-US" sz="1600" dirty="0"/>
              <a:t>节点的所有父节点的累计评分。如果在</a:t>
            </a:r>
            <a:r>
              <a:rPr lang="en-US" altLang="zh-CN" sz="1600" dirty="0"/>
              <a:t>[1]</a:t>
            </a:r>
            <a:r>
              <a:rPr lang="zh-CN" altLang="en-US" sz="1600" dirty="0"/>
              <a:t>的选择中找到一个游戏状态为   </a:t>
            </a:r>
            <a:endParaRPr lang="en-US" altLang="zh-CN" sz="1600" dirty="0"/>
          </a:p>
          <a:p>
            <a:r>
              <a:rPr lang="en-US" altLang="zh-CN" sz="1600" dirty="0"/>
              <a:t>    </a:t>
            </a:r>
            <a:r>
              <a:rPr lang="zh-CN" altLang="en-US" sz="1600" dirty="0"/>
              <a:t>结束的节点，就根据该结果更新评分。</a:t>
            </a:r>
            <a:endParaRPr lang="en-US" altLang="zh-CN" sz="1600" dirty="0"/>
          </a:p>
          <a:p>
            <a:endParaRPr lang="en-US" altLang="zh-CN" sz="1600" dirty="0"/>
          </a:p>
          <a:p>
            <a:r>
              <a:rPr lang="zh-CN" altLang="en-US" sz="1600" dirty="0"/>
              <a:t>        每一次迭代都会拓展搜索树，随着迭代次数的增加，搜索树的规模也不断增加。当到了一定的迭代次数或者时间之后结  </a:t>
            </a:r>
            <a:endParaRPr lang="en-US" altLang="zh-CN" sz="1600" dirty="0"/>
          </a:p>
          <a:p>
            <a:r>
              <a:rPr lang="en-US" altLang="zh-CN" sz="1600" dirty="0"/>
              <a:t>    </a:t>
            </a:r>
            <a:r>
              <a:rPr lang="zh-CN" altLang="en-US" sz="1600" dirty="0"/>
              <a:t>束，选择根节点下最好的子节点作为本次决策的结果。</a:t>
            </a:r>
            <a:endParaRPr lang="en-US" altLang="zh-CN" sz="1600" dirty="0"/>
          </a:p>
        </p:txBody>
      </p:sp>
      <p:pic>
        <p:nvPicPr>
          <p:cNvPr id="7" name="图片 6">
            <a:extLst>
              <a:ext uri="{FF2B5EF4-FFF2-40B4-BE49-F238E27FC236}">
                <a16:creationId xmlns:a16="http://schemas.microsoft.com/office/drawing/2014/main" id="{B803769F-F9EE-E530-CD90-257A24A802AA}"/>
              </a:ext>
            </a:extLst>
          </p:cNvPr>
          <p:cNvPicPr>
            <a:picLocks noChangeAspect="1"/>
          </p:cNvPicPr>
          <p:nvPr/>
        </p:nvPicPr>
        <p:blipFill>
          <a:blip r:embed="rId2"/>
          <a:stretch>
            <a:fillRect/>
          </a:stretch>
        </p:blipFill>
        <p:spPr>
          <a:xfrm>
            <a:off x="902069" y="3596809"/>
            <a:ext cx="4592202" cy="3197534"/>
          </a:xfrm>
          <a:prstGeom prst="rect">
            <a:avLst/>
          </a:prstGeom>
        </p:spPr>
      </p:pic>
      <p:pic>
        <p:nvPicPr>
          <p:cNvPr id="11" name="图片 10">
            <a:extLst>
              <a:ext uri="{FF2B5EF4-FFF2-40B4-BE49-F238E27FC236}">
                <a16:creationId xmlns:a16="http://schemas.microsoft.com/office/drawing/2014/main" id="{BE81C12A-0060-2D95-99F4-075CCC58329A}"/>
              </a:ext>
            </a:extLst>
          </p:cNvPr>
          <p:cNvPicPr>
            <a:picLocks noChangeAspect="1"/>
          </p:cNvPicPr>
          <p:nvPr/>
        </p:nvPicPr>
        <p:blipFill>
          <a:blip r:embed="rId3"/>
          <a:stretch>
            <a:fillRect/>
          </a:stretch>
        </p:blipFill>
        <p:spPr>
          <a:xfrm>
            <a:off x="6209355" y="3596809"/>
            <a:ext cx="5570186" cy="1950519"/>
          </a:xfrm>
          <a:prstGeom prst="rect">
            <a:avLst/>
          </a:prstGeom>
        </p:spPr>
      </p:pic>
    </p:spTree>
    <p:extLst>
      <p:ext uri="{BB962C8B-B14F-4D97-AF65-F5344CB8AC3E}">
        <p14:creationId xmlns:p14="http://schemas.microsoft.com/office/powerpoint/2010/main" val="3109231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矩形 86">
            <a:extLst>
              <a:ext uri="{FF2B5EF4-FFF2-40B4-BE49-F238E27FC236}">
                <a16:creationId xmlns:a16="http://schemas.microsoft.com/office/drawing/2014/main" id="{38AB38BF-E426-4AEB-9594-5E8BC6B51BE0}"/>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p>
        </p:txBody>
      </p:sp>
      <p:sp>
        <p:nvSpPr>
          <p:cNvPr id="88" name="椭圆 87">
            <a:extLst>
              <a:ext uri="{FF2B5EF4-FFF2-40B4-BE49-F238E27FC236}">
                <a16:creationId xmlns:a16="http://schemas.microsoft.com/office/drawing/2014/main" id="{E23477DD-A775-420E-B42A-166607AAB19C}"/>
              </a:ext>
            </a:extLst>
          </p:cNvPr>
          <p:cNvSpPr/>
          <p:nvPr/>
        </p:nvSpPr>
        <p:spPr>
          <a:xfrm>
            <a:off x="4309988" y="2398707"/>
            <a:ext cx="6164356" cy="6164356"/>
          </a:xfrm>
          <a:prstGeom prst="ellipse">
            <a:avLst/>
          </a:prstGeom>
          <a:gradFill flip="none" rotWithShape="1">
            <a:gsLst>
              <a:gs pos="0">
                <a:schemeClr val="accent1">
                  <a:alpha val="55000"/>
                </a:schemeClr>
              </a:gs>
              <a:gs pos="100000">
                <a:schemeClr val="accent1">
                  <a:lumMod val="20000"/>
                  <a:lumOff val="80000"/>
                  <a:alpha val="25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9" name="椭圆 88">
            <a:extLst>
              <a:ext uri="{FF2B5EF4-FFF2-40B4-BE49-F238E27FC236}">
                <a16:creationId xmlns:a16="http://schemas.microsoft.com/office/drawing/2014/main" id="{7A4CB484-2EBD-434C-855F-6B0A1ED8A437}"/>
              </a:ext>
            </a:extLst>
          </p:cNvPr>
          <p:cNvSpPr/>
          <p:nvPr/>
        </p:nvSpPr>
        <p:spPr>
          <a:xfrm>
            <a:off x="7170057" y="-1972802"/>
            <a:ext cx="5215604" cy="5215604"/>
          </a:xfrm>
          <a:prstGeom prst="ellipse">
            <a:avLst/>
          </a:prstGeom>
          <a:gradFill flip="none" rotWithShape="1">
            <a:gsLst>
              <a:gs pos="0">
                <a:schemeClr val="accent1">
                  <a:alpha val="55000"/>
                </a:schemeClr>
              </a:gs>
              <a:gs pos="100000">
                <a:schemeClr val="accent1">
                  <a:lumMod val="20000"/>
                  <a:lumOff val="80000"/>
                  <a:alpha val="43000"/>
                </a:schemeClr>
              </a:gs>
            </a:gsLst>
            <a:lin ang="18900000" scaled="1"/>
            <a:tileRect/>
          </a:gradFill>
          <a:ln>
            <a:noFill/>
          </a:ln>
          <a:effectLst>
            <a:softEdge rad="12573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0" name="椭圆 89">
            <a:extLst>
              <a:ext uri="{FF2B5EF4-FFF2-40B4-BE49-F238E27FC236}">
                <a16:creationId xmlns:a16="http://schemas.microsoft.com/office/drawing/2014/main" id="{C8C0C2CB-365A-45F3-8D75-44797978DE73}"/>
              </a:ext>
            </a:extLst>
          </p:cNvPr>
          <p:cNvSpPr/>
          <p:nvPr/>
        </p:nvSpPr>
        <p:spPr>
          <a:xfrm>
            <a:off x="7408842" y="375530"/>
            <a:ext cx="6349120" cy="6349120"/>
          </a:xfrm>
          <a:prstGeom prst="ellipse">
            <a:avLst/>
          </a:prstGeom>
          <a:gradFill flip="none" rotWithShape="1">
            <a:gsLst>
              <a:gs pos="0">
                <a:schemeClr val="accent2">
                  <a:alpha val="76000"/>
                </a:schemeClr>
              </a:gs>
              <a:gs pos="100000">
                <a:schemeClr val="accent2">
                  <a:lumMod val="20000"/>
                  <a:lumOff val="80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1" name="椭圆 90">
            <a:extLst>
              <a:ext uri="{FF2B5EF4-FFF2-40B4-BE49-F238E27FC236}">
                <a16:creationId xmlns:a16="http://schemas.microsoft.com/office/drawing/2014/main" id="{B41C0341-625A-4312-B7B9-22C504BB7571}"/>
              </a:ext>
            </a:extLst>
          </p:cNvPr>
          <p:cNvSpPr/>
          <p:nvPr/>
        </p:nvSpPr>
        <p:spPr>
          <a:xfrm>
            <a:off x="-2024001" y="-3080221"/>
            <a:ext cx="7262118" cy="7262118"/>
          </a:xfrm>
          <a:prstGeom prst="ellipse">
            <a:avLst/>
          </a:prstGeom>
          <a:gradFill flip="none" rotWithShape="1">
            <a:gsLst>
              <a:gs pos="0">
                <a:schemeClr val="accent4"/>
              </a:gs>
              <a:gs pos="100000">
                <a:schemeClr val="accent4">
                  <a:lumMod val="20000"/>
                  <a:lumOff val="80000"/>
                  <a:alpha val="37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20" name="组合 19">
            <a:extLst>
              <a:ext uri="{FF2B5EF4-FFF2-40B4-BE49-F238E27FC236}">
                <a16:creationId xmlns:a16="http://schemas.microsoft.com/office/drawing/2014/main" id="{CCE5BB42-C286-4EE6-AA92-E3CB1A174682}"/>
              </a:ext>
            </a:extLst>
          </p:cNvPr>
          <p:cNvGrpSpPr/>
          <p:nvPr/>
        </p:nvGrpSpPr>
        <p:grpSpPr>
          <a:xfrm>
            <a:off x="615949" y="1240192"/>
            <a:ext cx="3891643" cy="8008717"/>
            <a:chOff x="1221965" y="3799606"/>
            <a:chExt cx="2096607" cy="4314664"/>
          </a:xfrm>
        </p:grpSpPr>
        <p:sp>
          <p:nvSpPr>
            <p:cNvPr id="12" name="任意多边形: 形状 11">
              <a:extLst>
                <a:ext uri="{FF2B5EF4-FFF2-40B4-BE49-F238E27FC236}">
                  <a16:creationId xmlns:a16="http://schemas.microsoft.com/office/drawing/2014/main" id="{0F2EB93C-DA34-43D0-ADB7-F1B7A9700704}"/>
                </a:ext>
              </a:extLst>
            </p:cNvPr>
            <p:cNvSpPr/>
            <p:nvPr/>
          </p:nvSpPr>
          <p:spPr>
            <a:xfrm>
              <a:off x="1221965" y="3799606"/>
              <a:ext cx="2096607" cy="4314664"/>
            </a:xfrm>
            <a:custGeom>
              <a:avLst/>
              <a:gdLst>
                <a:gd name="connsiteX0" fmla="*/ 1562100 w 1562100"/>
                <a:gd name="connsiteY0" fmla="*/ 224790 h 3214687"/>
                <a:gd name="connsiteX1" fmla="*/ 1562100 w 1562100"/>
                <a:gd name="connsiteY1" fmla="*/ 2989898 h 3214687"/>
                <a:gd name="connsiteX2" fmla="*/ 1496377 w 1562100"/>
                <a:gd name="connsiteY2" fmla="*/ 3148965 h 3214687"/>
                <a:gd name="connsiteX3" fmla="*/ 1337310 w 1562100"/>
                <a:gd name="connsiteY3" fmla="*/ 3214688 h 3214687"/>
                <a:gd name="connsiteX4" fmla="*/ 224790 w 1562100"/>
                <a:gd name="connsiteY4" fmla="*/ 3214688 h 3214687"/>
                <a:gd name="connsiteX5" fmla="*/ 65723 w 1562100"/>
                <a:gd name="connsiteY5" fmla="*/ 3148965 h 3214687"/>
                <a:gd name="connsiteX6" fmla="*/ 0 w 1562100"/>
                <a:gd name="connsiteY6" fmla="*/ 2989898 h 3214687"/>
                <a:gd name="connsiteX7" fmla="*/ 0 w 1562100"/>
                <a:gd name="connsiteY7" fmla="*/ 224790 h 3214687"/>
                <a:gd name="connsiteX8" fmla="*/ 65723 w 1562100"/>
                <a:gd name="connsiteY8" fmla="*/ 65723 h 3214687"/>
                <a:gd name="connsiteX9" fmla="*/ 224790 w 1562100"/>
                <a:gd name="connsiteY9" fmla="*/ 0 h 3214687"/>
                <a:gd name="connsiteX10" fmla="*/ 1337310 w 1562100"/>
                <a:gd name="connsiteY10" fmla="*/ 0 h 3214687"/>
                <a:gd name="connsiteX11" fmla="*/ 1496377 w 1562100"/>
                <a:gd name="connsiteY11" fmla="*/ 65723 h 3214687"/>
                <a:gd name="connsiteX12" fmla="*/ 1562100 w 1562100"/>
                <a:gd name="connsiteY12" fmla="*/ 224790 h 32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2100" h="3214687">
                  <a:moveTo>
                    <a:pt x="1562100" y="224790"/>
                  </a:moveTo>
                  <a:lnTo>
                    <a:pt x="1562100" y="2989898"/>
                  </a:lnTo>
                  <a:cubicBezTo>
                    <a:pt x="1562100" y="3051810"/>
                    <a:pt x="1536383" y="3108008"/>
                    <a:pt x="1496377" y="3148965"/>
                  </a:cubicBezTo>
                  <a:cubicBezTo>
                    <a:pt x="1455421" y="3189923"/>
                    <a:pt x="1399223" y="3214688"/>
                    <a:pt x="1337310" y="3214688"/>
                  </a:cubicBezTo>
                  <a:lnTo>
                    <a:pt x="224790" y="3214688"/>
                  </a:lnTo>
                  <a:cubicBezTo>
                    <a:pt x="162877" y="3214688"/>
                    <a:pt x="106680" y="3188970"/>
                    <a:pt x="65723" y="3148965"/>
                  </a:cubicBezTo>
                  <a:cubicBezTo>
                    <a:pt x="24765" y="3108008"/>
                    <a:pt x="0" y="3051810"/>
                    <a:pt x="0" y="2989898"/>
                  </a:cubicBezTo>
                  <a:lnTo>
                    <a:pt x="0" y="224790"/>
                  </a:lnTo>
                  <a:cubicBezTo>
                    <a:pt x="0" y="162878"/>
                    <a:pt x="25717" y="106680"/>
                    <a:pt x="65723" y="65723"/>
                  </a:cubicBezTo>
                  <a:cubicBezTo>
                    <a:pt x="106680" y="24765"/>
                    <a:pt x="162877" y="0"/>
                    <a:pt x="224790" y="0"/>
                  </a:cubicBezTo>
                  <a:lnTo>
                    <a:pt x="1337310" y="0"/>
                  </a:lnTo>
                  <a:cubicBezTo>
                    <a:pt x="1399223" y="0"/>
                    <a:pt x="1455421" y="24765"/>
                    <a:pt x="1496377" y="65723"/>
                  </a:cubicBezTo>
                  <a:cubicBezTo>
                    <a:pt x="1537335" y="106680"/>
                    <a:pt x="1562100" y="162878"/>
                    <a:pt x="1562100" y="224790"/>
                  </a:cubicBezTo>
                  <a:close/>
                </a:path>
              </a:pathLst>
            </a:custGeom>
            <a:noFill/>
            <a:ln w="12700" cap="flat">
              <a:solidFill>
                <a:schemeClr val="accent1"/>
              </a:solidFill>
              <a:prstDash val="solid"/>
              <a:miter/>
            </a:ln>
          </p:spPr>
          <p:txBody>
            <a:bodyPr rtlCol="0" anchor="ctr">
              <a:spAutoFit/>
            </a:bodyPr>
            <a:lstStyle/>
            <a:p>
              <a:endParaRPr lang="zh-CN" altLang="en-US"/>
            </a:p>
          </p:txBody>
        </p:sp>
        <p:sp>
          <p:nvSpPr>
            <p:cNvPr id="9" name="任意多边形: 形状 8">
              <a:extLst>
                <a:ext uri="{FF2B5EF4-FFF2-40B4-BE49-F238E27FC236}">
                  <a16:creationId xmlns:a16="http://schemas.microsoft.com/office/drawing/2014/main" id="{90E902F1-6DA8-4401-81A8-0C7BBDCF8E55}"/>
                </a:ext>
              </a:extLst>
            </p:cNvPr>
            <p:cNvSpPr/>
            <p:nvPr/>
          </p:nvSpPr>
          <p:spPr>
            <a:xfrm>
              <a:off x="1320403" y="3899324"/>
              <a:ext cx="1901009" cy="4113951"/>
            </a:xfrm>
            <a:custGeom>
              <a:avLst/>
              <a:gdLst>
                <a:gd name="connsiteX0" fmla="*/ 139066 w 1416368"/>
                <a:gd name="connsiteY0" fmla="*/ 0 h 3065144"/>
                <a:gd name="connsiteX1" fmla="*/ 291466 w 1416368"/>
                <a:gd name="connsiteY1" fmla="*/ 0 h 3065144"/>
                <a:gd name="connsiteX2" fmla="*/ 307658 w 1416368"/>
                <a:gd name="connsiteY2" fmla="*/ 16192 h 3065144"/>
                <a:gd name="connsiteX3" fmla="*/ 307658 w 1416368"/>
                <a:gd name="connsiteY3" fmla="*/ 23813 h 3065144"/>
                <a:gd name="connsiteX4" fmla="*/ 398145 w 1416368"/>
                <a:gd name="connsiteY4" fmla="*/ 114300 h 3065144"/>
                <a:gd name="connsiteX5" fmla="*/ 1019175 w 1416368"/>
                <a:gd name="connsiteY5" fmla="*/ 114300 h 3065144"/>
                <a:gd name="connsiteX6" fmla="*/ 1109663 w 1416368"/>
                <a:gd name="connsiteY6" fmla="*/ 23813 h 3065144"/>
                <a:gd name="connsiteX7" fmla="*/ 1109663 w 1416368"/>
                <a:gd name="connsiteY7" fmla="*/ 16192 h 3065144"/>
                <a:gd name="connsiteX8" fmla="*/ 1125856 w 1416368"/>
                <a:gd name="connsiteY8" fmla="*/ 0 h 3065144"/>
                <a:gd name="connsiteX9" fmla="*/ 1277303 w 1416368"/>
                <a:gd name="connsiteY9" fmla="*/ 0 h 3065144"/>
                <a:gd name="connsiteX10" fmla="*/ 1416368 w 1416368"/>
                <a:gd name="connsiteY10" fmla="*/ 139065 h 3065144"/>
                <a:gd name="connsiteX11" fmla="*/ 1416368 w 1416368"/>
                <a:gd name="connsiteY11" fmla="*/ 2926080 h 3065144"/>
                <a:gd name="connsiteX12" fmla="*/ 1277303 w 1416368"/>
                <a:gd name="connsiteY12" fmla="*/ 3065145 h 3065144"/>
                <a:gd name="connsiteX13" fmla="*/ 139066 w 1416368"/>
                <a:gd name="connsiteY13" fmla="*/ 3065145 h 3065144"/>
                <a:gd name="connsiteX14" fmla="*/ 0 w 1416368"/>
                <a:gd name="connsiteY14" fmla="*/ 2926080 h 3065144"/>
                <a:gd name="connsiteX15" fmla="*/ 0 w 1416368"/>
                <a:gd name="connsiteY15" fmla="*/ 139065 h 3065144"/>
                <a:gd name="connsiteX16" fmla="*/ 139066 w 1416368"/>
                <a:gd name="connsiteY16" fmla="*/ 0 h 306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6368" h="3065144">
                  <a:moveTo>
                    <a:pt x="139066" y="0"/>
                  </a:moveTo>
                  <a:lnTo>
                    <a:pt x="291466" y="0"/>
                  </a:lnTo>
                  <a:cubicBezTo>
                    <a:pt x="300038" y="0"/>
                    <a:pt x="307658" y="6667"/>
                    <a:pt x="307658" y="16192"/>
                  </a:cubicBezTo>
                  <a:lnTo>
                    <a:pt x="307658" y="23813"/>
                  </a:lnTo>
                  <a:cubicBezTo>
                    <a:pt x="307658" y="73343"/>
                    <a:pt x="348616" y="114300"/>
                    <a:pt x="398145" y="114300"/>
                  </a:cubicBezTo>
                  <a:lnTo>
                    <a:pt x="1019175" y="114300"/>
                  </a:lnTo>
                  <a:cubicBezTo>
                    <a:pt x="1068706" y="114300"/>
                    <a:pt x="1109663" y="73343"/>
                    <a:pt x="1109663" y="23813"/>
                  </a:cubicBezTo>
                  <a:lnTo>
                    <a:pt x="1109663" y="16192"/>
                  </a:lnTo>
                  <a:cubicBezTo>
                    <a:pt x="1109663" y="7620"/>
                    <a:pt x="1116331" y="0"/>
                    <a:pt x="1125856" y="0"/>
                  </a:cubicBezTo>
                  <a:lnTo>
                    <a:pt x="1277303" y="0"/>
                  </a:lnTo>
                  <a:cubicBezTo>
                    <a:pt x="1353503" y="0"/>
                    <a:pt x="1416368" y="62865"/>
                    <a:pt x="1416368" y="139065"/>
                  </a:cubicBezTo>
                  <a:lnTo>
                    <a:pt x="1416368" y="2926080"/>
                  </a:lnTo>
                  <a:cubicBezTo>
                    <a:pt x="1416368" y="3002280"/>
                    <a:pt x="1353503" y="3065145"/>
                    <a:pt x="1277303" y="3065145"/>
                  </a:cubicBezTo>
                  <a:lnTo>
                    <a:pt x="139066" y="3065145"/>
                  </a:lnTo>
                  <a:cubicBezTo>
                    <a:pt x="61913" y="3065145"/>
                    <a:pt x="0" y="3002280"/>
                    <a:pt x="0" y="2926080"/>
                  </a:cubicBezTo>
                  <a:lnTo>
                    <a:pt x="0" y="139065"/>
                  </a:lnTo>
                  <a:cubicBezTo>
                    <a:pt x="0" y="62865"/>
                    <a:pt x="62866" y="0"/>
                    <a:pt x="139066" y="0"/>
                  </a:cubicBezTo>
                  <a:close/>
                </a:path>
              </a:pathLst>
            </a:custGeom>
            <a:gradFill flip="none" rotWithShape="1">
              <a:gsLst>
                <a:gs pos="0">
                  <a:schemeClr val="accent5">
                    <a:lumMod val="30000"/>
                    <a:lumOff val="70000"/>
                  </a:schemeClr>
                </a:gs>
                <a:gs pos="100000">
                  <a:schemeClr val="accent6">
                    <a:lumMod val="30000"/>
                    <a:lumOff val="70000"/>
                  </a:schemeClr>
                </a:gs>
              </a:gsLst>
              <a:lin ang="2700000" scaled="1"/>
              <a:tileRect/>
            </a:gra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solidFill>
                  <a:schemeClr val="lt1"/>
                </a:solidFill>
              </a:endParaRPr>
            </a:p>
          </p:txBody>
        </p:sp>
      </p:grpSp>
      <p:sp>
        <p:nvSpPr>
          <p:cNvPr id="4" name="矩形 3">
            <a:extLst>
              <a:ext uri="{FF2B5EF4-FFF2-40B4-BE49-F238E27FC236}">
                <a16:creationId xmlns:a16="http://schemas.microsoft.com/office/drawing/2014/main" id="{1EA30AFE-BE66-47ED-AD16-845101B295EB}"/>
              </a:ext>
            </a:extLst>
          </p:cNvPr>
          <p:cNvSpPr>
            <a:spLocks noChangeArrowheads="1"/>
          </p:cNvSpPr>
          <p:nvPr/>
        </p:nvSpPr>
        <p:spPr bwMode="auto">
          <a:xfrm>
            <a:off x="2344563" y="3233335"/>
            <a:ext cx="11541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ysClr val="windowText" lastClr="000000"/>
                </a:solidFill>
                <a:latin typeface="Arial" panose="020B0604020202020204" pitchFamily="34" charset="0"/>
              </a:defRPr>
            </a:lvl1pPr>
            <a:lvl2pPr marL="457200" eaLnBrk="0" fontAlgn="base" hangingPunct="0">
              <a:spcBef>
                <a:spcPct val="0"/>
              </a:spcBef>
              <a:spcAft>
                <a:spcPct val="0"/>
              </a:spcAft>
              <a:defRPr>
                <a:solidFill>
                  <a:sysClr val="windowText" lastClr="000000"/>
                </a:solidFill>
                <a:latin typeface="Arial" panose="020B0604020202020204" pitchFamily="34" charset="0"/>
              </a:defRPr>
            </a:lvl2pPr>
            <a:lvl3pPr marL="914400" eaLnBrk="0" fontAlgn="base" hangingPunct="0">
              <a:spcBef>
                <a:spcPct val="0"/>
              </a:spcBef>
              <a:spcAft>
                <a:spcPct val="0"/>
              </a:spcAft>
              <a:defRPr>
                <a:solidFill>
                  <a:sysClr val="windowText" lastClr="000000"/>
                </a:solidFill>
                <a:latin typeface="Arial" panose="020B0604020202020204" pitchFamily="34" charset="0"/>
              </a:defRPr>
            </a:lvl3pPr>
            <a:lvl4pPr marL="1371600" eaLnBrk="0" fontAlgn="base" hangingPunct="0">
              <a:spcBef>
                <a:spcPct val="0"/>
              </a:spcBef>
              <a:spcAft>
                <a:spcPct val="0"/>
              </a:spcAft>
              <a:defRPr>
                <a:solidFill>
                  <a:sysClr val="windowText" lastClr="000000"/>
                </a:solidFill>
                <a:latin typeface="Arial" panose="020B0604020202020204" pitchFamily="34" charset="0"/>
              </a:defRPr>
            </a:lvl4pPr>
            <a:lvl5pPr marL="1828800" eaLnBrk="0" fontAlgn="base" hangingPunct="0">
              <a:spcBef>
                <a:spcPct val="0"/>
              </a:spcBef>
              <a:spcAft>
                <a:spcPct val="0"/>
              </a:spcAft>
              <a:defRPr>
                <a:solidFill>
                  <a:sysClr val="windowText" lastClr="000000"/>
                </a:solidFill>
                <a:latin typeface="Arial" panose="020B0604020202020204" pitchFamily="34" charset="0"/>
              </a:defRPr>
            </a:lvl5pPr>
            <a:lvl6pPr marL="2286000" eaLnBrk="0" fontAlgn="base" hangingPunct="0">
              <a:spcBef>
                <a:spcPct val="0"/>
              </a:spcBef>
              <a:spcAft>
                <a:spcPct val="0"/>
              </a:spcAft>
              <a:defRPr>
                <a:solidFill>
                  <a:sysClr val="windowText" lastClr="000000"/>
                </a:solidFill>
                <a:latin typeface="Arial" panose="020B0604020202020204" pitchFamily="34" charset="0"/>
              </a:defRPr>
            </a:lvl6pPr>
            <a:lvl7pPr marL="2743200" eaLnBrk="0" fontAlgn="base" hangingPunct="0">
              <a:spcBef>
                <a:spcPct val="0"/>
              </a:spcBef>
              <a:spcAft>
                <a:spcPct val="0"/>
              </a:spcAft>
              <a:defRPr>
                <a:solidFill>
                  <a:sysClr val="windowText" lastClr="000000"/>
                </a:solidFill>
                <a:latin typeface="Arial" panose="020B0604020202020204" pitchFamily="34" charset="0"/>
              </a:defRPr>
            </a:lvl7pPr>
            <a:lvl8pPr marL="3200400" eaLnBrk="0" fontAlgn="base" hangingPunct="0">
              <a:spcBef>
                <a:spcPct val="0"/>
              </a:spcBef>
              <a:spcAft>
                <a:spcPct val="0"/>
              </a:spcAft>
              <a:defRPr>
                <a:solidFill>
                  <a:sysClr val="windowText" lastClr="000000"/>
                </a:solidFill>
                <a:latin typeface="Arial" panose="020B0604020202020204" pitchFamily="34" charset="0"/>
              </a:defRPr>
            </a:lvl8pPr>
            <a:lvl9pPr marL="3657600" eaLnBrk="0" fontAlgn="base" hangingPunct="0">
              <a:spcBef>
                <a:spcPct val="0"/>
              </a:spcBef>
              <a:spcAft>
                <a:spcPct val="0"/>
              </a:spcAft>
              <a:defRPr>
                <a:solidFill>
                  <a:sysClr val="windowText" lastClr="000000"/>
                </a:solidFill>
                <a:latin typeface="Arial" panose="020B0604020202020204" pitchFamily="34" charset="0"/>
              </a:defRPr>
            </a:lvl9pPr>
          </a:lstStyle>
          <a:p>
            <a:pPr defTabSz="609600"/>
            <a:r>
              <a:rPr lang="en-US" altLang="en-US" sz="5400" dirty="0">
                <a:solidFill>
                  <a:schemeClr val="accent1"/>
                </a:solidFill>
                <a:latin typeface="+mj-lt"/>
                <a:ea typeface="微软雅黑" panose="020B0503020204020204" pitchFamily="34" charset="-122"/>
                <a:cs typeface="字魂59号-创粗黑" panose="00000500000000000000" pitchFamily="2" charset="-122"/>
                <a:sym typeface="字魂59号-创粗黑" panose="00000500000000000000" pitchFamily="2" charset="-122"/>
              </a:rPr>
              <a:t>03.</a:t>
            </a:r>
          </a:p>
        </p:txBody>
      </p:sp>
      <p:grpSp>
        <p:nvGrpSpPr>
          <p:cNvPr id="32" name="组合 31">
            <a:extLst>
              <a:ext uri="{FF2B5EF4-FFF2-40B4-BE49-F238E27FC236}">
                <a16:creationId xmlns:a16="http://schemas.microsoft.com/office/drawing/2014/main" id="{B3EDA85F-62E6-48FC-8B91-8C22BC8FB888}"/>
              </a:ext>
            </a:extLst>
          </p:cNvPr>
          <p:cNvGrpSpPr/>
          <p:nvPr/>
        </p:nvGrpSpPr>
        <p:grpSpPr>
          <a:xfrm>
            <a:off x="1190180" y="3243761"/>
            <a:ext cx="762604" cy="721881"/>
            <a:chOff x="1400045" y="3905250"/>
            <a:chExt cx="673764" cy="721881"/>
          </a:xfrm>
        </p:grpSpPr>
        <p:sp>
          <p:nvSpPr>
            <p:cNvPr id="6" name="矩形: 圆角 5">
              <a:extLst>
                <a:ext uri="{FF2B5EF4-FFF2-40B4-BE49-F238E27FC236}">
                  <a16:creationId xmlns:a16="http://schemas.microsoft.com/office/drawing/2014/main" id="{3E70358F-8D39-4C10-91B6-C1CBBF126405}"/>
                </a:ext>
              </a:extLst>
            </p:cNvPr>
            <p:cNvSpPr/>
            <p:nvPr/>
          </p:nvSpPr>
          <p:spPr>
            <a:xfrm>
              <a:off x="1400045" y="4025900"/>
              <a:ext cx="45719" cy="426606"/>
            </a:xfrm>
            <a:prstGeom prst="roundRect">
              <a:avLst>
                <a:gd name="adj" fmla="val 50000"/>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圆角 27">
              <a:extLst>
                <a:ext uri="{FF2B5EF4-FFF2-40B4-BE49-F238E27FC236}">
                  <a16:creationId xmlns:a16="http://schemas.microsoft.com/office/drawing/2014/main" id="{88D300CE-4EB3-4B60-9210-BE8CB2821DFE}"/>
                </a:ext>
              </a:extLst>
            </p:cNvPr>
            <p:cNvSpPr/>
            <p:nvPr/>
          </p:nvSpPr>
          <p:spPr>
            <a:xfrm>
              <a:off x="1557056" y="4054475"/>
              <a:ext cx="45719" cy="57265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矩形: 圆角 28">
              <a:extLst>
                <a:ext uri="{FF2B5EF4-FFF2-40B4-BE49-F238E27FC236}">
                  <a16:creationId xmlns:a16="http://schemas.microsoft.com/office/drawing/2014/main" id="{E957B5F4-0990-40C1-B1FF-C5F8CD2A2302}"/>
                </a:ext>
              </a:extLst>
            </p:cNvPr>
            <p:cNvSpPr/>
            <p:nvPr/>
          </p:nvSpPr>
          <p:spPr>
            <a:xfrm>
              <a:off x="1714067" y="3905250"/>
              <a:ext cx="45719" cy="66790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0" name="矩形: 圆角 29">
              <a:extLst>
                <a:ext uri="{FF2B5EF4-FFF2-40B4-BE49-F238E27FC236}">
                  <a16:creationId xmlns:a16="http://schemas.microsoft.com/office/drawing/2014/main" id="{33B754B4-FBBD-4AF5-BDC6-359C88CAFBB7}"/>
                </a:ext>
              </a:extLst>
            </p:cNvPr>
            <p:cNvSpPr/>
            <p:nvPr/>
          </p:nvSpPr>
          <p:spPr>
            <a:xfrm>
              <a:off x="1871078" y="3990975"/>
              <a:ext cx="45719" cy="4095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1" name="矩形: 圆角 30">
              <a:extLst>
                <a:ext uri="{FF2B5EF4-FFF2-40B4-BE49-F238E27FC236}">
                  <a16:creationId xmlns:a16="http://schemas.microsoft.com/office/drawing/2014/main" id="{0B78953E-8832-45F6-851B-D43B22A61F00}"/>
                </a:ext>
              </a:extLst>
            </p:cNvPr>
            <p:cNvSpPr/>
            <p:nvPr/>
          </p:nvSpPr>
          <p:spPr>
            <a:xfrm>
              <a:off x="2028090" y="4054475"/>
              <a:ext cx="45719" cy="3460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
        <p:nvSpPr>
          <p:cNvPr id="5" name="文本框 4">
            <a:extLst>
              <a:ext uri="{FF2B5EF4-FFF2-40B4-BE49-F238E27FC236}">
                <a16:creationId xmlns:a16="http://schemas.microsoft.com/office/drawing/2014/main" id="{787F4FF0-3CAB-4006-BDC7-F29F36FEB7E5}"/>
              </a:ext>
            </a:extLst>
          </p:cNvPr>
          <p:cNvSpPr txBox="1"/>
          <p:nvPr/>
        </p:nvSpPr>
        <p:spPr>
          <a:xfrm>
            <a:off x="5110159" y="3218859"/>
            <a:ext cx="3770263" cy="646331"/>
          </a:xfrm>
          <a:prstGeom prst="rect">
            <a:avLst/>
          </a:prstGeom>
          <a:noFill/>
        </p:spPr>
        <p:txBody>
          <a:bodyPr wrap="none" lIns="0" tIns="0" rIns="0" bIns="0" rtlCol="0">
            <a:scene3d>
              <a:camera prst="orthographicFront"/>
              <a:lightRig rig="threePt" dir="t"/>
            </a:scene3d>
            <a:sp3d contourW="12700"/>
          </a:bodyPr>
          <a:lstStyle/>
          <a:p>
            <a:r>
              <a:rPr lang="zh-CN" altLang="en-US" sz="4200" dirty="0">
                <a:solidFill>
                  <a:schemeClr val="accent1"/>
                </a:solidFill>
                <a:latin typeface="+mj-ea"/>
                <a:ea typeface="+mj-ea"/>
                <a:cs typeface="字魂59号-创粗黑" panose="00000500000000000000" pitchFamily="2" charset="-122"/>
                <a:sym typeface="字魂59号-创粗黑" panose="00000500000000000000" pitchFamily="2" charset="-122"/>
              </a:rPr>
              <a:t>在围棋游戏中使用神经网络</a:t>
            </a:r>
          </a:p>
        </p:txBody>
      </p:sp>
      <p:sp>
        <p:nvSpPr>
          <p:cNvPr id="93" name="文本框 92">
            <a:extLst>
              <a:ext uri="{FF2B5EF4-FFF2-40B4-BE49-F238E27FC236}">
                <a16:creationId xmlns:a16="http://schemas.microsoft.com/office/drawing/2014/main" id="{9E6FC369-D5A3-48AC-A8F1-BC3815747E4F}"/>
              </a:ext>
            </a:extLst>
          </p:cNvPr>
          <p:cNvSpPr txBox="1"/>
          <p:nvPr/>
        </p:nvSpPr>
        <p:spPr>
          <a:xfrm>
            <a:off x="11088675" y="4748701"/>
            <a:ext cx="512961" cy="276999"/>
          </a:xfrm>
          <a:prstGeom prst="rect">
            <a:avLst/>
          </a:prstGeom>
          <a:noFill/>
        </p:spPr>
        <p:txBody>
          <a:bodyPr wrap="none" lIns="0" tIns="0" rIns="0" bIns="0">
            <a:spAutoFit/>
          </a:bodyPr>
          <a:lstStyle/>
          <a:p>
            <a:pPr algn="r"/>
            <a:r>
              <a:rPr lang="en-US" altLang="zh-CN" dirty="0">
                <a:solidFill>
                  <a:schemeClr val="tx1">
                    <a:lumMod val="85000"/>
                    <a:lumOff val="15000"/>
                  </a:schemeClr>
                </a:solidFill>
                <a:latin typeface="+mn-ea"/>
              </a:rPr>
              <a:t>2023</a:t>
            </a:r>
            <a:endParaRPr lang="zh-CN" altLang="en-US" dirty="0">
              <a:solidFill>
                <a:schemeClr val="tx1">
                  <a:lumMod val="85000"/>
                  <a:lumOff val="15000"/>
                </a:schemeClr>
              </a:solidFill>
              <a:latin typeface="+mn-ea"/>
            </a:endParaRPr>
          </a:p>
        </p:txBody>
      </p:sp>
      <p:sp>
        <p:nvSpPr>
          <p:cNvPr id="94" name="文本框 93">
            <a:extLst>
              <a:ext uri="{FF2B5EF4-FFF2-40B4-BE49-F238E27FC236}">
                <a16:creationId xmlns:a16="http://schemas.microsoft.com/office/drawing/2014/main" id="{07DF0AD7-33C9-463C-BFC0-074A71AE8040}"/>
              </a:ext>
            </a:extLst>
          </p:cNvPr>
          <p:cNvSpPr txBox="1"/>
          <p:nvPr/>
        </p:nvSpPr>
        <p:spPr>
          <a:xfrm>
            <a:off x="10275953" y="5840778"/>
            <a:ext cx="1306447" cy="215444"/>
          </a:xfrm>
          <a:prstGeom prst="rect">
            <a:avLst/>
          </a:prstGeom>
          <a:noFill/>
        </p:spPr>
        <p:txBody>
          <a:bodyPr wrap="none" lIns="0" tIns="0" rIns="0" bIns="0">
            <a:spAutoFit/>
          </a:bodyPr>
          <a:lstStyle/>
          <a:p>
            <a:pPr algn="r"/>
            <a:r>
              <a:rPr lang="en-US" altLang="zh-CN" sz="1400" dirty="0">
                <a:solidFill>
                  <a:schemeClr val="tx1">
                    <a:lumMod val="85000"/>
                    <a:lumOff val="15000"/>
                  </a:schemeClr>
                </a:solidFill>
                <a:latin typeface="+mn-ea"/>
              </a:rPr>
              <a:t>December 22nd</a:t>
            </a:r>
            <a:endParaRPr lang="zh-CN" altLang="en-US" sz="1400" dirty="0">
              <a:solidFill>
                <a:schemeClr val="tx1">
                  <a:lumMod val="85000"/>
                  <a:lumOff val="15000"/>
                </a:schemeClr>
              </a:solidFill>
              <a:latin typeface="+mn-ea"/>
            </a:endParaRPr>
          </a:p>
        </p:txBody>
      </p:sp>
      <p:grpSp>
        <p:nvGrpSpPr>
          <p:cNvPr id="10" name="组合 9">
            <a:extLst>
              <a:ext uri="{FF2B5EF4-FFF2-40B4-BE49-F238E27FC236}">
                <a16:creationId xmlns:a16="http://schemas.microsoft.com/office/drawing/2014/main" id="{B8311BDE-F2CC-4875-B43D-C624880928FF}"/>
              </a:ext>
            </a:extLst>
          </p:cNvPr>
          <p:cNvGrpSpPr/>
          <p:nvPr/>
        </p:nvGrpSpPr>
        <p:grpSpPr>
          <a:xfrm>
            <a:off x="11432380" y="5112624"/>
            <a:ext cx="73820" cy="611901"/>
            <a:chOff x="11432380" y="5112624"/>
            <a:chExt cx="73820" cy="611901"/>
          </a:xfrm>
        </p:grpSpPr>
        <p:cxnSp>
          <p:nvCxnSpPr>
            <p:cNvPr id="95" name="直接连接符 94">
              <a:extLst>
                <a:ext uri="{FF2B5EF4-FFF2-40B4-BE49-F238E27FC236}">
                  <a16:creationId xmlns:a16="http://schemas.microsoft.com/office/drawing/2014/main" id="{6ADF137B-FB7F-488C-9489-790DFBBF847A}"/>
                </a:ext>
              </a:extLst>
            </p:cNvPr>
            <p:cNvCxnSpPr>
              <a:cxnSpLocks/>
            </p:cNvCxnSpPr>
            <p:nvPr/>
          </p:nvCxnSpPr>
          <p:spPr>
            <a:xfrm>
              <a:off x="11506200" y="5112624"/>
              <a:ext cx="0" cy="61190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任意多边形: 形状 98">
              <a:extLst>
                <a:ext uri="{FF2B5EF4-FFF2-40B4-BE49-F238E27FC236}">
                  <a16:creationId xmlns:a16="http://schemas.microsoft.com/office/drawing/2014/main" id="{86284B7F-0870-493D-80EC-34892F933080}"/>
                </a:ext>
              </a:extLst>
            </p:cNvPr>
            <p:cNvSpPr/>
            <p:nvPr/>
          </p:nvSpPr>
          <p:spPr>
            <a:xfrm rot="5400000">
              <a:off x="11432380" y="5650705"/>
              <a:ext cx="73819" cy="73819"/>
            </a:xfrm>
            <a:custGeom>
              <a:avLst/>
              <a:gdLst>
                <a:gd name="connsiteX0" fmla="*/ 180000 w 481467"/>
                <a:gd name="connsiteY0" fmla="*/ 0 h 346075"/>
                <a:gd name="connsiteX1" fmla="*/ 180000 w 481467"/>
                <a:gd name="connsiteY1" fmla="*/ 123825 h 346075"/>
                <a:gd name="connsiteX2" fmla="*/ 481467 w 481467"/>
                <a:gd name="connsiteY2" fmla="*/ 123825 h 346075"/>
                <a:gd name="connsiteX3" fmla="*/ 481467 w 481467"/>
                <a:gd name="connsiteY3" fmla="*/ 346075 h 346075"/>
                <a:gd name="connsiteX4" fmla="*/ 121467 w 481467"/>
                <a:gd name="connsiteY4" fmla="*/ 346075 h 346075"/>
                <a:gd name="connsiteX5" fmla="*/ 121467 w 481467"/>
                <a:gd name="connsiteY5" fmla="*/ 180000 h 346075"/>
                <a:gd name="connsiteX6" fmla="*/ 0 w 481467"/>
                <a:gd name="connsiteY6" fmla="*/ 180000 h 346075"/>
                <a:gd name="connsiteX7" fmla="*/ 180000 w 481467"/>
                <a:gd name="connsiteY7" fmla="*/ 0 h 346075"/>
                <a:gd name="connsiteX0" fmla="*/ 481467 w 572907"/>
                <a:gd name="connsiteY0" fmla="*/ 123825 h 346075"/>
                <a:gd name="connsiteX1" fmla="*/ 481467 w 572907"/>
                <a:gd name="connsiteY1" fmla="*/ 346075 h 346075"/>
                <a:gd name="connsiteX2" fmla="*/ 121467 w 572907"/>
                <a:gd name="connsiteY2" fmla="*/ 346075 h 346075"/>
                <a:gd name="connsiteX3" fmla="*/ 121467 w 572907"/>
                <a:gd name="connsiteY3" fmla="*/ 180000 h 346075"/>
                <a:gd name="connsiteX4" fmla="*/ 0 w 572907"/>
                <a:gd name="connsiteY4" fmla="*/ 180000 h 346075"/>
                <a:gd name="connsiteX5" fmla="*/ 180000 w 572907"/>
                <a:gd name="connsiteY5" fmla="*/ 0 h 346075"/>
                <a:gd name="connsiteX6" fmla="*/ 180000 w 572907"/>
                <a:gd name="connsiteY6" fmla="*/ 123825 h 346075"/>
                <a:gd name="connsiteX7" fmla="*/ 572907 w 572907"/>
                <a:gd name="connsiteY7" fmla="*/ 215265 h 346075"/>
                <a:gd name="connsiteX0" fmla="*/ 481467 w 572907"/>
                <a:gd name="connsiteY0" fmla="*/ 346075 h 346075"/>
                <a:gd name="connsiteX1" fmla="*/ 121467 w 572907"/>
                <a:gd name="connsiteY1" fmla="*/ 346075 h 346075"/>
                <a:gd name="connsiteX2" fmla="*/ 121467 w 572907"/>
                <a:gd name="connsiteY2" fmla="*/ 180000 h 346075"/>
                <a:gd name="connsiteX3" fmla="*/ 0 w 572907"/>
                <a:gd name="connsiteY3" fmla="*/ 180000 h 346075"/>
                <a:gd name="connsiteX4" fmla="*/ 180000 w 572907"/>
                <a:gd name="connsiteY4" fmla="*/ 0 h 346075"/>
                <a:gd name="connsiteX5" fmla="*/ 180000 w 572907"/>
                <a:gd name="connsiteY5" fmla="*/ 123825 h 346075"/>
                <a:gd name="connsiteX6" fmla="*/ 572907 w 572907"/>
                <a:gd name="connsiteY6" fmla="*/ 21526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5" fmla="*/ 180000 w 481467"/>
                <a:gd name="connsiteY5" fmla="*/ 12382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0" fmla="*/ 481467 w 481467"/>
                <a:gd name="connsiteY0" fmla="*/ 346075 h 346075"/>
                <a:gd name="connsiteX1" fmla="*/ 121467 w 481467"/>
                <a:gd name="connsiteY1" fmla="*/ 346075 h 346075"/>
                <a:gd name="connsiteX2" fmla="*/ 0 w 481467"/>
                <a:gd name="connsiteY2" fmla="*/ 180000 h 346075"/>
                <a:gd name="connsiteX3" fmla="*/ 180000 w 481467"/>
                <a:gd name="connsiteY3" fmla="*/ 0 h 346075"/>
                <a:gd name="connsiteX0" fmla="*/ 481467 w 481467"/>
                <a:gd name="connsiteY0" fmla="*/ 346075 h 346075"/>
                <a:gd name="connsiteX1" fmla="*/ 0 w 481467"/>
                <a:gd name="connsiteY1" fmla="*/ 180000 h 346075"/>
                <a:gd name="connsiteX2" fmla="*/ 180000 w 481467"/>
                <a:gd name="connsiteY2" fmla="*/ 0 h 346075"/>
                <a:gd name="connsiteX0" fmla="*/ 0 w 180000"/>
                <a:gd name="connsiteY0" fmla="*/ 180000 h 180000"/>
                <a:gd name="connsiteX1" fmla="*/ 180000 w 180000"/>
                <a:gd name="connsiteY1" fmla="*/ 0 h 180000"/>
              </a:gdLst>
              <a:ahLst/>
              <a:cxnLst>
                <a:cxn ang="0">
                  <a:pos x="connsiteX0" y="connsiteY0"/>
                </a:cxn>
                <a:cxn ang="0">
                  <a:pos x="connsiteX1" y="connsiteY1"/>
                </a:cxn>
              </a:cxnLst>
              <a:rect l="l" t="t" r="r" b="b"/>
              <a:pathLst>
                <a:path w="180000" h="180000">
                  <a:moveTo>
                    <a:pt x="0" y="180000"/>
                  </a:moveTo>
                  <a:cubicBezTo>
                    <a:pt x="0" y="80589"/>
                    <a:pt x="80589" y="0"/>
                    <a:pt x="180000" y="0"/>
                  </a:cubicBezTo>
                </a:path>
              </a:pathLst>
            </a:custGeom>
            <a:ln>
              <a:solidFill>
                <a:schemeClr val="accent1"/>
              </a:solidFill>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lgn="ctr"/>
              <a:endParaRPr lang="zh-CN" altLang="en-US"/>
            </a:p>
          </p:txBody>
        </p:sp>
      </p:grpSp>
    </p:spTree>
    <p:extLst>
      <p:ext uri="{BB962C8B-B14F-4D97-AF65-F5344CB8AC3E}">
        <p14:creationId xmlns:p14="http://schemas.microsoft.com/office/powerpoint/2010/main" val="3467524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AD868303-06D8-4000-97F7-25D87CA5B3B2}"/>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p>
        </p:txBody>
      </p:sp>
      <p:sp>
        <p:nvSpPr>
          <p:cNvPr id="2" name="文本框 1">
            <a:extLst>
              <a:ext uri="{FF2B5EF4-FFF2-40B4-BE49-F238E27FC236}">
                <a16:creationId xmlns:a16="http://schemas.microsoft.com/office/drawing/2014/main" id="{6F48856F-05F7-460B-A424-BB471C6BB186}"/>
              </a:ext>
            </a:extLst>
          </p:cNvPr>
          <p:cNvSpPr txBox="1"/>
          <p:nvPr/>
        </p:nvSpPr>
        <p:spPr>
          <a:xfrm>
            <a:off x="603250" y="340149"/>
            <a:ext cx="4308872"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在围棋游戏中使用神经网络</a:t>
            </a:r>
          </a:p>
        </p:txBody>
      </p:sp>
      <p:sp>
        <p:nvSpPr>
          <p:cNvPr id="33" name="圆: 空心 32">
            <a:extLst>
              <a:ext uri="{FF2B5EF4-FFF2-40B4-BE49-F238E27FC236}">
                <a16:creationId xmlns:a16="http://schemas.microsoft.com/office/drawing/2014/main" id="{F1468410-E6D4-40AA-816C-9A03DB1019F7}"/>
              </a:ext>
            </a:extLst>
          </p:cNvPr>
          <p:cNvSpPr/>
          <p:nvPr/>
        </p:nvSpPr>
        <p:spPr>
          <a:xfrm>
            <a:off x="5016788" y="469587"/>
            <a:ext cx="190274" cy="190274"/>
          </a:xfrm>
          <a:prstGeom prst="donut">
            <a:avLst>
              <a:gd name="adj" fmla="val 232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8" name="矩形: 圆角 7">
            <a:extLst>
              <a:ext uri="{FF2B5EF4-FFF2-40B4-BE49-F238E27FC236}">
                <a16:creationId xmlns:a16="http://schemas.microsoft.com/office/drawing/2014/main" id="{667A2CA1-B7C9-8417-14A4-6E984357CB40}"/>
              </a:ext>
            </a:extLst>
          </p:cNvPr>
          <p:cNvSpPr/>
          <p:nvPr/>
        </p:nvSpPr>
        <p:spPr>
          <a:xfrm>
            <a:off x="593423" y="1053788"/>
            <a:ext cx="2747584" cy="51324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t>棋盘编码器</a:t>
            </a:r>
          </a:p>
        </p:txBody>
      </p:sp>
      <p:sp>
        <p:nvSpPr>
          <p:cNvPr id="3" name="文本框 2">
            <a:extLst>
              <a:ext uri="{FF2B5EF4-FFF2-40B4-BE49-F238E27FC236}">
                <a16:creationId xmlns:a16="http://schemas.microsoft.com/office/drawing/2014/main" id="{DCED2D30-7084-9257-49F5-4A3286B5A427}"/>
              </a:ext>
            </a:extLst>
          </p:cNvPr>
          <p:cNvSpPr txBox="1"/>
          <p:nvPr/>
        </p:nvSpPr>
        <p:spPr>
          <a:xfrm>
            <a:off x="603250" y="1824824"/>
            <a:ext cx="11035094" cy="830997"/>
          </a:xfrm>
          <a:prstGeom prst="rect">
            <a:avLst/>
          </a:prstGeom>
          <a:noFill/>
        </p:spPr>
        <p:txBody>
          <a:bodyPr wrap="square" rtlCol="0">
            <a:spAutoFit/>
          </a:bodyPr>
          <a:lstStyle/>
          <a:p>
            <a:r>
              <a:rPr lang="en-US" altLang="zh-CN" sz="1600" dirty="0"/>
              <a:t>    </a:t>
            </a:r>
            <a:r>
              <a:rPr lang="zh-CN" altLang="zh-CN" sz="1600" dirty="0"/>
              <a:t>首先考虑使用简单的二维数组进行编码，将本方棋子标记为</a:t>
            </a:r>
            <a:r>
              <a:rPr lang="en-US" altLang="zh-CN" sz="1600" dirty="0"/>
              <a:t>1</a:t>
            </a:r>
            <a:r>
              <a:rPr lang="zh-CN" altLang="zh-CN" sz="1600" dirty="0"/>
              <a:t>，对方棋子标记为</a:t>
            </a:r>
            <a:r>
              <a:rPr lang="en-US" altLang="zh-CN" sz="1600" dirty="0"/>
              <a:t> -1</a:t>
            </a:r>
            <a:r>
              <a:rPr lang="zh-CN" altLang="zh-CN" sz="1600" dirty="0"/>
              <a:t>，空点标记为</a:t>
            </a:r>
            <a:r>
              <a:rPr lang="en-US" altLang="zh-CN" sz="1600" dirty="0"/>
              <a:t> 0</a:t>
            </a:r>
            <a:r>
              <a:rPr lang="zh-CN" altLang="zh-CN" sz="1600" dirty="0"/>
              <a:t>，称为单编码层。将本方和对方的棋子分别标记，而不是标记黑白棋子，这样将数据输入神经网络时，无需输入当前落子方，也便于神经网络进行统一的训练。</a:t>
            </a:r>
            <a:endParaRPr lang="zh-CN" altLang="en-US" sz="1600" dirty="0"/>
          </a:p>
        </p:txBody>
      </p:sp>
      <p:pic>
        <p:nvPicPr>
          <p:cNvPr id="4" name="图片 3">
            <a:extLst>
              <a:ext uri="{FF2B5EF4-FFF2-40B4-BE49-F238E27FC236}">
                <a16:creationId xmlns:a16="http://schemas.microsoft.com/office/drawing/2014/main" id="{C21E889A-4FDA-5567-92CD-BBF6A6C5E0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36144" y="2859429"/>
            <a:ext cx="5270500" cy="1752600"/>
          </a:xfrm>
          <a:prstGeom prst="rect">
            <a:avLst/>
          </a:prstGeom>
          <a:noFill/>
          <a:ln>
            <a:noFill/>
          </a:ln>
        </p:spPr>
      </p:pic>
      <p:sp>
        <p:nvSpPr>
          <p:cNvPr id="6" name="文本框 5">
            <a:extLst>
              <a:ext uri="{FF2B5EF4-FFF2-40B4-BE49-F238E27FC236}">
                <a16:creationId xmlns:a16="http://schemas.microsoft.com/office/drawing/2014/main" id="{7142DFFC-1462-7E39-9199-DA3944D45612}"/>
              </a:ext>
            </a:extLst>
          </p:cNvPr>
          <p:cNvSpPr txBox="1"/>
          <p:nvPr/>
        </p:nvSpPr>
        <p:spPr>
          <a:xfrm>
            <a:off x="850739" y="5301205"/>
            <a:ext cx="10787605" cy="1360025"/>
          </a:xfrm>
          <a:prstGeom prst="rect">
            <a:avLst/>
          </a:prstGeom>
          <a:no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9FEED867-0201-7137-B255-07675E0FCC43}"/>
              </a:ext>
            </a:extLst>
          </p:cNvPr>
          <p:cNvSpPr txBox="1"/>
          <p:nvPr/>
        </p:nvSpPr>
        <p:spPr>
          <a:xfrm>
            <a:off x="804441" y="4917413"/>
            <a:ext cx="10706582" cy="1600438"/>
          </a:xfrm>
          <a:prstGeom prst="rect">
            <a:avLst/>
          </a:prstGeom>
          <a:noFill/>
        </p:spPr>
        <p:txBody>
          <a:bodyPr wrap="square" rtlCol="0">
            <a:spAutoFit/>
          </a:bodyPr>
          <a:lstStyle/>
          <a:p>
            <a:pPr marL="177800" indent="-177800" algn="just"/>
            <a:r>
              <a:rPr lang="en-US" altLang="zh-CN" sz="1600" dirty="0"/>
              <a:t> </a:t>
            </a:r>
            <a:r>
              <a:rPr lang="zh-CN" altLang="zh-CN" sz="1600" dirty="0"/>
              <a:t>如果将单编码层作为编码方式得到的数据作为神经网络的输入数据进行训练，会发现训练效果不佳，有两个原因：</a:t>
            </a:r>
            <a:endParaRPr lang="en-US" altLang="zh-CN" sz="1600" dirty="0"/>
          </a:p>
          <a:p>
            <a:pPr marL="177800" indent="-177800" algn="just"/>
            <a:endParaRPr lang="zh-CN" altLang="zh-CN" sz="1600" dirty="0"/>
          </a:p>
          <a:p>
            <a:pPr marL="177800" indent="-177800" algn="just"/>
            <a:r>
              <a:rPr lang="en-US" altLang="zh-CN" sz="1600" dirty="0"/>
              <a:t> </a:t>
            </a:r>
            <a:r>
              <a:rPr lang="zh-CN" altLang="zh-CN" sz="1600" dirty="0"/>
              <a:t>·卷积操作是线性的，因此</a:t>
            </a:r>
            <a:r>
              <a:rPr lang="en-US" altLang="zh-CN" sz="1600" dirty="0"/>
              <a:t> +1 </a:t>
            </a:r>
            <a:r>
              <a:rPr lang="zh-CN" altLang="zh-CN" sz="1600" dirty="0"/>
              <a:t>和</a:t>
            </a:r>
            <a:r>
              <a:rPr lang="en-US" altLang="zh-CN" sz="1600" dirty="0"/>
              <a:t> -1 </a:t>
            </a:r>
            <a:r>
              <a:rPr lang="zh-CN" altLang="zh-CN" sz="1600" dirty="0"/>
              <a:t>在卷积操作后，会互相抵消，使得我们很难单独分析某一方的棋形情况，必然</a:t>
            </a:r>
            <a:r>
              <a:rPr lang="en-US" altLang="zh-CN" sz="1600" dirty="0"/>
              <a:t>    </a:t>
            </a:r>
          </a:p>
          <a:p>
            <a:pPr marL="177800" indent="-177800" algn="just"/>
            <a:r>
              <a:rPr lang="en-US" altLang="zh-CN" sz="1600" dirty="0"/>
              <a:t>  </a:t>
            </a:r>
            <a:r>
              <a:rPr lang="zh-CN" altLang="zh-CN" sz="1600" dirty="0"/>
              <a:t>会受到另一方的棋子的影响。</a:t>
            </a:r>
            <a:endParaRPr lang="en-US" altLang="zh-CN" sz="1600" dirty="0"/>
          </a:p>
          <a:p>
            <a:pPr marL="177800" indent="-177800" algn="just"/>
            <a:r>
              <a:rPr lang="en-US" altLang="zh-CN" sz="1600" dirty="0"/>
              <a:t> </a:t>
            </a:r>
            <a:r>
              <a:rPr lang="zh-CN" altLang="zh-CN" sz="1600" dirty="0"/>
              <a:t>·忽略了围棋中棋子的气的概念</a:t>
            </a:r>
          </a:p>
          <a:p>
            <a:endParaRPr lang="zh-CN" altLang="en-US" dirty="0"/>
          </a:p>
        </p:txBody>
      </p:sp>
    </p:spTree>
    <p:extLst>
      <p:ext uri="{BB962C8B-B14F-4D97-AF65-F5344CB8AC3E}">
        <p14:creationId xmlns:p14="http://schemas.microsoft.com/office/powerpoint/2010/main" val="64858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AD868303-06D8-4000-97F7-25D87CA5B3B2}"/>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p>
        </p:txBody>
      </p:sp>
      <p:sp>
        <p:nvSpPr>
          <p:cNvPr id="2" name="文本框 1">
            <a:extLst>
              <a:ext uri="{FF2B5EF4-FFF2-40B4-BE49-F238E27FC236}">
                <a16:creationId xmlns:a16="http://schemas.microsoft.com/office/drawing/2014/main" id="{6F48856F-05F7-460B-A424-BB471C6BB186}"/>
              </a:ext>
            </a:extLst>
          </p:cNvPr>
          <p:cNvSpPr txBox="1"/>
          <p:nvPr/>
        </p:nvSpPr>
        <p:spPr>
          <a:xfrm>
            <a:off x="603250" y="340149"/>
            <a:ext cx="4308872"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在围棋游戏中使用神经网络</a:t>
            </a:r>
          </a:p>
        </p:txBody>
      </p:sp>
      <p:sp>
        <p:nvSpPr>
          <p:cNvPr id="33" name="圆: 空心 32">
            <a:extLst>
              <a:ext uri="{FF2B5EF4-FFF2-40B4-BE49-F238E27FC236}">
                <a16:creationId xmlns:a16="http://schemas.microsoft.com/office/drawing/2014/main" id="{F1468410-E6D4-40AA-816C-9A03DB1019F7}"/>
              </a:ext>
            </a:extLst>
          </p:cNvPr>
          <p:cNvSpPr/>
          <p:nvPr/>
        </p:nvSpPr>
        <p:spPr>
          <a:xfrm>
            <a:off x="5016788" y="469587"/>
            <a:ext cx="190274" cy="190274"/>
          </a:xfrm>
          <a:prstGeom prst="donut">
            <a:avLst>
              <a:gd name="adj" fmla="val 232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8" name="矩形: 圆角 7">
            <a:extLst>
              <a:ext uri="{FF2B5EF4-FFF2-40B4-BE49-F238E27FC236}">
                <a16:creationId xmlns:a16="http://schemas.microsoft.com/office/drawing/2014/main" id="{667A2CA1-B7C9-8417-14A4-6E984357CB40}"/>
              </a:ext>
            </a:extLst>
          </p:cNvPr>
          <p:cNvSpPr/>
          <p:nvPr/>
        </p:nvSpPr>
        <p:spPr>
          <a:xfrm>
            <a:off x="593423" y="1053788"/>
            <a:ext cx="2747584" cy="51324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t>棋盘编码器</a:t>
            </a:r>
          </a:p>
        </p:txBody>
      </p:sp>
      <p:sp>
        <p:nvSpPr>
          <p:cNvPr id="3" name="文本框 2">
            <a:extLst>
              <a:ext uri="{FF2B5EF4-FFF2-40B4-BE49-F238E27FC236}">
                <a16:creationId xmlns:a16="http://schemas.microsoft.com/office/drawing/2014/main" id="{DCED2D30-7084-9257-49F5-4A3286B5A427}"/>
              </a:ext>
            </a:extLst>
          </p:cNvPr>
          <p:cNvSpPr txBox="1"/>
          <p:nvPr/>
        </p:nvSpPr>
        <p:spPr>
          <a:xfrm>
            <a:off x="593423" y="1713649"/>
            <a:ext cx="11035094" cy="2062103"/>
          </a:xfrm>
          <a:prstGeom prst="rect">
            <a:avLst/>
          </a:prstGeom>
          <a:noFill/>
        </p:spPr>
        <p:txBody>
          <a:bodyPr wrap="square" rtlCol="0">
            <a:spAutoFit/>
          </a:bodyPr>
          <a:lstStyle/>
          <a:p>
            <a:r>
              <a:rPr lang="zh-CN" altLang="en-US" sz="1600" dirty="0"/>
              <a:t>    更适合作为神经网络的输入的棋盘编码方式，是</a:t>
            </a:r>
            <a:r>
              <a:rPr lang="en-US" altLang="zh-CN" sz="1600" dirty="0"/>
              <a:t>one-hot </a:t>
            </a:r>
            <a:r>
              <a:rPr lang="zh-CN" altLang="en-US" sz="1600" dirty="0"/>
              <a:t>编码，即用 </a:t>
            </a:r>
            <a:r>
              <a:rPr lang="en-US" altLang="zh-CN" sz="1600" dirty="0"/>
              <a:t>1 </a:t>
            </a:r>
            <a:r>
              <a:rPr lang="zh-CN" altLang="en-US" sz="1600" dirty="0"/>
              <a:t>代表有某个性质的地方，用 </a:t>
            </a:r>
            <a:r>
              <a:rPr lang="en-US" altLang="zh-CN" sz="1600" dirty="0"/>
              <a:t>0 </a:t>
            </a:r>
            <a:r>
              <a:rPr lang="zh-CN" altLang="en-US" sz="1600" dirty="0"/>
              <a:t>代表没有某个性质的地方。</a:t>
            </a:r>
            <a:endParaRPr lang="en-US" altLang="zh-CN" sz="1600" dirty="0"/>
          </a:p>
          <a:p>
            <a:endParaRPr lang="zh-CN" altLang="en-US" sz="1600" dirty="0"/>
          </a:p>
          <a:p>
            <a:r>
              <a:rPr lang="zh-CN" altLang="en-US" sz="1600" dirty="0"/>
              <a:t>为了可以独立对一方的棋形进行分析，建立三个特征平面储存棋盘交叉点的状态：</a:t>
            </a:r>
            <a:endParaRPr lang="en-US" altLang="zh-CN" sz="1600" dirty="0"/>
          </a:p>
          <a:p>
            <a:endParaRPr lang="zh-CN" altLang="en-US" sz="1600" dirty="0"/>
          </a:p>
          <a:p>
            <a:r>
              <a:rPr lang="en-US" altLang="zh-CN" sz="1600" dirty="0"/>
              <a:t>·</a:t>
            </a:r>
            <a:r>
              <a:rPr lang="zh-CN" altLang="en-US" sz="1600" dirty="0"/>
              <a:t>特征平面一：其中</a:t>
            </a:r>
            <a:r>
              <a:rPr lang="en-US" altLang="zh-CN" sz="1600" dirty="0"/>
              <a:t>1</a:t>
            </a:r>
            <a:r>
              <a:rPr lang="zh-CN" altLang="en-US" sz="1600" dirty="0"/>
              <a:t>代表本方棋子，</a:t>
            </a:r>
            <a:r>
              <a:rPr lang="en-US" altLang="zh-CN" sz="1600" dirty="0"/>
              <a:t>0</a:t>
            </a:r>
            <a:r>
              <a:rPr lang="zh-CN" altLang="en-US" sz="1600" dirty="0"/>
              <a:t>代表其他</a:t>
            </a:r>
          </a:p>
          <a:p>
            <a:r>
              <a:rPr lang="en-US" altLang="zh-CN" sz="1600" dirty="0"/>
              <a:t>·</a:t>
            </a:r>
            <a:r>
              <a:rPr lang="zh-CN" altLang="en-US" sz="1600" dirty="0"/>
              <a:t>特征平面二：其中</a:t>
            </a:r>
            <a:r>
              <a:rPr lang="en-US" altLang="zh-CN" sz="1600" dirty="0"/>
              <a:t>1</a:t>
            </a:r>
            <a:r>
              <a:rPr lang="zh-CN" altLang="en-US" sz="1600" dirty="0"/>
              <a:t>代表对方棋子，</a:t>
            </a:r>
            <a:r>
              <a:rPr lang="en-US" altLang="zh-CN" sz="1600" dirty="0"/>
              <a:t>0</a:t>
            </a:r>
            <a:r>
              <a:rPr lang="zh-CN" altLang="en-US" sz="1600" dirty="0"/>
              <a:t>代表其他</a:t>
            </a:r>
          </a:p>
          <a:p>
            <a:r>
              <a:rPr lang="en-US" altLang="zh-CN" sz="1600" dirty="0"/>
              <a:t>·</a:t>
            </a:r>
            <a:r>
              <a:rPr lang="zh-CN" altLang="en-US" sz="1600" dirty="0"/>
              <a:t>特征平面三：其中</a:t>
            </a:r>
            <a:r>
              <a:rPr lang="en-US" altLang="zh-CN" sz="1600" dirty="0"/>
              <a:t>1</a:t>
            </a:r>
            <a:r>
              <a:rPr lang="zh-CN" altLang="en-US" sz="1600" dirty="0"/>
              <a:t>代表空点，</a:t>
            </a:r>
            <a:r>
              <a:rPr lang="en-US" altLang="zh-CN" sz="1600" dirty="0"/>
              <a:t>0</a:t>
            </a:r>
            <a:r>
              <a:rPr lang="zh-CN" altLang="en-US" sz="1600" dirty="0"/>
              <a:t>代表其他</a:t>
            </a:r>
          </a:p>
        </p:txBody>
      </p:sp>
      <p:sp>
        <p:nvSpPr>
          <p:cNvPr id="6" name="文本框 5">
            <a:extLst>
              <a:ext uri="{FF2B5EF4-FFF2-40B4-BE49-F238E27FC236}">
                <a16:creationId xmlns:a16="http://schemas.microsoft.com/office/drawing/2014/main" id="{7142DFFC-1462-7E39-9199-DA3944D45612}"/>
              </a:ext>
            </a:extLst>
          </p:cNvPr>
          <p:cNvSpPr txBox="1"/>
          <p:nvPr/>
        </p:nvSpPr>
        <p:spPr>
          <a:xfrm>
            <a:off x="850739" y="5301205"/>
            <a:ext cx="10787605" cy="1360025"/>
          </a:xfrm>
          <a:prstGeom prst="rect">
            <a:avLst/>
          </a:prstGeom>
          <a:noFill/>
        </p:spPr>
        <p:txBody>
          <a:bodyPr wrap="square" rtlCol="0">
            <a:spAutoFit/>
          </a:bodyPr>
          <a:lstStyle/>
          <a:p>
            <a:endParaRPr lang="zh-CN" altLang="en-US" dirty="0"/>
          </a:p>
        </p:txBody>
      </p:sp>
      <p:pic>
        <p:nvPicPr>
          <p:cNvPr id="5" name="图片 4">
            <a:extLst>
              <a:ext uri="{FF2B5EF4-FFF2-40B4-BE49-F238E27FC236}">
                <a16:creationId xmlns:a16="http://schemas.microsoft.com/office/drawing/2014/main" id="{A5557819-CC19-BBBF-B6F8-326E6FBF42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3523" y="3887032"/>
            <a:ext cx="4564502" cy="2859688"/>
          </a:xfrm>
          <a:prstGeom prst="rect">
            <a:avLst/>
          </a:prstGeom>
          <a:noFill/>
          <a:ln>
            <a:noFill/>
          </a:ln>
        </p:spPr>
      </p:pic>
    </p:spTree>
    <p:extLst>
      <p:ext uri="{BB962C8B-B14F-4D97-AF65-F5344CB8AC3E}">
        <p14:creationId xmlns:p14="http://schemas.microsoft.com/office/powerpoint/2010/main" val="1807778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AD868303-06D8-4000-97F7-25D87CA5B3B2}"/>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p>
        </p:txBody>
      </p:sp>
      <p:sp>
        <p:nvSpPr>
          <p:cNvPr id="2" name="文本框 1">
            <a:extLst>
              <a:ext uri="{FF2B5EF4-FFF2-40B4-BE49-F238E27FC236}">
                <a16:creationId xmlns:a16="http://schemas.microsoft.com/office/drawing/2014/main" id="{6F48856F-05F7-460B-A424-BB471C6BB186}"/>
              </a:ext>
            </a:extLst>
          </p:cNvPr>
          <p:cNvSpPr txBox="1"/>
          <p:nvPr/>
        </p:nvSpPr>
        <p:spPr>
          <a:xfrm>
            <a:off x="603250" y="340149"/>
            <a:ext cx="4308872"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在围棋游戏中使用神经网络</a:t>
            </a:r>
          </a:p>
        </p:txBody>
      </p:sp>
      <p:sp>
        <p:nvSpPr>
          <p:cNvPr id="33" name="圆: 空心 32">
            <a:extLst>
              <a:ext uri="{FF2B5EF4-FFF2-40B4-BE49-F238E27FC236}">
                <a16:creationId xmlns:a16="http://schemas.microsoft.com/office/drawing/2014/main" id="{F1468410-E6D4-40AA-816C-9A03DB1019F7}"/>
              </a:ext>
            </a:extLst>
          </p:cNvPr>
          <p:cNvSpPr/>
          <p:nvPr/>
        </p:nvSpPr>
        <p:spPr>
          <a:xfrm>
            <a:off x="5016788" y="469587"/>
            <a:ext cx="190274" cy="190274"/>
          </a:xfrm>
          <a:prstGeom prst="donut">
            <a:avLst>
              <a:gd name="adj" fmla="val 232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8" name="矩形: 圆角 7">
            <a:extLst>
              <a:ext uri="{FF2B5EF4-FFF2-40B4-BE49-F238E27FC236}">
                <a16:creationId xmlns:a16="http://schemas.microsoft.com/office/drawing/2014/main" id="{667A2CA1-B7C9-8417-14A4-6E984357CB40}"/>
              </a:ext>
            </a:extLst>
          </p:cNvPr>
          <p:cNvSpPr/>
          <p:nvPr/>
        </p:nvSpPr>
        <p:spPr>
          <a:xfrm>
            <a:off x="593423" y="1053788"/>
            <a:ext cx="2747584" cy="51324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t>棋盘编码器</a:t>
            </a:r>
          </a:p>
        </p:txBody>
      </p:sp>
      <p:sp>
        <p:nvSpPr>
          <p:cNvPr id="3" name="文本框 2">
            <a:extLst>
              <a:ext uri="{FF2B5EF4-FFF2-40B4-BE49-F238E27FC236}">
                <a16:creationId xmlns:a16="http://schemas.microsoft.com/office/drawing/2014/main" id="{DCED2D30-7084-9257-49F5-4A3286B5A427}"/>
              </a:ext>
            </a:extLst>
          </p:cNvPr>
          <p:cNvSpPr txBox="1"/>
          <p:nvPr/>
        </p:nvSpPr>
        <p:spPr>
          <a:xfrm>
            <a:off x="578453" y="1626839"/>
            <a:ext cx="11035094" cy="2308324"/>
          </a:xfrm>
          <a:prstGeom prst="rect">
            <a:avLst/>
          </a:prstGeom>
          <a:noFill/>
        </p:spPr>
        <p:txBody>
          <a:bodyPr wrap="square" rtlCol="0">
            <a:spAutoFit/>
          </a:bodyPr>
          <a:lstStyle/>
          <a:p>
            <a:r>
              <a:rPr lang="zh-CN" altLang="en-US" sz="1600" dirty="0"/>
              <a:t>但这样编码依旧忽略了围棋中棋子的气的概念。为了引入棋子的气的概念，在原有的三个特征平面上再加入五个特征平面：</a:t>
            </a:r>
          </a:p>
          <a:p>
            <a:endParaRPr lang="en-US" altLang="zh-CN" sz="1600" dirty="0"/>
          </a:p>
          <a:p>
            <a:r>
              <a:rPr lang="en-US" altLang="zh-CN" sz="1600" dirty="0"/>
              <a:t>·</a:t>
            </a:r>
            <a:r>
              <a:rPr lang="zh-CN" altLang="en-US" sz="1600" dirty="0"/>
              <a:t>特征平面四：其中</a:t>
            </a:r>
            <a:r>
              <a:rPr lang="en-US" altLang="zh-CN" sz="1600" dirty="0"/>
              <a:t>1</a:t>
            </a:r>
            <a:r>
              <a:rPr lang="zh-CN" altLang="en-US" sz="1600" dirty="0"/>
              <a:t>代表只有一气的棋子，</a:t>
            </a:r>
            <a:r>
              <a:rPr lang="en-US" altLang="zh-CN" sz="1600" dirty="0"/>
              <a:t>0</a:t>
            </a:r>
            <a:r>
              <a:rPr lang="zh-CN" altLang="en-US" sz="1600" dirty="0"/>
              <a:t>表示其他</a:t>
            </a:r>
          </a:p>
          <a:p>
            <a:r>
              <a:rPr lang="en-US" altLang="zh-CN" sz="1600" dirty="0"/>
              <a:t>·</a:t>
            </a:r>
            <a:r>
              <a:rPr lang="zh-CN" altLang="en-US" sz="1600" dirty="0"/>
              <a:t>特征平面五：其中</a:t>
            </a:r>
            <a:r>
              <a:rPr lang="en-US" altLang="zh-CN" sz="1600" dirty="0"/>
              <a:t>1</a:t>
            </a:r>
            <a:r>
              <a:rPr lang="zh-CN" altLang="en-US" sz="1600" dirty="0"/>
              <a:t>代表只有两气的棋子，</a:t>
            </a:r>
            <a:r>
              <a:rPr lang="en-US" altLang="zh-CN" sz="1600" dirty="0"/>
              <a:t>0</a:t>
            </a:r>
            <a:r>
              <a:rPr lang="zh-CN" altLang="en-US" sz="1600" dirty="0"/>
              <a:t>表示其他</a:t>
            </a:r>
          </a:p>
          <a:p>
            <a:r>
              <a:rPr lang="en-US" altLang="zh-CN" sz="1600" dirty="0"/>
              <a:t>·</a:t>
            </a:r>
            <a:r>
              <a:rPr lang="zh-CN" altLang="en-US" sz="1600" dirty="0"/>
              <a:t>特征平面六：其中</a:t>
            </a:r>
            <a:r>
              <a:rPr lang="en-US" altLang="zh-CN" sz="1600" dirty="0"/>
              <a:t>1</a:t>
            </a:r>
            <a:r>
              <a:rPr lang="zh-CN" altLang="en-US" sz="1600" dirty="0"/>
              <a:t>代表只有三气的棋子，</a:t>
            </a:r>
            <a:r>
              <a:rPr lang="en-US" altLang="zh-CN" sz="1600" dirty="0"/>
              <a:t>0</a:t>
            </a:r>
            <a:r>
              <a:rPr lang="zh-CN" altLang="en-US" sz="1600" dirty="0"/>
              <a:t>表示其他</a:t>
            </a:r>
          </a:p>
          <a:p>
            <a:r>
              <a:rPr lang="en-US" altLang="zh-CN" sz="1600" dirty="0"/>
              <a:t>·</a:t>
            </a:r>
            <a:r>
              <a:rPr lang="zh-CN" altLang="en-US" sz="1600" dirty="0"/>
              <a:t>特征平面七：其中</a:t>
            </a:r>
            <a:r>
              <a:rPr lang="en-US" altLang="zh-CN" sz="1600" dirty="0"/>
              <a:t>1</a:t>
            </a:r>
            <a:r>
              <a:rPr lang="zh-CN" altLang="en-US" sz="1600" dirty="0"/>
              <a:t>代表四气及以上的棋子，</a:t>
            </a:r>
            <a:r>
              <a:rPr lang="en-US" altLang="zh-CN" sz="1600" dirty="0"/>
              <a:t>0</a:t>
            </a:r>
            <a:r>
              <a:rPr lang="zh-CN" altLang="en-US" sz="1600" dirty="0"/>
              <a:t>表示其他</a:t>
            </a:r>
          </a:p>
          <a:p>
            <a:r>
              <a:rPr lang="en-US" altLang="zh-CN" sz="1600" dirty="0"/>
              <a:t>·</a:t>
            </a:r>
            <a:r>
              <a:rPr lang="zh-CN" altLang="en-US" sz="1600" dirty="0"/>
              <a:t>特征平面八：其中</a:t>
            </a:r>
            <a:r>
              <a:rPr lang="en-US" altLang="zh-CN" sz="1600" dirty="0"/>
              <a:t>1</a:t>
            </a:r>
            <a:r>
              <a:rPr lang="zh-CN" altLang="en-US" sz="1600" dirty="0"/>
              <a:t>代表最后一手的位置，</a:t>
            </a:r>
            <a:r>
              <a:rPr lang="en-US" altLang="zh-CN" sz="1600" dirty="0"/>
              <a:t>0</a:t>
            </a:r>
            <a:r>
              <a:rPr lang="zh-CN" altLang="en-US" sz="1600" dirty="0"/>
              <a:t>表示其他</a:t>
            </a:r>
          </a:p>
          <a:p>
            <a:endParaRPr lang="en-US" altLang="zh-CN" sz="1600" dirty="0"/>
          </a:p>
          <a:p>
            <a:r>
              <a:rPr lang="zh-CN" altLang="en-US" sz="1600" dirty="0"/>
              <a:t>其中，使用最后一手的位置，是希望尽可能拟合人类棋手的行为，回应对手的上一步。</a:t>
            </a:r>
          </a:p>
        </p:txBody>
      </p:sp>
      <p:sp>
        <p:nvSpPr>
          <p:cNvPr id="6" name="文本框 5">
            <a:extLst>
              <a:ext uri="{FF2B5EF4-FFF2-40B4-BE49-F238E27FC236}">
                <a16:creationId xmlns:a16="http://schemas.microsoft.com/office/drawing/2014/main" id="{7142DFFC-1462-7E39-9199-DA3944D45612}"/>
              </a:ext>
            </a:extLst>
          </p:cNvPr>
          <p:cNvSpPr txBox="1"/>
          <p:nvPr/>
        </p:nvSpPr>
        <p:spPr>
          <a:xfrm>
            <a:off x="850739" y="5301205"/>
            <a:ext cx="10787605" cy="1360025"/>
          </a:xfrm>
          <a:prstGeom prst="rect">
            <a:avLst/>
          </a:prstGeom>
          <a:noFill/>
        </p:spPr>
        <p:txBody>
          <a:bodyPr wrap="square" rtlCol="0">
            <a:spAutoFit/>
          </a:bodyPr>
          <a:lstStyle/>
          <a:p>
            <a:endParaRPr lang="zh-CN" altLang="en-US" dirty="0"/>
          </a:p>
        </p:txBody>
      </p:sp>
      <p:pic>
        <p:nvPicPr>
          <p:cNvPr id="9" name="图片 8">
            <a:extLst>
              <a:ext uri="{FF2B5EF4-FFF2-40B4-BE49-F238E27FC236}">
                <a16:creationId xmlns:a16="http://schemas.microsoft.com/office/drawing/2014/main" id="{08ED738A-3FDE-88AD-1CC2-F51ADD2AC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4901" y="3935163"/>
            <a:ext cx="3236030" cy="2799287"/>
          </a:xfrm>
          <a:prstGeom prst="rect">
            <a:avLst/>
          </a:prstGeom>
        </p:spPr>
      </p:pic>
    </p:spTree>
    <p:extLst>
      <p:ext uri="{BB962C8B-B14F-4D97-AF65-F5344CB8AC3E}">
        <p14:creationId xmlns:p14="http://schemas.microsoft.com/office/powerpoint/2010/main" val="319116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4FC8757-BA3F-4632-AAC5-CC1CE5344BA7}"/>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p>
        </p:txBody>
      </p:sp>
      <p:sp>
        <p:nvSpPr>
          <p:cNvPr id="78" name="矩形: 圆角 77">
            <a:extLst>
              <a:ext uri="{FF2B5EF4-FFF2-40B4-BE49-F238E27FC236}">
                <a16:creationId xmlns:a16="http://schemas.microsoft.com/office/drawing/2014/main" id="{971CB692-BEA6-44F4-8745-BAE885764B1C}"/>
              </a:ext>
            </a:extLst>
          </p:cNvPr>
          <p:cNvSpPr/>
          <p:nvPr/>
        </p:nvSpPr>
        <p:spPr>
          <a:xfrm>
            <a:off x="605969" y="2344543"/>
            <a:ext cx="10976431" cy="2714576"/>
          </a:xfrm>
          <a:prstGeom prst="roundRect">
            <a:avLst>
              <a:gd name="adj" fmla="val 8583"/>
            </a:avLst>
          </a:prstGeom>
          <a:gradFill flip="none" rotWithShape="1">
            <a:gsLst>
              <a:gs pos="93000">
                <a:schemeClr val="bg1">
                  <a:alpha val="0"/>
                </a:schemeClr>
              </a:gs>
              <a:gs pos="93000">
                <a:schemeClr val="accent1"/>
              </a:gs>
            </a:gsLst>
            <a:lin ang="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 name="文本框 7">
            <a:extLst>
              <a:ext uri="{FF2B5EF4-FFF2-40B4-BE49-F238E27FC236}">
                <a16:creationId xmlns:a16="http://schemas.microsoft.com/office/drawing/2014/main" id="{31F35401-73E6-4C6A-900C-4481C5515EB0}"/>
              </a:ext>
            </a:extLst>
          </p:cNvPr>
          <p:cNvSpPr txBox="1"/>
          <p:nvPr/>
        </p:nvSpPr>
        <p:spPr>
          <a:xfrm>
            <a:off x="605969" y="366172"/>
            <a:ext cx="938719" cy="184666"/>
          </a:xfrm>
          <a:prstGeom prst="rect">
            <a:avLst/>
          </a:prstGeom>
          <a:noFill/>
        </p:spPr>
        <p:txBody>
          <a:bodyPr wrap="none" lIns="0" tIns="0" rIns="0" bIns="0">
            <a:spAutoFit/>
          </a:bodyPr>
          <a:lstStyle/>
          <a:p>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Work Report</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27701F7A-C013-47CB-9BA4-74F1580DB5E9}"/>
              </a:ext>
            </a:extLst>
          </p:cNvPr>
          <p:cNvSpPr txBox="1"/>
          <p:nvPr/>
        </p:nvSpPr>
        <p:spPr>
          <a:xfrm>
            <a:off x="9149041" y="1146895"/>
            <a:ext cx="2433358" cy="553998"/>
          </a:xfrm>
          <a:prstGeom prst="rect">
            <a:avLst/>
          </a:prstGeom>
          <a:noFill/>
        </p:spPr>
        <p:txBody>
          <a:bodyPr wrap="none" lIns="0" tIns="0" rIns="0" bIns="0" rtlCol="0">
            <a:spAutoFit/>
          </a:bodyPr>
          <a:lstStyle/>
          <a:p>
            <a:pPr algn="r"/>
            <a:r>
              <a:rPr lang="en-US" altLang="zh-CN" sz="3600" dirty="0">
                <a:solidFill>
                  <a:schemeClr val="accent1"/>
                </a:solidFill>
                <a:latin typeface="+mj-lt"/>
                <a:ea typeface="+mj-ea"/>
              </a:rPr>
              <a:t>C</a:t>
            </a:r>
            <a:r>
              <a:rPr lang="en-US" altLang="zh-CN" sz="3600" dirty="0">
                <a:solidFill>
                  <a:schemeClr val="tx1">
                    <a:lumMod val="85000"/>
                    <a:lumOff val="15000"/>
                  </a:schemeClr>
                </a:solidFill>
                <a:latin typeface="+mj-lt"/>
                <a:ea typeface="+mj-ea"/>
              </a:rPr>
              <a:t>ONTENT</a:t>
            </a:r>
            <a:endParaRPr lang="zh-CN" altLang="en-US" sz="3600" dirty="0">
              <a:solidFill>
                <a:schemeClr val="tx1">
                  <a:lumMod val="85000"/>
                  <a:lumOff val="15000"/>
                </a:schemeClr>
              </a:solidFill>
              <a:latin typeface="+mj-lt"/>
              <a:ea typeface="+mj-ea"/>
            </a:endParaRPr>
          </a:p>
        </p:txBody>
      </p:sp>
      <p:sp>
        <p:nvSpPr>
          <p:cNvPr id="77" name="文本框 76">
            <a:extLst>
              <a:ext uri="{FF2B5EF4-FFF2-40B4-BE49-F238E27FC236}">
                <a16:creationId xmlns:a16="http://schemas.microsoft.com/office/drawing/2014/main" id="{4509229C-EAE0-433F-95DF-BF79090ACD64}"/>
              </a:ext>
            </a:extLst>
          </p:cNvPr>
          <p:cNvSpPr txBox="1"/>
          <p:nvPr/>
        </p:nvSpPr>
        <p:spPr>
          <a:xfrm>
            <a:off x="10966847" y="1714109"/>
            <a:ext cx="615553" cy="369332"/>
          </a:xfrm>
          <a:prstGeom prst="rect">
            <a:avLst/>
          </a:prstGeom>
          <a:noFill/>
        </p:spPr>
        <p:txBody>
          <a:bodyPr wrap="none" lIns="0" tIns="0" rIns="0" bIns="0" rtlCol="0">
            <a:spAutoFit/>
          </a:bodyPr>
          <a:lstStyle/>
          <a:p>
            <a:pPr algn="r"/>
            <a:r>
              <a:rPr lang="zh-CN" altLang="en-US" sz="2400" dirty="0">
                <a:solidFill>
                  <a:schemeClr val="tx1">
                    <a:lumMod val="85000"/>
                    <a:lumOff val="15000"/>
                  </a:schemeClr>
                </a:solidFill>
                <a:latin typeface="+mj-ea"/>
                <a:ea typeface="+mj-ea"/>
              </a:rPr>
              <a:t>目录</a:t>
            </a:r>
          </a:p>
        </p:txBody>
      </p:sp>
      <p:sp>
        <p:nvSpPr>
          <p:cNvPr id="79" name="椭圆 78">
            <a:extLst>
              <a:ext uri="{FF2B5EF4-FFF2-40B4-BE49-F238E27FC236}">
                <a16:creationId xmlns:a16="http://schemas.microsoft.com/office/drawing/2014/main" id="{A31CF126-1530-492F-8BF5-93B2C00D698D}"/>
              </a:ext>
            </a:extLst>
          </p:cNvPr>
          <p:cNvSpPr/>
          <p:nvPr/>
        </p:nvSpPr>
        <p:spPr>
          <a:xfrm>
            <a:off x="738032" y="4779056"/>
            <a:ext cx="147998" cy="1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05" name="文本框 104">
            <a:extLst>
              <a:ext uri="{FF2B5EF4-FFF2-40B4-BE49-F238E27FC236}">
                <a16:creationId xmlns:a16="http://schemas.microsoft.com/office/drawing/2014/main" id="{405CBFDF-D5A6-40D3-84BD-F0016507AB3C}"/>
              </a:ext>
            </a:extLst>
          </p:cNvPr>
          <p:cNvSpPr txBox="1"/>
          <p:nvPr/>
        </p:nvSpPr>
        <p:spPr>
          <a:xfrm rot="5400000">
            <a:off x="10192117" y="3446000"/>
            <a:ext cx="2061462" cy="390235"/>
          </a:xfrm>
          <a:prstGeom prst="rect">
            <a:avLst/>
          </a:prstGeom>
          <a:noFill/>
        </p:spPr>
        <p:txBody>
          <a:bodyPr wrap="none" lIns="0" tIns="0" rIns="0" bIns="0">
            <a:spAutoFit/>
          </a:bodyPr>
          <a:lstStyle/>
          <a:p>
            <a:pPr>
              <a:lnSpc>
                <a:spcPct val="120000"/>
              </a:lnSpc>
            </a:pPr>
            <a:r>
              <a:rPr lang="en-US" altLang="zh-CN" sz="1100" dirty="0">
                <a:solidFill>
                  <a:schemeClr val="bg1"/>
                </a:solidFill>
                <a:latin typeface="+mj-ea"/>
                <a:ea typeface="+mj-ea"/>
              </a:rPr>
              <a:t>Fill in the corporate slogan</a:t>
            </a:r>
          </a:p>
          <a:p>
            <a:pPr>
              <a:lnSpc>
                <a:spcPct val="120000"/>
              </a:lnSpc>
            </a:pPr>
            <a:r>
              <a:rPr lang="en-US" altLang="zh-CN" sz="1100" dirty="0">
                <a:solidFill>
                  <a:schemeClr val="bg1"/>
                </a:solidFill>
                <a:latin typeface="+mj-ea"/>
                <a:ea typeface="+mj-ea"/>
              </a:rPr>
              <a:t>of the company</a:t>
            </a:r>
            <a:endParaRPr lang="zh-CN" altLang="en-US" sz="1100" dirty="0">
              <a:solidFill>
                <a:schemeClr val="bg1"/>
              </a:solidFill>
              <a:latin typeface="+mj-ea"/>
              <a:ea typeface="+mj-ea"/>
            </a:endParaRPr>
          </a:p>
        </p:txBody>
      </p:sp>
      <p:grpSp>
        <p:nvGrpSpPr>
          <p:cNvPr id="80" name="组合 79">
            <a:extLst>
              <a:ext uri="{FF2B5EF4-FFF2-40B4-BE49-F238E27FC236}">
                <a16:creationId xmlns:a16="http://schemas.microsoft.com/office/drawing/2014/main" id="{691F7EF0-8AD8-4033-81C6-8C1809B6061A}"/>
              </a:ext>
            </a:extLst>
          </p:cNvPr>
          <p:cNvGrpSpPr/>
          <p:nvPr/>
        </p:nvGrpSpPr>
        <p:grpSpPr>
          <a:xfrm>
            <a:off x="1716882" y="2679278"/>
            <a:ext cx="2753276" cy="430887"/>
            <a:chOff x="2877421" y="2717377"/>
            <a:chExt cx="2753276" cy="430887"/>
          </a:xfrm>
        </p:grpSpPr>
        <p:sp>
          <p:nvSpPr>
            <p:cNvPr id="60" name="文本框 59">
              <a:extLst>
                <a:ext uri="{FF2B5EF4-FFF2-40B4-BE49-F238E27FC236}">
                  <a16:creationId xmlns:a16="http://schemas.microsoft.com/office/drawing/2014/main" id="{27AD3D61-E7D5-43DC-AF78-6F4AF0C8C1E7}"/>
                </a:ext>
              </a:extLst>
            </p:cNvPr>
            <p:cNvSpPr txBox="1"/>
            <p:nvPr/>
          </p:nvSpPr>
          <p:spPr>
            <a:xfrm>
              <a:off x="3476261" y="2717377"/>
              <a:ext cx="2154436"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构建围棋游戏</a:t>
              </a:r>
            </a:p>
          </p:txBody>
        </p:sp>
        <p:sp>
          <p:nvSpPr>
            <p:cNvPr id="74" name="矩形 73">
              <a:extLst>
                <a:ext uri="{FF2B5EF4-FFF2-40B4-BE49-F238E27FC236}">
                  <a16:creationId xmlns:a16="http://schemas.microsoft.com/office/drawing/2014/main" id="{59B141CF-85C1-4FEF-AD71-948E1080ECCA}"/>
                </a:ext>
              </a:extLst>
            </p:cNvPr>
            <p:cNvSpPr/>
            <p:nvPr/>
          </p:nvSpPr>
          <p:spPr>
            <a:xfrm>
              <a:off x="2877421" y="3021806"/>
              <a:ext cx="511652" cy="1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1" name="文本框 10">
              <a:extLst>
                <a:ext uri="{FF2B5EF4-FFF2-40B4-BE49-F238E27FC236}">
                  <a16:creationId xmlns:a16="http://schemas.microsoft.com/office/drawing/2014/main" id="{7E6AD6D6-C02D-4D76-958E-90DF15073573}"/>
                </a:ext>
              </a:extLst>
            </p:cNvPr>
            <p:cNvSpPr txBox="1"/>
            <p:nvPr/>
          </p:nvSpPr>
          <p:spPr>
            <a:xfrm>
              <a:off x="2918444" y="2717377"/>
              <a:ext cx="429605" cy="430887"/>
            </a:xfrm>
            <a:prstGeom prst="rect">
              <a:avLst/>
            </a:prstGeom>
            <a:noFill/>
          </p:spPr>
          <p:txBody>
            <a:bodyPr wrap="none" lIns="0" tIns="0" rIns="0" bIns="0">
              <a:spAutoFit/>
            </a:bodyPr>
            <a:lstStyle/>
            <a:p>
              <a:pPr algn="ctr"/>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93" name="组合 92">
            <a:extLst>
              <a:ext uri="{FF2B5EF4-FFF2-40B4-BE49-F238E27FC236}">
                <a16:creationId xmlns:a16="http://schemas.microsoft.com/office/drawing/2014/main" id="{8E02F422-7195-47F9-B832-DD26EA083AC8}"/>
              </a:ext>
            </a:extLst>
          </p:cNvPr>
          <p:cNvGrpSpPr/>
          <p:nvPr/>
        </p:nvGrpSpPr>
        <p:grpSpPr>
          <a:xfrm>
            <a:off x="1716882" y="3454282"/>
            <a:ext cx="3112349" cy="430887"/>
            <a:chOff x="2877421" y="2717377"/>
            <a:chExt cx="3112349" cy="430887"/>
          </a:xfrm>
        </p:grpSpPr>
        <p:sp>
          <p:nvSpPr>
            <p:cNvPr id="94" name="文本框 93">
              <a:extLst>
                <a:ext uri="{FF2B5EF4-FFF2-40B4-BE49-F238E27FC236}">
                  <a16:creationId xmlns:a16="http://schemas.microsoft.com/office/drawing/2014/main" id="{2125A198-7279-423C-B431-54DFAADC2127}"/>
                </a:ext>
              </a:extLst>
            </p:cNvPr>
            <p:cNvSpPr txBox="1"/>
            <p:nvPr/>
          </p:nvSpPr>
          <p:spPr>
            <a:xfrm>
              <a:off x="3476261" y="2717377"/>
              <a:ext cx="2513509"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使用树搜索下棋</a:t>
              </a:r>
            </a:p>
          </p:txBody>
        </p:sp>
        <p:sp>
          <p:nvSpPr>
            <p:cNvPr id="95" name="矩形 94">
              <a:extLst>
                <a:ext uri="{FF2B5EF4-FFF2-40B4-BE49-F238E27FC236}">
                  <a16:creationId xmlns:a16="http://schemas.microsoft.com/office/drawing/2014/main" id="{03C92AB4-B1C6-40F6-B056-E205EC7B0862}"/>
                </a:ext>
              </a:extLst>
            </p:cNvPr>
            <p:cNvSpPr/>
            <p:nvPr/>
          </p:nvSpPr>
          <p:spPr>
            <a:xfrm>
              <a:off x="2877421" y="3021806"/>
              <a:ext cx="511652" cy="1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6" name="文本框 95">
              <a:extLst>
                <a:ext uri="{FF2B5EF4-FFF2-40B4-BE49-F238E27FC236}">
                  <a16:creationId xmlns:a16="http://schemas.microsoft.com/office/drawing/2014/main" id="{53764028-E9EA-4A72-B91F-2E7E918D64BF}"/>
                </a:ext>
              </a:extLst>
            </p:cNvPr>
            <p:cNvSpPr txBox="1"/>
            <p:nvPr/>
          </p:nvSpPr>
          <p:spPr>
            <a:xfrm>
              <a:off x="2923253" y="2717377"/>
              <a:ext cx="419987" cy="430887"/>
            </a:xfrm>
            <a:prstGeom prst="rect">
              <a:avLst/>
            </a:prstGeom>
            <a:noFill/>
          </p:spPr>
          <p:txBody>
            <a:bodyPr wrap="none" lIns="0" tIns="0" rIns="0" bIns="0">
              <a:spAutoFit/>
            </a:bodyPr>
            <a:lstStyle/>
            <a:p>
              <a:pPr algn="ctr"/>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97" name="组合 96">
            <a:extLst>
              <a:ext uri="{FF2B5EF4-FFF2-40B4-BE49-F238E27FC236}">
                <a16:creationId xmlns:a16="http://schemas.microsoft.com/office/drawing/2014/main" id="{0CC60A07-088A-41BE-A0F0-F6450B6ADF63}"/>
              </a:ext>
            </a:extLst>
          </p:cNvPr>
          <p:cNvGrpSpPr/>
          <p:nvPr/>
        </p:nvGrpSpPr>
        <p:grpSpPr>
          <a:xfrm>
            <a:off x="5865790" y="2679278"/>
            <a:ext cx="4907712" cy="430887"/>
            <a:chOff x="2877421" y="2717377"/>
            <a:chExt cx="4907712" cy="430887"/>
          </a:xfrm>
        </p:grpSpPr>
        <p:sp>
          <p:nvSpPr>
            <p:cNvPr id="98" name="文本框 97">
              <a:extLst>
                <a:ext uri="{FF2B5EF4-FFF2-40B4-BE49-F238E27FC236}">
                  <a16:creationId xmlns:a16="http://schemas.microsoft.com/office/drawing/2014/main" id="{EB8D4452-FD1B-4160-8A89-AB5BC90205F1}"/>
                </a:ext>
              </a:extLst>
            </p:cNvPr>
            <p:cNvSpPr txBox="1"/>
            <p:nvPr/>
          </p:nvSpPr>
          <p:spPr>
            <a:xfrm>
              <a:off x="3476261" y="2717377"/>
              <a:ext cx="4308872" cy="430887"/>
            </a:xfrm>
            <a:prstGeom prst="rect">
              <a:avLst/>
            </a:prstGeom>
            <a:noFill/>
          </p:spPr>
          <p:txBody>
            <a:bodyPr wrap="none" lIns="0" tIns="0" rIns="0" bIns="0">
              <a:spAutoFit/>
            </a:bodyPr>
            <a:lstStyle/>
            <a:p>
              <a:r>
                <a:rPr lang="zh-CN" altLang="zh-CN" sz="2800" dirty="0">
                  <a:solidFill>
                    <a:schemeClr val="tx1">
                      <a:lumMod val="85000"/>
                      <a:lumOff val="15000"/>
                    </a:schemeClr>
                  </a:solidFill>
                  <a:latin typeface="微软雅黑" panose="020B0503020204020204" pitchFamily="34" charset="-122"/>
                  <a:ea typeface="微软雅黑" panose="020B0503020204020204" pitchFamily="34" charset="-122"/>
                </a:rPr>
                <a:t>在围棋游戏中使用神经网络</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9" name="矩形 98">
              <a:extLst>
                <a:ext uri="{FF2B5EF4-FFF2-40B4-BE49-F238E27FC236}">
                  <a16:creationId xmlns:a16="http://schemas.microsoft.com/office/drawing/2014/main" id="{81B3B361-618E-4890-B57F-64ED4A4767AD}"/>
                </a:ext>
              </a:extLst>
            </p:cNvPr>
            <p:cNvSpPr/>
            <p:nvPr/>
          </p:nvSpPr>
          <p:spPr>
            <a:xfrm>
              <a:off x="2877421" y="3021806"/>
              <a:ext cx="511652" cy="1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00" name="文本框 99">
              <a:extLst>
                <a:ext uri="{FF2B5EF4-FFF2-40B4-BE49-F238E27FC236}">
                  <a16:creationId xmlns:a16="http://schemas.microsoft.com/office/drawing/2014/main" id="{ACCB5D9D-D114-4BDE-826B-9CE06994729B}"/>
                </a:ext>
              </a:extLst>
            </p:cNvPr>
            <p:cNvSpPr txBox="1"/>
            <p:nvPr/>
          </p:nvSpPr>
          <p:spPr>
            <a:xfrm>
              <a:off x="2923252" y="2717377"/>
              <a:ext cx="419988" cy="430887"/>
            </a:xfrm>
            <a:prstGeom prst="rect">
              <a:avLst/>
            </a:prstGeom>
            <a:noFill/>
          </p:spPr>
          <p:txBody>
            <a:bodyPr wrap="none" lIns="0" tIns="0" rIns="0" bIns="0">
              <a:spAutoFit/>
            </a:bodyPr>
            <a:lstStyle/>
            <a:p>
              <a:pPr algn="ctr"/>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101" name="组合 100">
            <a:extLst>
              <a:ext uri="{FF2B5EF4-FFF2-40B4-BE49-F238E27FC236}">
                <a16:creationId xmlns:a16="http://schemas.microsoft.com/office/drawing/2014/main" id="{7B74FCEC-366D-469E-AD4F-7156F18109F1}"/>
              </a:ext>
            </a:extLst>
          </p:cNvPr>
          <p:cNvGrpSpPr/>
          <p:nvPr/>
        </p:nvGrpSpPr>
        <p:grpSpPr>
          <a:xfrm>
            <a:off x="5865790" y="3454282"/>
            <a:ext cx="3830494" cy="430887"/>
            <a:chOff x="2877421" y="2717377"/>
            <a:chExt cx="3830494" cy="430887"/>
          </a:xfrm>
        </p:grpSpPr>
        <p:sp>
          <p:nvSpPr>
            <p:cNvPr id="102" name="文本框 101">
              <a:extLst>
                <a:ext uri="{FF2B5EF4-FFF2-40B4-BE49-F238E27FC236}">
                  <a16:creationId xmlns:a16="http://schemas.microsoft.com/office/drawing/2014/main" id="{895BD560-55DE-4480-A9E3-783E3614F847}"/>
                </a:ext>
              </a:extLst>
            </p:cNvPr>
            <p:cNvSpPr txBox="1"/>
            <p:nvPr/>
          </p:nvSpPr>
          <p:spPr>
            <a:xfrm>
              <a:off x="3476261" y="2717377"/>
              <a:ext cx="3231654" cy="430887"/>
            </a:xfrm>
            <a:prstGeom prst="rect">
              <a:avLst/>
            </a:prstGeom>
            <a:noFill/>
          </p:spPr>
          <p:txBody>
            <a:bodyPr wrap="none" lIns="0" tIns="0" rIns="0" bIns="0">
              <a:spAutoFit/>
            </a:bodyPr>
            <a:lstStyle/>
            <a:p>
              <a:r>
                <a:rPr lang="zh-CN" altLang="zh-CN" sz="2800" dirty="0">
                  <a:solidFill>
                    <a:schemeClr val="tx1">
                      <a:lumMod val="85000"/>
                      <a:lumOff val="15000"/>
                    </a:schemeClr>
                  </a:solidFill>
                  <a:latin typeface="微软雅黑" panose="020B0503020204020204" pitchFamily="34" charset="-122"/>
                  <a:ea typeface="微软雅黑" panose="020B0503020204020204" pitchFamily="34" charset="-122"/>
                </a:rPr>
                <a:t>改进蒙特卡洛树搜索</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3" name="矩形 102">
              <a:extLst>
                <a:ext uri="{FF2B5EF4-FFF2-40B4-BE49-F238E27FC236}">
                  <a16:creationId xmlns:a16="http://schemas.microsoft.com/office/drawing/2014/main" id="{49DE54ED-F96A-4359-AA79-CAD570C0BC0F}"/>
                </a:ext>
              </a:extLst>
            </p:cNvPr>
            <p:cNvSpPr/>
            <p:nvPr/>
          </p:nvSpPr>
          <p:spPr>
            <a:xfrm>
              <a:off x="2877421" y="3021806"/>
              <a:ext cx="511652" cy="1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04" name="文本框 103">
              <a:extLst>
                <a:ext uri="{FF2B5EF4-FFF2-40B4-BE49-F238E27FC236}">
                  <a16:creationId xmlns:a16="http://schemas.microsoft.com/office/drawing/2014/main" id="{991B2702-F24B-4B5D-8038-77FE02C7AB72}"/>
                </a:ext>
              </a:extLst>
            </p:cNvPr>
            <p:cNvSpPr txBox="1"/>
            <p:nvPr/>
          </p:nvSpPr>
          <p:spPr>
            <a:xfrm>
              <a:off x="2923252" y="2717377"/>
              <a:ext cx="419988" cy="430887"/>
            </a:xfrm>
            <a:prstGeom prst="rect">
              <a:avLst/>
            </a:prstGeom>
            <a:noFill/>
          </p:spPr>
          <p:txBody>
            <a:bodyPr wrap="none" lIns="0" tIns="0" rIns="0" bIns="0">
              <a:spAutoFit/>
            </a:bodyPr>
            <a:lstStyle/>
            <a:p>
              <a:pPr algn="ctr"/>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54346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AD868303-06D8-4000-97F7-25D87CA5B3B2}"/>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p>
        </p:txBody>
      </p:sp>
      <p:sp>
        <p:nvSpPr>
          <p:cNvPr id="2" name="文本框 1">
            <a:extLst>
              <a:ext uri="{FF2B5EF4-FFF2-40B4-BE49-F238E27FC236}">
                <a16:creationId xmlns:a16="http://schemas.microsoft.com/office/drawing/2014/main" id="{6F48856F-05F7-460B-A424-BB471C6BB186}"/>
              </a:ext>
            </a:extLst>
          </p:cNvPr>
          <p:cNvSpPr txBox="1"/>
          <p:nvPr/>
        </p:nvSpPr>
        <p:spPr>
          <a:xfrm>
            <a:off x="603250" y="340149"/>
            <a:ext cx="4308872"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在围棋游戏中使用神经网络</a:t>
            </a:r>
          </a:p>
        </p:txBody>
      </p:sp>
      <p:sp>
        <p:nvSpPr>
          <p:cNvPr id="33" name="圆: 空心 32">
            <a:extLst>
              <a:ext uri="{FF2B5EF4-FFF2-40B4-BE49-F238E27FC236}">
                <a16:creationId xmlns:a16="http://schemas.microsoft.com/office/drawing/2014/main" id="{F1468410-E6D4-40AA-816C-9A03DB1019F7}"/>
              </a:ext>
            </a:extLst>
          </p:cNvPr>
          <p:cNvSpPr/>
          <p:nvPr/>
        </p:nvSpPr>
        <p:spPr>
          <a:xfrm>
            <a:off x="5016788" y="469587"/>
            <a:ext cx="190274" cy="190274"/>
          </a:xfrm>
          <a:prstGeom prst="donut">
            <a:avLst>
              <a:gd name="adj" fmla="val 232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8" name="矩形: 圆角 7">
            <a:extLst>
              <a:ext uri="{FF2B5EF4-FFF2-40B4-BE49-F238E27FC236}">
                <a16:creationId xmlns:a16="http://schemas.microsoft.com/office/drawing/2014/main" id="{667A2CA1-B7C9-8417-14A4-6E984357CB40}"/>
              </a:ext>
            </a:extLst>
          </p:cNvPr>
          <p:cNvSpPr/>
          <p:nvPr/>
        </p:nvSpPr>
        <p:spPr>
          <a:xfrm>
            <a:off x="593423" y="1053788"/>
            <a:ext cx="2747584" cy="51324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神经网络</a:t>
            </a:r>
            <a:endParaRPr lang="zh-CN" altLang="en-US" dirty="0"/>
          </a:p>
        </p:txBody>
      </p:sp>
      <p:sp>
        <p:nvSpPr>
          <p:cNvPr id="3" name="文本框 2">
            <a:extLst>
              <a:ext uri="{FF2B5EF4-FFF2-40B4-BE49-F238E27FC236}">
                <a16:creationId xmlns:a16="http://schemas.microsoft.com/office/drawing/2014/main" id="{DCED2D30-7084-9257-49F5-4A3286B5A427}"/>
              </a:ext>
            </a:extLst>
          </p:cNvPr>
          <p:cNvSpPr txBox="1"/>
          <p:nvPr/>
        </p:nvSpPr>
        <p:spPr>
          <a:xfrm>
            <a:off x="578453" y="1626839"/>
            <a:ext cx="11035094" cy="584775"/>
          </a:xfrm>
          <a:prstGeom prst="rect">
            <a:avLst/>
          </a:prstGeom>
          <a:noFill/>
        </p:spPr>
        <p:txBody>
          <a:bodyPr wrap="square" rtlCol="0">
            <a:spAutoFit/>
          </a:bodyPr>
          <a:lstStyle/>
          <a:p>
            <a:r>
              <a:rPr lang="zh-CN" altLang="en-US" sz="1600" dirty="0"/>
              <a:t>    构造一个小型的卷积神经网络，由四个使用批标准化的卷积层，一个展平层，一个使用批标准化的全连接层以及一个普通的全连接层：</a:t>
            </a:r>
          </a:p>
        </p:txBody>
      </p:sp>
      <p:sp>
        <p:nvSpPr>
          <p:cNvPr id="6" name="文本框 5">
            <a:extLst>
              <a:ext uri="{FF2B5EF4-FFF2-40B4-BE49-F238E27FC236}">
                <a16:creationId xmlns:a16="http://schemas.microsoft.com/office/drawing/2014/main" id="{7142DFFC-1462-7E39-9199-DA3944D45612}"/>
              </a:ext>
            </a:extLst>
          </p:cNvPr>
          <p:cNvSpPr txBox="1"/>
          <p:nvPr/>
        </p:nvSpPr>
        <p:spPr>
          <a:xfrm>
            <a:off x="850739" y="5301205"/>
            <a:ext cx="10787605" cy="1360025"/>
          </a:xfrm>
          <a:prstGeom prst="rect">
            <a:avLst/>
          </a:prstGeom>
          <a:noFill/>
        </p:spPr>
        <p:txBody>
          <a:bodyPr wrap="square" rtlCol="0">
            <a:spAutoFit/>
          </a:bodyPr>
          <a:lstStyle/>
          <a:p>
            <a:endParaRPr lang="zh-CN" altLang="en-US" dirty="0"/>
          </a:p>
        </p:txBody>
      </p:sp>
      <p:pic>
        <p:nvPicPr>
          <p:cNvPr id="4" name="图片 3">
            <a:extLst>
              <a:ext uri="{FF2B5EF4-FFF2-40B4-BE49-F238E27FC236}">
                <a16:creationId xmlns:a16="http://schemas.microsoft.com/office/drawing/2014/main" id="{5478ABCA-0178-1FC1-C374-0DB2ACEFD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686" y="2532058"/>
            <a:ext cx="6464300" cy="3856355"/>
          </a:xfrm>
          <a:prstGeom prst="rect">
            <a:avLst/>
          </a:prstGeom>
        </p:spPr>
      </p:pic>
    </p:spTree>
    <p:extLst>
      <p:ext uri="{BB962C8B-B14F-4D97-AF65-F5344CB8AC3E}">
        <p14:creationId xmlns:p14="http://schemas.microsoft.com/office/powerpoint/2010/main" val="301758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AD868303-06D8-4000-97F7-25D87CA5B3B2}"/>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p>
        </p:txBody>
      </p:sp>
      <p:sp>
        <p:nvSpPr>
          <p:cNvPr id="2" name="文本框 1">
            <a:extLst>
              <a:ext uri="{FF2B5EF4-FFF2-40B4-BE49-F238E27FC236}">
                <a16:creationId xmlns:a16="http://schemas.microsoft.com/office/drawing/2014/main" id="{6F48856F-05F7-460B-A424-BB471C6BB186}"/>
              </a:ext>
            </a:extLst>
          </p:cNvPr>
          <p:cNvSpPr txBox="1"/>
          <p:nvPr/>
        </p:nvSpPr>
        <p:spPr>
          <a:xfrm>
            <a:off x="603250" y="340149"/>
            <a:ext cx="4308872"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在围棋游戏中使用神经网络</a:t>
            </a:r>
          </a:p>
        </p:txBody>
      </p:sp>
      <p:sp>
        <p:nvSpPr>
          <p:cNvPr id="33" name="圆: 空心 32">
            <a:extLst>
              <a:ext uri="{FF2B5EF4-FFF2-40B4-BE49-F238E27FC236}">
                <a16:creationId xmlns:a16="http://schemas.microsoft.com/office/drawing/2014/main" id="{F1468410-E6D4-40AA-816C-9A03DB1019F7}"/>
              </a:ext>
            </a:extLst>
          </p:cNvPr>
          <p:cNvSpPr/>
          <p:nvPr/>
        </p:nvSpPr>
        <p:spPr>
          <a:xfrm>
            <a:off x="5016788" y="469587"/>
            <a:ext cx="190274" cy="190274"/>
          </a:xfrm>
          <a:prstGeom prst="donut">
            <a:avLst>
              <a:gd name="adj" fmla="val 232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8" name="矩形: 圆角 7">
            <a:extLst>
              <a:ext uri="{FF2B5EF4-FFF2-40B4-BE49-F238E27FC236}">
                <a16:creationId xmlns:a16="http://schemas.microsoft.com/office/drawing/2014/main" id="{667A2CA1-B7C9-8417-14A4-6E984357CB40}"/>
              </a:ext>
            </a:extLst>
          </p:cNvPr>
          <p:cNvSpPr/>
          <p:nvPr/>
        </p:nvSpPr>
        <p:spPr>
          <a:xfrm>
            <a:off x="593423" y="1053788"/>
            <a:ext cx="2747584" cy="51324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神经网络</a:t>
            </a:r>
            <a:endParaRPr lang="zh-CN" altLang="en-US" dirty="0"/>
          </a:p>
        </p:txBody>
      </p:sp>
      <p:sp>
        <p:nvSpPr>
          <p:cNvPr id="3" name="文本框 2">
            <a:extLst>
              <a:ext uri="{FF2B5EF4-FFF2-40B4-BE49-F238E27FC236}">
                <a16:creationId xmlns:a16="http://schemas.microsoft.com/office/drawing/2014/main" id="{DCED2D30-7084-9257-49F5-4A3286B5A427}"/>
              </a:ext>
            </a:extLst>
          </p:cNvPr>
          <p:cNvSpPr txBox="1"/>
          <p:nvPr/>
        </p:nvSpPr>
        <p:spPr>
          <a:xfrm>
            <a:off x="578453" y="1736063"/>
            <a:ext cx="11035094" cy="338554"/>
          </a:xfrm>
          <a:prstGeom prst="rect">
            <a:avLst/>
          </a:prstGeom>
          <a:noFill/>
        </p:spPr>
        <p:txBody>
          <a:bodyPr wrap="square" rtlCol="0">
            <a:spAutoFit/>
          </a:bodyPr>
          <a:lstStyle/>
          <a:p>
            <a:r>
              <a:rPr lang="zh-CN" altLang="en-US" sz="1600" dirty="0"/>
              <a:t>大型的卷积神经网络，其中包括了十三个使用批标准化的卷积层和一个展平层：</a:t>
            </a:r>
          </a:p>
        </p:txBody>
      </p:sp>
      <p:sp>
        <p:nvSpPr>
          <p:cNvPr id="6" name="文本框 5">
            <a:extLst>
              <a:ext uri="{FF2B5EF4-FFF2-40B4-BE49-F238E27FC236}">
                <a16:creationId xmlns:a16="http://schemas.microsoft.com/office/drawing/2014/main" id="{7142DFFC-1462-7E39-9199-DA3944D45612}"/>
              </a:ext>
            </a:extLst>
          </p:cNvPr>
          <p:cNvSpPr txBox="1"/>
          <p:nvPr/>
        </p:nvSpPr>
        <p:spPr>
          <a:xfrm>
            <a:off x="850739" y="5301205"/>
            <a:ext cx="10787605" cy="1360025"/>
          </a:xfrm>
          <a:prstGeom prst="rect">
            <a:avLst/>
          </a:prstGeom>
          <a:noFill/>
        </p:spPr>
        <p:txBody>
          <a:bodyPr wrap="square" rtlCol="0">
            <a:spAutoFit/>
          </a:bodyPr>
          <a:lstStyle/>
          <a:p>
            <a:endParaRPr lang="zh-CN" altLang="en-US" dirty="0"/>
          </a:p>
        </p:txBody>
      </p:sp>
      <p:pic>
        <p:nvPicPr>
          <p:cNvPr id="5" name="图片 4">
            <a:extLst>
              <a:ext uri="{FF2B5EF4-FFF2-40B4-BE49-F238E27FC236}">
                <a16:creationId xmlns:a16="http://schemas.microsoft.com/office/drawing/2014/main" id="{EC73B039-3DD3-714E-ED6B-229FBE7D8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956" y="2622589"/>
            <a:ext cx="6489065" cy="2984500"/>
          </a:xfrm>
          <a:prstGeom prst="rect">
            <a:avLst/>
          </a:prstGeom>
        </p:spPr>
      </p:pic>
    </p:spTree>
    <p:extLst>
      <p:ext uri="{BB962C8B-B14F-4D97-AF65-F5344CB8AC3E}">
        <p14:creationId xmlns:p14="http://schemas.microsoft.com/office/powerpoint/2010/main" val="3991223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AD868303-06D8-4000-97F7-25D87CA5B3B2}"/>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p>
        </p:txBody>
      </p:sp>
      <p:sp>
        <p:nvSpPr>
          <p:cNvPr id="2" name="文本框 1">
            <a:extLst>
              <a:ext uri="{FF2B5EF4-FFF2-40B4-BE49-F238E27FC236}">
                <a16:creationId xmlns:a16="http://schemas.microsoft.com/office/drawing/2014/main" id="{6F48856F-05F7-460B-A424-BB471C6BB186}"/>
              </a:ext>
            </a:extLst>
          </p:cNvPr>
          <p:cNvSpPr txBox="1"/>
          <p:nvPr/>
        </p:nvSpPr>
        <p:spPr>
          <a:xfrm>
            <a:off x="603250" y="340149"/>
            <a:ext cx="4308872"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在围棋游戏中使用神经网络</a:t>
            </a:r>
          </a:p>
        </p:txBody>
      </p:sp>
      <p:sp>
        <p:nvSpPr>
          <p:cNvPr id="33" name="圆: 空心 32">
            <a:extLst>
              <a:ext uri="{FF2B5EF4-FFF2-40B4-BE49-F238E27FC236}">
                <a16:creationId xmlns:a16="http://schemas.microsoft.com/office/drawing/2014/main" id="{F1468410-E6D4-40AA-816C-9A03DB1019F7}"/>
              </a:ext>
            </a:extLst>
          </p:cNvPr>
          <p:cNvSpPr/>
          <p:nvPr/>
        </p:nvSpPr>
        <p:spPr>
          <a:xfrm>
            <a:off x="5016788" y="469587"/>
            <a:ext cx="190274" cy="190274"/>
          </a:xfrm>
          <a:prstGeom prst="donut">
            <a:avLst>
              <a:gd name="adj" fmla="val 232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8" name="矩形: 圆角 7">
            <a:extLst>
              <a:ext uri="{FF2B5EF4-FFF2-40B4-BE49-F238E27FC236}">
                <a16:creationId xmlns:a16="http://schemas.microsoft.com/office/drawing/2014/main" id="{667A2CA1-B7C9-8417-14A4-6E984357CB40}"/>
              </a:ext>
            </a:extLst>
          </p:cNvPr>
          <p:cNvSpPr/>
          <p:nvPr/>
        </p:nvSpPr>
        <p:spPr>
          <a:xfrm>
            <a:off x="593423" y="1053788"/>
            <a:ext cx="2747584" cy="51324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强化学习</a:t>
            </a:r>
            <a:endParaRPr lang="zh-CN" altLang="en-US" dirty="0"/>
          </a:p>
        </p:txBody>
      </p:sp>
      <p:sp>
        <p:nvSpPr>
          <p:cNvPr id="3" name="文本框 2">
            <a:extLst>
              <a:ext uri="{FF2B5EF4-FFF2-40B4-BE49-F238E27FC236}">
                <a16:creationId xmlns:a16="http://schemas.microsoft.com/office/drawing/2014/main" id="{DCED2D30-7084-9257-49F5-4A3286B5A427}"/>
              </a:ext>
            </a:extLst>
          </p:cNvPr>
          <p:cNvSpPr txBox="1"/>
          <p:nvPr/>
        </p:nvSpPr>
        <p:spPr>
          <a:xfrm>
            <a:off x="578453" y="1736063"/>
            <a:ext cx="11035094" cy="4031873"/>
          </a:xfrm>
          <a:prstGeom prst="rect">
            <a:avLst/>
          </a:prstGeom>
          <a:noFill/>
        </p:spPr>
        <p:txBody>
          <a:bodyPr wrap="square" rtlCol="0">
            <a:spAutoFit/>
          </a:bodyPr>
          <a:lstStyle/>
          <a:p>
            <a:r>
              <a:rPr lang="zh-CN" altLang="en-US" sz="1600" dirty="0"/>
              <a:t>   强化学习的过程为：</a:t>
            </a:r>
            <a:endParaRPr lang="en-US" altLang="zh-CN" sz="1600" dirty="0"/>
          </a:p>
          <a:p>
            <a:endParaRPr lang="zh-CN" altLang="en-US" sz="1600" dirty="0"/>
          </a:p>
          <a:p>
            <a:r>
              <a:rPr lang="zh-CN" altLang="en-US" sz="1600" dirty="0"/>
              <a:t>   </a:t>
            </a:r>
            <a:r>
              <a:rPr lang="en-US" altLang="zh-CN" sz="1600" dirty="0"/>
              <a:t>·</a:t>
            </a:r>
            <a:r>
              <a:rPr lang="zh-CN" altLang="en-US" sz="1600" dirty="0"/>
              <a:t>让神经网络进行自我对弈，并将结果保存为经验数据</a:t>
            </a:r>
          </a:p>
          <a:p>
            <a:r>
              <a:rPr lang="zh-CN" altLang="en-US" sz="1600" dirty="0"/>
              <a:t>   </a:t>
            </a:r>
            <a:r>
              <a:rPr lang="en-US" altLang="zh-CN" sz="1600" dirty="0"/>
              <a:t>·</a:t>
            </a:r>
            <a:r>
              <a:rPr lang="zh-CN" altLang="en-US" sz="1600" dirty="0"/>
              <a:t>使用策略梯度方法，根据经验数据调整权重参数</a:t>
            </a:r>
            <a:endParaRPr lang="en-US" altLang="zh-CN" sz="1600" dirty="0"/>
          </a:p>
          <a:p>
            <a:endParaRPr lang="zh-CN" altLang="en-US" sz="1600" dirty="0"/>
          </a:p>
          <a:p>
            <a:r>
              <a:rPr lang="zh-CN" altLang="en-US" sz="1600" dirty="0"/>
              <a:t>   其中，策略学习方法工作流程如下：</a:t>
            </a:r>
            <a:endParaRPr lang="en-US" altLang="zh-CN" sz="1600" dirty="0"/>
          </a:p>
          <a:p>
            <a:endParaRPr lang="zh-CN" altLang="en-US" sz="1600" dirty="0"/>
          </a:p>
          <a:p>
            <a:r>
              <a:rPr lang="zh-CN" altLang="en-US" sz="1600" dirty="0"/>
              <a:t>   </a:t>
            </a:r>
            <a:r>
              <a:rPr lang="en-US" altLang="zh-CN" sz="1600" dirty="0"/>
              <a:t>·</a:t>
            </a:r>
            <a:r>
              <a:rPr lang="zh-CN" altLang="en-US" sz="1600" dirty="0"/>
              <a:t>当代理获胜时，增大它所选择过的动作的概率</a:t>
            </a:r>
          </a:p>
          <a:p>
            <a:r>
              <a:rPr lang="zh-CN" altLang="en-US" sz="1600" dirty="0"/>
              <a:t>   </a:t>
            </a:r>
            <a:r>
              <a:rPr lang="en-US" altLang="zh-CN" sz="1600" dirty="0"/>
              <a:t>·</a:t>
            </a:r>
            <a:r>
              <a:rPr lang="zh-CN" altLang="en-US" sz="1600" dirty="0"/>
              <a:t>当代理失败时，减少它所选择过的动作的概率</a:t>
            </a:r>
            <a:endParaRPr lang="en-US" altLang="zh-CN" sz="1600" dirty="0"/>
          </a:p>
          <a:p>
            <a:endParaRPr lang="zh-CN" altLang="en-US" sz="1600" dirty="0"/>
          </a:p>
          <a:p>
            <a:r>
              <a:rPr lang="zh-CN" altLang="en-US" sz="1600" dirty="0"/>
              <a:t>    具体实现方法为让神经网络自我对弈，并将每一局的胜负和每一步的棋局状态记录下来。在代理获胜的棋局中，则增大其选择的动作的概率，因此将代理选择的动作作为当前棋局对应的最佳动作，在目标向量对应的位置填入</a:t>
            </a:r>
            <a:r>
              <a:rPr lang="en-US" altLang="zh-CN" sz="1600" dirty="0"/>
              <a:t>1</a:t>
            </a:r>
            <a:r>
              <a:rPr lang="zh-CN" altLang="en-US" sz="1600" dirty="0"/>
              <a:t>。而在代理失败的棋局中，则需要减小所选动作的概率，使更新效果和获胜棋局相反，因此在目标向量对应的位置填入</a:t>
            </a:r>
            <a:r>
              <a:rPr lang="en-US" altLang="zh-CN" sz="1600" dirty="0"/>
              <a:t>-1</a:t>
            </a:r>
            <a:r>
              <a:rPr lang="zh-CN" altLang="en-US" sz="1600" dirty="0"/>
              <a:t>，这样做会改变损失函数梯度的正负值，使权重向相反的方向偏移。</a:t>
            </a:r>
            <a:endParaRPr lang="en-US" altLang="zh-CN" sz="1600" dirty="0"/>
          </a:p>
          <a:p>
            <a:endParaRPr lang="zh-CN" altLang="en-US" sz="1600" dirty="0"/>
          </a:p>
          <a:p>
            <a:r>
              <a:rPr lang="zh-CN" altLang="en-US" sz="1600" dirty="0"/>
              <a:t>    将得到的经验数据用于训练网络，就实现了神经网络的强化学习。</a:t>
            </a:r>
          </a:p>
        </p:txBody>
      </p:sp>
    </p:spTree>
    <p:extLst>
      <p:ext uri="{BB962C8B-B14F-4D97-AF65-F5344CB8AC3E}">
        <p14:creationId xmlns:p14="http://schemas.microsoft.com/office/powerpoint/2010/main" val="3622648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矩形 86">
            <a:extLst>
              <a:ext uri="{FF2B5EF4-FFF2-40B4-BE49-F238E27FC236}">
                <a16:creationId xmlns:a16="http://schemas.microsoft.com/office/drawing/2014/main" id="{38AB38BF-E426-4AEB-9594-5E8BC6B51BE0}"/>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p>
        </p:txBody>
      </p:sp>
      <p:sp>
        <p:nvSpPr>
          <p:cNvPr id="88" name="椭圆 87">
            <a:extLst>
              <a:ext uri="{FF2B5EF4-FFF2-40B4-BE49-F238E27FC236}">
                <a16:creationId xmlns:a16="http://schemas.microsoft.com/office/drawing/2014/main" id="{E23477DD-A775-420E-B42A-166607AAB19C}"/>
              </a:ext>
            </a:extLst>
          </p:cNvPr>
          <p:cNvSpPr/>
          <p:nvPr/>
        </p:nvSpPr>
        <p:spPr>
          <a:xfrm>
            <a:off x="4309988" y="2398707"/>
            <a:ext cx="6164356" cy="6164356"/>
          </a:xfrm>
          <a:prstGeom prst="ellipse">
            <a:avLst/>
          </a:prstGeom>
          <a:gradFill flip="none" rotWithShape="1">
            <a:gsLst>
              <a:gs pos="0">
                <a:schemeClr val="accent1">
                  <a:alpha val="55000"/>
                </a:schemeClr>
              </a:gs>
              <a:gs pos="100000">
                <a:schemeClr val="accent1">
                  <a:lumMod val="20000"/>
                  <a:lumOff val="80000"/>
                  <a:alpha val="25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9" name="椭圆 88">
            <a:extLst>
              <a:ext uri="{FF2B5EF4-FFF2-40B4-BE49-F238E27FC236}">
                <a16:creationId xmlns:a16="http://schemas.microsoft.com/office/drawing/2014/main" id="{7A4CB484-2EBD-434C-855F-6B0A1ED8A437}"/>
              </a:ext>
            </a:extLst>
          </p:cNvPr>
          <p:cNvSpPr/>
          <p:nvPr/>
        </p:nvSpPr>
        <p:spPr>
          <a:xfrm>
            <a:off x="7170057" y="-1972802"/>
            <a:ext cx="5215604" cy="5215604"/>
          </a:xfrm>
          <a:prstGeom prst="ellipse">
            <a:avLst/>
          </a:prstGeom>
          <a:gradFill flip="none" rotWithShape="1">
            <a:gsLst>
              <a:gs pos="0">
                <a:schemeClr val="accent1">
                  <a:alpha val="55000"/>
                </a:schemeClr>
              </a:gs>
              <a:gs pos="100000">
                <a:schemeClr val="accent1">
                  <a:lumMod val="20000"/>
                  <a:lumOff val="80000"/>
                  <a:alpha val="43000"/>
                </a:schemeClr>
              </a:gs>
            </a:gsLst>
            <a:lin ang="18900000" scaled="1"/>
            <a:tileRect/>
          </a:gradFill>
          <a:ln>
            <a:noFill/>
          </a:ln>
          <a:effectLst>
            <a:softEdge rad="12573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0" name="椭圆 89">
            <a:extLst>
              <a:ext uri="{FF2B5EF4-FFF2-40B4-BE49-F238E27FC236}">
                <a16:creationId xmlns:a16="http://schemas.microsoft.com/office/drawing/2014/main" id="{C8C0C2CB-365A-45F3-8D75-44797978DE73}"/>
              </a:ext>
            </a:extLst>
          </p:cNvPr>
          <p:cNvSpPr/>
          <p:nvPr/>
        </p:nvSpPr>
        <p:spPr>
          <a:xfrm>
            <a:off x="7408842" y="375530"/>
            <a:ext cx="6349120" cy="6349120"/>
          </a:xfrm>
          <a:prstGeom prst="ellipse">
            <a:avLst/>
          </a:prstGeom>
          <a:gradFill flip="none" rotWithShape="1">
            <a:gsLst>
              <a:gs pos="0">
                <a:schemeClr val="accent2">
                  <a:alpha val="76000"/>
                </a:schemeClr>
              </a:gs>
              <a:gs pos="100000">
                <a:schemeClr val="accent2">
                  <a:lumMod val="20000"/>
                  <a:lumOff val="80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1" name="椭圆 90">
            <a:extLst>
              <a:ext uri="{FF2B5EF4-FFF2-40B4-BE49-F238E27FC236}">
                <a16:creationId xmlns:a16="http://schemas.microsoft.com/office/drawing/2014/main" id="{B41C0341-625A-4312-B7B9-22C504BB7571}"/>
              </a:ext>
            </a:extLst>
          </p:cNvPr>
          <p:cNvSpPr/>
          <p:nvPr/>
        </p:nvSpPr>
        <p:spPr>
          <a:xfrm>
            <a:off x="-2024001" y="-3080221"/>
            <a:ext cx="7262118" cy="7262118"/>
          </a:xfrm>
          <a:prstGeom prst="ellipse">
            <a:avLst/>
          </a:prstGeom>
          <a:gradFill flip="none" rotWithShape="1">
            <a:gsLst>
              <a:gs pos="0">
                <a:schemeClr val="accent4"/>
              </a:gs>
              <a:gs pos="100000">
                <a:schemeClr val="accent4">
                  <a:lumMod val="20000"/>
                  <a:lumOff val="80000"/>
                  <a:alpha val="37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20" name="组合 19">
            <a:extLst>
              <a:ext uri="{FF2B5EF4-FFF2-40B4-BE49-F238E27FC236}">
                <a16:creationId xmlns:a16="http://schemas.microsoft.com/office/drawing/2014/main" id="{CCE5BB42-C286-4EE6-AA92-E3CB1A174682}"/>
              </a:ext>
            </a:extLst>
          </p:cNvPr>
          <p:cNvGrpSpPr/>
          <p:nvPr/>
        </p:nvGrpSpPr>
        <p:grpSpPr>
          <a:xfrm>
            <a:off x="615949" y="1240192"/>
            <a:ext cx="3891643" cy="8008717"/>
            <a:chOff x="1221965" y="3799606"/>
            <a:chExt cx="2096607" cy="4314664"/>
          </a:xfrm>
        </p:grpSpPr>
        <p:sp>
          <p:nvSpPr>
            <p:cNvPr id="12" name="任意多边形: 形状 11">
              <a:extLst>
                <a:ext uri="{FF2B5EF4-FFF2-40B4-BE49-F238E27FC236}">
                  <a16:creationId xmlns:a16="http://schemas.microsoft.com/office/drawing/2014/main" id="{0F2EB93C-DA34-43D0-ADB7-F1B7A9700704}"/>
                </a:ext>
              </a:extLst>
            </p:cNvPr>
            <p:cNvSpPr/>
            <p:nvPr/>
          </p:nvSpPr>
          <p:spPr>
            <a:xfrm>
              <a:off x="1221965" y="3799606"/>
              <a:ext cx="2096607" cy="4314664"/>
            </a:xfrm>
            <a:custGeom>
              <a:avLst/>
              <a:gdLst>
                <a:gd name="connsiteX0" fmla="*/ 1562100 w 1562100"/>
                <a:gd name="connsiteY0" fmla="*/ 224790 h 3214687"/>
                <a:gd name="connsiteX1" fmla="*/ 1562100 w 1562100"/>
                <a:gd name="connsiteY1" fmla="*/ 2989898 h 3214687"/>
                <a:gd name="connsiteX2" fmla="*/ 1496377 w 1562100"/>
                <a:gd name="connsiteY2" fmla="*/ 3148965 h 3214687"/>
                <a:gd name="connsiteX3" fmla="*/ 1337310 w 1562100"/>
                <a:gd name="connsiteY3" fmla="*/ 3214688 h 3214687"/>
                <a:gd name="connsiteX4" fmla="*/ 224790 w 1562100"/>
                <a:gd name="connsiteY4" fmla="*/ 3214688 h 3214687"/>
                <a:gd name="connsiteX5" fmla="*/ 65723 w 1562100"/>
                <a:gd name="connsiteY5" fmla="*/ 3148965 h 3214687"/>
                <a:gd name="connsiteX6" fmla="*/ 0 w 1562100"/>
                <a:gd name="connsiteY6" fmla="*/ 2989898 h 3214687"/>
                <a:gd name="connsiteX7" fmla="*/ 0 w 1562100"/>
                <a:gd name="connsiteY7" fmla="*/ 224790 h 3214687"/>
                <a:gd name="connsiteX8" fmla="*/ 65723 w 1562100"/>
                <a:gd name="connsiteY8" fmla="*/ 65723 h 3214687"/>
                <a:gd name="connsiteX9" fmla="*/ 224790 w 1562100"/>
                <a:gd name="connsiteY9" fmla="*/ 0 h 3214687"/>
                <a:gd name="connsiteX10" fmla="*/ 1337310 w 1562100"/>
                <a:gd name="connsiteY10" fmla="*/ 0 h 3214687"/>
                <a:gd name="connsiteX11" fmla="*/ 1496377 w 1562100"/>
                <a:gd name="connsiteY11" fmla="*/ 65723 h 3214687"/>
                <a:gd name="connsiteX12" fmla="*/ 1562100 w 1562100"/>
                <a:gd name="connsiteY12" fmla="*/ 224790 h 32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2100" h="3214687">
                  <a:moveTo>
                    <a:pt x="1562100" y="224790"/>
                  </a:moveTo>
                  <a:lnTo>
                    <a:pt x="1562100" y="2989898"/>
                  </a:lnTo>
                  <a:cubicBezTo>
                    <a:pt x="1562100" y="3051810"/>
                    <a:pt x="1536383" y="3108008"/>
                    <a:pt x="1496377" y="3148965"/>
                  </a:cubicBezTo>
                  <a:cubicBezTo>
                    <a:pt x="1455421" y="3189923"/>
                    <a:pt x="1399223" y="3214688"/>
                    <a:pt x="1337310" y="3214688"/>
                  </a:cubicBezTo>
                  <a:lnTo>
                    <a:pt x="224790" y="3214688"/>
                  </a:lnTo>
                  <a:cubicBezTo>
                    <a:pt x="162877" y="3214688"/>
                    <a:pt x="106680" y="3188970"/>
                    <a:pt x="65723" y="3148965"/>
                  </a:cubicBezTo>
                  <a:cubicBezTo>
                    <a:pt x="24765" y="3108008"/>
                    <a:pt x="0" y="3051810"/>
                    <a:pt x="0" y="2989898"/>
                  </a:cubicBezTo>
                  <a:lnTo>
                    <a:pt x="0" y="224790"/>
                  </a:lnTo>
                  <a:cubicBezTo>
                    <a:pt x="0" y="162878"/>
                    <a:pt x="25717" y="106680"/>
                    <a:pt x="65723" y="65723"/>
                  </a:cubicBezTo>
                  <a:cubicBezTo>
                    <a:pt x="106680" y="24765"/>
                    <a:pt x="162877" y="0"/>
                    <a:pt x="224790" y="0"/>
                  </a:cubicBezTo>
                  <a:lnTo>
                    <a:pt x="1337310" y="0"/>
                  </a:lnTo>
                  <a:cubicBezTo>
                    <a:pt x="1399223" y="0"/>
                    <a:pt x="1455421" y="24765"/>
                    <a:pt x="1496377" y="65723"/>
                  </a:cubicBezTo>
                  <a:cubicBezTo>
                    <a:pt x="1537335" y="106680"/>
                    <a:pt x="1562100" y="162878"/>
                    <a:pt x="1562100" y="224790"/>
                  </a:cubicBezTo>
                  <a:close/>
                </a:path>
              </a:pathLst>
            </a:custGeom>
            <a:noFill/>
            <a:ln w="12700" cap="flat">
              <a:solidFill>
                <a:schemeClr val="accent1"/>
              </a:solidFill>
              <a:prstDash val="solid"/>
              <a:miter/>
            </a:ln>
          </p:spPr>
          <p:txBody>
            <a:bodyPr rtlCol="0" anchor="ctr">
              <a:spAutoFit/>
            </a:bodyPr>
            <a:lstStyle/>
            <a:p>
              <a:endParaRPr lang="zh-CN" altLang="en-US"/>
            </a:p>
          </p:txBody>
        </p:sp>
        <p:sp>
          <p:nvSpPr>
            <p:cNvPr id="9" name="任意多边形: 形状 8">
              <a:extLst>
                <a:ext uri="{FF2B5EF4-FFF2-40B4-BE49-F238E27FC236}">
                  <a16:creationId xmlns:a16="http://schemas.microsoft.com/office/drawing/2014/main" id="{90E902F1-6DA8-4401-81A8-0C7BBDCF8E55}"/>
                </a:ext>
              </a:extLst>
            </p:cNvPr>
            <p:cNvSpPr/>
            <p:nvPr/>
          </p:nvSpPr>
          <p:spPr>
            <a:xfrm>
              <a:off x="1320403" y="3899324"/>
              <a:ext cx="1901009" cy="4113951"/>
            </a:xfrm>
            <a:custGeom>
              <a:avLst/>
              <a:gdLst>
                <a:gd name="connsiteX0" fmla="*/ 139066 w 1416368"/>
                <a:gd name="connsiteY0" fmla="*/ 0 h 3065144"/>
                <a:gd name="connsiteX1" fmla="*/ 291466 w 1416368"/>
                <a:gd name="connsiteY1" fmla="*/ 0 h 3065144"/>
                <a:gd name="connsiteX2" fmla="*/ 307658 w 1416368"/>
                <a:gd name="connsiteY2" fmla="*/ 16192 h 3065144"/>
                <a:gd name="connsiteX3" fmla="*/ 307658 w 1416368"/>
                <a:gd name="connsiteY3" fmla="*/ 23813 h 3065144"/>
                <a:gd name="connsiteX4" fmla="*/ 398145 w 1416368"/>
                <a:gd name="connsiteY4" fmla="*/ 114300 h 3065144"/>
                <a:gd name="connsiteX5" fmla="*/ 1019175 w 1416368"/>
                <a:gd name="connsiteY5" fmla="*/ 114300 h 3065144"/>
                <a:gd name="connsiteX6" fmla="*/ 1109663 w 1416368"/>
                <a:gd name="connsiteY6" fmla="*/ 23813 h 3065144"/>
                <a:gd name="connsiteX7" fmla="*/ 1109663 w 1416368"/>
                <a:gd name="connsiteY7" fmla="*/ 16192 h 3065144"/>
                <a:gd name="connsiteX8" fmla="*/ 1125856 w 1416368"/>
                <a:gd name="connsiteY8" fmla="*/ 0 h 3065144"/>
                <a:gd name="connsiteX9" fmla="*/ 1277303 w 1416368"/>
                <a:gd name="connsiteY9" fmla="*/ 0 h 3065144"/>
                <a:gd name="connsiteX10" fmla="*/ 1416368 w 1416368"/>
                <a:gd name="connsiteY10" fmla="*/ 139065 h 3065144"/>
                <a:gd name="connsiteX11" fmla="*/ 1416368 w 1416368"/>
                <a:gd name="connsiteY11" fmla="*/ 2926080 h 3065144"/>
                <a:gd name="connsiteX12" fmla="*/ 1277303 w 1416368"/>
                <a:gd name="connsiteY12" fmla="*/ 3065145 h 3065144"/>
                <a:gd name="connsiteX13" fmla="*/ 139066 w 1416368"/>
                <a:gd name="connsiteY13" fmla="*/ 3065145 h 3065144"/>
                <a:gd name="connsiteX14" fmla="*/ 0 w 1416368"/>
                <a:gd name="connsiteY14" fmla="*/ 2926080 h 3065144"/>
                <a:gd name="connsiteX15" fmla="*/ 0 w 1416368"/>
                <a:gd name="connsiteY15" fmla="*/ 139065 h 3065144"/>
                <a:gd name="connsiteX16" fmla="*/ 139066 w 1416368"/>
                <a:gd name="connsiteY16" fmla="*/ 0 h 306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6368" h="3065144">
                  <a:moveTo>
                    <a:pt x="139066" y="0"/>
                  </a:moveTo>
                  <a:lnTo>
                    <a:pt x="291466" y="0"/>
                  </a:lnTo>
                  <a:cubicBezTo>
                    <a:pt x="300038" y="0"/>
                    <a:pt x="307658" y="6667"/>
                    <a:pt x="307658" y="16192"/>
                  </a:cubicBezTo>
                  <a:lnTo>
                    <a:pt x="307658" y="23813"/>
                  </a:lnTo>
                  <a:cubicBezTo>
                    <a:pt x="307658" y="73343"/>
                    <a:pt x="348616" y="114300"/>
                    <a:pt x="398145" y="114300"/>
                  </a:cubicBezTo>
                  <a:lnTo>
                    <a:pt x="1019175" y="114300"/>
                  </a:lnTo>
                  <a:cubicBezTo>
                    <a:pt x="1068706" y="114300"/>
                    <a:pt x="1109663" y="73343"/>
                    <a:pt x="1109663" y="23813"/>
                  </a:cubicBezTo>
                  <a:lnTo>
                    <a:pt x="1109663" y="16192"/>
                  </a:lnTo>
                  <a:cubicBezTo>
                    <a:pt x="1109663" y="7620"/>
                    <a:pt x="1116331" y="0"/>
                    <a:pt x="1125856" y="0"/>
                  </a:cubicBezTo>
                  <a:lnTo>
                    <a:pt x="1277303" y="0"/>
                  </a:lnTo>
                  <a:cubicBezTo>
                    <a:pt x="1353503" y="0"/>
                    <a:pt x="1416368" y="62865"/>
                    <a:pt x="1416368" y="139065"/>
                  </a:cubicBezTo>
                  <a:lnTo>
                    <a:pt x="1416368" y="2926080"/>
                  </a:lnTo>
                  <a:cubicBezTo>
                    <a:pt x="1416368" y="3002280"/>
                    <a:pt x="1353503" y="3065145"/>
                    <a:pt x="1277303" y="3065145"/>
                  </a:cubicBezTo>
                  <a:lnTo>
                    <a:pt x="139066" y="3065145"/>
                  </a:lnTo>
                  <a:cubicBezTo>
                    <a:pt x="61913" y="3065145"/>
                    <a:pt x="0" y="3002280"/>
                    <a:pt x="0" y="2926080"/>
                  </a:cubicBezTo>
                  <a:lnTo>
                    <a:pt x="0" y="139065"/>
                  </a:lnTo>
                  <a:cubicBezTo>
                    <a:pt x="0" y="62865"/>
                    <a:pt x="62866" y="0"/>
                    <a:pt x="139066" y="0"/>
                  </a:cubicBezTo>
                  <a:close/>
                </a:path>
              </a:pathLst>
            </a:custGeom>
            <a:gradFill flip="none" rotWithShape="1">
              <a:gsLst>
                <a:gs pos="0">
                  <a:schemeClr val="accent5">
                    <a:lumMod val="30000"/>
                    <a:lumOff val="70000"/>
                  </a:schemeClr>
                </a:gs>
                <a:gs pos="100000">
                  <a:schemeClr val="accent6">
                    <a:lumMod val="30000"/>
                    <a:lumOff val="70000"/>
                  </a:schemeClr>
                </a:gs>
              </a:gsLst>
              <a:lin ang="2700000" scaled="1"/>
              <a:tileRect/>
            </a:gra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solidFill>
                  <a:schemeClr val="lt1"/>
                </a:solidFill>
              </a:endParaRPr>
            </a:p>
          </p:txBody>
        </p:sp>
      </p:grpSp>
      <p:sp>
        <p:nvSpPr>
          <p:cNvPr id="4" name="矩形 3">
            <a:extLst>
              <a:ext uri="{FF2B5EF4-FFF2-40B4-BE49-F238E27FC236}">
                <a16:creationId xmlns:a16="http://schemas.microsoft.com/office/drawing/2014/main" id="{1EA30AFE-BE66-47ED-AD16-845101B295EB}"/>
              </a:ext>
            </a:extLst>
          </p:cNvPr>
          <p:cNvSpPr>
            <a:spLocks noChangeArrowheads="1"/>
          </p:cNvSpPr>
          <p:nvPr/>
        </p:nvSpPr>
        <p:spPr bwMode="auto">
          <a:xfrm>
            <a:off x="2344563" y="3233335"/>
            <a:ext cx="11541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ysClr val="windowText" lastClr="000000"/>
                </a:solidFill>
                <a:latin typeface="Arial" panose="020B0604020202020204" pitchFamily="34" charset="0"/>
              </a:defRPr>
            </a:lvl1pPr>
            <a:lvl2pPr marL="457200" eaLnBrk="0" fontAlgn="base" hangingPunct="0">
              <a:spcBef>
                <a:spcPct val="0"/>
              </a:spcBef>
              <a:spcAft>
                <a:spcPct val="0"/>
              </a:spcAft>
              <a:defRPr>
                <a:solidFill>
                  <a:sysClr val="windowText" lastClr="000000"/>
                </a:solidFill>
                <a:latin typeface="Arial" panose="020B0604020202020204" pitchFamily="34" charset="0"/>
              </a:defRPr>
            </a:lvl2pPr>
            <a:lvl3pPr marL="914400" eaLnBrk="0" fontAlgn="base" hangingPunct="0">
              <a:spcBef>
                <a:spcPct val="0"/>
              </a:spcBef>
              <a:spcAft>
                <a:spcPct val="0"/>
              </a:spcAft>
              <a:defRPr>
                <a:solidFill>
                  <a:sysClr val="windowText" lastClr="000000"/>
                </a:solidFill>
                <a:latin typeface="Arial" panose="020B0604020202020204" pitchFamily="34" charset="0"/>
              </a:defRPr>
            </a:lvl3pPr>
            <a:lvl4pPr marL="1371600" eaLnBrk="0" fontAlgn="base" hangingPunct="0">
              <a:spcBef>
                <a:spcPct val="0"/>
              </a:spcBef>
              <a:spcAft>
                <a:spcPct val="0"/>
              </a:spcAft>
              <a:defRPr>
                <a:solidFill>
                  <a:sysClr val="windowText" lastClr="000000"/>
                </a:solidFill>
                <a:latin typeface="Arial" panose="020B0604020202020204" pitchFamily="34" charset="0"/>
              </a:defRPr>
            </a:lvl4pPr>
            <a:lvl5pPr marL="1828800" eaLnBrk="0" fontAlgn="base" hangingPunct="0">
              <a:spcBef>
                <a:spcPct val="0"/>
              </a:spcBef>
              <a:spcAft>
                <a:spcPct val="0"/>
              </a:spcAft>
              <a:defRPr>
                <a:solidFill>
                  <a:sysClr val="windowText" lastClr="000000"/>
                </a:solidFill>
                <a:latin typeface="Arial" panose="020B0604020202020204" pitchFamily="34" charset="0"/>
              </a:defRPr>
            </a:lvl5pPr>
            <a:lvl6pPr marL="2286000" eaLnBrk="0" fontAlgn="base" hangingPunct="0">
              <a:spcBef>
                <a:spcPct val="0"/>
              </a:spcBef>
              <a:spcAft>
                <a:spcPct val="0"/>
              </a:spcAft>
              <a:defRPr>
                <a:solidFill>
                  <a:sysClr val="windowText" lastClr="000000"/>
                </a:solidFill>
                <a:latin typeface="Arial" panose="020B0604020202020204" pitchFamily="34" charset="0"/>
              </a:defRPr>
            </a:lvl6pPr>
            <a:lvl7pPr marL="2743200" eaLnBrk="0" fontAlgn="base" hangingPunct="0">
              <a:spcBef>
                <a:spcPct val="0"/>
              </a:spcBef>
              <a:spcAft>
                <a:spcPct val="0"/>
              </a:spcAft>
              <a:defRPr>
                <a:solidFill>
                  <a:sysClr val="windowText" lastClr="000000"/>
                </a:solidFill>
                <a:latin typeface="Arial" panose="020B0604020202020204" pitchFamily="34" charset="0"/>
              </a:defRPr>
            </a:lvl7pPr>
            <a:lvl8pPr marL="3200400" eaLnBrk="0" fontAlgn="base" hangingPunct="0">
              <a:spcBef>
                <a:spcPct val="0"/>
              </a:spcBef>
              <a:spcAft>
                <a:spcPct val="0"/>
              </a:spcAft>
              <a:defRPr>
                <a:solidFill>
                  <a:sysClr val="windowText" lastClr="000000"/>
                </a:solidFill>
                <a:latin typeface="Arial" panose="020B0604020202020204" pitchFamily="34" charset="0"/>
              </a:defRPr>
            </a:lvl8pPr>
            <a:lvl9pPr marL="3657600" eaLnBrk="0" fontAlgn="base" hangingPunct="0">
              <a:spcBef>
                <a:spcPct val="0"/>
              </a:spcBef>
              <a:spcAft>
                <a:spcPct val="0"/>
              </a:spcAft>
              <a:defRPr>
                <a:solidFill>
                  <a:sysClr val="windowText" lastClr="000000"/>
                </a:solidFill>
                <a:latin typeface="Arial" panose="020B0604020202020204" pitchFamily="34" charset="0"/>
              </a:defRPr>
            </a:lvl9pPr>
          </a:lstStyle>
          <a:p>
            <a:pPr defTabSz="609600"/>
            <a:r>
              <a:rPr lang="en-US" altLang="en-US" sz="5400" dirty="0">
                <a:solidFill>
                  <a:schemeClr val="accent1"/>
                </a:solidFill>
                <a:latin typeface="+mj-lt"/>
                <a:ea typeface="微软雅黑" panose="020B0503020204020204" pitchFamily="34" charset="-122"/>
                <a:cs typeface="字魂59号-创粗黑" panose="00000500000000000000" pitchFamily="2" charset="-122"/>
                <a:sym typeface="字魂59号-创粗黑" panose="00000500000000000000" pitchFamily="2" charset="-122"/>
              </a:rPr>
              <a:t>04.</a:t>
            </a:r>
          </a:p>
        </p:txBody>
      </p:sp>
      <p:grpSp>
        <p:nvGrpSpPr>
          <p:cNvPr id="32" name="组合 31">
            <a:extLst>
              <a:ext uri="{FF2B5EF4-FFF2-40B4-BE49-F238E27FC236}">
                <a16:creationId xmlns:a16="http://schemas.microsoft.com/office/drawing/2014/main" id="{B3EDA85F-62E6-48FC-8B91-8C22BC8FB888}"/>
              </a:ext>
            </a:extLst>
          </p:cNvPr>
          <p:cNvGrpSpPr/>
          <p:nvPr/>
        </p:nvGrpSpPr>
        <p:grpSpPr>
          <a:xfrm>
            <a:off x="1190180" y="3243761"/>
            <a:ext cx="762604" cy="721881"/>
            <a:chOff x="1400045" y="3905250"/>
            <a:chExt cx="673764" cy="721881"/>
          </a:xfrm>
        </p:grpSpPr>
        <p:sp>
          <p:nvSpPr>
            <p:cNvPr id="6" name="矩形: 圆角 5">
              <a:extLst>
                <a:ext uri="{FF2B5EF4-FFF2-40B4-BE49-F238E27FC236}">
                  <a16:creationId xmlns:a16="http://schemas.microsoft.com/office/drawing/2014/main" id="{3E70358F-8D39-4C10-91B6-C1CBBF126405}"/>
                </a:ext>
              </a:extLst>
            </p:cNvPr>
            <p:cNvSpPr/>
            <p:nvPr/>
          </p:nvSpPr>
          <p:spPr>
            <a:xfrm>
              <a:off x="1400045" y="4025900"/>
              <a:ext cx="45719" cy="426606"/>
            </a:xfrm>
            <a:prstGeom prst="roundRect">
              <a:avLst>
                <a:gd name="adj" fmla="val 50000"/>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圆角 27">
              <a:extLst>
                <a:ext uri="{FF2B5EF4-FFF2-40B4-BE49-F238E27FC236}">
                  <a16:creationId xmlns:a16="http://schemas.microsoft.com/office/drawing/2014/main" id="{88D300CE-4EB3-4B60-9210-BE8CB2821DFE}"/>
                </a:ext>
              </a:extLst>
            </p:cNvPr>
            <p:cNvSpPr/>
            <p:nvPr/>
          </p:nvSpPr>
          <p:spPr>
            <a:xfrm>
              <a:off x="1557056" y="4054475"/>
              <a:ext cx="45719" cy="57265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矩形: 圆角 28">
              <a:extLst>
                <a:ext uri="{FF2B5EF4-FFF2-40B4-BE49-F238E27FC236}">
                  <a16:creationId xmlns:a16="http://schemas.microsoft.com/office/drawing/2014/main" id="{E957B5F4-0990-40C1-B1FF-C5F8CD2A2302}"/>
                </a:ext>
              </a:extLst>
            </p:cNvPr>
            <p:cNvSpPr/>
            <p:nvPr/>
          </p:nvSpPr>
          <p:spPr>
            <a:xfrm>
              <a:off x="1714067" y="3905250"/>
              <a:ext cx="45719" cy="66790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0" name="矩形: 圆角 29">
              <a:extLst>
                <a:ext uri="{FF2B5EF4-FFF2-40B4-BE49-F238E27FC236}">
                  <a16:creationId xmlns:a16="http://schemas.microsoft.com/office/drawing/2014/main" id="{33B754B4-FBBD-4AF5-BDC6-359C88CAFBB7}"/>
                </a:ext>
              </a:extLst>
            </p:cNvPr>
            <p:cNvSpPr/>
            <p:nvPr/>
          </p:nvSpPr>
          <p:spPr>
            <a:xfrm>
              <a:off x="1871078" y="3990975"/>
              <a:ext cx="45719" cy="4095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1" name="矩形: 圆角 30">
              <a:extLst>
                <a:ext uri="{FF2B5EF4-FFF2-40B4-BE49-F238E27FC236}">
                  <a16:creationId xmlns:a16="http://schemas.microsoft.com/office/drawing/2014/main" id="{0B78953E-8832-45F6-851B-D43B22A61F00}"/>
                </a:ext>
              </a:extLst>
            </p:cNvPr>
            <p:cNvSpPr/>
            <p:nvPr/>
          </p:nvSpPr>
          <p:spPr>
            <a:xfrm>
              <a:off x="2028090" y="4054475"/>
              <a:ext cx="45719" cy="3460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
        <p:nvSpPr>
          <p:cNvPr id="5" name="文本框 4">
            <a:extLst>
              <a:ext uri="{FF2B5EF4-FFF2-40B4-BE49-F238E27FC236}">
                <a16:creationId xmlns:a16="http://schemas.microsoft.com/office/drawing/2014/main" id="{787F4FF0-3CAB-4006-BDC7-F29F36FEB7E5}"/>
              </a:ext>
            </a:extLst>
          </p:cNvPr>
          <p:cNvSpPr txBox="1"/>
          <p:nvPr/>
        </p:nvSpPr>
        <p:spPr>
          <a:xfrm>
            <a:off x="5110159" y="3218859"/>
            <a:ext cx="3770263" cy="646331"/>
          </a:xfrm>
          <a:prstGeom prst="rect">
            <a:avLst/>
          </a:prstGeom>
          <a:noFill/>
        </p:spPr>
        <p:txBody>
          <a:bodyPr wrap="none" lIns="0" tIns="0" rIns="0" bIns="0" rtlCol="0">
            <a:scene3d>
              <a:camera prst="orthographicFront"/>
              <a:lightRig rig="threePt" dir="t"/>
            </a:scene3d>
            <a:sp3d contourW="12700"/>
          </a:bodyPr>
          <a:lstStyle/>
          <a:p>
            <a:r>
              <a:rPr lang="zh-CN" altLang="en-US" sz="4200" dirty="0">
                <a:solidFill>
                  <a:schemeClr val="accent1"/>
                </a:solidFill>
                <a:latin typeface="+mj-ea"/>
                <a:ea typeface="+mj-ea"/>
                <a:cs typeface="字魂59号-创粗黑" panose="00000500000000000000" pitchFamily="2" charset="-122"/>
                <a:sym typeface="字魂59号-创粗黑" panose="00000500000000000000" pitchFamily="2" charset="-122"/>
              </a:rPr>
              <a:t>改进蒙特卡洛树搜索</a:t>
            </a:r>
          </a:p>
        </p:txBody>
      </p:sp>
      <p:sp>
        <p:nvSpPr>
          <p:cNvPr id="93" name="文本框 92">
            <a:extLst>
              <a:ext uri="{FF2B5EF4-FFF2-40B4-BE49-F238E27FC236}">
                <a16:creationId xmlns:a16="http://schemas.microsoft.com/office/drawing/2014/main" id="{9E6FC369-D5A3-48AC-A8F1-BC3815747E4F}"/>
              </a:ext>
            </a:extLst>
          </p:cNvPr>
          <p:cNvSpPr txBox="1"/>
          <p:nvPr/>
        </p:nvSpPr>
        <p:spPr>
          <a:xfrm>
            <a:off x="11088675" y="4748701"/>
            <a:ext cx="512961" cy="276999"/>
          </a:xfrm>
          <a:prstGeom prst="rect">
            <a:avLst/>
          </a:prstGeom>
          <a:noFill/>
        </p:spPr>
        <p:txBody>
          <a:bodyPr wrap="none" lIns="0" tIns="0" rIns="0" bIns="0">
            <a:spAutoFit/>
          </a:bodyPr>
          <a:lstStyle/>
          <a:p>
            <a:pPr algn="r"/>
            <a:r>
              <a:rPr lang="en-US" altLang="zh-CN" dirty="0">
                <a:solidFill>
                  <a:schemeClr val="tx1">
                    <a:lumMod val="85000"/>
                    <a:lumOff val="15000"/>
                  </a:schemeClr>
                </a:solidFill>
                <a:latin typeface="+mn-ea"/>
              </a:rPr>
              <a:t>2023</a:t>
            </a:r>
            <a:endParaRPr lang="zh-CN" altLang="en-US" dirty="0">
              <a:solidFill>
                <a:schemeClr val="tx1">
                  <a:lumMod val="85000"/>
                  <a:lumOff val="15000"/>
                </a:schemeClr>
              </a:solidFill>
              <a:latin typeface="+mn-ea"/>
            </a:endParaRPr>
          </a:p>
        </p:txBody>
      </p:sp>
      <p:sp>
        <p:nvSpPr>
          <p:cNvPr id="94" name="文本框 93">
            <a:extLst>
              <a:ext uri="{FF2B5EF4-FFF2-40B4-BE49-F238E27FC236}">
                <a16:creationId xmlns:a16="http://schemas.microsoft.com/office/drawing/2014/main" id="{07DF0AD7-33C9-463C-BFC0-074A71AE8040}"/>
              </a:ext>
            </a:extLst>
          </p:cNvPr>
          <p:cNvSpPr txBox="1"/>
          <p:nvPr/>
        </p:nvSpPr>
        <p:spPr>
          <a:xfrm>
            <a:off x="10275953" y="5840778"/>
            <a:ext cx="1306447" cy="215444"/>
          </a:xfrm>
          <a:prstGeom prst="rect">
            <a:avLst/>
          </a:prstGeom>
          <a:noFill/>
        </p:spPr>
        <p:txBody>
          <a:bodyPr wrap="none" lIns="0" tIns="0" rIns="0" bIns="0">
            <a:spAutoFit/>
          </a:bodyPr>
          <a:lstStyle/>
          <a:p>
            <a:pPr algn="r"/>
            <a:r>
              <a:rPr lang="en-US" altLang="zh-CN" sz="1400" dirty="0">
                <a:solidFill>
                  <a:schemeClr val="tx1">
                    <a:lumMod val="85000"/>
                    <a:lumOff val="15000"/>
                  </a:schemeClr>
                </a:solidFill>
                <a:latin typeface="+mn-ea"/>
              </a:rPr>
              <a:t>December 22nd</a:t>
            </a:r>
            <a:endParaRPr lang="zh-CN" altLang="en-US" sz="1400" dirty="0">
              <a:solidFill>
                <a:schemeClr val="tx1">
                  <a:lumMod val="85000"/>
                  <a:lumOff val="15000"/>
                </a:schemeClr>
              </a:solidFill>
              <a:latin typeface="+mn-ea"/>
            </a:endParaRPr>
          </a:p>
        </p:txBody>
      </p:sp>
      <p:grpSp>
        <p:nvGrpSpPr>
          <p:cNvPr id="10" name="组合 9">
            <a:extLst>
              <a:ext uri="{FF2B5EF4-FFF2-40B4-BE49-F238E27FC236}">
                <a16:creationId xmlns:a16="http://schemas.microsoft.com/office/drawing/2014/main" id="{B8311BDE-F2CC-4875-B43D-C624880928FF}"/>
              </a:ext>
            </a:extLst>
          </p:cNvPr>
          <p:cNvGrpSpPr/>
          <p:nvPr/>
        </p:nvGrpSpPr>
        <p:grpSpPr>
          <a:xfrm>
            <a:off x="11432380" y="5112624"/>
            <a:ext cx="73820" cy="611901"/>
            <a:chOff x="11432380" y="5112624"/>
            <a:chExt cx="73820" cy="611901"/>
          </a:xfrm>
        </p:grpSpPr>
        <p:cxnSp>
          <p:nvCxnSpPr>
            <p:cNvPr id="95" name="直接连接符 94">
              <a:extLst>
                <a:ext uri="{FF2B5EF4-FFF2-40B4-BE49-F238E27FC236}">
                  <a16:creationId xmlns:a16="http://schemas.microsoft.com/office/drawing/2014/main" id="{6ADF137B-FB7F-488C-9489-790DFBBF847A}"/>
                </a:ext>
              </a:extLst>
            </p:cNvPr>
            <p:cNvCxnSpPr>
              <a:cxnSpLocks/>
            </p:cNvCxnSpPr>
            <p:nvPr/>
          </p:nvCxnSpPr>
          <p:spPr>
            <a:xfrm>
              <a:off x="11506200" y="5112624"/>
              <a:ext cx="0" cy="61190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任意多边形: 形状 98">
              <a:extLst>
                <a:ext uri="{FF2B5EF4-FFF2-40B4-BE49-F238E27FC236}">
                  <a16:creationId xmlns:a16="http://schemas.microsoft.com/office/drawing/2014/main" id="{86284B7F-0870-493D-80EC-34892F933080}"/>
                </a:ext>
              </a:extLst>
            </p:cNvPr>
            <p:cNvSpPr/>
            <p:nvPr/>
          </p:nvSpPr>
          <p:spPr>
            <a:xfrm rot="5400000">
              <a:off x="11432380" y="5650705"/>
              <a:ext cx="73819" cy="73819"/>
            </a:xfrm>
            <a:custGeom>
              <a:avLst/>
              <a:gdLst>
                <a:gd name="connsiteX0" fmla="*/ 180000 w 481467"/>
                <a:gd name="connsiteY0" fmla="*/ 0 h 346075"/>
                <a:gd name="connsiteX1" fmla="*/ 180000 w 481467"/>
                <a:gd name="connsiteY1" fmla="*/ 123825 h 346075"/>
                <a:gd name="connsiteX2" fmla="*/ 481467 w 481467"/>
                <a:gd name="connsiteY2" fmla="*/ 123825 h 346075"/>
                <a:gd name="connsiteX3" fmla="*/ 481467 w 481467"/>
                <a:gd name="connsiteY3" fmla="*/ 346075 h 346075"/>
                <a:gd name="connsiteX4" fmla="*/ 121467 w 481467"/>
                <a:gd name="connsiteY4" fmla="*/ 346075 h 346075"/>
                <a:gd name="connsiteX5" fmla="*/ 121467 w 481467"/>
                <a:gd name="connsiteY5" fmla="*/ 180000 h 346075"/>
                <a:gd name="connsiteX6" fmla="*/ 0 w 481467"/>
                <a:gd name="connsiteY6" fmla="*/ 180000 h 346075"/>
                <a:gd name="connsiteX7" fmla="*/ 180000 w 481467"/>
                <a:gd name="connsiteY7" fmla="*/ 0 h 346075"/>
                <a:gd name="connsiteX0" fmla="*/ 481467 w 572907"/>
                <a:gd name="connsiteY0" fmla="*/ 123825 h 346075"/>
                <a:gd name="connsiteX1" fmla="*/ 481467 w 572907"/>
                <a:gd name="connsiteY1" fmla="*/ 346075 h 346075"/>
                <a:gd name="connsiteX2" fmla="*/ 121467 w 572907"/>
                <a:gd name="connsiteY2" fmla="*/ 346075 h 346075"/>
                <a:gd name="connsiteX3" fmla="*/ 121467 w 572907"/>
                <a:gd name="connsiteY3" fmla="*/ 180000 h 346075"/>
                <a:gd name="connsiteX4" fmla="*/ 0 w 572907"/>
                <a:gd name="connsiteY4" fmla="*/ 180000 h 346075"/>
                <a:gd name="connsiteX5" fmla="*/ 180000 w 572907"/>
                <a:gd name="connsiteY5" fmla="*/ 0 h 346075"/>
                <a:gd name="connsiteX6" fmla="*/ 180000 w 572907"/>
                <a:gd name="connsiteY6" fmla="*/ 123825 h 346075"/>
                <a:gd name="connsiteX7" fmla="*/ 572907 w 572907"/>
                <a:gd name="connsiteY7" fmla="*/ 215265 h 346075"/>
                <a:gd name="connsiteX0" fmla="*/ 481467 w 572907"/>
                <a:gd name="connsiteY0" fmla="*/ 346075 h 346075"/>
                <a:gd name="connsiteX1" fmla="*/ 121467 w 572907"/>
                <a:gd name="connsiteY1" fmla="*/ 346075 h 346075"/>
                <a:gd name="connsiteX2" fmla="*/ 121467 w 572907"/>
                <a:gd name="connsiteY2" fmla="*/ 180000 h 346075"/>
                <a:gd name="connsiteX3" fmla="*/ 0 w 572907"/>
                <a:gd name="connsiteY3" fmla="*/ 180000 h 346075"/>
                <a:gd name="connsiteX4" fmla="*/ 180000 w 572907"/>
                <a:gd name="connsiteY4" fmla="*/ 0 h 346075"/>
                <a:gd name="connsiteX5" fmla="*/ 180000 w 572907"/>
                <a:gd name="connsiteY5" fmla="*/ 123825 h 346075"/>
                <a:gd name="connsiteX6" fmla="*/ 572907 w 572907"/>
                <a:gd name="connsiteY6" fmla="*/ 21526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5" fmla="*/ 180000 w 481467"/>
                <a:gd name="connsiteY5" fmla="*/ 12382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0" fmla="*/ 481467 w 481467"/>
                <a:gd name="connsiteY0" fmla="*/ 346075 h 346075"/>
                <a:gd name="connsiteX1" fmla="*/ 121467 w 481467"/>
                <a:gd name="connsiteY1" fmla="*/ 346075 h 346075"/>
                <a:gd name="connsiteX2" fmla="*/ 0 w 481467"/>
                <a:gd name="connsiteY2" fmla="*/ 180000 h 346075"/>
                <a:gd name="connsiteX3" fmla="*/ 180000 w 481467"/>
                <a:gd name="connsiteY3" fmla="*/ 0 h 346075"/>
                <a:gd name="connsiteX0" fmla="*/ 481467 w 481467"/>
                <a:gd name="connsiteY0" fmla="*/ 346075 h 346075"/>
                <a:gd name="connsiteX1" fmla="*/ 0 w 481467"/>
                <a:gd name="connsiteY1" fmla="*/ 180000 h 346075"/>
                <a:gd name="connsiteX2" fmla="*/ 180000 w 481467"/>
                <a:gd name="connsiteY2" fmla="*/ 0 h 346075"/>
                <a:gd name="connsiteX0" fmla="*/ 0 w 180000"/>
                <a:gd name="connsiteY0" fmla="*/ 180000 h 180000"/>
                <a:gd name="connsiteX1" fmla="*/ 180000 w 180000"/>
                <a:gd name="connsiteY1" fmla="*/ 0 h 180000"/>
              </a:gdLst>
              <a:ahLst/>
              <a:cxnLst>
                <a:cxn ang="0">
                  <a:pos x="connsiteX0" y="connsiteY0"/>
                </a:cxn>
                <a:cxn ang="0">
                  <a:pos x="connsiteX1" y="connsiteY1"/>
                </a:cxn>
              </a:cxnLst>
              <a:rect l="l" t="t" r="r" b="b"/>
              <a:pathLst>
                <a:path w="180000" h="180000">
                  <a:moveTo>
                    <a:pt x="0" y="180000"/>
                  </a:moveTo>
                  <a:cubicBezTo>
                    <a:pt x="0" y="80589"/>
                    <a:pt x="80589" y="0"/>
                    <a:pt x="180000" y="0"/>
                  </a:cubicBezTo>
                </a:path>
              </a:pathLst>
            </a:custGeom>
            <a:ln>
              <a:solidFill>
                <a:schemeClr val="accent1"/>
              </a:solidFill>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lgn="ctr"/>
              <a:endParaRPr lang="zh-CN" altLang="en-US"/>
            </a:p>
          </p:txBody>
        </p:sp>
      </p:grpSp>
    </p:spTree>
    <p:extLst>
      <p:ext uri="{BB962C8B-B14F-4D97-AF65-F5344CB8AC3E}">
        <p14:creationId xmlns:p14="http://schemas.microsoft.com/office/powerpoint/2010/main" val="451434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AD868303-06D8-4000-97F7-25D87CA5B3B2}"/>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p>
        </p:txBody>
      </p:sp>
      <p:sp>
        <p:nvSpPr>
          <p:cNvPr id="2" name="文本框 1">
            <a:extLst>
              <a:ext uri="{FF2B5EF4-FFF2-40B4-BE49-F238E27FC236}">
                <a16:creationId xmlns:a16="http://schemas.microsoft.com/office/drawing/2014/main" id="{6F48856F-05F7-460B-A424-BB471C6BB186}"/>
              </a:ext>
            </a:extLst>
          </p:cNvPr>
          <p:cNvSpPr txBox="1"/>
          <p:nvPr/>
        </p:nvSpPr>
        <p:spPr>
          <a:xfrm>
            <a:off x="603250" y="340149"/>
            <a:ext cx="3231654"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改进蒙特卡洛树搜索</a:t>
            </a:r>
          </a:p>
        </p:txBody>
      </p:sp>
      <p:sp>
        <p:nvSpPr>
          <p:cNvPr id="33" name="圆: 空心 32">
            <a:extLst>
              <a:ext uri="{FF2B5EF4-FFF2-40B4-BE49-F238E27FC236}">
                <a16:creationId xmlns:a16="http://schemas.microsoft.com/office/drawing/2014/main" id="{F1468410-E6D4-40AA-816C-9A03DB1019F7}"/>
              </a:ext>
            </a:extLst>
          </p:cNvPr>
          <p:cNvSpPr/>
          <p:nvPr/>
        </p:nvSpPr>
        <p:spPr>
          <a:xfrm>
            <a:off x="4067667" y="469587"/>
            <a:ext cx="190274" cy="190274"/>
          </a:xfrm>
          <a:prstGeom prst="donut">
            <a:avLst>
              <a:gd name="adj" fmla="val 232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3" name="文本框 2">
            <a:extLst>
              <a:ext uri="{FF2B5EF4-FFF2-40B4-BE49-F238E27FC236}">
                <a16:creationId xmlns:a16="http://schemas.microsoft.com/office/drawing/2014/main" id="{DCED2D30-7084-9257-49F5-4A3286B5A427}"/>
              </a:ext>
            </a:extLst>
          </p:cNvPr>
          <p:cNvSpPr txBox="1"/>
          <p:nvPr/>
        </p:nvSpPr>
        <p:spPr>
          <a:xfrm>
            <a:off x="603250" y="1912271"/>
            <a:ext cx="11035094" cy="3693319"/>
          </a:xfrm>
          <a:prstGeom prst="rect">
            <a:avLst/>
          </a:prstGeom>
          <a:noFill/>
        </p:spPr>
        <p:txBody>
          <a:bodyPr wrap="square" rtlCol="0">
            <a:spAutoFit/>
          </a:bodyPr>
          <a:lstStyle/>
          <a:p>
            <a:pPr indent="355600" algn="just"/>
            <a:r>
              <a:rPr lang="zh-CN" altLang="en-US" sz="1800" kern="100" dirty="0">
                <a:effectLst/>
                <a:latin typeface="Times New Roman" panose="02020603050405020304" pitchFamily="18" charset="0"/>
                <a:ea typeface="宋体" panose="02010600030101010101" pitchFamily="2" charset="-122"/>
              </a:rPr>
              <a:t>第一种方法就是在推演中不在随机落子，而是使用一个策略网络预测下一步的选点，而这个策略网络的速度需要足够快，才能在短时间内完成大量推演，称为快策略网络。因此，选择构建的第一个简单的神经网络作为快策略网络。</a:t>
            </a:r>
            <a:endParaRPr lang="en-US" altLang="zh-CN" sz="1800" kern="100" dirty="0">
              <a:effectLst/>
              <a:latin typeface="Times New Roman" panose="02020603050405020304" pitchFamily="18" charset="0"/>
              <a:ea typeface="宋体" panose="02010600030101010101" pitchFamily="2" charset="-122"/>
            </a:endParaRPr>
          </a:p>
          <a:p>
            <a:pPr indent="355600" algn="just"/>
            <a:endParaRPr lang="en-US" altLang="zh-CN" kern="100" dirty="0">
              <a:latin typeface="Times New Roman" panose="02020603050405020304" pitchFamily="18" charset="0"/>
              <a:ea typeface="宋体" panose="02010600030101010101" pitchFamily="2" charset="-122"/>
            </a:endParaRPr>
          </a:p>
          <a:p>
            <a:pPr indent="355600" algn="just"/>
            <a:r>
              <a:rPr lang="zh-CN" altLang="en-US" sz="1800" kern="100" dirty="0">
                <a:effectLst/>
                <a:latin typeface="Times New Roman" panose="02020603050405020304" pitchFamily="18" charset="0"/>
                <a:ea typeface="宋体" panose="02010600030101010101" pitchFamily="2" charset="-122"/>
              </a:rPr>
              <a:t>第二种方法是当到达搜索树的一个叶节点时，不再随机选择一个新节点来扩展，而是向策略网络查询作。策略网络会给出所有候选动作的概率分布，而每个节点都可以跟踪这个概率分布，因此根据策略网络得到的更好的动作可以比其他动作更有机会选中。将这些节点上的概率分布称为先验概率。而这个策略网络准确度要足够高，称为强策略网络，因此将构建的第二个神经网络作为强策略网络。</a:t>
            </a:r>
            <a:endParaRPr lang="en-US" altLang="zh-CN" sz="1800" kern="100" dirty="0">
              <a:effectLst/>
              <a:latin typeface="Times New Roman" panose="02020603050405020304" pitchFamily="18" charset="0"/>
              <a:ea typeface="宋体" panose="02010600030101010101" pitchFamily="2" charset="-122"/>
            </a:endParaRPr>
          </a:p>
          <a:p>
            <a:pPr indent="355600" algn="just"/>
            <a:endParaRPr lang="en-US" altLang="zh-CN" kern="100" dirty="0">
              <a:latin typeface="Times New Roman" panose="02020603050405020304" pitchFamily="18" charset="0"/>
              <a:ea typeface="宋体" panose="02010600030101010101" pitchFamily="2" charset="-122"/>
            </a:endParaRPr>
          </a:p>
          <a:p>
            <a:pPr indent="355600" algn="just"/>
            <a:r>
              <a:rPr lang="zh-CN" altLang="en-US" sz="1800" kern="100" dirty="0">
                <a:effectLst/>
                <a:latin typeface="Times New Roman" panose="02020603050405020304" pitchFamily="18" charset="0"/>
                <a:ea typeface="宋体" panose="02010600030101010101" pitchFamily="2" charset="-122"/>
              </a:rPr>
              <a:t>第三种方法是对搜索树的一个叶节点进行模拟时，不模拟到棋局结束，而是模拟到一定深度后，用价值网络对局面进行价值评估，得到局面的价值来决定是否选择该动作。</a:t>
            </a:r>
          </a:p>
          <a:p>
            <a:pPr indent="355600" algn="just"/>
            <a:endParaRPr lang="zh-CN" altLang="en-US" sz="1800" kern="100" dirty="0">
              <a:effectLst/>
              <a:latin typeface="Times New Roman" panose="02020603050405020304" pitchFamily="18" charset="0"/>
              <a:ea typeface="宋体" panose="02010600030101010101" pitchFamily="2" charset="-122"/>
            </a:endParaRPr>
          </a:p>
          <a:p>
            <a:pPr indent="355600" algn="just"/>
            <a:endParaRPr lang="zh-CN" altLang="en-US"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59702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AD868303-06D8-4000-97F7-25D87CA5B3B2}"/>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p>
        </p:txBody>
      </p:sp>
      <p:sp>
        <p:nvSpPr>
          <p:cNvPr id="2" name="文本框 1">
            <a:extLst>
              <a:ext uri="{FF2B5EF4-FFF2-40B4-BE49-F238E27FC236}">
                <a16:creationId xmlns:a16="http://schemas.microsoft.com/office/drawing/2014/main" id="{6F48856F-05F7-460B-A424-BB471C6BB186}"/>
              </a:ext>
            </a:extLst>
          </p:cNvPr>
          <p:cNvSpPr txBox="1"/>
          <p:nvPr/>
        </p:nvSpPr>
        <p:spPr>
          <a:xfrm>
            <a:off x="603250" y="340149"/>
            <a:ext cx="3231654"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改进蒙特卡洛树搜索</a:t>
            </a:r>
          </a:p>
        </p:txBody>
      </p:sp>
      <p:sp>
        <p:nvSpPr>
          <p:cNvPr id="33" name="圆: 空心 32">
            <a:extLst>
              <a:ext uri="{FF2B5EF4-FFF2-40B4-BE49-F238E27FC236}">
                <a16:creationId xmlns:a16="http://schemas.microsoft.com/office/drawing/2014/main" id="{F1468410-E6D4-40AA-816C-9A03DB1019F7}"/>
              </a:ext>
            </a:extLst>
          </p:cNvPr>
          <p:cNvSpPr/>
          <p:nvPr/>
        </p:nvSpPr>
        <p:spPr>
          <a:xfrm>
            <a:off x="4067667" y="469587"/>
            <a:ext cx="190274" cy="190274"/>
          </a:xfrm>
          <a:prstGeom prst="donut">
            <a:avLst>
              <a:gd name="adj" fmla="val 232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3" name="文本框 2">
            <a:extLst>
              <a:ext uri="{FF2B5EF4-FFF2-40B4-BE49-F238E27FC236}">
                <a16:creationId xmlns:a16="http://schemas.microsoft.com/office/drawing/2014/main" id="{DCED2D30-7084-9257-49F5-4A3286B5A427}"/>
              </a:ext>
            </a:extLst>
          </p:cNvPr>
          <p:cNvSpPr txBox="1"/>
          <p:nvPr/>
        </p:nvSpPr>
        <p:spPr>
          <a:xfrm>
            <a:off x="578453" y="1831248"/>
            <a:ext cx="11035094" cy="3693319"/>
          </a:xfrm>
          <a:prstGeom prst="rect">
            <a:avLst/>
          </a:prstGeom>
          <a:noFill/>
        </p:spPr>
        <p:txBody>
          <a:bodyPr wrap="square" rtlCol="0">
            <a:spAutoFit/>
          </a:bodyPr>
          <a:lstStyle/>
          <a:p>
            <a:pPr indent="355600" algn="just"/>
            <a:r>
              <a:rPr lang="zh-CN" altLang="en-US" sz="1800" kern="100" dirty="0">
                <a:effectLst/>
                <a:latin typeface="Times New Roman" panose="02020603050405020304" pitchFamily="18" charset="0"/>
                <a:ea typeface="宋体" panose="02010600030101010101" pitchFamily="2" charset="-122"/>
              </a:rPr>
              <a:t>根据这三种优化方法，可以构造出优化的蒙特卡洛树，步骤如下：</a:t>
            </a:r>
            <a:endParaRPr lang="en-US" altLang="zh-CN" sz="1800" kern="100" dirty="0">
              <a:effectLst/>
              <a:latin typeface="Times New Roman" panose="02020603050405020304" pitchFamily="18" charset="0"/>
              <a:ea typeface="宋体" panose="02010600030101010101" pitchFamily="2" charset="-122"/>
            </a:endParaRPr>
          </a:p>
          <a:p>
            <a:pPr indent="355600" algn="just"/>
            <a:endParaRPr lang="zh-CN" altLang="en-US" sz="1800" kern="100" dirty="0">
              <a:effectLst/>
              <a:latin typeface="Times New Roman" panose="02020603050405020304" pitchFamily="18" charset="0"/>
              <a:ea typeface="宋体" panose="02010600030101010101" pitchFamily="2" charset="-122"/>
            </a:endParaRPr>
          </a:p>
          <a:p>
            <a:pPr indent="355600" algn="just"/>
            <a:r>
              <a:rPr lang="zh-CN" altLang="en-US" sz="1800" kern="100" dirty="0">
                <a:effectLst/>
                <a:latin typeface="Times New Roman" panose="02020603050405020304" pitchFamily="18" charset="0"/>
                <a:ea typeface="宋体" panose="02010600030101010101" pitchFamily="2" charset="-122"/>
              </a:rPr>
              <a:t> </a:t>
            </a:r>
            <a:r>
              <a:rPr lang="en-US" altLang="zh-CN" sz="1800" kern="100" dirty="0">
                <a:effectLst/>
                <a:latin typeface="Times New Roman" panose="02020603050405020304" pitchFamily="18" charset="0"/>
                <a:ea typeface="宋体" panose="02010600030101010101" pitchFamily="2" charset="-122"/>
              </a:rPr>
              <a:t>·</a:t>
            </a:r>
            <a:r>
              <a:rPr lang="zh-CN" altLang="en-US" sz="1800" kern="100" dirty="0">
                <a:effectLst/>
                <a:latin typeface="Times New Roman" panose="02020603050405020304" pitchFamily="18" charset="0"/>
                <a:ea typeface="宋体" panose="02010600030101010101" pitchFamily="2" charset="-122"/>
              </a:rPr>
              <a:t>在选择动作前，在游戏树上进行</a:t>
            </a:r>
            <a:r>
              <a:rPr lang="en-US" altLang="zh-CN" sz="1800" kern="100" dirty="0">
                <a:effectLst/>
                <a:latin typeface="Times New Roman" panose="02020603050405020304" pitchFamily="18" charset="0"/>
                <a:ea typeface="宋体" panose="02010600030101010101" pitchFamily="2" charset="-122"/>
              </a:rPr>
              <a:t>N</a:t>
            </a:r>
            <a:r>
              <a:rPr lang="zh-CN" altLang="en-US" sz="1800" kern="100" dirty="0">
                <a:effectLst/>
                <a:latin typeface="Times New Roman" panose="02020603050405020304" pitchFamily="18" charset="0"/>
                <a:ea typeface="宋体" panose="02010600030101010101" pitchFamily="2" charset="-122"/>
              </a:rPr>
              <a:t>次模拟</a:t>
            </a:r>
          </a:p>
          <a:p>
            <a:pPr indent="355600" algn="just"/>
            <a:r>
              <a:rPr lang="zh-CN" altLang="en-US" sz="1800" kern="100" dirty="0">
                <a:effectLst/>
                <a:latin typeface="Times New Roman" panose="02020603050405020304" pitchFamily="18" charset="0"/>
                <a:ea typeface="宋体" panose="02010600030101010101" pitchFamily="2" charset="-122"/>
              </a:rPr>
              <a:t> </a:t>
            </a:r>
            <a:r>
              <a:rPr lang="en-US" altLang="zh-CN" sz="1800" kern="100" dirty="0">
                <a:effectLst/>
                <a:latin typeface="Times New Roman" panose="02020603050405020304" pitchFamily="18" charset="0"/>
                <a:ea typeface="宋体" panose="02010600030101010101" pitchFamily="2" charset="-122"/>
              </a:rPr>
              <a:t>·</a:t>
            </a:r>
            <a:r>
              <a:rPr lang="zh-CN" altLang="en-US" sz="1800" kern="100" dirty="0">
                <a:effectLst/>
                <a:latin typeface="Times New Roman" panose="02020603050405020304" pitchFamily="18" charset="0"/>
                <a:ea typeface="宋体" panose="02010600030101010101" pitchFamily="2" charset="-122"/>
              </a:rPr>
              <a:t>每次模拟一直进行前瞻搜索，直到到达指定深度</a:t>
            </a:r>
            <a:endParaRPr lang="en-US" altLang="zh-CN" sz="1800" kern="100" dirty="0">
              <a:effectLst/>
              <a:latin typeface="Times New Roman" panose="02020603050405020304" pitchFamily="18" charset="0"/>
              <a:ea typeface="宋体" panose="02010600030101010101" pitchFamily="2" charset="-122"/>
            </a:endParaRPr>
          </a:p>
          <a:p>
            <a:pPr indent="355600" algn="just"/>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Times New Roman" panose="02020603050405020304" pitchFamily="18" charset="0"/>
                <a:ea typeface="宋体" panose="02010600030101010101" pitchFamily="2" charset="-122"/>
              </a:rPr>
              <a:t>如果一个节点没有子节点，参考强策略网络提供的先验概率，为每个合法的动作添加新的子节点，以扩  </a:t>
            </a:r>
            <a:endParaRPr lang="en-US" altLang="zh-CN" sz="1800" kern="100" dirty="0">
              <a:effectLst/>
              <a:latin typeface="Times New Roman" panose="02020603050405020304" pitchFamily="18" charset="0"/>
              <a:ea typeface="宋体" panose="02010600030101010101" pitchFamily="2" charset="-122"/>
            </a:endParaRPr>
          </a:p>
          <a:p>
            <a:pPr indent="355600" algn="just"/>
            <a:r>
              <a:rPr lang="en-US" altLang="zh-CN" kern="100" dirty="0">
                <a:latin typeface="Times New Roman" panose="02020603050405020304" pitchFamily="18" charset="0"/>
                <a:ea typeface="宋体" panose="02010600030101010101" pitchFamily="2" charset="-122"/>
              </a:rPr>
              <a:t>   </a:t>
            </a:r>
            <a:r>
              <a:rPr lang="zh-CN" altLang="en-US" sz="1800" kern="100" dirty="0">
                <a:effectLst/>
                <a:latin typeface="Times New Roman" panose="02020603050405020304" pitchFamily="18" charset="0"/>
                <a:ea typeface="宋体" panose="02010600030101010101" pitchFamily="2" charset="-122"/>
              </a:rPr>
              <a:t>展搜索树</a:t>
            </a:r>
          </a:p>
          <a:p>
            <a:pPr indent="355600" algn="just"/>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Times New Roman" panose="02020603050405020304" pitchFamily="18" charset="0"/>
                <a:ea typeface="宋体" panose="02010600030101010101" pitchFamily="2" charset="-122"/>
              </a:rPr>
              <a:t>如果节点有子节点，则选择能够最大化价值的动作</a:t>
            </a:r>
          </a:p>
          <a:p>
            <a:pPr indent="355600" algn="just"/>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Times New Roman" panose="02020603050405020304" pitchFamily="18" charset="0"/>
                <a:ea typeface="宋体" panose="02010600030101010101" pitchFamily="2" charset="-122"/>
              </a:rPr>
              <a:t>在棋盘上模拟本次选择的子节点</a:t>
            </a:r>
          </a:p>
          <a:p>
            <a:pPr indent="355600" algn="just"/>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Times New Roman" panose="02020603050405020304" pitchFamily="18" charset="0"/>
                <a:ea typeface="宋体" panose="02010600030101010101" pitchFamily="2" charset="-122"/>
              </a:rPr>
              <a:t>当到达指定深度时，从价值函数获得价值函数，与策略推演的输出值进行综合平均，计算这个节点的评</a:t>
            </a:r>
            <a:endParaRPr lang="en-US" altLang="zh-CN" sz="1800" kern="100" dirty="0">
              <a:effectLst/>
              <a:latin typeface="Times New Roman" panose="02020603050405020304" pitchFamily="18" charset="0"/>
              <a:ea typeface="宋体" panose="02010600030101010101" pitchFamily="2" charset="-122"/>
            </a:endParaRPr>
          </a:p>
          <a:p>
            <a:pPr indent="355600" algn="just"/>
            <a:r>
              <a:rPr lang="en-US" altLang="zh-CN" kern="100" dirty="0">
                <a:latin typeface="Times New Roman" panose="02020603050405020304" pitchFamily="18" charset="0"/>
                <a:ea typeface="宋体" panose="02010600030101010101" pitchFamily="2" charset="-122"/>
              </a:rPr>
              <a:t>  </a:t>
            </a:r>
            <a:r>
              <a:rPr lang="zh-CN" altLang="en-US" sz="1800" kern="100" dirty="0">
                <a:effectLst/>
                <a:latin typeface="Times New Roman" panose="02020603050405020304" pitchFamily="18" charset="0"/>
                <a:ea typeface="宋体" panose="02010600030101010101" pitchFamily="2" charset="-122"/>
              </a:rPr>
              <a:t>估值</a:t>
            </a:r>
          </a:p>
          <a:p>
            <a:pPr indent="355600" algn="just"/>
            <a:r>
              <a:rPr lang="en-US" altLang="zh-CN" sz="1800" kern="100" dirty="0">
                <a:effectLst/>
                <a:latin typeface="Times New Roman" panose="02020603050405020304" pitchFamily="18" charset="0"/>
                <a:ea typeface="宋体" panose="02010600030101010101" pitchFamily="2" charset="-122"/>
              </a:rPr>
              <a:t>·</a:t>
            </a:r>
            <a:r>
              <a:rPr lang="zh-CN" altLang="en-US" sz="1800" kern="100" dirty="0">
                <a:effectLst/>
                <a:latin typeface="Times New Roman" panose="02020603050405020304" pitchFamily="18" charset="0"/>
                <a:ea typeface="宋体" panose="02010600030101010101" pitchFamily="2" charset="-122"/>
              </a:rPr>
              <a:t>根据模拟中涉及的叶节点更新所有节点</a:t>
            </a:r>
          </a:p>
          <a:p>
            <a:pPr indent="355600" algn="just"/>
            <a:endParaRPr lang="zh-CN" altLang="en-US" sz="1800" kern="100" dirty="0">
              <a:effectLst/>
              <a:latin typeface="Times New Roman" panose="02020603050405020304" pitchFamily="18" charset="0"/>
              <a:ea typeface="宋体" panose="02010600030101010101" pitchFamily="2" charset="-122"/>
            </a:endParaRPr>
          </a:p>
          <a:p>
            <a:pPr indent="355600" algn="just"/>
            <a:endParaRPr lang="zh-CN" altLang="en-US"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98336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AD868303-06D8-4000-97F7-25D87CA5B3B2}"/>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p>
        </p:txBody>
      </p:sp>
      <p:sp>
        <p:nvSpPr>
          <p:cNvPr id="2" name="文本框 1">
            <a:extLst>
              <a:ext uri="{FF2B5EF4-FFF2-40B4-BE49-F238E27FC236}">
                <a16:creationId xmlns:a16="http://schemas.microsoft.com/office/drawing/2014/main" id="{6F48856F-05F7-460B-A424-BB471C6BB186}"/>
              </a:ext>
            </a:extLst>
          </p:cNvPr>
          <p:cNvSpPr txBox="1"/>
          <p:nvPr/>
        </p:nvSpPr>
        <p:spPr>
          <a:xfrm>
            <a:off x="603250" y="340149"/>
            <a:ext cx="3231654"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改进蒙特卡洛树搜索</a:t>
            </a:r>
          </a:p>
        </p:txBody>
      </p:sp>
      <p:sp>
        <p:nvSpPr>
          <p:cNvPr id="33" name="圆: 空心 32">
            <a:extLst>
              <a:ext uri="{FF2B5EF4-FFF2-40B4-BE49-F238E27FC236}">
                <a16:creationId xmlns:a16="http://schemas.microsoft.com/office/drawing/2014/main" id="{F1468410-E6D4-40AA-816C-9A03DB1019F7}"/>
              </a:ext>
            </a:extLst>
          </p:cNvPr>
          <p:cNvSpPr/>
          <p:nvPr/>
        </p:nvSpPr>
        <p:spPr>
          <a:xfrm>
            <a:off x="4067667" y="469587"/>
            <a:ext cx="190274" cy="190274"/>
          </a:xfrm>
          <a:prstGeom prst="donut">
            <a:avLst>
              <a:gd name="adj" fmla="val 232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pic>
        <p:nvPicPr>
          <p:cNvPr id="5" name="图片 4">
            <a:extLst>
              <a:ext uri="{FF2B5EF4-FFF2-40B4-BE49-F238E27FC236}">
                <a16:creationId xmlns:a16="http://schemas.microsoft.com/office/drawing/2014/main" id="{55D35E66-81B2-E54D-A127-25ED486A2623}"/>
              </a:ext>
            </a:extLst>
          </p:cNvPr>
          <p:cNvPicPr>
            <a:picLocks noChangeAspect="1"/>
          </p:cNvPicPr>
          <p:nvPr/>
        </p:nvPicPr>
        <p:blipFill>
          <a:blip r:embed="rId2"/>
          <a:stretch>
            <a:fillRect/>
          </a:stretch>
        </p:blipFill>
        <p:spPr>
          <a:xfrm>
            <a:off x="3359730" y="973679"/>
            <a:ext cx="5151923" cy="5544172"/>
          </a:xfrm>
          <a:prstGeom prst="rect">
            <a:avLst/>
          </a:prstGeom>
        </p:spPr>
      </p:pic>
    </p:spTree>
    <p:extLst>
      <p:ext uri="{BB962C8B-B14F-4D97-AF65-F5344CB8AC3E}">
        <p14:creationId xmlns:p14="http://schemas.microsoft.com/office/powerpoint/2010/main" val="812832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F18BC8D0-8451-47D7-904C-4F1E1EF249C1}"/>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p>
        </p:txBody>
      </p:sp>
      <p:sp>
        <p:nvSpPr>
          <p:cNvPr id="23" name="椭圆 22">
            <a:extLst>
              <a:ext uri="{FF2B5EF4-FFF2-40B4-BE49-F238E27FC236}">
                <a16:creationId xmlns:a16="http://schemas.microsoft.com/office/drawing/2014/main" id="{649BDD39-55C8-47B4-80D4-66434903790D}"/>
              </a:ext>
            </a:extLst>
          </p:cNvPr>
          <p:cNvSpPr/>
          <p:nvPr/>
        </p:nvSpPr>
        <p:spPr>
          <a:xfrm>
            <a:off x="4309988" y="2398707"/>
            <a:ext cx="6164356" cy="6164356"/>
          </a:xfrm>
          <a:prstGeom prst="ellipse">
            <a:avLst/>
          </a:prstGeom>
          <a:gradFill flip="none" rotWithShape="1">
            <a:gsLst>
              <a:gs pos="0">
                <a:schemeClr val="accent1">
                  <a:alpha val="55000"/>
                </a:schemeClr>
              </a:gs>
              <a:gs pos="100000">
                <a:schemeClr val="accent1">
                  <a:lumMod val="20000"/>
                  <a:lumOff val="80000"/>
                  <a:alpha val="25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4" name="椭圆 23">
            <a:extLst>
              <a:ext uri="{FF2B5EF4-FFF2-40B4-BE49-F238E27FC236}">
                <a16:creationId xmlns:a16="http://schemas.microsoft.com/office/drawing/2014/main" id="{533FEADB-5228-4286-93BD-CB185194948C}"/>
              </a:ext>
            </a:extLst>
          </p:cNvPr>
          <p:cNvSpPr/>
          <p:nvPr/>
        </p:nvSpPr>
        <p:spPr>
          <a:xfrm>
            <a:off x="7170057" y="-1972802"/>
            <a:ext cx="5215604" cy="5215604"/>
          </a:xfrm>
          <a:prstGeom prst="ellipse">
            <a:avLst/>
          </a:prstGeom>
          <a:gradFill flip="none" rotWithShape="1">
            <a:gsLst>
              <a:gs pos="0">
                <a:schemeClr val="accent1">
                  <a:alpha val="55000"/>
                </a:schemeClr>
              </a:gs>
              <a:gs pos="100000">
                <a:schemeClr val="accent1">
                  <a:lumMod val="20000"/>
                  <a:lumOff val="80000"/>
                  <a:alpha val="43000"/>
                </a:schemeClr>
              </a:gs>
            </a:gsLst>
            <a:lin ang="18900000" scaled="1"/>
            <a:tileRect/>
          </a:gradFill>
          <a:ln>
            <a:noFill/>
          </a:ln>
          <a:effectLst>
            <a:softEdge rad="12573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5" name="椭圆 24">
            <a:extLst>
              <a:ext uri="{FF2B5EF4-FFF2-40B4-BE49-F238E27FC236}">
                <a16:creationId xmlns:a16="http://schemas.microsoft.com/office/drawing/2014/main" id="{4D829E62-3F61-42E3-9B41-F5BA6BD55A85}"/>
              </a:ext>
            </a:extLst>
          </p:cNvPr>
          <p:cNvSpPr/>
          <p:nvPr/>
        </p:nvSpPr>
        <p:spPr>
          <a:xfrm>
            <a:off x="7408842" y="375530"/>
            <a:ext cx="6349120" cy="6349120"/>
          </a:xfrm>
          <a:prstGeom prst="ellipse">
            <a:avLst/>
          </a:prstGeom>
          <a:gradFill flip="none" rotWithShape="1">
            <a:gsLst>
              <a:gs pos="0">
                <a:schemeClr val="accent2">
                  <a:alpha val="76000"/>
                </a:schemeClr>
              </a:gs>
              <a:gs pos="100000">
                <a:schemeClr val="accent2">
                  <a:lumMod val="20000"/>
                  <a:lumOff val="80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sp>
        <p:nvSpPr>
          <p:cNvPr id="26" name="椭圆 25">
            <a:extLst>
              <a:ext uri="{FF2B5EF4-FFF2-40B4-BE49-F238E27FC236}">
                <a16:creationId xmlns:a16="http://schemas.microsoft.com/office/drawing/2014/main" id="{6614727A-F5F0-4DC7-8065-0413C5D2BF5E}"/>
              </a:ext>
            </a:extLst>
          </p:cNvPr>
          <p:cNvSpPr/>
          <p:nvPr/>
        </p:nvSpPr>
        <p:spPr>
          <a:xfrm>
            <a:off x="-2024001" y="-3080221"/>
            <a:ext cx="7262118" cy="7262118"/>
          </a:xfrm>
          <a:prstGeom prst="ellipse">
            <a:avLst/>
          </a:prstGeom>
          <a:gradFill flip="none" rotWithShape="1">
            <a:gsLst>
              <a:gs pos="0">
                <a:schemeClr val="accent4"/>
              </a:gs>
              <a:gs pos="100000">
                <a:schemeClr val="accent4">
                  <a:lumMod val="20000"/>
                  <a:lumOff val="80000"/>
                  <a:alpha val="37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32" name="组合 31">
            <a:extLst>
              <a:ext uri="{FF2B5EF4-FFF2-40B4-BE49-F238E27FC236}">
                <a16:creationId xmlns:a16="http://schemas.microsoft.com/office/drawing/2014/main" id="{24DBD199-8EC4-4FC4-AFF7-F63FC5BEB9FC}"/>
              </a:ext>
            </a:extLst>
          </p:cNvPr>
          <p:cNvGrpSpPr/>
          <p:nvPr/>
        </p:nvGrpSpPr>
        <p:grpSpPr>
          <a:xfrm>
            <a:off x="4150179" y="611542"/>
            <a:ext cx="3891643" cy="8008717"/>
            <a:chOff x="1221965" y="3799606"/>
            <a:chExt cx="2096607" cy="4314664"/>
          </a:xfrm>
        </p:grpSpPr>
        <p:sp>
          <p:nvSpPr>
            <p:cNvPr id="33" name="任意多边形: 形状 32">
              <a:extLst>
                <a:ext uri="{FF2B5EF4-FFF2-40B4-BE49-F238E27FC236}">
                  <a16:creationId xmlns:a16="http://schemas.microsoft.com/office/drawing/2014/main" id="{8868F615-B628-4B0E-A5FC-CB7B183C149E}"/>
                </a:ext>
              </a:extLst>
            </p:cNvPr>
            <p:cNvSpPr/>
            <p:nvPr/>
          </p:nvSpPr>
          <p:spPr>
            <a:xfrm>
              <a:off x="1221965" y="3799606"/>
              <a:ext cx="2096607" cy="4314664"/>
            </a:xfrm>
            <a:custGeom>
              <a:avLst/>
              <a:gdLst>
                <a:gd name="connsiteX0" fmla="*/ 1562100 w 1562100"/>
                <a:gd name="connsiteY0" fmla="*/ 224790 h 3214687"/>
                <a:gd name="connsiteX1" fmla="*/ 1562100 w 1562100"/>
                <a:gd name="connsiteY1" fmla="*/ 2989898 h 3214687"/>
                <a:gd name="connsiteX2" fmla="*/ 1496377 w 1562100"/>
                <a:gd name="connsiteY2" fmla="*/ 3148965 h 3214687"/>
                <a:gd name="connsiteX3" fmla="*/ 1337310 w 1562100"/>
                <a:gd name="connsiteY3" fmla="*/ 3214688 h 3214687"/>
                <a:gd name="connsiteX4" fmla="*/ 224790 w 1562100"/>
                <a:gd name="connsiteY4" fmla="*/ 3214688 h 3214687"/>
                <a:gd name="connsiteX5" fmla="*/ 65723 w 1562100"/>
                <a:gd name="connsiteY5" fmla="*/ 3148965 h 3214687"/>
                <a:gd name="connsiteX6" fmla="*/ 0 w 1562100"/>
                <a:gd name="connsiteY6" fmla="*/ 2989898 h 3214687"/>
                <a:gd name="connsiteX7" fmla="*/ 0 w 1562100"/>
                <a:gd name="connsiteY7" fmla="*/ 224790 h 3214687"/>
                <a:gd name="connsiteX8" fmla="*/ 65723 w 1562100"/>
                <a:gd name="connsiteY8" fmla="*/ 65723 h 3214687"/>
                <a:gd name="connsiteX9" fmla="*/ 224790 w 1562100"/>
                <a:gd name="connsiteY9" fmla="*/ 0 h 3214687"/>
                <a:gd name="connsiteX10" fmla="*/ 1337310 w 1562100"/>
                <a:gd name="connsiteY10" fmla="*/ 0 h 3214687"/>
                <a:gd name="connsiteX11" fmla="*/ 1496377 w 1562100"/>
                <a:gd name="connsiteY11" fmla="*/ 65723 h 3214687"/>
                <a:gd name="connsiteX12" fmla="*/ 1562100 w 1562100"/>
                <a:gd name="connsiteY12" fmla="*/ 224790 h 32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2100" h="3214687">
                  <a:moveTo>
                    <a:pt x="1562100" y="224790"/>
                  </a:moveTo>
                  <a:lnTo>
                    <a:pt x="1562100" y="2989898"/>
                  </a:lnTo>
                  <a:cubicBezTo>
                    <a:pt x="1562100" y="3051810"/>
                    <a:pt x="1536383" y="3108008"/>
                    <a:pt x="1496377" y="3148965"/>
                  </a:cubicBezTo>
                  <a:cubicBezTo>
                    <a:pt x="1455421" y="3189923"/>
                    <a:pt x="1399223" y="3214688"/>
                    <a:pt x="1337310" y="3214688"/>
                  </a:cubicBezTo>
                  <a:lnTo>
                    <a:pt x="224790" y="3214688"/>
                  </a:lnTo>
                  <a:cubicBezTo>
                    <a:pt x="162877" y="3214688"/>
                    <a:pt x="106680" y="3188970"/>
                    <a:pt x="65723" y="3148965"/>
                  </a:cubicBezTo>
                  <a:cubicBezTo>
                    <a:pt x="24765" y="3108008"/>
                    <a:pt x="0" y="3051810"/>
                    <a:pt x="0" y="2989898"/>
                  </a:cubicBezTo>
                  <a:lnTo>
                    <a:pt x="0" y="224790"/>
                  </a:lnTo>
                  <a:cubicBezTo>
                    <a:pt x="0" y="162878"/>
                    <a:pt x="25717" y="106680"/>
                    <a:pt x="65723" y="65723"/>
                  </a:cubicBezTo>
                  <a:cubicBezTo>
                    <a:pt x="106680" y="24765"/>
                    <a:pt x="162877" y="0"/>
                    <a:pt x="224790" y="0"/>
                  </a:cubicBezTo>
                  <a:lnTo>
                    <a:pt x="1337310" y="0"/>
                  </a:lnTo>
                  <a:cubicBezTo>
                    <a:pt x="1399223" y="0"/>
                    <a:pt x="1455421" y="24765"/>
                    <a:pt x="1496377" y="65723"/>
                  </a:cubicBezTo>
                  <a:cubicBezTo>
                    <a:pt x="1537335" y="106680"/>
                    <a:pt x="1562100" y="162878"/>
                    <a:pt x="1562100" y="224790"/>
                  </a:cubicBezTo>
                  <a:close/>
                </a:path>
              </a:pathLst>
            </a:custGeom>
            <a:noFill/>
            <a:ln w="12700" cap="flat">
              <a:solidFill>
                <a:schemeClr val="accent1"/>
              </a:solidFill>
              <a:prstDash val="solid"/>
              <a:miter/>
            </a:ln>
          </p:spPr>
          <p:txBody>
            <a:bodyPr rtlCol="0" anchor="ctr">
              <a:spAutoFit/>
            </a:bodyPr>
            <a:lstStyle/>
            <a:p>
              <a:endParaRPr lang="zh-CN" altLang="en-US"/>
            </a:p>
          </p:txBody>
        </p:sp>
        <p:sp>
          <p:nvSpPr>
            <p:cNvPr id="34" name="任意多边形: 形状 33">
              <a:extLst>
                <a:ext uri="{FF2B5EF4-FFF2-40B4-BE49-F238E27FC236}">
                  <a16:creationId xmlns:a16="http://schemas.microsoft.com/office/drawing/2014/main" id="{7CB9635F-6552-464D-AEF8-45BBC369BFB3}"/>
                </a:ext>
              </a:extLst>
            </p:cNvPr>
            <p:cNvSpPr/>
            <p:nvPr/>
          </p:nvSpPr>
          <p:spPr>
            <a:xfrm>
              <a:off x="1320403" y="3899324"/>
              <a:ext cx="1901009" cy="4113951"/>
            </a:xfrm>
            <a:custGeom>
              <a:avLst/>
              <a:gdLst>
                <a:gd name="connsiteX0" fmla="*/ 139066 w 1416368"/>
                <a:gd name="connsiteY0" fmla="*/ 0 h 3065144"/>
                <a:gd name="connsiteX1" fmla="*/ 291466 w 1416368"/>
                <a:gd name="connsiteY1" fmla="*/ 0 h 3065144"/>
                <a:gd name="connsiteX2" fmla="*/ 307658 w 1416368"/>
                <a:gd name="connsiteY2" fmla="*/ 16192 h 3065144"/>
                <a:gd name="connsiteX3" fmla="*/ 307658 w 1416368"/>
                <a:gd name="connsiteY3" fmla="*/ 23813 h 3065144"/>
                <a:gd name="connsiteX4" fmla="*/ 398145 w 1416368"/>
                <a:gd name="connsiteY4" fmla="*/ 114300 h 3065144"/>
                <a:gd name="connsiteX5" fmla="*/ 1019175 w 1416368"/>
                <a:gd name="connsiteY5" fmla="*/ 114300 h 3065144"/>
                <a:gd name="connsiteX6" fmla="*/ 1109663 w 1416368"/>
                <a:gd name="connsiteY6" fmla="*/ 23813 h 3065144"/>
                <a:gd name="connsiteX7" fmla="*/ 1109663 w 1416368"/>
                <a:gd name="connsiteY7" fmla="*/ 16192 h 3065144"/>
                <a:gd name="connsiteX8" fmla="*/ 1125856 w 1416368"/>
                <a:gd name="connsiteY8" fmla="*/ 0 h 3065144"/>
                <a:gd name="connsiteX9" fmla="*/ 1277303 w 1416368"/>
                <a:gd name="connsiteY9" fmla="*/ 0 h 3065144"/>
                <a:gd name="connsiteX10" fmla="*/ 1416368 w 1416368"/>
                <a:gd name="connsiteY10" fmla="*/ 139065 h 3065144"/>
                <a:gd name="connsiteX11" fmla="*/ 1416368 w 1416368"/>
                <a:gd name="connsiteY11" fmla="*/ 2926080 h 3065144"/>
                <a:gd name="connsiteX12" fmla="*/ 1277303 w 1416368"/>
                <a:gd name="connsiteY12" fmla="*/ 3065145 h 3065144"/>
                <a:gd name="connsiteX13" fmla="*/ 139066 w 1416368"/>
                <a:gd name="connsiteY13" fmla="*/ 3065145 h 3065144"/>
                <a:gd name="connsiteX14" fmla="*/ 0 w 1416368"/>
                <a:gd name="connsiteY14" fmla="*/ 2926080 h 3065144"/>
                <a:gd name="connsiteX15" fmla="*/ 0 w 1416368"/>
                <a:gd name="connsiteY15" fmla="*/ 139065 h 3065144"/>
                <a:gd name="connsiteX16" fmla="*/ 139066 w 1416368"/>
                <a:gd name="connsiteY16" fmla="*/ 0 h 306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6368" h="3065144">
                  <a:moveTo>
                    <a:pt x="139066" y="0"/>
                  </a:moveTo>
                  <a:lnTo>
                    <a:pt x="291466" y="0"/>
                  </a:lnTo>
                  <a:cubicBezTo>
                    <a:pt x="300038" y="0"/>
                    <a:pt x="307658" y="6667"/>
                    <a:pt x="307658" y="16192"/>
                  </a:cubicBezTo>
                  <a:lnTo>
                    <a:pt x="307658" y="23813"/>
                  </a:lnTo>
                  <a:cubicBezTo>
                    <a:pt x="307658" y="73343"/>
                    <a:pt x="348616" y="114300"/>
                    <a:pt x="398145" y="114300"/>
                  </a:cubicBezTo>
                  <a:lnTo>
                    <a:pt x="1019175" y="114300"/>
                  </a:lnTo>
                  <a:cubicBezTo>
                    <a:pt x="1068706" y="114300"/>
                    <a:pt x="1109663" y="73343"/>
                    <a:pt x="1109663" y="23813"/>
                  </a:cubicBezTo>
                  <a:lnTo>
                    <a:pt x="1109663" y="16192"/>
                  </a:lnTo>
                  <a:cubicBezTo>
                    <a:pt x="1109663" y="7620"/>
                    <a:pt x="1116331" y="0"/>
                    <a:pt x="1125856" y="0"/>
                  </a:cubicBezTo>
                  <a:lnTo>
                    <a:pt x="1277303" y="0"/>
                  </a:lnTo>
                  <a:cubicBezTo>
                    <a:pt x="1353503" y="0"/>
                    <a:pt x="1416368" y="62865"/>
                    <a:pt x="1416368" y="139065"/>
                  </a:cubicBezTo>
                  <a:lnTo>
                    <a:pt x="1416368" y="2926080"/>
                  </a:lnTo>
                  <a:cubicBezTo>
                    <a:pt x="1416368" y="3002280"/>
                    <a:pt x="1353503" y="3065145"/>
                    <a:pt x="1277303" y="3065145"/>
                  </a:cubicBezTo>
                  <a:lnTo>
                    <a:pt x="139066" y="3065145"/>
                  </a:lnTo>
                  <a:cubicBezTo>
                    <a:pt x="61913" y="3065145"/>
                    <a:pt x="0" y="3002280"/>
                    <a:pt x="0" y="2926080"/>
                  </a:cubicBezTo>
                  <a:lnTo>
                    <a:pt x="0" y="139065"/>
                  </a:lnTo>
                  <a:cubicBezTo>
                    <a:pt x="0" y="62865"/>
                    <a:pt x="62866" y="0"/>
                    <a:pt x="139066" y="0"/>
                  </a:cubicBezTo>
                  <a:close/>
                </a:path>
              </a:pathLst>
            </a:custGeom>
            <a:gradFill flip="none" rotWithShape="1">
              <a:gsLst>
                <a:gs pos="0">
                  <a:schemeClr val="accent5">
                    <a:lumMod val="30000"/>
                    <a:lumOff val="70000"/>
                  </a:schemeClr>
                </a:gs>
                <a:gs pos="100000">
                  <a:schemeClr val="accent6">
                    <a:lumMod val="30000"/>
                    <a:lumOff val="70000"/>
                  </a:schemeClr>
                </a:gs>
              </a:gsLst>
              <a:lin ang="2700000" scaled="1"/>
              <a:tileRect/>
            </a:gra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solidFill>
                  <a:schemeClr val="lt1"/>
                </a:solidFill>
              </a:endParaRPr>
            </a:p>
          </p:txBody>
        </p:sp>
      </p:grpSp>
      <p:sp>
        <p:nvSpPr>
          <p:cNvPr id="45" name="文本框 44">
            <a:extLst>
              <a:ext uri="{FF2B5EF4-FFF2-40B4-BE49-F238E27FC236}">
                <a16:creationId xmlns:a16="http://schemas.microsoft.com/office/drawing/2014/main" id="{A5155EF4-DE6C-4BC6-BAD3-A2CD86959BEF}"/>
              </a:ext>
            </a:extLst>
          </p:cNvPr>
          <p:cNvSpPr txBox="1"/>
          <p:nvPr/>
        </p:nvSpPr>
        <p:spPr>
          <a:xfrm>
            <a:off x="4548820" y="2320766"/>
            <a:ext cx="3065526" cy="598703"/>
          </a:xfrm>
          <a:custGeom>
            <a:avLst/>
            <a:gdLst/>
            <a:ahLst/>
            <a:cxnLst/>
            <a:rect l="l" t="t" r="r" b="b"/>
            <a:pathLst>
              <a:path w="3065526" h="598703">
                <a:moveTo>
                  <a:pt x="1263244" y="85725"/>
                </a:moveTo>
                <a:lnTo>
                  <a:pt x="1178891" y="351129"/>
                </a:lnTo>
                <a:lnTo>
                  <a:pt x="1346912" y="351129"/>
                </a:lnTo>
                <a:close/>
                <a:moveTo>
                  <a:pt x="2163090" y="8915"/>
                </a:moveTo>
                <a:lnTo>
                  <a:pt x="2252244" y="8915"/>
                </a:lnTo>
                <a:lnTo>
                  <a:pt x="2252244" y="272262"/>
                </a:lnTo>
                <a:lnTo>
                  <a:pt x="2472385" y="8915"/>
                </a:lnTo>
                <a:lnTo>
                  <a:pt x="2580056" y="8915"/>
                </a:lnTo>
                <a:lnTo>
                  <a:pt x="2341398" y="283235"/>
                </a:lnTo>
                <a:lnTo>
                  <a:pt x="2602687" y="589102"/>
                </a:lnTo>
                <a:lnTo>
                  <a:pt x="2492274" y="589102"/>
                </a:lnTo>
                <a:lnTo>
                  <a:pt x="2252244" y="296951"/>
                </a:lnTo>
                <a:lnTo>
                  <a:pt x="2252244" y="589102"/>
                </a:lnTo>
                <a:lnTo>
                  <a:pt x="2163090" y="589102"/>
                </a:lnTo>
                <a:close/>
                <a:moveTo>
                  <a:pt x="1591590" y="8915"/>
                </a:moveTo>
                <a:lnTo>
                  <a:pt x="1686230" y="8915"/>
                </a:lnTo>
                <a:lnTo>
                  <a:pt x="1962608" y="426567"/>
                </a:lnTo>
                <a:lnTo>
                  <a:pt x="1962608" y="8915"/>
                </a:lnTo>
                <a:lnTo>
                  <a:pt x="2042846" y="8915"/>
                </a:lnTo>
                <a:lnTo>
                  <a:pt x="2042846" y="589102"/>
                </a:lnTo>
                <a:lnTo>
                  <a:pt x="1964665" y="589102"/>
                </a:lnTo>
                <a:lnTo>
                  <a:pt x="1671828" y="146761"/>
                </a:lnTo>
                <a:lnTo>
                  <a:pt x="1671828" y="589102"/>
                </a:lnTo>
                <a:lnTo>
                  <a:pt x="1591590" y="589102"/>
                </a:lnTo>
                <a:close/>
                <a:moveTo>
                  <a:pt x="1211809" y="8915"/>
                </a:moveTo>
                <a:lnTo>
                  <a:pt x="1318794" y="8915"/>
                </a:lnTo>
                <a:lnTo>
                  <a:pt x="1519047" y="589102"/>
                </a:lnTo>
                <a:lnTo>
                  <a:pt x="1422350" y="589102"/>
                </a:lnTo>
                <a:lnTo>
                  <a:pt x="1370915" y="427253"/>
                </a:lnTo>
                <a:lnTo>
                  <a:pt x="1154888" y="427253"/>
                </a:lnTo>
                <a:lnTo>
                  <a:pt x="1103453" y="589102"/>
                </a:lnTo>
                <a:lnTo>
                  <a:pt x="1012241" y="589102"/>
                </a:lnTo>
                <a:close/>
                <a:moveTo>
                  <a:pt x="486690" y="8915"/>
                </a:moveTo>
                <a:lnTo>
                  <a:pt x="575844" y="8915"/>
                </a:lnTo>
                <a:lnTo>
                  <a:pt x="575844" y="246888"/>
                </a:lnTo>
                <a:lnTo>
                  <a:pt x="850850" y="246888"/>
                </a:lnTo>
                <a:lnTo>
                  <a:pt x="850850" y="8915"/>
                </a:lnTo>
                <a:lnTo>
                  <a:pt x="940004" y="8915"/>
                </a:lnTo>
                <a:lnTo>
                  <a:pt x="940004" y="589102"/>
                </a:lnTo>
                <a:lnTo>
                  <a:pt x="850850" y="589102"/>
                </a:lnTo>
                <a:lnTo>
                  <a:pt x="850850" y="323011"/>
                </a:lnTo>
                <a:lnTo>
                  <a:pt x="575844" y="323011"/>
                </a:lnTo>
                <a:lnTo>
                  <a:pt x="575844" y="589102"/>
                </a:lnTo>
                <a:lnTo>
                  <a:pt x="486690" y="589102"/>
                </a:lnTo>
                <a:close/>
                <a:moveTo>
                  <a:pt x="0" y="8915"/>
                </a:moveTo>
                <a:lnTo>
                  <a:pt x="395021" y="8915"/>
                </a:lnTo>
                <a:lnTo>
                  <a:pt x="395021" y="85039"/>
                </a:lnTo>
                <a:lnTo>
                  <a:pt x="242774" y="85039"/>
                </a:lnTo>
                <a:lnTo>
                  <a:pt x="242774" y="589102"/>
                </a:lnTo>
                <a:lnTo>
                  <a:pt x="152934" y="589102"/>
                </a:lnTo>
                <a:lnTo>
                  <a:pt x="152934" y="85039"/>
                </a:lnTo>
                <a:lnTo>
                  <a:pt x="0" y="85039"/>
                </a:lnTo>
                <a:close/>
                <a:moveTo>
                  <a:pt x="2868016" y="0"/>
                </a:moveTo>
                <a:cubicBezTo>
                  <a:pt x="2916479" y="0"/>
                  <a:pt x="2956598" y="9944"/>
                  <a:pt x="2988374" y="29832"/>
                </a:cubicBezTo>
                <a:cubicBezTo>
                  <a:pt x="3020149" y="49720"/>
                  <a:pt x="3042209" y="78181"/>
                  <a:pt x="3054553" y="115214"/>
                </a:cubicBezTo>
                <a:lnTo>
                  <a:pt x="2982544" y="148818"/>
                </a:lnTo>
                <a:cubicBezTo>
                  <a:pt x="2973858" y="125958"/>
                  <a:pt x="2960942" y="108242"/>
                  <a:pt x="2943797" y="95669"/>
                </a:cubicBezTo>
                <a:cubicBezTo>
                  <a:pt x="2926652" y="83096"/>
                  <a:pt x="2902077" y="76809"/>
                  <a:pt x="2870073" y="76809"/>
                </a:cubicBezTo>
                <a:cubicBezTo>
                  <a:pt x="2835326" y="76809"/>
                  <a:pt x="2809266" y="83781"/>
                  <a:pt x="2791892" y="97726"/>
                </a:cubicBezTo>
                <a:cubicBezTo>
                  <a:pt x="2774518" y="111671"/>
                  <a:pt x="2765832" y="131673"/>
                  <a:pt x="2765832" y="157734"/>
                </a:cubicBezTo>
                <a:cubicBezTo>
                  <a:pt x="2765832" y="170078"/>
                  <a:pt x="2767775" y="181051"/>
                  <a:pt x="2771661" y="190652"/>
                </a:cubicBezTo>
                <a:cubicBezTo>
                  <a:pt x="2775547" y="200253"/>
                  <a:pt x="2782177" y="208597"/>
                  <a:pt x="2791549" y="215684"/>
                </a:cubicBezTo>
                <a:cubicBezTo>
                  <a:pt x="2800922" y="222770"/>
                  <a:pt x="2813038" y="229057"/>
                  <a:pt x="2827897" y="234543"/>
                </a:cubicBezTo>
                <a:cubicBezTo>
                  <a:pt x="2842756" y="240030"/>
                  <a:pt x="2861158" y="245059"/>
                  <a:pt x="2883103" y="249631"/>
                </a:cubicBezTo>
                <a:cubicBezTo>
                  <a:pt x="2948483" y="261975"/>
                  <a:pt x="2995232" y="282663"/>
                  <a:pt x="3023349" y="311696"/>
                </a:cubicBezTo>
                <a:cubicBezTo>
                  <a:pt x="3051468" y="340728"/>
                  <a:pt x="3065526" y="379476"/>
                  <a:pt x="3065526" y="427939"/>
                </a:cubicBezTo>
                <a:cubicBezTo>
                  <a:pt x="3065526" y="453085"/>
                  <a:pt x="3060611" y="476059"/>
                  <a:pt x="3050782" y="496862"/>
                </a:cubicBezTo>
                <a:cubicBezTo>
                  <a:pt x="3040952" y="517664"/>
                  <a:pt x="3027236" y="535609"/>
                  <a:pt x="3009634" y="550697"/>
                </a:cubicBezTo>
                <a:cubicBezTo>
                  <a:pt x="2992032" y="565785"/>
                  <a:pt x="2970772" y="577557"/>
                  <a:pt x="2945854" y="586016"/>
                </a:cubicBezTo>
                <a:cubicBezTo>
                  <a:pt x="2920937" y="594474"/>
                  <a:pt x="2893391" y="598703"/>
                  <a:pt x="2863215" y="598703"/>
                </a:cubicBezTo>
                <a:cubicBezTo>
                  <a:pt x="2809723" y="598703"/>
                  <a:pt x="2765146" y="587502"/>
                  <a:pt x="2729484" y="565099"/>
                </a:cubicBezTo>
                <a:cubicBezTo>
                  <a:pt x="2693823" y="542696"/>
                  <a:pt x="2669362" y="510463"/>
                  <a:pt x="2656104" y="468401"/>
                </a:cubicBezTo>
                <a:lnTo>
                  <a:pt x="2728799" y="434797"/>
                </a:lnTo>
                <a:cubicBezTo>
                  <a:pt x="2747544" y="492861"/>
                  <a:pt x="2792121" y="521893"/>
                  <a:pt x="2862530" y="521893"/>
                </a:cubicBezTo>
                <a:cubicBezTo>
                  <a:pt x="2900020" y="521893"/>
                  <a:pt x="2928366" y="513892"/>
                  <a:pt x="2947569" y="497890"/>
                </a:cubicBezTo>
                <a:cubicBezTo>
                  <a:pt x="2966771" y="481888"/>
                  <a:pt x="2976372" y="459486"/>
                  <a:pt x="2976372" y="430682"/>
                </a:cubicBezTo>
                <a:cubicBezTo>
                  <a:pt x="2976372" y="416966"/>
                  <a:pt x="2974201" y="404736"/>
                  <a:pt x="2969857" y="393992"/>
                </a:cubicBezTo>
                <a:cubicBezTo>
                  <a:pt x="2965514" y="383247"/>
                  <a:pt x="2958427" y="373646"/>
                  <a:pt x="2948597" y="365188"/>
                </a:cubicBezTo>
                <a:cubicBezTo>
                  <a:pt x="2938767" y="356730"/>
                  <a:pt x="2925623" y="349300"/>
                  <a:pt x="2909164" y="342900"/>
                </a:cubicBezTo>
                <a:cubicBezTo>
                  <a:pt x="2892705" y="336499"/>
                  <a:pt x="2872359" y="330784"/>
                  <a:pt x="2848128" y="325755"/>
                </a:cubicBezTo>
                <a:cubicBezTo>
                  <a:pt x="2788234" y="313867"/>
                  <a:pt x="2744686" y="294436"/>
                  <a:pt x="2717483" y="267462"/>
                </a:cubicBezTo>
                <a:cubicBezTo>
                  <a:pt x="2690279" y="240487"/>
                  <a:pt x="2676678" y="205282"/>
                  <a:pt x="2676678" y="161848"/>
                </a:cubicBezTo>
                <a:cubicBezTo>
                  <a:pt x="2676678" y="138531"/>
                  <a:pt x="2680907" y="116928"/>
                  <a:pt x="2689365" y="97040"/>
                </a:cubicBezTo>
                <a:cubicBezTo>
                  <a:pt x="2697823" y="77152"/>
                  <a:pt x="2710167" y="60007"/>
                  <a:pt x="2726398" y="45605"/>
                </a:cubicBezTo>
                <a:cubicBezTo>
                  <a:pt x="2742629" y="31203"/>
                  <a:pt x="2762631" y="20002"/>
                  <a:pt x="2786406" y="12001"/>
                </a:cubicBezTo>
                <a:cubicBezTo>
                  <a:pt x="2810180" y="4000"/>
                  <a:pt x="2837384" y="0"/>
                  <a:pt x="2868016"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E9E69492-F23D-4AF0-A12F-082881967149}"/>
              </a:ext>
            </a:extLst>
          </p:cNvPr>
          <p:cNvSpPr txBox="1"/>
          <p:nvPr/>
        </p:nvSpPr>
        <p:spPr>
          <a:xfrm>
            <a:off x="4547296" y="3196395"/>
            <a:ext cx="2315414" cy="928345"/>
          </a:xfrm>
          <a:custGeom>
            <a:avLst/>
            <a:gdLst/>
            <a:ahLst/>
            <a:cxnLst/>
            <a:rect l="l" t="t" r="r" b="b"/>
            <a:pathLst>
              <a:path w="2315414" h="928345">
                <a:moveTo>
                  <a:pt x="1872158" y="686943"/>
                </a:moveTo>
                <a:cubicBezTo>
                  <a:pt x="1851432" y="686943"/>
                  <a:pt x="1834744" y="695630"/>
                  <a:pt x="1822095" y="713004"/>
                </a:cubicBezTo>
                <a:cubicBezTo>
                  <a:pt x="1809446" y="730377"/>
                  <a:pt x="1803121" y="753237"/>
                  <a:pt x="1803121" y="781584"/>
                </a:cubicBezTo>
                <a:cubicBezTo>
                  <a:pt x="1803121" y="809930"/>
                  <a:pt x="1809446" y="832714"/>
                  <a:pt x="1822095" y="849935"/>
                </a:cubicBezTo>
                <a:cubicBezTo>
                  <a:pt x="1834744" y="867156"/>
                  <a:pt x="1851432" y="875767"/>
                  <a:pt x="1872158" y="875767"/>
                </a:cubicBezTo>
                <a:cubicBezTo>
                  <a:pt x="1892885" y="875767"/>
                  <a:pt x="1909572" y="867156"/>
                  <a:pt x="1922222" y="849935"/>
                </a:cubicBezTo>
                <a:cubicBezTo>
                  <a:pt x="1934871" y="832714"/>
                  <a:pt x="1941196" y="809930"/>
                  <a:pt x="1941196" y="781584"/>
                </a:cubicBezTo>
                <a:cubicBezTo>
                  <a:pt x="1941196" y="753237"/>
                  <a:pt x="1934871" y="730377"/>
                  <a:pt x="1922222" y="713004"/>
                </a:cubicBezTo>
                <a:cubicBezTo>
                  <a:pt x="1909572" y="695630"/>
                  <a:pt x="1892885" y="686943"/>
                  <a:pt x="1872158" y="686943"/>
                </a:cubicBezTo>
                <a:close/>
                <a:moveTo>
                  <a:pt x="904647" y="686943"/>
                </a:moveTo>
                <a:cubicBezTo>
                  <a:pt x="888188" y="686943"/>
                  <a:pt x="874472" y="692582"/>
                  <a:pt x="863499" y="703860"/>
                </a:cubicBezTo>
                <a:cubicBezTo>
                  <a:pt x="852526" y="715137"/>
                  <a:pt x="845516" y="731139"/>
                  <a:pt x="842468" y="751866"/>
                </a:cubicBezTo>
                <a:lnTo>
                  <a:pt x="965912" y="751866"/>
                </a:lnTo>
                <a:cubicBezTo>
                  <a:pt x="963473" y="730530"/>
                  <a:pt x="957072" y="714375"/>
                  <a:pt x="946709" y="703403"/>
                </a:cubicBezTo>
                <a:cubicBezTo>
                  <a:pt x="936346" y="692430"/>
                  <a:pt x="922325" y="686943"/>
                  <a:pt x="904647" y="686943"/>
                </a:cubicBezTo>
                <a:close/>
                <a:moveTo>
                  <a:pt x="1607668" y="640766"/>
                </a:moveTo>
                <a:lnTo>
                  <a:pt x="1673962" y="640766"/>
                </a:lnTo>
                <a:lnTo>
                  <a:pt x="1673962" y="921944"/>
                </a:lnTo>
                <a:lnTo>
                  <a:pt x="1607668" y="921944"/>
                </a:lnTo>
                <a:close/>
                <a:moveTo>
                  <a:pt x="2219402" y="634365"/>
                </a:moveTo>
                <a:cubicBezTo>
                  <a:pt x="2249272" y="634365"/>
                  <a:pt x="2272741" y="643357"/>
                  <a:pt x="2289810" y="661340"/>
                </a:cubicBezTo>
                <a:cubicBezTo>
                  <a:pt x="2306879" y="679323"/>
                  <a:pt x="2315414" y="704622"/>
                  <a:pt x="2315414" y="737235"/>
                </a:cubicBezTo>
                <a:lnTo>
                  <a:pt x="2315414" y="921944"/>
                </a:lnTo>
                <a:lnTo>
                  <a:pt x="2249120" y="921944"/>
                </a:lnTo>
                <a:lnTo>
                  <a:pt x="2249120" y="747751"/>
                </a:lnTo>
                <a:cubicBezTo>
                  <a:pt x="2249120" y="709346"/>
                  <a:pt x="2230984" y="690144"/>
                  <a:pt x="2194713" y="690144"/>
                </a:cubicBezTo>
                <a:cubicBezTo>
                  <a:pt x="2173986" y="690144"/>
                  <a:pt x="2157756" y="696849"/>
                  <a:pt x="2146021" y="710261"/>
                </a:cubicBezTo>
                <a:cubicBezTo>
                  <a:pt x="2134286" y="723672"/>
                  <a:pt x="2128419" y="742112"/>
                  <a:pt x="2128419" y="765582"/>
                </a:cubicBezTo>
                <a:lnTo>
                  <a:pt x="2128419" y="921944"/>
                </a:lnTo>
                <a:lnTo>
                  <a:pt x="2062125" y="921944"/>
                </a:lnTo>
                <a:lnTo>
                  <a:pt x="2062125" y="705231"/>
                </a:lnTo>
                <a:cubicBezTo>
                  <a:pt x="2062125" y="679019"/>
                  <a:pt x="2061363" y="657530"/>
                  <a:pt x="2059839" y="640766"/>
                </a:cubicBezTo>
                <a:lnTo>
                  <a:pt x="2118818" y="640766"/>
                </a:lnTo>
                <a:cubicBezTo>
                  <a:pt x="2120646" y="652349"/>
                  <a:pt x="2121713" y="666369"/>
                  <a:pt x="2122018" y="682829"/>
                </a:cubicBezTo>
                <a:cubicBezTo>
                  <a:pt x="2142744" y="650520"/>
                  <a:pt x="2175205" y="634365"/>
                  <a:pt x="2219402" y="634365"/>
                </a:cubicBezTo>
                <a:close/>
                <a:moveTo>
                  <a:pt x="1872158" y="634365"/>
                </a:moveTo>
                <a:cubicBezTo>
                  <a:pt x="1898066" y="634365"/>
                  <a:pt x="1921307" y="640538"/>
                  <a:pt x="1941881" y="652882"/>
                </a:cubicBezTo>
                <a:cubicBezTo>
                  <a:pt x="1962455" y="665226"/>
                  <a:pt x="1978610" y="682524"/>
                  <a:pt x="1990344" y="704774"/>
                </a:cubicBezTo>
                <a:cubicBezTo>
                  <a:pt x="2002079" y="727025"/>
                  <a:pt x="2007947" y="752628"/>
                  <a:pt x="2007947" y="781584"/>
                </a:cubicBezTo>
                <a:cubicBezTo>
                  <a:pt x="2007947" y="810540"/>
                  <a:pt x="2002079" y="836143"/>
                  <a:pt x="1990344" y="858393"/>
                </a:cubicBezTo>
                <a:cubicBezTo>
                  <a:pt x="1978610" y="880644"/>
                  <a:pt x="1962455" y="897865"/>
                  <a:pt x="1941881" y="910057"/>
                </a:cubicBezTo>
                <a:cubicBezTo>
                  <a:pt x="1921307" y="922249"/>
                  <a:pt x="1898066" y="928345"/>
                  <a:pt x="1872158" y="928345"/>
                </a:cubicBezTo>
                <a:cubicBezTo>
                  <a:pt x="1846250" y="928345"/>
                  <a:pt x="1822933" y="922249"/>
                  <a:pt x="1802207" y="910057"/>
                </a:cubicBezTo>
                <a:cubicBezTo>
                  <a:pt x="1781480" y="897865"/>
                  <a:pt x="1765326" y="880644"/>
                  <a:pt x="1753743" y="858393"/>
                </a:cubicBezTo>
                <a:cubicBezTo>
                  <a:pt x="1742161" y="836143"/>
                  <a:pt x="1736370" y="810540"/>
                  <a:pt x="1736370" y="781584"/>
                </a:cubicBezTo>
                <a:cubicBezTo>
                  <a:pt x="1736370" y="752628"/>
                  <a:pt x="1742161" y="727025"/>
                  <a:pt x="1753743" y="704774"/>
                </a:cubicBezTo>
                <a:cubicBezTo>
                  <a:pt x="1765326" y="682524"/>
                  <a:pt x="1781480" y="665226"/>
                  <a:pt x="1802207" y="652882"/>
                </a:cubicBezTo>
                <a:cubicBezTo>
                  <a:pt x="1822933" y="640538"/>
                  <a:pt x="1846250" y="634365"/>
                  <a:pt x="1872158" y="634365"/>
                </a:cubicBezTo>
                <a:close/>
                <a:moveTo>
                  <a:pt x="1247852" y="634365"/>
                </a:moveTo>
                <a:cubicBezTo>
                  <a:pt x="1277722" y="634365"/>
                  <a:pt x="1301192" y="643357"/>
                  <a:pt x="1318260" y="661340"/>
                </a:cubicBezTo>
                <a:cubicBezTo>
                  <a:pt x="1335329" y="679323"/>
                  <a:pt x="1343864" y="704622"/>
                  <a:pt x="1343864" y="737235"/>
                </a:cubicBezTo>
                <a:lnTo>
                  <a:pt x="1343864" y="921944"/>
                </a:lnTo>
                <a:lnTo>
                  <a:pt x="1277570" y="921944"/>
                </a:lnTo>
                <a:lnTo>
                  <a:pt x="1277570" y="747751"/>
                </a:lnTo>
                <a:cubicBezTo>
                  <a:pt x="1277570" y="709346"/>
                  <a:pt x="1259434" y="690144"/>
                  <a:pt x="1223163" y="690144"/>
                </a:cubicBezTo>
                <a:cubicBezTo>
                  <a:pt x="1202436" y="690144"/>
                  <a:pt x="1186206" y="696849"/>
                  <a:pt x="1174471" y="710261"/>
                </a:cubicBezTo>
                <a:cubicBezTo>
                  <a:pt x="1162736" y="723672"/>
                  <a:pt x="1156869" y="742112"/>
                  <a:pt x="1156869" y="765582"/>
                </a:cubicBezTo>
                <a:lnTo>
                  <a:pt x="1156869" y="921944"/>
                </a:lnTo>
                <a:lnTo>
                  <a:pt x="1090575" y="921944"/>
                </a:lnTo>
                <a:lnTo>
                  <a:pt x="1090575" y="705231"/>
                </a:lnTo>
                <a:cubicBezTo>
                  <a:pt x="1090575" y="679019"/>
                  <a:pt x="1089813" y="657530"/>
                  <a:pt x="1088289" y="640766"/>
                </a:cubicBezTo>
                <a:lnTo>
                  <a:pt x="1147268" y="640766"/>
                </a:lnTo>
                <a:cubicBezTo>
                  <a:pt x="1149096" y="652349"/>
                  <a:pt x="1150163" y="666369"/>
                  <a:pt x="1150468" y="682829"/>
                </a:cubicBezTo>
                <a:cubicBezTo>
                  <a:pt x="1171194" y="650520"/>
                  <a:pt x="1203656" y="634365"/>
                  <a:pt x="1247852" y="634365"/>
                </a:cubicBezTo>
                <a:close/>
                <a:moveTo>
                  <a:pt x="905104" y="634365"/>
                </a:moveTo>
                <a:cubicBezTo>
                  <a:pt x="931317" y="634365"/>
                  <a:pt x="954101" y="640461"/>
                  <a:pt x="973455" y="652653"/>
                </a:cubicBezTo>
                <a:cubicBezTo>
                  <a:pt x="992810" y="664845"/>
                  <a:pt x="1007669" y="681990"/>
                  <a:pt x="1018032" y="704088"/>
                </a:cubicBezTo>
                <a:cubicBezTo>
                  <a:pt x="1028396" y="726186"/>
                  <a:pt x="1033577" y="752018"/>
                  <a:pt x="1033577" y="781584"/>
                </a:cubicBezTo>
                <a:cubicBezTo>
                  <a:pt x="1033577" y="787985"/>
                  <a:pt x="1033272" y="793928"/>
                  <a:pt x="1032663" y="799415"/>
                </a:cubicBezTo>
                <a:lnTo>
                  <a:pt x="841096" y="799415"/>
                </a:lnTo>
                <a:cubicBezTo>
                  <a:pt x="843230" y="824408"/>
                  <a:pt x="850621" y="843382"/>
                  <a:pt x="863270" y="856336"/>
                </a:cubicBezTo>
                <a:cubicBezTo>
                  <a:pt x="875919" y="869290"/>
                  <a:pt x="892455" y="875767"/>
                  <a:pt x="912876" y="875767"/>
                </a:cubicBezTo>
                <a:cubicBezTo>
                  <a:pt x="928726" y="875767"/>
                  <a:pt x="941299" y="872338"/>
                  <a:pt x="950596" y="865480"/>
                </a:cubicBezTo>
                <a:cubicBezTo>
                  <a:pt x="959892" y="858622"/>
                  <a:pt x="967131" y="848792"/>
                  <a:pt x="972313" y="835991"/>
                </a:cubicBezTo>
                <a:lnTo>
                  <a:pt x="1027176" y="862051"/>
                </a:lnTo>
                <a:cubicBezTo>
                  <a:pt x="1008584" y="906247"/>
                  <a:pt x="970788" y="928345"/>
                  <a:pt x="913791" y="928345"/>
                </a:cubicBezTo>
                <a:cubicBezTo>
                  <a:pt x="885444" y="928345"/>
                  <a:pt x="860756" y="922173"/>
                  <a:pt x="839724" y="909828"/>
                </a:cubicBezTo>
                <a:cubicBezTo>
                  <a:pt x="818693" y="897484"/>
                  <a:pt x="802539" y="880187"/>
                  <a:pt x="791261" y="857936"/>
                </a:cubicBezTo>
                <a:cubicBezTo>
                  <a:pt x="779984" y="835686"/>
                  <a:pt x="774345" y="810235"/>
                  <a:pt x="774345" y="781584"/>
                </a:cubicBezTo>
                <a:cubicBezTo>
                  <a:pt x="774345" y="752933"/>
                  <a:pt x="780060" y="727482"/>
                  <a:pt x="791490" y="705231"/>
                </a:cubicBezTo>
                <a:cubicBezTo>
                  <a:pt x="802920" y="682981"/>
                  <a:pt x="818541" y="665607"/>
                  <a:pt x="838353" y="653111"/>
                </a:cubicBezTo>
                <a:cubicBezTo>
                  <a:pt x="858165" y="640614"/>
                  <a:pt x="880415" y="634365"/>
                  <a:pt x="905104" y="634365"/>
                </a:cubicBezTo>
                <a:close/>
                <a:moveTo>
                  <a:pt x="169164" y="600533"/>
                </a:moveTo>
                <a:lnTo>
                  <a:pt x="120244" y="764667"/>
                </a:lnTo>
                <a:lnTo>
                  <a:pt x="217628" y="764667"/>
                </a:lnTo>
                <a:close/>
                <a:moveTo>
                  <a:pt x="1425474" y="574472"/>
                </a:moveTo>
                <a:lnTo>
                  <a:pt x="1491768" y="574472"/>
                </a:lnTo>
                <a:lnTo>
                  <a:pt x="1491768" y="640766"/>
                </a:lnTo>
                <a:lnTo>
                  <a:pt x="1554861" y="640766"/>
                </a:lnTo>
                <a:lnTo>
                  <a:pt x="1554861" y="693344"/>
                </a:lnTo>
                <a:lnTo>
                  <a:pt x="1491768" y="693344"/>
                </a:lnTo>
                <a:lnTo>
                  <a:pt x="1491768" y="835991"/>
                </a:lnTo>
                <a:cubicBezTo>
                  <a:pt x="1491768" y="860679"/>
                  <a:pt x="1503807" y="873024"/>
                  <a:pt x="1527887" y="873024"/>
                </a:cubicBezTo>
                <a:cubicBezTo>
                  <a:pt x="1537945" y="873024"/>
                  <a:pt x="1546937" y="871805"/>
                  <a:pt x="1554861" y="869366"/>
                </a:cubicBezTo>
                <a:lnTo>
                  <a:pt x="1554861" y="921030"/>
                </a:lnTo>
                <a:cubicBezTo>
                  <a:pt x="1541450" y="925907"/>
                  <a:pt x="1527429" y="928345"/>
                  <a:pt x="1512799" y="928345"/>
                </a:cubicBezTo>
                <a:cubicBezTo>
                  <a:pt x="1485672" y="928345"/>
                  <a:pt x="1464336" y="920420"/>
                  <a:pt x="1448791" y="904571"/>
                </a:cubicBezTo>
                <a:cubicBezTo>
                  <a:pt x="1433246" y="888721"/>
                  <a:pt x="1425474" y="866928"/>
                  <a:pt x="1425474" y="839191"/>
                </a:cubicBezTo>
                <a:lnTo>
                  <a:pt x="1425474" y="693344"/>
                </a:lnTo>
                <a:lnTo>
                  <a:pt x="1387069" y="693344"/>
                </a:lnTo>
                <a:lnTo>
                  <a:pt x="1387069" y="640766"/>
                </a:lnTo>
                <a:lnTo>
                  <a:pt x="1425474" y="640766"/>
                </a:lnTo>
                <a:close/>
                <a:moveTo>
                  <a:pt x="606324" y="574472"/>
                </a:moveTo>
                <a:lnTo>
                  <a:pt x="672618" y="574472"/>
                </a:lnTo>
                <a:lnTo>
                  <a:pt x="672618" y="640766"/>
                </a:lnTo>
                <a:lnTo>
                  <a:pt x="735711" y="640766"/>
                </a:lnTo>
                <a:lnTo>
                  <a:pt x="735711" y="693344"/>
                </a:lnTo>
                <a:lnTo>
                  <a:pt x="672618" y="693344"/>
                </a:lnTo>
                <a:lnTo>
                  <a:pt x="672618" y="835991"/>
                </a:lnTo>
                <a:cubicBezTo>
                  <a:pt x="672618" y="860679"/>
                  <a:pt x="684657" y="873024"/>
                  <a:pt x="708737" y="873024"/>
                </a:cubicBezTo>
                <a:cubicBezTo>
                  <a:pt x="718795" y="873024"/>
                  <a:pt x="727787" y="871805"/>
                  <a:pt x="735711" y="869366"/>
                </a:cubicBezTo>
                <a:lnTo>
                  <a:pt x="735711" y="921030"/>
                </a:lnTo>
                <a:cubicBezTo>
                  <a:pt x="722300" y="925907"/>
                  <a:pt x="708279" y="928345"/>
                  <a:pt x="693649" y="928345"/>
                </a:cubicBezTo>
                <a:cubicBezTo>
                  <a:pt x="666522" y="928345"/>
                  <a:pt x="645186" y="920420"/>
                  <a:pt x="629641" y="904571"/>
                </a:cubicBezTo>
                <a:cubicBezTo>
                  <a:pt x="614096" y="888721"/>
                  <a:pt x="606324" y="866928"/>
                  <a:pt x="606324" y="839191"/>
                </a:cubicBezTo>
                <a:lnTo>
                  <a:pt x="606324" y="693344"/>
                </a:lnTo>
                <a:lnTo>
                  <a:pt x="567919" y="693344"/>
                </a:lnTo>
                <a:lnTo>
                  <a:pt x="567919" y="640766"/>
                </a:lnTo>
                <a:lnTo>
                  <a:pt x="606324" y="640766"/>
                </a:lnTo>
                <a:close/>
                <a:moveTo>
                  <a:pt x="406299" y="574472"/>
                </a:moveTo>
                <a:lnTo>
                  <a:pt x="472593" y="574472"/>
                </a:lnTo>
                <a:lnTo>
                  <a:pt x="472593" y="640766"/>
                </a:lnTo>
                <a:lnTo>
                  <a:pt x="535686" y="640766"/>
                </a:lnTo>
                <a:lnTo>
                  <a:pt x="535686" y="693344"/>
                </a:lnTo>
                <a:lnTo>
                  <a:pt x="472593" y="693344"/>
                </a:lnTo>
                <a:lnTo>
                  <a:pt x="472593" y="835991"/>
                </a:lnTo>
                <a:cubicBezTo>
                  <a:pt x="472593" y="860679"/>
                  <a:pt x="484632" y="873024"/>
                  <a:pt x="508712" y="873024"/>
                </a:cubicBezTo>
                <a:cubicBezTo>
                  <a:pt x="518770" y="873024"/>
                  <a:pt x="527762" y="871805"/>
                  <a:pt x="535686" y="869366"/>
                </a:cubicBezTo>
                <a:lnTo>
                  <a:pt x="535686" y="921030"/>
                </a:lnTo>
                <a:cubicBezTo>
                  <a:pt x="522275" y="925907"/>
                  <a:pt x="508254" y="928345"/>
                  <a:pt x="493624" y="928345"/>
                </a:cubicBezTo>
                <a:cubicBezTo>
                  <a:pt x="466497" y="928345"/>
                  <a:pt x="445161" y="920420"/>
                  <a:pt x="429616" y="904571"/>
                </a:cubicBezTo>
                <a:cubicBezTo>
                  <a:pt x="414071" y="888721"/>
                  <a:pt x="406299" y="866928"/>
                  <a:pt x="406299" y="839191"/>
                </a:cubicBezTo>
                <a:lnTo>
                  <a:pt x="406299" y="693344"/>
                </a:lnTo>
                <a:lnTo>
                  <a:pt x="367894" y="693344"/>
                </a:lnTo>
                <a:lnTo>
                  <a:pt x="367894" y="640766"/>
                </a:lnTo>
                <a:lnTo>
                  <a:pt x="406299" y="640766"/>
                </a:lnTo>
                <a:close/>
                <a:moveTo>
                  <a:pt x="126645" y="542925"/>
                </a:moveTo>
                <a:lnTo>
                  <a:pt x="215342" y="542925"/>
                </a:lnTo>
                <a:lnTo>
                  <a:pt x="341986" y="921944"/>
                </a:lnTo>
                <a:lnTo>
                  <a:pt x="264719" y="921944"/>
                </a:lnTo>
                <a:lnTo>
                  <a:pt x="235916" y="825018"/>
                </a:lnTo>
                <a:lnTo>
                  <a:pt x="101956" y="825018"/>
                </a:lnTo>
                <a:lnTo>
                  <a:pt x="73152" y="921944"/>
                </a:lnTo>
                <a:lnTo>
                  <a:pt x="0" y="921944"/>
                </a:lnTo>
                <a:close/>
                <a:moveTo>
                  <a:pt x="1641043" y="532410"/>
                </a:moveTo>
                <a:cubicBezTo>
                  <a:pt x="1652931" y="532410"/>
                  <a:pt x="1662456" y="535991"/>
                  <a:pt x="1669618" y="543154"/>
                </a:cubicBezTo>
                <a:cubicBezTo>
                  <a:pt x="1676781" y="550317"/>
                  <a:pt x="1680363" y="559842"/>
                  <a:pt x="1680363" y="571729"/>
                </a:cubicBezTo>
                <a:cubicBezTo>
                  <a:pt x="1680363" y="583616"/>
                  <a:pt x="1676781" y="593141"/>
                  <a:pt x="1669618" y="600304"/>
                </a:cubicBezTo>
                <a:cubicBezTo>
                  <a:pt x="1662456" y="607467"/>
                  <a:pt x="1652931" y="611048"/>
                  <a:pt x="1641043" y="611048"/>
                </a:cubicBezTo>
                <a:cubicBezTo>
                  <a:pt x="1629156" y="611048"/>
                  <a:pt x="1619631" y="607467"/>
                  <a:pt x="1612468" y="600304"/>
                </a:cubicBezTo>
                <a:cubicBezTo>
                  <a:pt x="1605306" y="593141"/>
                  <a:pt x="1601724" y="583616"/>
                  <a:pt x="1601724" y="571729"/>
                </a:cubicBezTo>
                <a:cubicBezTo>
                  <a:pt x="1601724" y="559842"/>
                  <a:pt x="1605306" y="550317"/>
                  <a:pt x="1612468" y="543154"/>
                </a:cubicBezTo>
                <a:cubicBezTo>
                  <a:pt x="1619631" y="535991"/>
                  <a:pt x="1629156" y="532410"/>
                  <a:pt x="1641043" y="532410"/>
                </a:cubicBezTo>
                <a:close/>
                <a:moveTo>
                  <a:pt x="1434008" y="144018"/>
                </a:moveTo>
                <a:cubicBezTo>
                  <a:pt x="1413282" y="144018"/>
                  <a:pt x="1396594" y="152705"/>
                  <a:pt x="1383945" y="170079"/>
                </a:cubicBezTo>
                <a:cubicBezTo>
                  <a:pt x="1371296" y="187452"/>
                  <a:pt x="1364971" y="210312"/>
                  <a:pt x="1364971" y="238659"/>
                </a:cubicBezTo>
                <a:cubicBezTo>
                  <a:pt x="1364971" y="267005"/>
                  <a:pt x="1371296" y="289789"/>
                  <a:pt x="1383945" y="307010"/>
                </a:cubicBezTo>
                <a:cubicBezTo>
                  <a:pt x="1396594" y="324231"/>
                  <a:pt x="1413282" y="332842"/>
                  <a:pt x="1434008" y="332842"/>
                </a:cubicBezTo>
                <a:cubicBezTo>
                  <a:pt x="1454735" y="332842"/>
                  <a:pt x="1471422" y="324231"/>
                  <a:pt x="1484072" y="307010"/>
                </a:cubicBezTo>
                <a:cubicBezTo>
                  <a:pt x="1496721" y="289789"/>
                  <a:pt x="1503045" y="267005"/>
                  <a:pt x="1503045" y="238659"/>
                </a:cubicBezTo>
                <a:cubicBezTo>
                  <a:pt x="1503045" y="210312"/>
                  <a:pt x="1496721" y="187452"/>
                  <a:pt x="1484072" y="170079"/>
                </a:cubicBezTo>
                <a:cubicBezTo>
                  <a:pt x="1471422" y="152705"/>
                  <a:pt x="1454735" y="144018"/>
                  <a:pt x="1434008" y="144018"/>
                </a:cubicBezTo>
                <a:close/>
                <a:moveTo>
                  <a:pt x="433883" y="144018"/>
                </a:moveTo>
                <a:cubicBezTo>
                  <a:pt x="413157" y="144018"/>
                  <a:pt x="396469" y="152705"/>
                  <a:pt x="383820" y="170079"/>
                </a:cubicBezTo>
                <a:cubicBezTo>
                  <a:pt x="371171" y="187452"/>
                  <a:pt x="364846" y="210312"/>
                  <a:pt x="364846" y="238659"/>
                </a:cubicBezTo>
                <a:cubicBezTo>
                  <a:pt x="364846" y="267005"/>
                  <a:pt x="371171" y="289789"/>
                  <a:pt x="383820" y="307010"/>
                </a:cubicBezTo>
                <a:cubicBezTo>
                  <a:pt x="396469" y="324231"/>
                  <a:pt x="413157" y="332842"/>
                  <a:pt x="433883" y="332842"/>
                </a:cubicBezTo>
                <a:cubicBezTo>
                  <a:pt x="454610" y="332842"/>
                  <a:pt x="471297" y="324231"/>
                  <a:pt x="483947" y="307010"/>
                </a:cubicBezTo>
                <a:cubicBezTo>
                  <a:pt x="496596" y="289789"/>
                  <a:pt x="502920" y="267005"/>
                  <a:pt x="502920" y="238659"/>
                </a:cubicBezTo>
                <a:cubicBezTo>
                  <a:pt x="502920" y="210312"/>
                  <a:pt x="496596" y="187452"/>
                  <a:pt x="483947" y="170079"/>
                </a:cubicBezTo>
                <a:cubicBezTo>
                  <a:pt x="471297" y="152705"/>
                  <a:pt x="454610" y="144018"/>
                  <a:pt x="433883" y="144018"/>
                </a:cubicBezTo>
                <a:close/>
                <a:moveTo>
                  <a:pt x="1622146" y="97841"/>
                </a:moveTo>
                <a:lnTo>
                  <a:pt x="1688440" y="97841"/>
                </a:lnTo>
                <a:lnTo>
                  <a:pt x="1688440" y="272034"/>
                </a:lnTo>
                <a:cubicBezTo>
                  <a:pt x="1688440" y="310439"/>
                  <a:pt x="1706576" y="329642"/>
                  <a:pt x="1742847" y="329642"/>
                </a:cubicBezTo>
                <a:cubicBezTo>
                  <a:pt x="1763268" y="329642"/>
                  <a:pt x="1779423" y="322860"/>
                  <a:pt x="1791310" y="309296"/>
                </a:cubicBezTo>
                <a:cubicBezTo>
                  <a:pt x="1803197" y="295733"/>
                  <a:pt x="1809141" y="277216"/>
                  <a:pt x="1809141" y="253746"/>
                </a:cubicBezTo>
                <a:lnTo>
                  <a:pt x="1809141" y="97841"/>
                </a:lnTo>
                <a:lnTo>
                  <a:pt x="1875435" y="97841"/>
                </a:lnTo>
                <a:lnTo>
                  <a:pt x="1875435" y="314554"/>
                </a:lnTo>
                <a:cubicBezTo>
                  <a:pt x="1875435" y="340767"/>
                  <a:pt x="1876197" y="362255"/>
                  <a:pt x="1877721" y="379019"/>
                </a:cubicBezTo>
                <a:lnTo>
                  <a:pt x="1818742" y="379019"/>
                </a:lnTo>
                <a:cubicBezTo>
                  <a:pt x="1816913" y="368351"/>
                  <a:pt x="1815846" y="354483"/>
                  <a:pt x="1815542" y="337414"/>
                </a:cubicBezTo>
                <a:cubicBezTo>
                  <a:pt x="1794510" y="369418"/>
                  <a:pt x="1762049" y="385420"/>
                  <a:pt x="1718158" y="385420"/>
                </a:cubicBezTo>
                <a:cubicBezTo>
                  <a:pt x="1688288" y="385420"/>
                  <a:pt x="1664818" y="376428"/>
                  <a:pt x="1647749" y="358445"/>
                </a:cubicBezTo>
                <a:cubicBezTo>
                  <a:pt x="1630680" y="340462"/>
                  <a:pt x="1622146" y="315316"/>
                  <a:pt x="1622146" y="283007"/>
                </a:cubicBezTo>
                <a:close/>
                <a:moveTo>
                  <a:pt x="2075003" y="91440"/>
                </a:moveTo>
                <a:cubicBezTo>
                  <a:pt x="2083842" y="91440"/>
                  <a:pt x="2089938" y="92507"/>
                  <a:pt x="2093291" y="94641"/>
                </a:cubicBezTo>
                <a:lnTo>
                  <a:pt x="2093291" y="153620"/>
                </a:lnTo>
                <a:cubicBezTo>
                  <a:pt x="2085975" y="152400"/>
                  <a:pt x="2079117" y="151791"/>
                  <a:pt x="2072717" y="151791"/>
                </a:cubicBezTo>
                <a:cubicBezTo>
                  <a:pt x="2052295" y="151791"/>
                  <a:pt x="2035836" y="158192"/>
                  <a:pt x="2023339" y="170993"/>
                </a:cubicBezTo>
                <a:cubicBezTo>
                  <a:pt x="2010842" y="183795"/>
                  <a:pt x="2004594" y="202083"/>
                  <a:pt x="2004594" y="225857"/>
                </a:cubicBezTo>
                <a:lnTo>
                  <a:pt x="2004594" y="379019"/>
                </a:lnTo>
                <a:lnTo>
                  <a:pt x="1938300" y="379019"/>
                </a:lnTo>
                <a:lnTo>
                  <a:pt x="1938300" y="162306"/>
                </a:lnTo>
                <a:cubicBezTo>
                  <a:pt x="1938300" y="136094"/>
                  <a:pt x="1937538" y="114605"/>
                  <a:pt x="1936014" y="97841"/>
                </a:cubicBezTo>
                <a:lnTo>
                  <a:pt x="1993621" y="97841"/>
                </a:lnTo>
                <a:cubicBezTo>
                  <a:pt x="1995145" y="106985"/>
                  <a:pt x="1996059" y="121920"/>
                  <a:pt x="1996364" y="142647"/>
                </a:cubicBezTo>
                <a:cubicBezTo>
                  <a:pt x="2004898" y="125883"/>
                  <a:pt x="2015871" y="113157"/>
                  <a:pt x="2029283" y="104471"/>
                </a:cubicBezTo>
                <a:cubicBezTo>
                  <a:pt x="2042694" y="95784"/>
                  <a:pt x="2057934" y="91440"/>
                  <a:pt x="2075003" y="91440"/>
                </a:cubicBezTo>
                <a:close/>
                <a:moveTo>
                  <a:pt x="1434008" y="91440"/>
                </a:moveTo>
                <a:cubicBezTo>
                  <a:pt x="1459916" y="91440"/>
                  <a:pt x="1483157" y="97613"/>
                  <a:pt x="1503731" y="109957"/>
                </a:cubicBezTo>
                <a:cubicBezTo>
                  <a:pt x="1524305" y="122301"/>
                  <a:pt x="1540460" y="139599"/>
                  <a:pt x="1552194" y="161849"/>
                </a:cubicBezTo>
                <a:cubicBezTo>
                  <a:pt x="1563929" y="184100"/>
                  <a:pt x="1569797" y="209703"/>
                  <a:pt x="1569797" y="238659"/>
                </a:cubicBezTo>
                <a:cubicBezTo>
                  <a:pt x="1569797" y="267615"/>
                  <a:pt x="1563929" y="293218"/>
                  <a:pt x="1552194" y="315468"/>
                </a:cubicBezTo>
                <a:cubicBezTo>
                  <a:pt x="1540460" y="337719"/>
                  <a:pt x="1524305" y="354940"/>
                  <a:pt x="1503731" y="367132"/>
                </a:cubicBezTo>
                <a:cubicBezTo>
                  <a:pt x="1483157" y="379324"/>
                  <a:pt x="1459916" y="385420"/>
                  <a:pt x="1434008" y="385420"/>
                </a:cubicBezTo>
                <a:cubicBezTo>
                  <a:pt x="1408100" y="385420"/>
                  <a:pt x="1384783" y="379324"/>
                  <a:pt x="1364057" y="367132"/>
                </a:cubicBezTo>
                <a:cubicBezTo>
                  <a:pt x="1343330" y="354940"/>
                  <a:pt x="1327176" y="337719"/>
                  <a:pt x="1315593" y="315468"/>
                </a:cubicBezTo>
                <a:cubicBezTo>
                  <a:pt x="1304011" y="293218"/>
                  <a:pt x="1298220" y="267615"/>
                  <a:pt x="1298220" y="238659"/>
                </a:cubicBezTo>
                <a:cubicBezTo>
                  <a:pt x="1298220" y="209703"/>
                  <a:pt x="1304011" y="184100"/>
                  <a:pt x="1315593" y="161849"/>
                </a:cubicBezTo>
                <a:cubicBezTo>
                  <a:pt x="1327176" y="139599"/>
                  <a:pt x="1343330" y="122301"/>
                  <a:pt x="1364057" y="109957"/>
                </a:cubicBezTo>
                <a:cubicBezTo>
                  <a:pt x="1384783" y="97613"/>
                  <a:pt x="1408100" y="91440"/>
                  <a:pt x="1434008" y="91440"/>
                </a:cubicBezTo>
                <a:close/>
                <a:moveTo>
                  <a:pt x="760553" y="91440"/>
                </a:moveTo>
                <a:cubicBezTo>
                  <a:pt x="769392" y="91440"/>
                  <a:pt x="775488" y="92507"/>
                  <a:pt x="778841" y="94641"/>
                </a:cubicBezTo>
                <a:lnTo>
                  <a:pt x="778841" y="153620"/>
                </a:lnTo>
                <a:cubicBezTo>
                  <a:pt x="771525" y="152400"/>
                  <a:pt x="764668" y="151791"/>
                  <a:pt x="758267" y="151791"/>
                </a:cubicBezTo>
                <a:cubicBezTo>
                  <a:pt x="737845" y="151791"/>
                  <a:pt x="721386" y="158192"/>
                  <a:pt x="708889" y="170993"/>
                </a:cubicBezTo>
                <a:cubicBezTo>
                  <a:pt x="696392" y="183795"/>
                  <a:pt x="690144" y="202083"/>
                  <a:pt x="690144" y="225857"/>
                </a:cubicBezTo>
                <a:lnTo>
                  <a:pt x="690144" y="379019"/>
                </a:lnTo>
                <a:lnTo>
                  <a:pt x="623850" y="379019"/>
                </a:lnTo>
                <a:lnTo>
                  <a:pt x="623850" y="162306"/>
                </a:lnTo>
                <a:cubicBezTo>
                  <a:pt x="623850" y="136094"/>
                  <a:pt x="623088" y="114605"/>
                  <a:pt x="621564" y="97841"/>
                </a:cubicBezTo>
                <a:lnTo>
                  <a:pt x="679171" y="97841"/>
                </a:lnTo>
                <a:cubicBezTo>
                  <a:pt x="680695" y="106985"/>
                  <a:pt x="681609" y="121920"/>
                  <a:pt x="681914" y="142647"/>
                </a:cubicBezTo>
                <a:cubicBezTo>
                  <a:pt x="690449" y="125883"/>
                  <a:pt x="701421" y="113157"/>
                  <a:pt x="714833" y="104471"/>
                </a:cubicBezTo>
                <a:cubicBezTo>
                  <a:pt x="728244" y="95784"/>
                  <a:pt x="743484" y="91440"/>
                  <a:pt x="760553" y="91440"/>
                </a:cubicBezTo>
                <a:close/>
                <a:moveTo>
                  <a:pt x="433883" y="91440"/>
                </a:moveTo>
                <a:cubicBezTo>
                  <a:pt x="459791" y="91440"/>
                  <a:pt x="483032" y="97613"/>
                  <a:pt x="503606" y="109957"/>
                </a:cubicBezTo>
                <a:cubicBezTo>
                  <a:pt x="524180" y="122301"/>
                  <a:pt x="540335" y="139599"/>
                  <a:pt x="552069" y="161849"/>
                </a:cubicBezTo>
                <a:cubicBezTo>
                  <a:pt x="563804" y="184100"/>
                  <a:pt x="569672" y="209703"/>
                  <a:pt x="569672" y="238659"/>
                </a:cubicBezTo>
                <a:cubicBezTo>
                  <a:pt x="569672" y="267615"/>
                  <a:pt x="563804" y="293218"/>
                  <a:pt x="552069" y="315468"/>
                </a:cubicBezTo>
                <a:cubicBezTo>
                  <a:pt x="540335" y="337719"/>
                  <a:pt x="524180" y="354940"/>
                  <a:pt x="503606" y="367132"/>
                </a:cubicBezTo>
                <a:cubicBezTo>
                  <a:pt x="483032" y="379324"/>
                  <a:pt x="459791" y="385420"/>
                  <a:pt x="433883" y="385420"/>
                </a:cubicBezTo>
                <a:cubicBezTo>
                  <a:pt x="407975" y="385420"/>
                  <a:pt x="384658" y="379324"/>
                  <a:pt x="363932" y="367132"/>
                </a:cubicBezTo>
                <a:cubicBezTo>
                  <a:pt x="343205" y="354940"/>
                  <a:pt x="327051" y="337719"/>
                  <a:pt x="315468" y="315468"/>
                </a:cubicBezTo>
                <a:cubicBezTo>
                  <a:pt x="303886" y="293218"/>
                  <a:pt x="298095" y="267615"/>
                  <a:pt x="298095" y="238659"/>
                </a:cubicBezTo>
                <a:cubicBezTo>
                  <a:pt x="298095" y="209703"/>
                  <a:pt x="303886" y="184100"/>
                  <a:pt x="315468" y="161849"/>
                </a:cubicBezTo>
                <a:cubicBezTo>
                  <a:pt x="327051" y="139599"/>
                  <a:pt x="343205" y="122301"/>
                  <a:pt x="363932" y="109957"/>
                </a:cubicBezTo>
                <a:cubicBezTo>
                  <a:pt x="384658" y="97613"/>
                  <a:pt x="407975" y="91440"/>
                  <a:pt x="433883" y="91440"/>
                </a:cubicBezTo>
                <a:close/>
                <a:moveTo>
                  <a:pt x="939318" y="0"/>
                </a:moveTo>
                <a:lnTo>
                  <a:pt x="1020242" y="0"/>
                </a:lnTo>
                <a:lnTo>
                  <a:pt x="1105281" y="172365"/>
                </a:lnTo>
                <a:lnTo>
                  <a:pt x="1190321" y="0"/>
                </a:lnTo>
                <a:lnTo>
                  <a:pt x="1268045" y="0"/>
                </a:lnTo>
                <a:lnTo>
                  <a:pt x="1139571" y="229058"/>
                </a:lnTo>
                <a:lnTo>
                  <a:pt x="1139571" y="379019"/>
                </a:lnTo>
                <a:lnTo>
                  <a:pt x="1067791" y="379019"/>
                </a:lnTo>
                <a:lnTo>
                  <a:pt x="1067791" y="229515"/>
                </a:lnTo>
                <a:close/>
                <a:moveTo>
                  <a:pt x="25604" y="0"/>
                </a:moveTo>
                <a:lnTo>
                  <a:pt x="253746" y="0"/>
                </a:lnTo>
                <a:lnTo>
                  <a:pt x="253746" y="60351"/>
                </a:lnTo>
                <a:lnTo>
                  <a:pt x="97384" y="60351"/>
                </a:lnTo>
                <a:lnTo>
                  <a:pt x="97384" y="155448"/>
                </a:lnTo>
                <a:lnTo>
                  <a:pt x="243231" y="155448"/>
                </a:lnTo>
                <a:lnTo>
                  <a:pt x="243231" y="215799"/>
                </a:lnTo>
                <a:lnTo>
                  <a:pt x="97384" y="215799"/>
                </a:lnTo>
                <a:lnTo>
                  <a:pt x="97384" y="379019"/>
                </a:lnTo>
                <a:lnTo>
                  <a:pt x="25604" y="379019"/>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OPPOSans H" panose="00020600040101010101" pitchFamily="18" charset="-122"/>
            </a:endParaRPr>
          </a:p>
        </p:txBody>
      </p:sp>
      <p:sp>
        <p:nvSpPr>
          <p:cNvPr id="35" name="文本框 34">
            <a:extLst>
              <a:ext uri="{FF2B5EF4-FFF2-40B4-BE49-F238E27FC236}">
                <a16:creationId xmlns:a16="http://schemas.microsoft.com/office/drawing/2014/main" id="{1495F875-E301-4DCF-B870-5C12B3638F57}"/>
              </a:ext>
            </a:extLst>
          </p:cNvPr>
          <p:cNvSpPr txBox="1"/>
          <p:nvPr>
            <p:custDataLst>
              <p:tags r:id="rId1"/>
            </p:custDataLst>
          </p:nvPr>
        </p:nvSpPr>
        <p:spPr>
          <a:xfrm>
            <a:off x="605969" y="366172"/>
            <a:ext cx="938719" cy="184666"/>
          </a:xfrm>
          <a:prstGeom prst="rect">
            <a:avLst/>
          </a:prstGeom>
          <a:noFill/>
        </p:spPr>
        <p:txBody>
          <a:bodyPr wrap="none" lIns="0" tIns="0" rIns="0" bIns="0">
            <a:spAutoFit/>
          </a:bodyPr>
          <a:lstStyle/>
          <a:p>
            <a:r>
              <a:rPr lang="en-US" altLang="zh-CN" sz="1200" dirty="0">
                <a:latin typeface="微软雅黑" panose="020B0503020204020204" pitchFamily="34" charset="-122"/>
                <a:ea typeface="微软雅黑" panose="020B0503020204020204" pitchFamily="34" charset="-122"/>
              </a:rPr>
              <a:t>Work Report</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2878133"/>
      </p:ext>
    </p:extLst>
  </p:cSld>
  <p:clrMapOvr>
    <a:masterClrMapping/>
  </p:clrMapOvr>
  <mc:AlternateContent xmlns:mc="http://schemas.openxmlformats.org/markup-compatibility/2006" xmlns:p14="http://schemas.microsoft.com/office/powerpoint/2010/main">
    <mc:Choice Requires="p14">
      <p:transition spd="slow" p14:dur="2000">
        <p14:reveal thruBlk="1"/>
      </p:transition>
    </mc:Choice>
    <mc:Fallback xmlns:a16="http://schemas.microsoft.com/office/drawing/2014/main"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矩形 86">
            <a:extLst>
              <a:ext uri="{FF2B5EF4-FFF2-40B4-BE49-F238E27FC236}">
                <a16:creationId xmlns:a16="http://schemas.microsoft.com/office/drawing/2014/main" id="{38AB38BF-E426-4AEB-9594-5E8BC6B51BE0}"/>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p>
        </p:txBody>
      </p:sp>
      <p:sp>
        <p:nvSpPr>
          <p:cNvPr id="88" name="椭圆 87">
            <a:extLst>
              <a:ext uri="{FF2B5EF4-FFF2-40B4-BE49-F238E27FC236}">
                <a16:creationId xmlns:a16="http://schemas.microsoft.com/office/drawing/2014/main" id="{E23477DD-A775-420E-B42A-166607AAB19C}"/>
              </a:ext>
            </a:extLst>
          </p:cNvPr>
          <p:cNvSpPr/>
          <p:nvPr/>
        </p:nvSpPr>
        <p:spPr>
          <a:xfrm>
            <a:off x="4309988" y="2398707"/>
            <a:ext cx="6164356" cy="6164356"/>
          </a:xfrm>
          <a:prstGeom prst="ellipse">
            <a:avLst/>
          </a:prstGeom>
          <a:gradFill flip="none" rotWithShape="1">
            <a:gsLst>
              <a:gs pos="0">
                <a:schemeClr val="accent1">
                  <a:alpha val="55000"/>
                </a:schemeClr>
              </a:gs>
              <a:gs pos="100000">
                <a:schemeClr val="accent1">
                  <a:lumMod val="20000"/>
                  <a:lumOff val="80000"/>
                  <a:alpha val="25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9" name="椭圆 88">
            <a:extLst>
              <a:ext uri="{FF2B5EF4-FFF2-40B4-BE49-F238E27FC236}">
                <a16:creationId xmlns:a16="http://schemas.microsoft.com/office/drawing/2014/main" id="{7A4CB484-2EBD-434C-855F-6B0A1ED8A437}"/>
              </a:ext>
            </a:extLst>
          </p:cNvPr>
          <p:cNvSpPr/>
          <p:nvPr/>
        </p:nvSpPr>
        <p:spPr>
          <a:xfrm>
            <a:off x="7170057" y="-1972802"/>
            <a:ext cx="5215604" cy="5215604"/>
          </a:xfrm>
          <a:prstGeom prst="ellipse">
            <a:avLst/>
          </a:prstGeom>
          <a:gradFill flip="none" rotWithShape="1">
            <a:gsLst>
              <a:gs pos="0">
                <a:schemeClr val="accent1">
                  <a:alpha val="55000"/>
                </a:schemeClr>
              </a:gs>
              <a:gs pos="100000">
                <a:schemeClr val="accent1">
                  <a:lumMod val="20000"/>
                  <a:lumOff val="80000"/>
                  <a:alpha val="43000"/>
                </a:schemeClr>
              </a:gs>
            </a:gsLst>
            <a:lin ang="18900000" scaled="1"/>
            <a:tileRect/>
          </a:gradFill>
          <a:ln>
            <a:noFill/>
          </a:ln>
          <a:effectLst>
            <a:softEdge rad="12573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0" name="椭圆 89">
            <a:extLst>
              <a:ext uri="{FF2B5EF4-FFF2-40B4-BE49-F238E27FC236}">
                <a16:creationId xmlns:a16="http://schemas.microsoft.com/office/drawing/2014/main" id="{C8C0C2CB-365A-45F3-8D75-44797978DE73}"/>
              </a:ext>
            </a:extLst>
          </p:cNvPr>
          <p:cNvSpPr/>
          <p:nvPr/>
        </p:nvSpPr>
        <p:spPr>
          <a:xfrm>
            <a:off x="7408842" y="375530"/>
            <a:ext cx="6349120" cy="6349120"/>
          </a:xfrm>
          <a:prstGeom prst="ellipse">
            <a:avLst/>
          </a:prstGeom>
          <a:gradFill flip="none" rotWithShape="1">
            <a:gsLst>
              <a:gs pos="0">
                <a:schemeClr val="accent2">
                  <a:alpha val="76000"/>
                </a:schemeClr>
              </a:gs>
              <a:gs pos="100000">
                <a:schemeClr val="accent2">
                  <a:lumMod val="20000"/>
                  <a:lumOff val="80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1" name="椭圆 90">
            <a:extLst>
              <a:ext uri="{FF2B5EF4-FFF2-40B4-BE49-F238E27FC236}">
                <a16:creationId xmlns:a16="http://schemas.microsoft.com/office/drawing/2014/main" id="{B41C0341-625A-4312-B7B9-22C504BB7571}"/>
              </a:ext>
            </a:extLst>
          </p:cNvPr>
          <p:cNvSpPr/>
          <p:nvPr/>
        </p:nvSpPr>
        <p:spPr>
          <a:xfrm>
            <a:off x="-2024001" y="-3080221"/>
            <a:ext cx="7262118" cy="7262118"/>
          </a:xfrm>
          <a:prstGeom prst="ellipse">
            <a:avLst/>
          </a:prstGeom>
          <a:gradFill flip="none" rotWithShape="1">
            <a:gsLst>
              <a:gs pos="0">
                <a:schemeClr val="accent4"/>
              </a:gs>
              <a:gs pos="100000">
                <a:schemeClr val="accent4">
                  <a:lumMod val="20000"/>
                  <a:lumOff val="80000"/>
                  <a:alpha val="37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20" name="组合 19">
            <a:extLst>
              <a:ext uri="{FF2B5EF4-FFF2-40B4-BE49-F238E27FC236}">
                <a16:creationId xmlns:a16="http://schemas.microsoft.com/office/drawing/2014/main" id="{CCE5BB42-C286-4EE6-AA92-E3CB1A174682}"/>
              </a:ext>
            </a:extLst>
          </p:cNvPr>
          <p:cNvGrpSpPr/>
          <p:nvPr/>
        </p:nvGrpSpPr>
        <p:grpSpPr>
          <a:xfrm>
            <a:off x="615949" y="1240192"/>
            <a:ext cx="3891643" cy="8008717"/>
            <a:chOff x="1221965" y="3799606"/>
            <a:chExt cx="2096607" cy="4314664"/>
          </a:xfrm>
        </p:grpSpPr>
        <p:sp>
          <p:nvSpPr>
            <p:cNvPr id="12" name="任意多边形: 形状 11">
              <a:extLst>
                <a:ext uri="{FF2B5EF4-FFF2-40B4-BE49-F238E27FC236}">
                  <a16:creationId xmlns:a16="http://schemas.microsoft.com/office/drawing/2014/main" id="{0F2EB93C-DA34-43D0-ADB7-F1B7A9700704}"/>
                </a:ext>
              </a:extLst>
            </p:cNvPr>
            <p:cNvSpPr/>
            <p:nvPr/>
          </p:nvSpPr>
          <p:spPr>
            <a:xfrm>
              <a:off x="1221965" y="3799606"/>
              <a:ext cx="2096607" cy="4314664"/>
            </a:xfrm>
            <a:custGeom>
              <a:avLst/>
              <a:gdLst>
                <a:gd name="connsiteX0" fmla="*/ 1562100 w 1562100"/>
                <a:gd name="connsiteY0" fmla="*/ 224790 h 3214687"/>
                <a:gd name="connsiteX1" fmla="*/ 1562100 w 1562100"/>
                <a:gd name="connsiteY1" fmla="*/ 2989898 h 3214687"/>
                <a:gd name="connsiteX2" fmla="*/ 1496377 w 1562100"/>
                <a:gd name="connsiteY2" fmla="*/ 3148965 h 3214687"/>
                <a:gd name="connsiteX3" fmla="*/ 1337310 w 1562100"/>
                <a:gd name="connsiteY3" fmla="*/ 3214688 h 3214687"/>
                <a:gd name="connsiteX4" fmla="*/ 224790 w 1562100"/>
                <a:gd name="connsiteY4" fmla="*/ 3214688 h 3214687"/>
                <a:gd name="connsiteX5" fmla="*/ 65723 w 1562100"/>
                <a:gd name="connsiteY5" fmla="*/ 3148965 h 3214687"/>
                <a:gd name="connsiteX6" fmla="*/ 0 w 1562100"/>
                <a:gd name="connsiteY6" fmla="*/ 2989898 h 3214687"/>
                <a:gd name="connsiteX7" fmla="*/ 0 w 1562100"/>
                <a:gd name="connsiteY7" fmla="*/ 224790 h 3214687"/>
                <a:gd name="connsiteX8" fmla="*/ 65723 w 1562100"/>
                <a:gd name="connsiteY8" fmla="*/ 65723 h 3214687"/>
                <a:gd name="connsiteX9" fmla="*/ 224790 w 1562100"/>
                <a:gd name="connsiteY9" fmla="*/ 0 h 3214687"/>
                <a:gd name="connsiteX10" fmla="*/ 1337310 w 1562100"/>
                <a:gd name="connsiteY10" fmla="*/ 0 h 3214687"/>
                <a:gd name="connsiteX11" fmla="*/ 1496377 w 1562100"/>
                <a:gd name="connsiteY11" fmla="*/ 65723 h 3214687"/>
                <a:gd name="connsiteX12" fmla="*/ 1562100 w 1562100"/>
                <a:gd name="connsiteY12" fmla="*/ 224790 h 32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2100" h="3214687">
                  <a:moveTo>
                    <a:pt x="1562100" y="224790"/>
                  </a:moveTo>
                  <a:lnTo>
                    <a:pt x="1562100" y="2989898"/>
                  </a:lnTo>
                  <a:cubicBezTo>
                    <a:pt x="1562100" y="3051810"/>
                    <a:pt x="1536383" y="3108008"/>
                    <a:pt x="1496377" y="3148965"/>
                  </a:cubicBezTo>
                  <a:cubicBezTo>
                    <a:pt x="1455421" y="3189923"/>
                    <a:pt x="1399223" y="3214688"/>
                    <a:pt x="1337310" y="3214688"/>
                  </a:cubicBezTo>
                  <a:lnTo>
                    <a:pt x="224790" y="3214688"/>
                  </a:lnTo>
                  <a:cubicBezTo>
                    <a:pt x="162877" y="3214688"/>
                    <a:pt x="106680" y="3188970"/>
                    <a:pt x="65723" y="3148965"/>
                  </a:cubicBezTo>
                  <a:cubicBezTo>
                    <a:pt x="24765" y="3108008"/>
                    <a:pt x="0" y="3051810"/>
                    <a:pt x="0" y="2989898"/>
                  </a:cubicBezTo>
                  <a:lnTo>
                    <a:pt x="0" y="224790"/>
                  </a:lnTo>
                  <a:cubicBezTo>
                    <a:pt x="0" y="162878"/>
                    <a:pt x="25717" y="106680"/>
                    <a:pt x="65723" y="65723"/>
                  </a:cubicBezTo>
                  <a:cubicBezTo>
                    <a:pt x="106680" y="24765"/>
                    <a:pt x="162877" y="0"/>
                    <a:pt x="224790" y="0"/>
                  </a:cubicBezTo>
                  <a:lnTo>
                    <a:pt x="1337310" y="0"/>
                  </a:lnTo>
                  <a:cubicBezTo>
                    <a:pt x="1399223" y="0"/>
                    <a:pt x="1455421" y="24765"/>
                    <a:pt x="1496377" y="65723"/>
                  </a:cubicBezTo>
                  <a:cubicBezTo>
                    <a:pt x="1537335" y="106680"/>
                    <a:pt x="1562100" y="162878"/>
                    <a:pt x="1562100" y="224790"/>
                  </a:cubicBezTo>
                  <a:close/>
                </a:path>
              </a:pathLst>
            </a:custGeom>
            <a:noFill/>
            <a:ln w="12700" cap="flat">
              <a:solidFill>
                <a:schemeClr val="accent1"/>
              </a:solidFill>
              <a:prstDash val="solid"/>
              <a:miter/>
            </a:ln>
          </p:spPr>
          <p:txBody>
            <a:bodyPr rtlCol="0" anchor="ctr">
              <a:spAutoFit/>
            </a:bodyPr>
            <a:lstStyle/>
            <a:p>
              <a:endParaRPr lang="zh-CN" altLang="en-US"/>
            </a:p>
          </p:txBody>
        </p:sp>
        <p:sp>
          <p:nvSpPr>
            <p:cNvPr id="9" name="任意多边形: 形状 8">
              <a:extLst>
                <a:ext uri="{FF2B5EF4-FFF2-40B4-BE49-F238E27FC236}">
                  <a16:creationId xmlns:a16="http://schemas.microsoft.com/office/drawing/2014/main" id="{90E902F1-6DA8-4401-81A8-0C7BBDCF8E55}"/>
                </a:ext>
              </a:extLst>
            </p:cNvPr>
            <p:cNvSpPr/>
            <p:nvPr/>
          </p:nvSpPr>
          <p:spPr>
            <a:xfrm>
              <a:off x="1320403" y="3899324"/>
              <a:ext cx="1901009" cy="4113951"/>
            </a:xfrm>
            <a:custGeom>
              <a:avLst/>
              <a:gdLst>
                <a:gd name="connsiteX0" fmla="*/ 139066 w 1416368"/>
                <a:gd name="connsiteY0" fmla="*/ 0 h 3065144"/>
                <a:gd name="connsiteX1" fmla="*/ 291466 w 1416368"/>
                <a:gd name="connsiteY1" fmla="*/ 0 h 3065144"/>
                <a:gd name="connsiteX2" fmla="*/ 307658 w 1416368"/>
                <a:gd name="connsiteY2" fmla="*/ 16192 h 3065144"/>
                <a:gd name="connsiteX3" fmla="*/ 307658 w 1416368"/>
                <a:gd name="connsiteY3" fmla="*/ 23813 h 3065144"/>
                <a:gd name="connsiteX4" fmla="*/ 398145 w 1416368"/>
                <a:gd name="connsiteY4" fmla="*/ 114300 h 3065144"/>
                <a:gd name="connsiteX5" fmla="*/ 1019175 w 1416368"/>
                <a:gd name="connsiteY5" fmla="*/ 114300 h 3065144"/>
                <a:gd name="connsiteX6" fmla="*/ 1109663 w 1416368"/>
                <a:gd name="connsiteY6" fmla="*/ 23813 h 3065144"/>
                <a:gd name="connsiteX7" fmla="*/ 1109663 w 1416368"/>
                <a:gd name="connsiteY7" fmla="*/ 16192 h 3065144"/>
                <a:gd name="connsiteX8" fmla="*/ 1125856 w 1416368"/>
                <a:gd name="connsiteY8" fmla="*/ 0 h 3065144"/>
                <a:gd name="connsiteX9" fmla="*/ 1277303 w 1416368"/>
                <a:gd name="connsiteY9" fmla="*/ 0 h 3065144"/>
                <a:gd name="connsiteX10" fmla="*/ 1416368 w 1416368"/>
                <a:gd name="connsiteY10" fmla="*/ 139065 h 3065144"/>
                <a:gd name="connsiteX11" fmla="*/ 1416368 w 1416368"/>
                <a:gd name="connsiteY11" fmla="*/ 2926080 h 3065144"/>
                <a:gd name="connsiteX12" fmla="*/ 1277303 w 1416368"/>
                <a:gd name="connsiteY12" fmla="*/ 3065145 h 3065144"/>
                <a:gd name="connsiteX13" fmla="*/ 139066 w 1416368"/>
                <a:gd name="connsiteY13" fmla="*/ 3065145 h 3065144"/>
                <a:gd name="connsiteX14" fmla="*/ 0 w 1416368"/>
                <a:gd name="connsiteY14" fmla="*/ 2926080 h 3065144"/>
                <a:gd name="connsiteX15" fmla="*/ 0 w 1416368"/>
                <a:gd name="connsiteY15" fmla="*/ 139065 h 3065144"/>
                <a:gd name="connsiteX16" fmla="*/ 139066 w 1416368"/>
                <a:gd name="connsiteY16" fmla="*/ 0 h 306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6368" h="3065144">
                  <a:moveTo>
                    <a:pt x="139066" y="0"/>
                  </a:moveTo>
                  <a:lnTo>
                    <a:pt x="291466" y="0"/>
                  </a:lnTo>
                  <a:cubicBezTo>
                    <a:pt x="300038" y="0"/>
                    <a:pt x="307658" y="6667"/>
                    <a:pt x="307658" y="16192"/>
                  </a:cubicBezTo>
                  <a:lnTo>
                    <a:pt x="307658" y="23813"/>
                  </a:lnTo>
                  <a:cubicBezTo>
                    <a:pt x="307658" y="73343"/>
                    <a:pt x="348616" y="114300"/>
                    <a:pt x="398145" y="114300"/>
                  </a:cubicBezTo>
                  <a:lnTo>
                    <a:pt x="1019175" y="114300"/>
                  </a:lnTo>
                  <a:cubicBezTo>
                    <a:pt x="1068706" y="114300"/>
                    <a:pt x="1109663" y="73343"/>
                    <a:pt x="1109663" y="23813"/>
                  </a:cubicBezTo>
                  <a:lnTo>
                    <a:pt x="1109663" y="16192"/>
                  </a:lnTo>
                  <a:cubicBezTo>
                    <a:pt x="1109663" y="7620"/>
                    <a:pt x="1116331" y="0"/>
                    <a:pt x="1125856" y="0"/>
                  </a:cubicBezTo>
                  <a:lnTo>
                    <a:pt x="1277303" y="0"/>
                  </a:lnTo>
                  <a:cubicBezTo>
                    <a:pt x="1353503" y="0"/>
                    <a:pt x="1416368" y="62865"/>
                    <a:pt x="1416368" y="139065"/>
                  </a:cubicBezTo>
                  <a:lnTo>
                    <a:pt x="1416368" y="2926080"/>
                  </a:lnTo>
                  <a:cubicBezTo>
                    <a:pt x="1416368" y="3002280"/>
                    <a:pt x="1353503" y="3065145"/>
                    <a:pt x="1277303" y="3065145"/>
                  </a:cubicBezTo>
                  <a:lnTo>
                    <a:pt x="139066" y="3065145"/>
                  </a:lnTo>
                  <a:cubicBezTo>
                    <a:pt x="61913" y="3065145"/>
                    <a:pt x="0" y="3002280"/>
                    <a:pt x="0" y="2926080"/>
                  </a:cubicBezTo>
                  <a:lnTo>
                    <a:pt x="0" y="139065"/>
                  </a:lnTo>
                  <a:cubicBezTo>
                    <a:pt x="0" y="62865"/>
                    <a:pt x="62866" y="0"/>
                    <a:pt x="139066" y="0"/>
                  </a:cubicBezTo>
                  <a:close/>
                </a:path>
              </a:pathLst>
            </a:custGeom>
            <a:gradFill flip="none" rotWithShape="1">
              <a:gsLst>
                <a:gs pos="0">
                  <a:schemeClr val="accent5">
                    <a:lumMod val="30000"/>
                    <a:lumOff val="70000"/>
                  </a:schemeClr>
                </a:gs>
                <a:gs pos="100000">
                  <a:schemeClr val="accent6">
                    <a:lumMod val="30000"/>
                    <a:lumOff val="70000"/>
                  </a:schemeClr>
                </a:gs>
              </a:gsLst>
              <a:lin ang="2700000" scaled="1"/>
              <a:tileRect/>
            </a:gra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solidFill>
                  <a:schemeClr val="lt1"/>
                </a:solidFill>
              </a:endParaRPr>
            </a:p>
          </p:txBody>
        </p:sp>
      </p:grpSp>
      <p:sp>
        <p:nvSpPr>
          <p:cNvPr id="4" name="矩形 3">
            <a:extLst>
              <a:ext uri="{FF2B5EF4-FFF2-40B4-BE49-F238E27FC236}">
                <a16:creationId xmlns:a16="http://schemas.microsoft.com/office/drawing/2014/main" id="{1EA30AFE-BE66-47ED-AD16-845101B295EB}"/>
              </a:ext>
            </a:extLst>
          </p:cNvPr>
          <p:cNvSpPr>
            <a:spLocks noChangeArrowheads="1"/>
          </p:cNvSpPr>
          <p:nvPr/>
        </p:nvSpPr>
        <p:spPr bwMode="auto">
          <a:xfrm>
            <a:off x="2344563" y="3233335"/>
            <a:ext cx="103554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ysClr val="windowText" lastClr="000000"/>
                </a:solidFill>
                <a:latin typeface="Arial" panose="020B0604020202020204" pitchFamily="34" charset="0"/>
              </a:defRPr>
            </a:lvl1pPr>
            <a:lvl2pPr marL="457200" eaLnBrk="0" fontAlgn="base" hangingPunct="0">
              <a:spcBef>
                <a:spcPct val="0"/>
              </a:spcBef>
              <a:spcAft>
                <a:spcPct val="0"/>
              </a:spcAft>
              <a:defRPr>
                <a:solidFill>
                  <a:sysClr val="windowText" lastClr="000000"/>
                </a:solidFill>
                <a:latin typeface="Arial" panose="020B0604020202020204" pitchFamily="34" charset="0"/>
              </a:defRPr>
            </a:lvl2pPr>
            <a:lvl3pPr marL="914400" eaLnBrk="0" fontAlgn="base" hangingPunct="0">
              <a:spcBef>
                <a:spcPct val="0"/>
              </a:spcBef>
              <a:spcAft>
                <a:spcPct val="0"/>
              </a:spcAft>
              <a:defRPr>
                <a:solidFill>
                  <a:sysClr val="windowText" lastClr="000000"/>
                </a:solidFill>
                <a:latin typeface="Arial" panose="020B0604020202020204" pitchFamily="34" charset="0"/>
              </a:defRPr>
            </a:lvl3pPr>
            <a:lvl4pPr marL="1371600" eaLnBrk="0" fontAlgn="base" hangingPunct="0">
              <a:spcBef>
                <a:spcPct val="0"/>
              </a:spcBef>
              <a:spcAft>
                <a:spcPct val="0"/>
              </a:spcAft>
              <a:defRPr>
                <a:solidFill>
                  <a:sysClr val="windowText" lastClr="000000"/>
                </a:solidFill>
                <a:latin typeface="Arial" panose="020B0604020202020204" pitchFamily="34" charset="0"/>
              </a:defRPr>
            </a:lvl4pPr>
            <a:lvl5pPr marL="1828800" eaLnBrk="0" fontAlgn="base" hangingPunct="0">
              <a:spcBef>
                <a:spcPct val="0"/>
              </a:spcBef>
              <a:spcAft>
                <a:spcPct val="0"/>
              </a:spcAft>
              <a:defRPr>
                <a:solidFill>
                  <a:sysClr val="windowText" lastClr="000000"/>
                </a:solidFill>
                <a:latin typeface="Arial" panose="020B0604020202020204" pitchFamily="34" charset="0"/>
              </a:defRPr>
            </a:lvl5pPr>
            <a:lvl6pPr marL="2286000" eaLnBrk="0" fontAlgn="base" hangingPunct="0">
              <a:spcBef>
                <a:spcPct val="0"/>
              </a:spcBef>
              <a:spcAft>
                <a:spcPct val="0"/>
              </a:spcAft>
              <a:defRPr>
                <a:solidFill>
                  <a:sysClr val="windowText" lastClr="000000"/>
                </a:solidFill>
                <a:latin typeface="Arial" panose="020B0604020202020204" pitchFamily="34" charset="0"/>
              </a:defRPr>
            </a:lvl6pPr>
            <a:lvl7pPr marL="2743200" eaLnBrk="0" fontAlgn="base" hangingPunct="0">
              <a:spcBef>
                <a:spcPct val="0"/>
              </a:spcBef>
              <a:spcAft>
                <a:spcPct val="0"/>
              </a:spcAft>
              <a:defRPr>
                <a:solidFill>
                  <a:sysClr val="windowText" lastClr="000000"/>
                </a:solidFill>
                <a:latin typeface="Arial" panose="020B0604020202020204" pitchFamily="34" charset="0"/>
              </a:defRPr>
            </a:lvl7pPr>
            <a:lvl8pPr marL="3200400" eaLnBrk="0" fontAlgn="base" hangingPunct="0">
              <a:spcBef>
                <a:spcPct val="0"/>
              </a:spcBef>
              <a:spcAft>
                <a:spcPct val="0"/>
              </a:spcAft>
              <a:defRPr>
                <a:solidFill>
                  <a:sysClr val="windowText" lastClr="000000"/>
                </a:solidFill>
                <a:latin typeface="Arial" panose="020B0604020202020204" pitchFamily="34" charset="0"/>
              </a:defRPr>
            </a:lvl8pPr>
            <a:lvl9pPr marL="3657600" eaLnBrk="0" fontAlgn="base" hangingPunct="0">
              <a:spcBef>
                <a:spcPct val="0"/>
              </a:spcBef>
              <a:spcAft>
                <a:spcPct val="0"/>
              </a:spcAft>
              <a:defRPr>
                <a:solidFill>
                  <a:sysClr val="windowText" lastClr="000000"/>
                </a:solidFill>
                <a:latin typeface="Arial" panose="020B0604020202020204" pitchFamily="34" charset="0"/>
              </a:defRPr>
            </a:lvl9pPr>
          </a:lstStyle>
          <a:p>
            <a:pPr defTabSz="609600"/>
            <a:r>
              <a:rPr lang="en-US" altLang="en-US" sz="5400" dirty="0">
                <a:solidFill>
                  <a:schemeClr val="accent1"/>
                </a:solidFill>
                <a:latin typeface="+mj-lt"/>
                <a:ea typeface="微软雅黑" panose="020B0503020204020204" pitchFamily="34" charset="-122"/>
                <a:cs typeface="字魂59号-创粗黑" panose="00000500000000000000" pitchFamily="2" charset="-122"/>
                <a:sym typeface="字魂59号-创粗黑" panose="00000500000000000000" pitchFamily="2" charset="-122"/>
              </a:rPr>
              <a:t>01.</a:t>
            </a:r>
          </a:p>
        </p:txBody>
      </p:sp>
      <p:grpSp>
        <p:nvGrpSpPr>
          <p:cNvPr id="32" name="组合 31">
            <a:extLst>
              <a:ext uri="{FF2B5EF4-FFF2-40B4-BE49-F238E27FC236}">
                <a16:creationId xmlns:a16="http://schemas.microsoft.com/office/drawing/2014/main" id="{B3EDA85F-62E6-48FC-8B91-8C22BC8FB888}"/>
              </a:ext>
            </a:extLst>
          </p:cNvPr>
          <p:cNvGrpSpPr/>
          <p:nvPr/>
        </p:nvGrpSpPr>
        <p:grpSpPr>
          <a:xfrm>
            <a:off x="1190180" y="3243761"/>
            <a:ext cx="762604" cy="721881"/>
            <a:chOff x="1400045" y="3905250"/>
            <a:chExt cx="673764" cy="721881"/>
          </a:xfrm>
        </p:grpSpPr>
        <p:sp>
          <p:nvSpPr>
            <p:cNvPr id="6" name="矩形: 圆角 5">
              <a:extLst>
                <a:ext uri="{FF2B5EF4-FFF2-40B4-BE49-F238E27FC236}">
                  <a16:creationId xmlns:a16="http://schemas.microsoft.com/office/drawing/2014/main" id="{3E70358F-8D39-4C10-91B6-C1CBBF126405}"/>
                </a:ext>
              </a:extLst>
            </p:cNvPr>
            <p:cNvSpPr/>
            <p:nvPr/>
          </p:nvSpPr>
          <p:spPr>
            <a:xfrm>
              <a:off x="1400045" y="4025900"/>
              <a:ext cx="45719" cy="426606"/>
            </a:xfrm>
            <a:prstGeom prst="roundRect">
              <a:avLst>
                <a:gd name="adj" fmla="val 50000"/>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圆角 27">
              <a:extLst>
                <a:ext uri="{FF2B5EF4-FFF2-40B4-BE49-F238E27FC236}">
                  <a16:creationId xmlns:a16="http://schemas.microsoft.com/office/drawing/2014/main" id="{88D300CE-4EB3-4B60-9210-BE8CB2821DFE}"/>
                </a:ext>
              </a:extLst>
            </p:cNvPr>
            <p:cNvSpPr/>
            <p:nvPr/>
          </p:nvSpPr>
          <p:spPr>
            <a:xfrm>
              <a:off x="1557056" y="4054475"/>
              <a:ext cx="45719" cy="57265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矩形: 圆角 28">
              <a:extLst>
                <a:ext uri="{FF2B5EF4-FFF2-40B4-BE49-F238E27FC236}">
                  <a16:creationId xmlns:a16="http://schemas.microsoft.com/office/drawing/2014/main" id="{E957B5F4-0990-40C1-B1FF-C5F8CD2A2302}"/>
                </a:ext>
              </a:extLst>
            </p:cNvPr>
            <p:cNvSpPr/>
            <p:nvPr/>
          </p:nvSpPr>
          <p:spPr>
            <a:xfrm>
              <a:off x="1714067" y="3905250"/>
              <a:ext cx="45719" cy="66790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0" name="矩形: 圆角 29">
              <a:extLst>
                <a:ext uri="{FF2B5EF4-FFF2-40B4-BE49-F238E27FC236}">
                  <a16:creationId xmlns:a16="http://schemas.microsoft.com/office/drawing/2014/main" id="{33B754B4-FBBD-4AF5-BDC6-359C88CAFBB7}"/>
                </a:ext>
              </a:extLst>
            </p:cNvPr>
            <p:cNvSpPr/>
            <p:nvPr/>
          </p:nvSpPr>
          <p:spPr>
            <a:xfrm>
              <a:off x="1871078" y="3990975"/>
              <a:ext cx="45719" cy="4095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1" name="矩形: 圆角 30">
              <a:extLst>
                <a:ext uri="{FF2B5EF4-FFF2-40B4-BE49-F238E27FC236}">
                  <a16:creationId xmlns:a16="http://schemas.microsoft.com/office/drawing/2014/main" id="{0B78953E-8832-45F6-851B-D43B22A61F00}"/>
                </a:ext>
              </a:extLst>
            </p:cNvPr>
            <p:cNvSpPr/>
            <p:nvPr/>
          </p:nvSpPr>
          <p:spPr>
            <a:xfrm>
              <a:off x="2028090" y="4054475"/>
              <a:ext cx="45719" cy="3460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
        <p:nvSpPr>
          <p:cNvPr id="5" name="文本框 4">
            <a:extLst>
              <a:ext uri="{FF2B5EF4-FFF2-40B4-BE49-F238E27FC236}">
                <a16:creationId xmlns:a16="http://schemas.microsoft.com/office/drawing/2014/main" id="{787F4FF0-3CAB-4006-BDC7-F29F36FEB7E5}"/>
              </a:ext>
            </a:extLst>
          </p:cNvPr>
          <p:cNvSpPr txBox="1"/>
          <p:nvPr/>
        </p:nvSpPr>
        <p:spPr>
          <a:xfrm>
            <a:off x="5110159" y="3218859"/>
            <a:ext cx="3770263" cy="646331"/>
          </a:xfrm>
          <a:prstGeom prst="rect">
            <a:avLst/>
          </a:prstGeom>
          <a:noFill/>
        </p:spPr>
        <p:txBody>
          <a:bodyPr wrap="none" lIns="0" tIns="0" rIns="0" bIns="0" rtlCol="0">
            <a:scene3d>
              <a:camera prst="orthographicFront"/>
              <a:lightRig rig="threePt" dir="t"/>
            </a:scene3d>
            <a:sp3d contourW="12700"/>
          </a:bodyPr>
          <a:lstStyle/>
          <a:p>
            <a:r>
              <a:rPr lang="zh-CN" altLang="en-US" sz="4200" dirty="0">
                <a:solidFill>
                  <a:schemeClr val="accent1"/>
                </a:solidFill>
                <a:latin typeface="+mj-ea"/>
                <a:ea typeface="+mj-ea"/>
                <a:cs typeface="字魂59号-创粗黑" panose="00000500000000000000" pitchFamily="2" charset="-122"/>
                <a:sym typeface="字魂59号-创粗黑" panose="00000500000000000000" pitchFamily="2" charset="-122"/>
              </a:rPr>
              <a:t>构建围棋游戏</a:t>
            </a:r>
          </a:p>
        </p:txBody>
      </p:sp>
      <p:sp>
        <p:nvSpPr>
          <p:cNvPr id="93" name="文本框 92">
            <a:extLst>
              <a:ext uri="{FF2B5EF4-FFF2-40B4-BE49-F238E27FC236}">
                <a16:creationId xmlns:a16="http://schemas.microsoft.com/office/drawing/2014/main" id="{9E6FC369-D5A3-48AC-A8F1-BC3815747E4F}"/>
              </a:ext>
            </a:extLst>
          </p:cNvPr>
          <p:cNvSpPr txBox="1"/>
          <p:nvPr/>
        </p:nvSpPr>
        <p:spPr>
          <a:xfrm>
            <a:off x="11088675" y="4748701"/>
            <a:ext cx="512961" cy="276999"/>
          </a:xfrm>
          <a:prstGeom prst="rect">
            <a:avLst/>
          </a:prstGeom>
          <a:noFill/>
        </p:spPr>
        <p:txBody>
          <a:bodyPr wrap="none" lIns="0" tIns="0" rIns="0" bIns="0">
            <a:spAutoFit/>
          </a:bodyPr>
          <a:lstStyle/>
          <a:p>
            <a:pPr algn="r"/>
            <a:r>
              <a:rPr lang="en-US" altLang="zh-CN" dirty="0">
                <a:solidFill>
                  <a:schemeClr val="tx1">
                    <a:lumMod val="85000"/>
                    <a:lumOff val="15000"/>
                  </a:schemeClr>
                </a:solidFill>
                <a:latin typeface="+mn-ea"/>
              </a:rPr>
              <a:t>2023</a:t>
            </a:r>
            <a:endParaRPr lang="zh-CN" altLang="en-US" dirty="0">
              <a:solidFill>
                <a:schemeClr val="tx1">
                  <a:lumMod val="85000"/>
                  <a:lumOff val="15000"/>
                </a:schemeClr>
              </a:solidFill>
              <a:latin typeface="+mn-ea"/>
            </a:endParaRPr>
          </a:p>
        </p:txBody>
      </p:sp>
      <p:sp>
        <p:nvSpPr>
          <p:cNvPr id="94" name="文本框 93">
            <a:extLst>
              <a:ext uri="{FF2B5EF4-FFF2-40B4-BE49-F238E27FC236}">
                <a16:creationId xmlns:a16="http://schemas.microsoft.com/office/drawing/2014/main" id="{07DF0AD7-33C9-463C-BFC0-074A71AE8040}"/>
              </a:ext>
            </a:extLst>
          </p:cNvPr>
          <p:cNvSpPr txBox="1"/>
          <p:nvPr/>
        </p:nvSpPr>
        <p:spPr>
          <a:xfrm>
            <a:off x="10275953" y="5840778"/>
            <a:ext cx="1306447" cy="215444"/>
          </a:xfrm>
          <a:prstGeom prst="rect">
            <a:avLst/>
          </a:prstGeom>
          <a:noFill/>
        </p:spPr>
        <p:txBody>
          <a:bodyPr wrap="none" lIns="0" tIns="0" rIns="0" bIns="0">
            <a:spAutoFit/>
          </a:bodyPr>
          <a:lstStyle/>
          <a:p>
            <a:pPr algn="r"/>
            <a:r>
              <a:rPr lang="en-US" altLang="zh-CN" sz="1400" dirty="0">
                <a:solidFill>
                  <a:schemeClr val="tx1">
                    <a:lumMod val="85000"/>
                    <a:lumOff val="15000"/>
                  </a:schemeClr>
                </a:solidFill>
                <a:latin typeface="+mn-ea"/>
              </a:rPr>
              <a:t>December 22nd</a:t>
            </a:r>
            <a:endParaRPr lang="zh-CN" altLang="en-US" sz="1400" dirty="0">
              <a:solidFill>
                <a:schemeClr val="tx1">
                  <a:lumMod val="85000"/>
                  <a:lumOff val="15000"/>
                </a:schemeClr>
              </a:solidFill>
              <a:latin typeface="+mn-ea"/>
            </a:endParaRPr>
          </a:p>
        </p:txBody>
      </p:sp>
      <p:grpSp>
        <p:nvGrpSpPr>
          <p:cNvPr id="10" name="组合 9">
            <a:extLst>
              <a:ext uri="{FF2B5EF4-FFF2-40B4-BE49-F238E27FC236}">
                <a16:creationId xmlns:a16="http://schemas.microsoft.com/office/drawing/2014/main" id="{B8311BDE-F2CC-4875-B43D-C624880928FF}"/>
              </a:ext>
            </a:extLst>
          </p:cNvPr>
          <p:cNvGrpSpPr/>
          <p:nvPr/>
        </p:nvGrpSpPr>
        <p:grpSpPr>
          <a:xfrm>
            <a:off x="11432380" y="5112624"/>
            <a:ext cx="73820" cy="611901"/>
            <a:chOff x="11432380" y="5112624"/>
            <a:chExt cx="73820" cy="611901"/>
          </a:xfrm>
        </p:grpSpPr>
        <p:cxnSp>
          <p:nvCxnSpPr>
            <p:cNvPr id="95" name="直接连接符 94">
              <a:extLst>
                <a:ext uri="{FF2B5EF4-FFF2-40B4-BE49-F238E27FC236}">
                  <a16:creationId xmlns:a16="http://schemas.microsoft.com/office/drawing/2014/main" id="{6ADF137B-FB7F-488C-9489-790DFBBF847A}"/>
                </a:ext>
              </a:extLst>
            </p:cNvPr>
            <p:cNvCxnSpPr>
              <a:cxnSpLocks/>
            </p:cNvCxnSpPr>
            <p:nvPr/>
          </p:nvCxnSpPr>
          <p:spPr>
            <a:xfrm>
              <a:off x="11506200" y="5112624"/>
              <a:ext cx="0" cy="61190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任意多边形: 形状 98">
              <a:extLst>
                <a:ext uri="{FF2B5EF4-FFF2-40B4-BE49-F238E27FC236}">
                  <a16:creationId xmlns:a16="http://schemas.microsoft.com/office/drawing/2014/main" id="{86284B7F-0870-493D-80EC-34892F933080}"/>
                </a:ext>
              </a:extLst>
            </p:cNvPr>
            <p:cNvSpPr/>
            <p:nvPr/>
          </p:nvSpPr>
          <p:spPr>
            <a:xfrm rot="5400000">
              <a:off x="11432380" y="5650705"/>
              <a:ext cx="73819" cy="73819"/>
            </a:xfrm>
            <a:custGeom>
              <a:avLst/>
              <a:gdLst>
                <a:gd name="connsiteX0" fmla="*/ 180000 w 481467"/>
                <a:gd name="connsiteY0" fmla="*/ 0 h 346075"/>
                <a:gd name="connsiteX1" fmla="*/ 180000 w 481467"/>
                <a:gd name="connsiteY1" fmla="*/ 123825 h 346075"/>
                <a:gd name="connsiteX2" fmla="*/ 481467 w 481467"/>
                <a:gd name="connsiteY2" fmla="*/ 123825 h 346075"/>
                <a:gd name="connsiteX3" fmla="*/ 481467 w 481467"/>
                <a:gd name="connsiteY3" fmla="*/ 346075 h 346075"/>
                <a:gd name="connsiteX4" fmla="*/ 121467 w 481467"/>
                <a:gd name="connsiteY4" fmla="*/ 346075 h 346075"/>
                <a:gd name="connsiteX5" fmla="*/ 121467 w 481467"/>
                <a:gd name="connsiteY5" fmla="*/ 180000 h 346075"/>
                <a:gd name="connsiteX6" fmla="*/ 0 w 481467"/>
                <a:gd name="connsiteY6" fmla="*/ 180000 h 346075"/>
                <a:gd name="connsiteX7" fmla="*/ 180000 w 481467"/>
                <a:gd name="connsiteY7" fmla="*/ 0 h 346075"/>
                <a:gd name="connsiteX0" fmla="*/ 481467 w 572907"/>
                <a:gd name="connsiteY0" fmla="*/ 123825 h 346075"/>
                <a:gd name="connsiteX1" fmla="*/ 481467 w 572907"/>
                <a:gd name="connsiteY1" fmla="*/ 346075 h 346075"/>
                <a:gd name="connsiteX2" fmla="*/ 121467 w 572907"/>
                <a:gd name="connsiteY2" fmla="*/ 346075 h 346075"/>
                <a:gd name="connsiteX3" fmla="*/ 121467 w 572907"/>
                <a:gd name="connsiteY3" fmla="*/ 180000 h 346075"/>
                <a:gd name="connsiteX4" fmla="*/ 0 w 572907"/>
                <a:gd name="connsiteY4" fmla="*/ 180000 h 346075"/>
                <a:gd name="connsiteX5" fmla="*/ 180000 w 572907"/>
                <a:gd name="connsiteY5" fmla="*/ 0 h 346075"/>
                <a:gd name="connsiteX6" fmla="*/ 180000 w 572907"/>
                <a:gd name="connsiteY6" fmla="*/ 123825 h 346075"/>
                <a:gd name="connsiteX7" fmla="*/ 572907 w 572907"/>
                <a:gd name="connsiteY7" fmla="*/ 215265 h 346075"/>
                <a:gd name="connsiteX0" fmla="*/ 481467 w 572907"/>
                <a:gd name="connsiteY0" fmla="*/ 346075 h 346075"/>
                <a:gd name="connsiteX1" fmla="*/ 121467 w 572907"/>
                <a:gd name="connsiteY1" fmla="*/ 346075 h 346075"/>
                <a:gd name="connsiteX2" fmla="*/ 121467 w 572907"/>
                <a:gd name="connsiteY2" fmla="*/ 180000 h 346075"/>
                <a:gd name="connsiteX3" fmla="*/ 0 w 572907"/>
                <a:gd name="connsiteY3" fmla="*/ 180000 h 346075"/>
                <a:gd name="connsiteX4" fmla="*/ 180000 w 572907"/>
                <a:gd name="connsiteY4" fmla="*/ 0 h 346075"/>
                <a:gd name="connsiteX5" fmla="*/ 180000 w 572907"/>
                <a:gd name="connsiteY5" fmla="*/ 123825 h 346075"/>
                <a:gd name="connsiteX6" fmla="*/ 572907 w 572907"/>
                <a:gd name="connsiteY6" fmla="*/ 21526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5" fmla="*/ 180000 w 481467"/>
                <a:gd name="connsiteY5" fmla="*/ 12382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0" fmla="*/ 481467 w 481467"/>
                <a:gd name="connsiteY0" fmla="*/ 346075 h 346075"/>
                <a:gd name="connsiteX1" fmla="*/ 121467 w 481467"/>
                <a:gd name="connsiteY1" fmla="*/ 346075 h 346075"/>
                <a:gd name="connsiteX2" fmla="*/ 0 w 481467"/>
                <a:gd name="connsiteY2" fmla="*/ 180000 h 346075"/>
                <a:gd name="connsiteX3" fmla="*/ 180000 w 481467"/>
                <a:gd name="connsiteY3" fmla="*/ 0 h 346075"/>
                <a:gd name="connsiteX0" fmla="*/ 481467 w 481467"/>
                <a:gd name="connsiteY0" fmla="*/ 346075 h 346075"/>
                <a:gd name="connsiteX1" fmla="*/ 0 w 481467"/>
                <a:gd name="connsiteY1" fmla="*/ 180000 h 346075"/>
                <a:gd name="connsiteX2" fmla="*/ 180000 w 481467"/>
                <a:gd name="connsiteY2" fmla="*/ 0 h 346075"/>
                <a:gd name="connsiteX0" fmla="*/ 0 w 180000"/>
                <a:gd name="connsiteY0" fmla="*/ 180000 h 180000"/>
                <a:gd name="connsiteX1" fmla="*/ 180000 w 180000"/>
                <a:gd name="connsiteY1" fmla="*/ 0 h 180000"/>
              </a:gdLst>
              <a:ahLst/>
              <a:cxnLst>
                <a:cxn ang="0">
                  <a:pos x="connsiteX0" y="connsiteY0"/>
                </a:cxn>
                <a:cxn ang="0">
                  <a:pos x="connsiteX1" y="connsiteY1"/>
                </a:cxn>
              </a:cxnLst>
              <a:rect l="l" t="t" r="r" b="b"/>
              <a:pathLst>
                <a:path w="180000" h="180000">
                  <a:moveTo>
                    <a:pt x="0" y="180000"/>
                  </a:moveTo>
                  <a:cubicBezTo>
                    <a:pt x="0" y="80589"/>
                    <a:pt x="80589" y="0"/>
                    <a:pt x="180000" y="0"/>
                  </a:cubicBezTo>
                </a:path>
              </a:pathLst>
            </a:custGeom>
            <a:ln>
              <a:solidFill>
                <a:schemeClr val="accent1"/>
              </a:solidFill>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lgn="ctr"/>
              <a:endParaRPr lang="zh-CN" altLang="en-US"/>
            </a:p>
          </p:txBody>
        </p:sp>
      </p:grpSp>
    </p:spTree>
    <p:extLst>
      <p:ext uri="{BB962C8B-B14F-4D97-AF65-F5344CB8AC3E}">
        <p14:creationId xmlns:p14="http://schemas.microsoft.com/office/powerpoint/2010/main" val="3488903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AD868303-06D8-4000-97F7-25D87CA5B3B2}"/>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p>
        </p:txBody>
      </p:sp>
      <p:sp>
        <p:nvSpPr>
          <p:cNvPr id="2" name="文本框 1">
            <a:extLst>
              <a:ext uri="{FF2B5EF4-FFF2-40B4-BE49-F238E27FC236}">
                <a16:creationId xmlns:a16="http://schemas.microsoft.com/office/drawing/2014/main" id="{6F48856F-05F7-460B-A424-BB471C6BB186}"/>
              </a:ext>
            </a:extLst>
          </p:cNvPr>
          <p:cNvSpPr txBox="1"/>
          <p:nvPr/>
        </p:nvSpPr>
        <p:spPr>
          <a:xfrm>
            <a:off x="603250" y="340149"/>
            <a:ext cx="2154436"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构建围棋游戏</a:t>
            </a:r>
          </a:p>
        </p:txBody>
      </p:sp>
      <p:sp>
        <p:nvSpPr>
          <p:cNvPr id="33" name="圆: 空心 32">
            <a:extLst>
              <a:ext uri="{FF2B5EF4-FFF2-40B4-BE49-F238E27FC236}">
                <a16:creationId xmlns:a16="http://schemas.microsoft.com/office/drawing/2014/main" id="{F1468410-E6D4-40AA-816C-9A03DB1019F7}"/>
              </a:ext>
            </a:extLst>
          </p:cNvPr>
          <p:cNvSpPr/>
          <p:nvPr/>
        </p:nvSpPr>
        <p:spPr>
          <a:xfrm>
            <a:off x="3245870" y="469587"/>
            <a:ext cx="190274" cy="190274"/>
          </a:xfrm>
          <a:prstGeom prst="donut">
            <a:avLst>
              <a:gd name="adj" fmla="val 232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8" name="矩形: 圆角 7">
            <a:extLst>
              <a:ext uri="{FF2B5EF4-FFF2-40B4-BE49-F238E27FC236}">
                <a16:creationId xmlns:a16="http://schemas.microsoft.com/office/drawing/2014/main" id="{667A2CA1-B7C9-8417-14A4-6E984357CB40}"/>
              </a:ext>
            </a:extLst>
          </p:cNvPr>
          <p:cNvSpPr/>
          <p:nvPr/>
        </p:nvSpPr>
        <p:spPr>
          <a:xfrm>
            <a:off x="593423" y="1053788"/>
            <a:ext cx="2747584" cy="51324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lnSpc>
                <a:spcPct val="300000"/>
              </a:lnSpc>
            </a:pPr>
            <a:r>
              <a:rPr lang="zh-CN" altLang="en-US" dirty="0"/>
              <a:t>基本数据结构 </a:t>
            </a:r>
            <a:r>
              <a:rPr lang="en-US" altLang="zh-CN" dirty="0"/>
              <a:t>—— </a:t>
            </a:r>
            <a:r>
              <a:rPr lang="zh-CN" altLang="en-US" dirty="0"/>
              <a:t>棋链</a:t>
            </a:r>
          </a:p>
          <a:p>
            <a:pPr algn="ctr"/>
            <a:endParaRPr lang="zh-CN" altLang="en-US" dirty="0"/>
          </a:p>
        </p:txBody>
      </p:sp>
      <p:sp>
        <p:nvSpPr>
          <p:cNvPr id="10" name="文本框 9">
            <a:extLst>
              <a:ext uri="{FF2B5EF4-FFF2-40B4-BE49-F238E27FC236}">
                <a16:creationId xmlns:a16="http://schemas.microsoft.com/office/drawing/2014/main" id="{355E4D0D-6EC2-204C-6D14-A1821002BCF7}"/>
              </a:ext>
            </a:extLst>
          </p:cNvPr>
          <p:cNvSpPr txBox="1"/>
          <p:nvPr/>
        </p:nvSpPr>
        <p:spPr>
          <a:xfrm>
            <a:off x="603250" y="1967696"/>
            <a:ext cx="11231864" cy="1077218"/>
          </a:xfrm>
          <a:prstGeom prst="rect">
            <a:avLst/>
          </a:prstGeom>
          <a:noFill/>
        </p:spPr>
        <p:txBody>
          <a:bodyPr wrap="square" rtlCol="0">
            <a:spAutoFit/>
          </a:bodyPr>
          <a:lstStyle/>
          <a:p>
            <a:r>
              <a:rPr lang="zh-CN" altLang="en-US" sz="1600" dirty="0"/>
              <a:t>   在围棋游戏的实现中需要经常检查棋子的状态，来实现围棋的落子和提子等操作，而独立检查各个棋子会增加计算的复杂度，因此将相邻的同色棋子组合为一个整体，称为棋链，同时跟踪棋链的状态和它们的气，这样做可以在实现棋盘逻辑时获得更高的效率。图中用四种颜色标出了四条不同的棋链。</a:t>
            </a:r>
            <a:endParaRPr lang="en-US" altLang="zh-CN" sz="1600" dirty="0"/>
          </a:p>
          <a:p>
            <a:r>
              <a:rPr lang="en-US" altLang="zh-CN" sz="1600" dirty="0"/>
              <a:t>   </a:t>
            </a:r>
            <a:endParaRPr lang="zh-CN" altLang="en-US" sz="1600" dirty="0"/>
          </a:p>
        </p:txBody>
      </p:sp>
      <p:pic>
        <p:nvPicPr>
          <p:cNvPr id="13" name="图片 12">
            <a:extLst>
              <a:ext uri="{FF2B5EF4-FFF2-40B4-BE49-F238E27FC236}">
                <a16:creationId xmlns:a16="http://schemas.microsoft.com/office/drawing/2014/main" id="{87D6AC29-F78A-4ED8-D97E-2FCBFCA31A8C}"/>
              </a:ext>
            </a:extLst>
          </p:cNvPr>
          <p:cNvPicPr>
            <a:picLocks noChangeAspect="1"/>
          </p:cNvPicPr>
          <p:nvPr/>
        </p:nvPicPr>
        <p:blipFill>
          <a:blip r:embed="rId2"/>
          <a:stretch>
            <a:fillRect/>
          </a:stretch>
        </p:blipFill>
        <p:spPr>
          <a:xfrm>
            <a:off x="4618509" y="3044914"/>
            <a:ext cx="2584583" cy="2863997"/>
          </a:xfrm>
          <a:prstGeom prst="rect">
            <a:avLst/>
          </a:prstGeom>
        </p:spPr>
      </p:pic>
    </p:spTree>
    <p:extLst>
      <p:ext uri="{BB962C8B-B14F-4D97-AF65-F5344CB8AC3E}">
        <p14:creationId xmlns:p14="http://schemas.microsoft.com/office/powerpoint/2010/main" val="781651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AD868303-06D8-4000-97F7-25D87CA5B3B2}"/>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p>
        </p:txBody>
      </p:sp>
      <p:sp>
        <p:nvSpPr>
          <p:cNvPr id="2" name="文本框 1">
            <a:extLst>
              <a:ext uri="{FF2B5EF4-FFF2-40B4-BE49-F238E27FC236}">
                <a16:creationId xmlns:a16="http://schemas.microsoft.com/office/drawing/2014/main" id="{6F48856F-05F7-460B-A424-BB471C6BB186}"/>
              </a:ext>
            </a:extLst>
          </p:cNvPr>
          <p:cNvSpPr txBox="1"/>
          <p:nvPr/>
        </p:nvSpPr>
        <p:spPr>
          <a:xfrm>
            <a:off x="603250" y="340149"/>
            <a:ext cx="2154436"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构建围棋游戏</a:t>
            </a:r>
          </a:p>
        </p:txBody>
      </p:sp>
      <p:sp>
        <p:nvSpPr>
          <p:cNvPr id="33" name="圆: 空心 32">
            <a:extLst>
              <a:ext uri="{FF2B5EF4-FFF2-40B4-BE49-F238E27FC236}">
                <a16:creationId xmlns:a16="http://schemas.microsoft.com/office/drawing/2014/main" id="{F1468410-E6D4-40AA-816C-9A03DB1019F7}"/>
              </a:ext>
            </a:extLst>
          </p:cNvPr>
          <p:cNvSpPr/>
          <p:nvPr/>
        </p:nvSpPr>
        <p:spPr>
          <a:xfrm>
            <a:off x="3245870" y="469587"/>
            <a:ext cx="190274" cy="190274"/>
          </a:xfrm>
          <a:prstGeom prst="donut">
            <a:avLst>
              <a:gd name="adj" fmla="val 232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8" name="矩形: 圆角 7">
            <a:extLst>
              <a:ext uri="{FF2B5EF4-FFF2-40B4-BE49-F238E27FC236}">
                <a16:creationId xmlns:a16="http://schemas.microsoft.com/office/drawing/2014/main" id="{667A2CA1-B7C9-8417-14A4-6E984357CB40}"/>
              </a:ext>
            </a:extLst>
          </p:cNvPr>
          <p:cNvSpPr/>
          <p:nvPr/>
        </p:nvSpPr>
        <p:spPr>
          <a:xfrm>
            <a:off x="593423" y="1053788"/>
            <a:ext cx="2747584" cy="51324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lnSpc>
                <a:spcPct val="300000"/>
              </a:lnSpc>
            </a:pPr>
            <a:r>
              <a:rPr lang="zh-CN" altLang="en-US" dirty="0"/>
              <a:t>基本数据结构 </a:t>
            </a:r>
            <a:r>
              <a:rPr lang="en-US" altLang="zh-CN" dirty="0"/>
              <a:t>—— </a:t>
            </a:r>
            <a:r>
              <a:rPr lang="zh-CN" altLang="en-US" dirty="0"/>
              <a:t>棋链</a:t>
            </a:r>
          </a:p>
          <a:p>
            <a:pPr algn="ctr"/>
            <a:endParaRPr lang="zh-CN" altLang="en-US" dirty="0"/>
          </a:p>
        </p:txBody>
      </p:sp>
      <p:sp>
        <p:nvSpPr>
          <p:cNvPr id="10" name="文本框 9">
            <a:extLst>
              <a:ext uri="{FF2B5EF4-FFF2-40B4-BE49-F238E27FC236}">
                <a16:creationId xmlns:a16="http://schemas.microsoft.com/office/drawing/2014/main" id="{355E4D0D-6EC2-204C-6D14-A1821002BCF7}"/>
              </a:ext>
            </a:extLst>
          </p:cNvPr>
          <p:cNvSpPr txBox="1"/>
          <p:nvPr/>
        </p:nvSpPr>
        <p:spPr>
          <a:xfrm>
            <a:off x="603250" y="1967696"/>
            <a:ext cx="11231864" cy="338554"/>
          </a:xfrm>
          <a:prstGeom prst="rect">
            <a:avLst/>
          </a:prstGeom>
          <a:noFill/>
        </p:spPr>
        <p:txBody>
          <a:bodyPr wrap="square" rtlCol="0">
            <a:spAutoFit/>
          </a:bodyPr>
          <a:lstStyle/>
          <a:p>
            <a:r>
              <a:rPr lang="zh-CN" altLang="en-US" sz="1600" dirty="0"/>
              <a:t>   </a:t>
            </a:r>
          </a:p>
        </p:txBody>
      </p:sp>
      <p:sp>
        <p:nvSpPr>
          <p:cNvPr id="3" name="文本框 2">
            <a:extLst>
              <a:ext uri="{FF2B5EF4-FFF2-40B4-BE49-F238E27FC236}">
                <a16:creationId xmlns:a16="http://schemas.microsoft.com/office/drawing/2014/main" id="{F307E632-188E-2AC1-B820-A91128E14539}"/>
              </a:ext>
            </a:extLst>
          </p:cNvPr>
          <p:cNvSpPr txBox="1"/>
          <p:nvPr/>
        </p:nvSpPr>
        <p:spPr>
          <a:xfrm>
            <a:off x="603250" y="1834587"/>
            <a:ext cx="1902669" cy="338554"/>
          </a:xfrm>
          <a:prstGeom prst="rect">
            <a:avLst/>
          </a:prstGeom>
          <a:noFill/>
        </p:spPr>
        <p:txBody>
          <a:bodyPr wrap="square" rtlCol="0">
            <a:spAutoFit/>
          </a:bodyPr>
          <a:lstStyle/>
          <a:p>
            <a:r>
              <a:rPr lang="zh-CN" altLang="zh-CN" sz="1600" dirty="0"/>
              <a:t>棋链的实现如下：</a:t>
            </a:r>
            <a:endParaRPr lang="zh-CN" altLang="en-US" sz="1600" dirty="0"/>
          </a:p>
        </p:txBody>
      </p:sp>
      <p:pic>
        <p:nvPicPr>
          <p:cNvPr id="6" name="图片 5">
            <a:extLst>
              <a:ext uri="{FF2B5EF4-FFF2-40B4-BE49-F238E27FC236}">
                <a16:creationId xmlns:a16="http://schemas.microsoft.com/office/drawing/2014/main" id="{B04017E6-E959-B8DA-B4D9-ED5A5413149B}"/>
              </a:ext>
            </a:extLst>
          </p:cNvPr>
          <p:cNvPicPr>
            <a:picLocks noChangeAspect="1"/>
          </p:cNvPicPr>
          <p:nvPr/>
        </p:nvPicPr>
        <p:blipFill>
          <a:blip r:embed="rId2"/>
          <a:stretch>
            <a:fillRect/>
          </a:stretch>
        </p:blipFill>
        <p:spPr>
          <a:xfrm>
            <a:off x="2757686" y="1849783"/>
            <a:ext cx="7237646" cy="4897042"/>
          </a:xfrm>
          <a:prstGeom prst="rect">
            <a:avLst/>
          </a:prstGeom>
        </p:spPr>
      </p:pic>
    </p:spTree>
    <p:extLst>
      <p:ext uri="{BB962C8B-B14F-4D97-AF65-F5344CB8AC3E}">
        <p14:creationId xmlns:p14="http://schemas.microsoft.com/office/powerpoint/2010/main" val="3628805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AD868303-06D8-4000-97F7-25D87CA5B3B2}"/>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p>
        </p:txBody>
      </p:sp>
      <p:sp>
        <p:nvSpPr>
          <p:cNvPr id="2" name="文本框 1">
            <a:extLst>
              <a:ext uri="{FF2B5EF4-FFF2-40B4-BE49-F238E27FC236}">
                <a16:creationId xmlns:a16="http://schemas.microsoft.com/office/drawing/2014/main" id="{6F48856F-05F7-460B-A424-BB471C6BB186}"/>
              </a:ext>
            </a:extLst>
          </p:cNvPr>
          <p:cNvSpPr txBox="1"/>
          <p:nvPr/>
        </p:nvSpPr>
        <p:spPr>
          <a:xfrm>
            <a:off x="603250" y="340149"/>
            <a:ext cx="2154436"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构建围棋游戏</a:t>
            </a:r>
          </a:p>
        </p:txBody>
      </p:sp>
      <p:sp>
        <p:nvSpPr>
          <p:cNvPr id="33" name="圆: 空心 32">
            <a:extLst>
              <a:ext uri="{FF2B5EF4-FFF2-40B4-BE49-F238E27FC236}">
                <a16:creationId xmlns:a16="http://schemas.microsoft.com/office/drawing/2014/main" id="{F1468410-E6D4-40AA-816C-9A03DB1019F7}"/>
              </a:ext>
            </a:extLst>
          </p:cNvPr>
          <p:cNvSpPr/>
          <p:nvPr/>
        </p:nvSpPr>
        <p:spPr>
          <a:xfrm>
            <a:off x="3245870" y="469587"/>
            <a:ext cx="190274" cy="190274"/>
          </a:xfrm>
          <a:prstGeom prst="donut">
            <a:avLst>
              <a:gd name="adj" fmla="val 232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8" name="矩形: 圆角 7">
            <a:extLst>
              <a:ext uri="{FF2B5EF4-FFF2-40B4-BE49-F238E27FC236}">
                <a16:creationId xmlns:a16="http://schemas.microsoft.com/office/drawing/2014/main" id="{667A2CA1-B7C9-8417-14A4-6E984357CB40}"/>
              </a:ext>
            </a:extLst>
          </p:cNvPr>
          <p:cNvSpPr/>
          <p:nvPr/>
        </p:nvSpPr>
        <p:spPr>
          <a:xfrm>
            <a:off x="593423" y="1053788"/>
            <a:ext cx="2747584" cy="51324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lnSpc>
                <a:spcPct val="300000"/>
              </a:lnSpc>
            </a:pPr>
            <a:r>
              <a:rPr lang="zh-CN" altLang="en-US" dirty="0"/>
              <a:t>落子逻辑的实现</a:t>
            </a:r>
          </a:p>
          <a:p>
            <a:pPr algn="ctr"/>
            <a:endParaRPr lang="zh-CN" altLang="en-US" dirty="0"/>
          </a:p>
        </p:txBody>
      </p:sp>
      <p:sp>
        <p:nvSpPr>
          <p:cNvPr id="10" name="文本框 9">
            <a:extLst>
              <a:ext uri="{FF2B5EF4-FFF2-40B4-BE49-F238E27FC236}">
                <a16:creationId xmlns:a16="http://schemas.microsoft.com/office/drawing/2014/main" id="{355E4D0D-6EC2-204C-6D14-A1821002BCF7}"/>
              </a:ext>
            </a:extLst>
          </p:cNvPr>
          <p:cNvSpPr txBox="1"/>
          <p:nvPr/>
        </p:nvSpPr>
        <p:spPr>
          <a:xfrm>
            <a:off x="603250" y="1967696"/>
            <a:ext cx="11231864" cy="338554"/>
          </a:xfrm>
          <a:prstGeom prst="rect">
            <a:avLst/>
          </a:prstGeom>
          <a:noFill/>
        </p:spPr>
        <p:txBody>
          <a:bodyPr wrap="square" rtlCol="0">
            <a:spAutoFit/>
          </a:bodyPr>
          <a:lstStyle/>
          <a:p>
            <a:r>
              <a:rPr lang="zh-CN" altLang="en-US" sz="1600" dirty="0"/>
              <a:t>   </a:t>
            </a:r>
          </a:p>
        </p:txBody>
      </p:sp>
      <p:sp>
        <p:nvSpPr>
          <p:cNvPr id="4" name="文本框 3">
            <a:extLst>
              <a:ext uri="{FF2B5EF4-FFF2-40B4-BE49-F238E27FC236}">
                <a16:creationId xmlns:a16="http://schemas.microsoft.com/office/drawing/2014/main" id="{ACD069EB-C76A-9AF6-CE11-627F0B38B206}"/>
              </a:ext>
            </a:extLst>
          </p:cNvPr>
          <p:cNvSpPr txBox="1"/>
          <p:nvPr/>
        </p:nvSpPr>
        <p:spPr>
          <a:xfrm>
            <a:off x="528015" y="1783030"/>
            <a:ext cx="10749585" cy="1877437"/>
          </a:xfrm>
          <a:prstGeom prst="rect">
            <a:avLst/>
          </a:prstGeom>
          <a:noFill/>
        </p:spPr>
        <p:txBody>
          <a:bodyPr wrap="square" rtlCol="0">
            <a:spAutoFit/>
          </a:bodyPr>
          <a:lstStyle/>
          <a:p>
            <a:r>
              <a:rPr lang="zh-CN" altLang="en-US" sz="1600" dirty="0"/>
              <a:t>根据棋链，可以构建落子动作的算法：</a:t>
            </a:r>
            <a:endParaRPr lang="en-US" altLang="zh-CN" sz="1600" dirty="0"/>
          </a:p>
          <a:p>
            <a:endParaRPr lang="en-US" altLang="zh-CN" sz="1600" dirty="0"/>
          </a:p>
          <a:p>
            <a:r>
              <a:rPr lang="en-US" altLang="zh-CN" sz="1600" dirty="0"/>
              <a:t>(1) </a:t>
            </a:r>
            <a:r>
              <a:rPr lang="zh-CN" altLang="en-US" sz="1600" dirty="0"/>
              <a:t>合并任何同色且相邻的棋链</a:t>
            </a:r>
          </a:p>
          <a:p>
            <a:r>
              <a:rPr lang="en-US" altLang="zh-CN" sz="1600" dirty="0"/>
              <a:t>(2) </a:t>
            </a:r>
            <a:r>
              <a:rPr lang="zh-CN" altLang="en-US" sz="1600" dirty="0"/>
              <a:t>减少对方所有相邻棋链的气</a:t>
            </a:r>
          </a:p>
          <a:p>
            <a:r>
              <a:rPr lang="en-US" altLang="zh-CN" sz="1600" dirty="0"/>
              <a:t>(3) </a:t>
            </a:r>
            <a:r>
              <a:rPr lang="zh-CN" altLang="en-US" sz="1600" dirty="0"/>
              <a:t>如果对方某条棋链气尽了，则提走它们</a:t>
            </a:r>
          </a:p>
          <a:p>
            <a:r>
              <a:rPr lang="zh-CN" altLang="en-US" sz="1600" dirty="0"/>
              <a:t>此外，如果新生成的棋链气数为</a:t>
            </a:r>
            <a:r>
              <a:rPr lang="en-US" altLang="zh-CN" sz="1600" dirty="0"/>
              <a:t>0</a:t>
            </a:r>
            <a:r>
              <a:rPr lang="zh-CN" altLang="en-US" sz="1600" dirty="0"/>
              <a:t>，则拒绝这个动作。</a:t>
            </a:r>
          </a:p>
          <a:p>
            <a:endParaRPr lang="zh-CN" altLang="en-US" dirty="0"/>
          </a:p>
        </p:txBody>
      </p:sp>
      <p:pic>
        <p:nvPicPr>
          <p:cNvPr id="17" name="图片 16">
            <a:extLst>
              <a:ext uri="{FF2B5EF4-FFF2-40B4-BE49-F238E27FC236}">
                <a16:creationId xmlns:a16="http://schemas.microsoft.com/office/drawing/2014/main" id="{658B0E2E-735E-0CA0-6E4C-E09F50A1D863}"/>
              </a:ext>
            </a:extLst>
          </p:cNvPr>
          <p:cNvPicPr>
            <a:picLocks noChangeAspect="1"/>
          </p:cNvPicPr>
          <p:nvPr/>
        </p:nvPicPr>
        <p:blipFill>
          <a:blip r:embed="rId2"/>
          <a:stretch>
            <a:fillRect/>
          </a:stretch>
        </p:blipFill>
        <p:spPr>
          <a:xfrm>
            <a:off x="603250" y="3350061"/>
            <a:ext cx="4626884" cy="3439522"/>
          </a:xfrm>
          <a:prstGeom prst="rect">
            <a:avLst/>
          </a:prstGeom>
        </p:spPr>
      </p:pic>
      <p:pic>
        <p:nvPicPr>
          <p:cNvPr id="19" name="图片 18">
            <a:extLst>
              <a:ext uri="{FF2B5EF4-FFF2-40B4-BE49-F238E27FC236}">
                <a16:creationId xmlns:a16="http://schemas.microsoft.com/office/drawing/2014/main" id="{6CA5FC2A-7F37-921D-2929-2650058BEC45}"/>
              </a:ext>
            </a:extLst>
          </p:cNvPr>
          <p:cNvPicPr>
            <a:picLocks noChangeAspect="1"/>
          </p:cNvPicPr>
          <p:nvPr/>
        </p:nvPicPr>
        <p:blipFill>
          <a:blip r:embed="rId3"/>
          <a:stretch>
            <a:fillRect/>
          </a:stretch>
        </p:blipFill>
        <p:spPr>
          <a:xfrm>
            <a:off x="5478190" y="647440"/>
            <a:ext cx="6745609" cy="5405241"/>
          </a:xfrm>
          <a:prstGeom prst="rect">
            <a:avLst/>
          </a:prstGeom>
        </p:spPr>
      </p:pic>
    </p:spTree>
    <p:extLst>
      <p:ext uri="{BB962C8B-B14F-4D97-AF65-F5344CB8AC3E}">
        <p14:creationId xmlns:p14="http://schemas.microsoft.com/office/powerpoint/2010/main" val="23990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AD868303-06D8-4000-97F7-25D87CA5B3B2}"/>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p>
        </p:txBody>
      </p:sp>
      <p:sp>
        <p:nvSpPr>
          <p:cNvPr id="2" name="文本框 1">
            <a:extLst>
              <a:ext uri="{FF2B5EF4-FFF2-40B4-BE49-F238E27FC236}">
                <a16:creationId xmlns:a16="http://schemas.microsoft.com/office/drawing/2014/main" id="{6F48856F-05F7-460B-A424-BB471C6BB186}"/>
              </a:ext>
            </a:extLst>
          </p:cNvPr>
          <p:cNvSpPr txBox="1"/>
          <p:nvPr/>
        </p:nvSpPr>
        <p:spPr>
          <a:xfrm>
            <a:off x="603250" y="340149"/>
            <a:ext cx="2154436"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构建围棋游戏</a:t>
            </a:r>
          </a:p>
        </p:txBody>
      </p:sp>
      <p:sp>
        <p:nvSpPr>
          <p:cNvPr id="33" name="圆: 空心 32">
            <a:extLst>
              <a:ext uri="{FF2B5EF4-FFF2-40B4-BE49-F238E27FC236}">
                <a16:creationId xmlns:a16="http://schemas.microsoft.com/office/drawing/2014/main" id="{F1468410-E6D4-40AA-816C-9A03DB1019F7}"/>
              </a:ext>
            </a:extLst>
          </p:cNvPr>
          <p:cNvSpPr/>
          <p:nvPr/>
        </p:nvSpPr>
        <p:spPr>
          <a:xfrm>
            <a:off x="3245870" y="469587"/>
            <a:ext cx="190274" cy="190274"/>
          </a:xfrm>
          <a:prstGeom prst="donut">
            <a:avLst>
              <a:gd name="adj" fmla="val 232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8" name="矩形: 圆角 7">
            <a:extLst>
              <a:ext uri="{FF2B5EF4-FFF2-40B4-BE49-F238E27FC236}">
                <a16:creationId xmlns:a16="http://schemas.microsoft.com/office/drawing/2014/main" id="{667A2CA1-B7C9-8417-14A4-6E984357CB40}"/>
              </a:ext>
            </a:extLst>
          </p:cNvPr>
          <p:cNvSpPr/>
          <p:nvPr/>
        </p:nvSpPr>
        <p:spPr>
          <a:xfrm>
            <a:off x="593423" y="1053788"/>
            <a:ext cx="2747584" cy="51324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t>其他逻辑的实现</a:t>
            </a:r>
          </a:p>
        </p:txBody>
      </p:sp>
      <p:sp>
        <p:nvSpPr>
          <p:cNvPr id="10" name="文本框 9">
            <a:extLst>
              <a:ext uri="{FF2B5EF4-FFF2-40B4-BE49-F238E27FC236}">
                <a16:creationId xmlns:a16="http://schemas.microsoft.com/office/drawing/2014/main" id="{355E4D0D-6EC2-204C-6D14-A1821002BCF7}"/>
              </a:ext>
            </a:extLst>
          </p:cNvPr>
          <p:cNvSpPr txBox="1"/>
          <p:nvPr/>
        </p:nvSpPr>
        <p:spPr>
          <a:xfrm>
            <a:off x="603250" y="1967696"/>
            <a:ext cx="11231864" cy="338554"/>
          </a:xfrm>
          <a:prstGeom prst="rect">
            <a:avLst/>
          </a:prstGeom>
          <a:noFill/>
        </p:spPr>
        <p:txBody>
          <a:bodyPr wrap="square" rtlCol="0">
            <a:spAutoFit/>
          </a:bodyPr>
          <a:lstStyle/>
          <a:p>
            <a:r>
              <a:rPr lang="zh-CN" altLang="en-US" sz="1600" dirty="0"/>
              <a:t>   </a:t>
            </a:r>
          </a:p>
        </p:txBody>
      </p:sp>
      <p:sp>
        <p:nvSpPr>
          <p:cNvPr id="3" name="文本框 2">
            <a:extLst>
              <a:ext uri="{FF2B5EF4-FFF2-40B4-BE49-F238E27FC236}">
                <a16:creationId xmlns:a16="http://schemas.microsoft.com/office/drawing/2014/main" id="{F307E632-188E-2AC1-B820-A91128E14539}"/>
              </a:ext>
            </a:extLst>
          </p:cNvPr>
          <p:cNvSpPr txBox="1"/>
          <p:nvPr/>
        </p:nvSpPr>
        <p:spPr>
          <a:xfrm>
            <a:off x="593423" y="1796435"/>
            <a:ext cx="10952324" cy="4770537"/>
          </a:xfrm>
          <a:prstGeom prst="rect">
            <a:avLst/>
          </a:prstGeom>
          <a:noFill/>
        </p:spPr>
        <p:txBody>
          <a:bodyPr wrap="square" rtlCol="0">
            <a:spAutoFit/>
          </a:bodyPr>
          <a:lstStyle/>
          <a:p>
            <a:r>
              <a:rPr lang="en-US" altLang="zh-CN" sz="1600" dirty="0"/>
              <a:t>[1] </a:t>
            </a:r>
            <a:r>
              <a:rPr lang="zh-CN" altLang="en-US" sz="1600" dirty="0"/>
              <a:t>劫争</a:t>
            </a:r>
            <a:endParaRPr lang="en-US" altLang="zh-CN" sz="1600" dirty="0"/>
          </a:p>
          <a:p>
            <a:pPr marL="533400" indent="-533400" algn="just"/>
            <a:r>
              <a:rPr lang="en-US" altLang="zh-CN" sz="1600" dirty="0"/>
              <a:t>         </a:t>
            </a:r>
          </a:p>
          <a:p>
            <a:pPr marL="533400" indent="-533400" algn="just"/>
            <a:r>
              <a:rPr lang="en-US" altLang="zh-CN" sz="1600" dirty="0"/>
              <a:t>         </a:t>
            </a:r>
            <a:r>
              <a:rPr lang="zh-CN" altLang="zh-CN" sz="1600" dirty="0"/>
              <a:t>如果一次落子动作导致棋盘完全返回上一个出现过的状态，就会触发劫争规则。</a:t>
            </a:r>
          </a:p>
          <a:p>
            <a:pPr marL="533400" indent="-533400" algn="just"/>
            <a:r>
              <a:rPr lang="en-US" altLang="zh-CN" sz="1600" dirty="0"/>
              <a:t>         </a:t>
            </a:r>
            <a:r>
              <a:rPr lang="zh-CN" altLang="zh-CN" sz="1600" dirty="0"/>
              <a:t>因此，在代码中编写如下规则：棋手一次落子动作不能让棋局恢复到上一个回合的游戏状态，游戏状态包括棋盘上</a:t>
            </a:r>
            <a:endParaRPr lang="en-US" altLang="zh-CN" sz="1600" dirty="0"/>
          </a:p>
          <a:p>
            <a:pPr marL="533400" indent="-533400" algn="just"/>
            <a:r>
              <a:rPr lang="en-US" altLang="zh-CN" sz="1600" dirty="0"/>
              <a:t>     </a:t>
            </a:r>
            <a:r>
              <a:rPr lang="zh-CN" altLang="zh-CN" sz="1600" dirty="0"/>
              <a:t>所有棋子的位置，以及下一回合的执子方。这种规则称为局势大劫规则。</a:t>
            </a:r>
            <a:endParaRPr lang="en-US" altLang="zh-CN" sz="1600" dirty="0"/>
          </a:p>
          <a:p>
            <a:pPr marL="533400" indent="-533400" algn="just"/>
            <a:endParaRPr lang="en-US" altLang="zh-CN" sz="1600" dirty="0"/>
          </a:p>
          <a:p>
            <a:pPr marL="533400" indent="-533400" algn="just"/>
            <a:r>
              <a:rPr lang="en-US" altLang="zh-CN" sz="1600" dirty="0"/>
              <a:t>[2] </a:t>
            </a:r>
            <a:r>
              <a:rPr lang="zh-CN" altLang="en-US" sz="1600" dirty="0"/>
              <a:t>终局</a:t>
            </a:r>
            <a:endParaRPr lang="en-US" altLang="zh-CN" sz="1600" dirty="0"/>
          </a:p>
          <a:p>
            <a:pPr marL="533400" indent="-533400" algn="just"/>
            <a:r>
              <a:rPr lang="en-US" altLang="zh-CN" sz="1600" dirty="0"/>
              <a:t>         </a:t>
            </a:r>
          </a:p>
          <a:p>
            <a:pPr marL="533400" indent="-533400" algn="just"/>
            <a:r>
              <a:rPr lang="en-US" altLang="zh-CN" sz="1600" dirty="0"/>
              <a:t>         </a:t>
            </a:r>
            <a:r>
              <a:rPr lang="zh-CN" altLang="zh-CN" sz="1600" dirty="0"/>
              <a:t>在终局后需要判断双方的胜负，通常在终局后每块棋的死活都已经确定，因此可以使用以下几个启发式规则帮助机</a:t>
            </a:r>
            <a:endParaRPr lang="en-US" altLang="zh-CN" sz="1600" dirty="0"/>
          </a:p>
          <a:p>
            <a:pPr marL="533400" indent="-533400" algn="just"/>
            <a:r>
              <a:rPr lang="en-US" altLang="zh-CN" sz="1600" dirty="0"/>
              <a:t>     </a:t>
            </a:r>
            <a:r>
              <a:rPr lang="zh-CN" altLang="zh-CN" sz="1600" dirty="0"/>
              <a:t>器人判断棋局的胜负：</a:t>
            </a:r>
            <a:endParaRPr lang="en-US" altLang="zh-CN" sz="1600" dirty="0"/>
          </a:p>
          <a:p>
            <a:pPr marL="533400" indent="-533400" algn="just"/>
            <a:endParaRPr lang="zh-CN" altLang="zh-CN" sz="1600" dirty="0"/>
          </a:p>
          <a:p>
            <a:pPr marL="533400" indent="-533400" algn="just"/>
            <a:r>
              <a:rPr lang="en-US" altLang="zh-CN" sz="1600" dirty="0"/>
              <a:t>	</a:t>
            </a:r>
            <a:r>
              <a:rPr lang="zh-CN" altLang="zh-CN" sz="1600" dirty="0"/>
              <a:t>·不要在完全被同色棋子所包围的区域落子</a:t>
            </a:r>
          </a:p>
          <a:p>
            <a:pPr marL="533400" indent="-533400" algn="just"/>
            <a:r>
              <a:rPr lang="en-US" altLang="zh-CN" sz="1600" dirty="0"/>
              <a:t>	</a:t>
            </a:r>
            <a:r>
              <a:rPr lang="zh-CN" altLang="zh-CN" sz="1600" dirty="0"/>
              <a:t>·不要选择落子后会导致只剩一口气的操作</a:t>
            </a:r>
          </a:p>
          <a:p>
            <a:pPr marL="533400" indent="-533400" algn="just"/>
            <a:r>
              <a:rPr lang="en-US" altLang="zh-CN" sz="1600" dirty="0"/>
              <a:t>	</a:t>
            </a:r>
            <a:r>
              <a:rPr lang="zh-CN" altLang="zh-CN" sz="1600" dirty="0"/>
              <a:t>·如果对方只剩一口气，总是吃掉它</a:t>
            </a:r>
            <a:endParaRPr lang="en-US" altLang="zh-CN" sz="1600" dirty="0"/>
          </a:p>
          <a:p>
            <a:pPr marL="533400" indent="-533400" algn="just"/>
            <a:endParaRPr lang="zh-CN" altLang="zh-CN" sz="1600" dirty="0"/>
          </a:p>
          <a:p>
            <a:pPr marL="533400" indent="-533400" algn="just"/>
            <a:r>
              <a:rPr lang="en-US" altLang="zh-CN" sz="1600" dirty="0"/>
              <a:t>	</a:t>
            </a:r>
            <a:r>
              <a:rPr lang="zh-CN" altLang="zh-CN" sz="1600" dirty="0"/>
              <a:t>根据这些启发式规则，可以让机器人继续已经终局的棋局，直到尽量填满所有可以填满的空点，再利用中国计数法</a:t>
            </a:r>
            <a:endParaRPr lang="en-US" altLang="zh-CN" sz="1600" dirty="0"/>
          </a:p>
          <a:p>
            <a:pPr marL="533400" indent="-533400" algn="just"/>
            <a:r>
              <a:rPr lang="en-US" altLang="zh-CN" sz="1600" dirty="0"/>
              <a:t>      </a:t>
            </a:r>
            <a:r>
              <a:rPr lang="zh-CN" altLang="zh-CN" sz="1600" dirty="0"/>
              <a:t>对棋局的胜负进行判断。</a:t>
            </a:r>
          </a:p>
          <a:p>
            <a:pPr marL="533400" indent="-533400" algn="just"/>
            <a:endParaRPr lang="zh-CN" altLang="zh-CN" sz="1600" dirty="0"/>
          </a:p>
          <a:p>
            <a:endParaRPr lang="zh-CN" altLang="en-US" sz="1600" dirty="0"/>
          </a:p>
        </p:txBody>
      </p:sp>
    </p:spTree>
    <p:extLst>
      <p:ext uri="{BB962C8B-B14F-4D97-AF65-F5344CB8AC3E}">
        <p14:creationId xmlns:p14="http://schemas.microsoft.com/office/powerpoint/2010/main" val="120822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矩形 86">
            <a:extLst>
              <a:ext uri="{FF2B5EF4-FFF2-40B4-BE49-F238E27FC236}">
                <a16:creationId xmlns:a16="http://schemas.microsoft.com/office/drawing/2014/main" id="{38AB38BF-E426-4AEB-9594-5E8BC6B51BE0}"/>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p>
        </p:txBody>
      </p:sp>
      <p:sp>
        <p:nvSpPr>
          <p:cNvPr id="88" name="椭圆 87">
            <a:extLst>
              <a:ext uri="{FF2B5EF4-FFF2-40B4-BE49-F238E27FC236}">
                <a16:creationId xmlns:a16="http://schemas.microsoft.com/office/drawing/2014/main" id="{E23477DD-A775-420E-B42A-166607AAB19C}"/>
              </a:ext>
            </a:extLst>
          </p:cNvPr>
          <p:cNvSpPr/>
          <p:nvPr/>
        </p:nvSpPr>
        <p:spPr>
          <a:xfrm>
            <a:off x="4309988" y="2398707"/>
            <a:ext cx="6164356" cy="6164356"/>
          </a:xfrm>
          <a:prstGeom prst="ellipse">
            <a:avLst/>
          </a:prstGeom>
          <a:gradFill flip="none" rotWithShape="1">
            <a:gsLst>
              <a:gs pos="0">
                <a:schemeClr val="accent1">
                  <a:alpha val="55000"/>
                </a:schemeClr>
              </a:gs>
              <a:gs pos="100000">
                <a:schemeClr val="accent1">
                  <a:lumMod val="20000"/>
                  <a:lumOff val="80000"/>
                  <a:alpha val="25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9" name="椭圆 88">
            <a:extLst>
              <a:ext uri="{FF2B5EF4-FFF2-40B4-BE49-F238E27FC236}">
                <a16:creationId xmlns:a16="http://schemas.microsoft.com/office/drawing/2014/main" id="{7A4CB484-2EBD-434C-855F-6B0A1ED8A437}"/>
              </a:ext>
            </a:extLst>
          </p:cNvPr>
          <p:cNvSpPr/>
          <p:nvPr/>
        </p:nvSpPr>
        <p:spPr>
          <a:xfrm>
            <a:off x="7170057" y="-1972802"/>
            <a:ext cx="5215604" cy="5215604"/>
          </a:xfrm>
          <a:prstGeom prst="ellipse">
            <a:avLst/>
          </a:prstGeom>
          <a:gradFill flip="none" rotWithShape="1">
            <a:gsLst>
              <a:gs pos="0">
                <a:schemeClr val="accent1">
                  <a:alpha val="55000"/>
                </a:schemeClr>
              </a:gs>
              <a:gs pos="100000">
                <a:schemeClr val="accent1">
                  <a:lumMod val="20000"/>
                  <a:lumOff val="80000"/>
                  <a:alpha val="43000"/>
                </a:schemeClr>
              </a:gs>
            </a:gsLst>
            <a:lin ang="18900000" scaled="1"/>
            <a:tileRect/>
          </a:gradFill>
          <a:ln>
            <a:noFill/>
          </a:ln>
          <a:effectLst>
            <a:softEdge rad="12573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0" name="椭圆 89">
            <a:extLst>
              <a:ext uri="{FF2B5EF4-FFF2-40B4-BE49-F238E27FC236}">
                <a16:creationId xmlns:a16="http://schemas.microsoft.com/office/drawing/2014/main" id="{C8C0C2CB-365A-45F3-8D75-44797978DE73}"/>
              </a:ext>
            </a:extLst>
          </p:cNvPr>
          <p:cNvSpPr/>
          <p:nvPr/>
        </p:nvSpPr>
        <p:spPr>
          <a:xfrm>
            <a:off x="7408842" y="375530"/>
            <a:ext cx="6349120" cy="6349120"/>
          </a:xfrm>
          <a:prstGeom prst="ellipse">
            <a:avLst/>
          </a:prstGeom>
          <a:gradFill flip="none" rotWithShape="1">
            <a:gsLst>
              <a:gs pos="0">
                <a:schemeClr val="accent2">
                  <a:alpha val="76000"/>
                </a:schemeClr>
              </a:gs>
              <a:gs pos="100000">
                <a:schemeClr val="accent2">
                  <a:lumMod val="20000"/>
                  <a:lumOff val="80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1" name="椭圆 90">
            <a:extLst>
              <a:ext uri="{FF2B5EF4-FFF2-40B4-BE49-F238E27FC236}">
                <a16:creationId xmlns:a16="http://schemas.microsoft.com/office/drawing/2014/main" id="{B41C0341-625A-4312-B7B9-22C504BB7571}"/>
              </a:ext>
            </a:extLst>
          </p:cNvPr>
          <p:cNvSpPr/>
          <p:nvPr/>
        </p:nvSpPr>
        <p:spPr>
          <a:xfrm>
            <a:off x="-2024001" y="-3080221"/>
            <a:ext cx="7262118" cy="7262118"/>
          </a:xfrm>
          <a:prstGeom prst="ellipse">
            <a:avLst/>
          </a:prstGeom>
          <a:gradFill flip="none" rotWithShape="1">
            <a:gsLst>
              <a:gs pos="0">
                <a:schemeClr val="accent4"/>
              </a:gs>
              <a:gs pos="100000">
                <a:schemeClr val="accent4">
                  <a:lumMod val="20000"/>
                  <a:lumOff val="80000"/>
                  <a:alpha val="37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20" name="组合 19">
            <a:extLst>
              <a:ext uri="{FF2B5EF4-FFF2-40B4-BE49-F238E27FC236}">
                <a16:creationId xmlns:a16="http://schemas.microsoft.com/office/drawing/2014/main" id="{CCE5BB42-C286-4EE6-AA92-E3CB1A174682}"/>
              </a:ext>
            </a:extLst>
          </p:cNvPr>
          <p:cNvGrpSpPr/>
          <p:nvPr/>
        </p:nvGrpSpPr>
        <p:grpSpPr>
          <a:xfrm>
            <a:off x="615949" y="1240192"/>
            <a:ext cx="3891643" cy="8008717"/>
            <a:chOff x="1221965" y="3799606"/>
            <a:chExt cx="2096607" cy="4314664"/>
          </a:xfrm>
        </p:grpSpPr>
        <p:sp>
          <p:nvSpPr>
            <p:cNvPr id="12" name="任意多边形: 形状 11">
              <a:extLst>
                <a:ext uri="{FF2B5EF4-FFF2-40B4-BE49-F238E27FC236}">
                  <a16:creationId xmlns:a16="http://schemas.microsoft.com/office/drawing/2014/main" id="{0F2EB93C-DA34-43D0-ADB7-F1B7A9700704}"/>
                </a:ext>
              </a:extLst>
            </p:cNvPr>
            <p:cNvSpPr/>
            <p:nvPr/>
          </p:nvSpPr>
          <p:spPr>
            <a:xfrm>
              <a:off x="1221965" y="3799606"/>
              <a:ext cx="2096607" cy="4314664"/>
            </a:xfrm>
            <a:custGeom>
              <a:avLst/>
              <a:gdLst>
                <a:gd name="connsiteX0" fmla="*/ 1562100 w 1562100"/>
                <a:gd name="connsiteY0" fmla="*/ 224790 h 3214687"/>
                <a:gd name="connsiteX1" fmla="*/ 1562100 w 1562100"/>
                <a:gd name="connsiteY1" fmla="*/ 2989898 h 3214687"/>
                <a:gd name="connsiteX2" fmla="*/ 1496377 w 1562100"/>
                <a:gd name="connsiteY2" fmla="*/ 3148965 h 3214687"/>
                <a:gd name="connsiteX3" fmla="*/ 1337310 w 1562100"/>
                <a:gd name="connsiteY3" fmla="*/ 3214688 h 3214687"/>
                <a:gd name="connsiteX4" fmla="*/ 224790 w 1562100"/>
                <a:gd name="connsiteY4" fmla="*/ 3214688 h 3214687"/>
                <a:gd name="connsiteX5" fmla="*/ 65723 w 1562100"/>
                <a:gd name="connsiteY5" fmla="*/ 3148965 h 3214687"/>
                <a:gd name="connsiteX6" fmla="*/ 0 w 1562100"/>
                <a:gd name="connsiteY6" fmla="*/ 2989898 h 3214687"/>
                <a:gd name="connsiteX7" fmla="*/ 0 w 1562100"/>
                <a:gd name="connsiteY7" fmla="*/ 224790 h 3214687"/>
                <a:gd name="connsiteX8" fmla="*/ 65723 w 1562100"/>
                <a:gd name="connsiteY8" fmla="*/ 65723 h 3214687"/>
                <a:gd name="connsiteX9" fmla="*/ 224790 w 1562100"/>
                <a:gd name="connsiteY9" fmla="*/ 0 h 3214687"/>
                <a:gd name="connsiteX10" fmla="*/ 1337310 w 1562100"/>
                <a:gd name="connsiteY10" fmla="*/ 0 h 3214687"/>
                <a:gd name="connsiteX11" fmla="*/ 1496377 w 1562100"/>
                <a:gd name="connsiteY11" fmla="*/ 65723 h 3214687"/>
                <a:gd name="connsiteX12" fmla="*/ 1562100 w 1562100"/>
                <a:gd name="connsiteY12" fmla="*/ 224790 h 32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2100" h="3214687">
                  <a:moveTo>
                    <a:pt x="1562100" y="224790"/>
                  </a:moveTo>
                  <a:lnTo>
                    <a:pt x="1562100" y="2989898"/>
                  </a:lnTo>
                  <a:cubicBezTo>
                    <a:pt x="1562100" y="3051810"/>
                    <a:pt x="1536383" y="3108008"/>
                    <a:pt x="1496377" y="3148965"/>
                  </a:cubicBezTo>
                  <a:cubicBezTo>
                    <a:pt x="1455421" y="3189923"/>
                    <a:pt x="1399223" y="3214688"/>
                    <a:pt x="1337310" y="3214688"/>
                  </a:cubicBezTo>
                  <a:lnTo>
                    <a:pt x="224790" y="3214688"/>
                  </a:lnTo>
                  <a:cubicBezTo>
                    <a:pt x="162877" y="3214688"/>
                    <a:pt x="106680" y="3188970"/>
                    <a:pt x="65723" y="3148965"/>
                  </a:cubicBezTo>
                  <a:cubicBezTo>
                    <a:pt x="24765" y="3108008"/>
                    <a:pt x="0" y="3051810"/>
                    <a:pt x="0" y="2989898"/>
                  </a:cubicBezTo>
                  <a:lnTo>
                    <a:pt x="0" y="224790"/>
                  </a:lnTo>
                  <a:cubicBezTo>
                    <a:pt x="0" y="162878"/>
                    <a:pt x="25717" y="106680"/>
                    <a:pt x="65723" y="65723"/>
                  </a:cubicBezTo>
                  <a:cubicBezTo>
                    <a:pt x="106680" y="24765"/>
                    <a:pt x="162877" y="0"/>
                    <a:pt x="224790" y="0"/>
                  </a:cubicBezTo>
                  <a:lnTo>
                    <a:pt x="1337310" y="0"/>
                  </a:lnTo>
                  <a:cubicBezTo>
                    <a:pt x="1399223" y="0"/>
                    <a:pt x="1455421" y="24765"/>
                    <a:pt x="1496377" y="65723"/>
                  </a:cubicBezTo>
                  <a:cubicBezTo>
                    <a:pt x="1537335" y="106680"/>
                    <a:pt x="1562100" y="162878"/>
                    <a:pt x="1562100" y="224790"/>
                  </a:cubicBezTo>
                  <a:close/>
                </a:path>
              </a:pathLst>
            </a:custGeom>
            <a:noFill/>
            <a:ln w="12700" cap="flat">
              <a:solidFill>
                <a:schemeClr val="accent1"/>
              </a:solidFill>
              <a:prstDash val="solid"/>
              <a:miter/>
            </a:ln>
          </p:spPr>
          <p:txBody>
            <a:bodyPr rtlCol="0" anchor="ctr">
              <a:spAutoFit/>
            </a:bodyPr>
            <a:lstStyle/>
            <a:p>
              <a:endParaRPr lang="zh-CN" altLang="en-US"/>
            </a:p>
          </p:txBody>
        </p:sp>
        <p:sp>
          <p:nvSpPr>
            <p:cNvPr id="9" name="任意多边形: 形状 8">
              <a:extLst>
                <a:ext uri="{FF2B5EF4-FFF2-40B4-BE49-F238E27FC236}">
                  <a16:creationId xmlns:a16="http://schemas.microsoft.com/office/drawing/2014/main" id="{90E902F1-6DA8-4401-81A8-0C7BBDCF8E55}"/>
                </a:ext>
              </a:extLst>
            </p:cNvPr>
            <p:cNvSpPr/>
            <p:nvPr/>
          </p:nvSpPr>
          <p:spPr>
            <a:xfrm>
              <a:off x="1320403" y="3899324"/>
              <a:ext cx="1901009" cy="4113951"/>
            </a:xfrm>
            <a:custGeom>
              <a:avLst/>
              <a:gdLst>
                <a:gd name="connsiteX0" fmla="*/ 139066 w 1416368"/>
                <a:gd name="connsiteY0" fmla="*/ 0 h 3065144"/>
                <a:gd name="connsiteX1" fmla="*/ 291466 w 1416368"/>
                <a:gd name="connsiteY1" fmla="*/ 0 h 3065144"/>
                <a:gd name="connsiteX2" fmla="*/ 307658 w 1416368"/>
                <a:gd name="connsiteY2" fmla="*/ 16192 h 3065144"/>
                <a:gd name="connsiteX3" fmla="*/ 307658 w 1416368"/>
                <a:gd name="connsiteY3" fmla="*/ 23813 h 3065144"/>
                <a:gd name="connsiteX4" fmla="*/ 398145 w 1416368"/>
                <a:gd name="connsiteY4" fmla="*/ 114300 h 3065144"/>
                <a:gd name="connsiteX5" fmla="*/ 1019175 w 1416368"/>
                <a:gd name="connsiteY5" fmla="*/ 114300 h 3065144"/>
                <a:gd name="connsiteX6" fmla="*/ 1109663 w 1416368"/>
                <a:gd name="connsiteY6" fmla="*/ 23813 h 3065144"/>
                <a:gd name="connsiteX7" fmla="*/ 1109663 w 1416368"/>
                <a:gd name="connsiteY7" fmla="*/ 16192 h 3065144"/>
                <a:gd name="connsiteX8" fmla="*/ 1125856 w 1416368"/>
                <a:gd name="connsiteY8" fmla="*/ 0 h 3065144"/>
                <a:gd name="connsiteX9" fmla="*/ 1277303 w 1416368"/>
                <a:gd name="connsiteY9" fmla="*/ 0 h 3065144"/>
                <a:gd name="connsiteX10" fmla="*/ 1416368 w 1416368"/>
                <a:gd name="connsiteY10" fmla="*/ 139065 h 3065144"/>
                <a:gd name="connsiteX11" fmla="*/ 1416368 w 1416368"/>
                <a:gd name="connsiteY11" fmla="*/ 2926080 h 3065144"/>
                <a:gd name="connsiteX12" fmla="*/ 1277303 w 1416368"/>
                <a:gd name="connsiteY12" fmla="*/ 3065145 h 3065144"/>
                <a:gd name="connsiteX13" fmla="*/ 139066 w 1416368"/>
                <a:gd name="connsiteY13" fmla="*/ 3065145 h 3065144"/>
                <a:gd name="connsiteX14" fmla="*/ 0 w 1416368"/>
                <a:gd name="connsiteY14" fmla="*/ 2926080 h 3065144"/>
                <a:gd name="connsiteX15" fmla="*/ 0 w 1416368"/>
                <a:gd name="connsiteY15" fmla="*/ 139065 h 3065144"/>
                <a:gd name="connsiteX16" fmla="*/ 139066 w 1416368"/>
                <a:gd name="connsiteY16" fmla="*/ 0 h 306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6368" h="3065144">
                  <a:moveTo>
                    <a:pt x="139066" y="0"/>
                  </a:moveTo>
                  <a:lnTo>
                    <a:pt x="291466" y="0"/>
                  </a:lnTo>
                  <a:cubicBezTo>
                    <a:pt x="300038" y="0"/>
                    <a:pt x="307658" y="6667"/>
                    <a:pt x="307658" y="16192"/>
                  </a:cubicBezTo>
                  <a:lnTo>
                    <a:pt x="307658" y="23813"/>
                  </a:lnTo>
                  <a:cubicBezTo>
                    <a:pt x="307658" y="73343"/>
                    <a:pt x="348616" y="114300"/>
                    <a:pt x="398145" y="114300"/>
                  </a:cubicBezTo>
                  <a:lnTo>
                    <a:pt x="1019175" y="114300"/>
                  </a:lnTo>
                  <a:cubicBezTo>
                    <a:pt x="1068706" y="114300"/>
                    <a:pt x="1109663" y="73343"/>
                    <a:pt x="1109663" y="23813"/>
                  </a:cubicBezTo>
                  <a:lnTo>
                    <a:pt x="1109663" y="16192"/>
                  </a:lnTo>
                  <a:cubicBezTo>
                    <a:pt x="1109663" y="7620"/>
                    <a:pt x="1116331" y="0"/>
                    <a:pt x="1125856" y="0"/>
                  </a:cubicBezTo>
                  <a:lnTo>
                    <a:pt x="1277303" y="0"/>
                  </a:lnTo>
                  <a:cubicBezTo>
                    <a:pt x="1353503" y="0"/>
                    <a:pt x="1416368" y="62865"/>
                    <a:pt x="1416368" y="139065"/>
                  </a:cubicBezTo>
                  <a:lnTo>
                    <a:pt x="1416368" y="2926080"/>
                  </a:lnTo>
                  <a:cubicBezTo>
                    <a:pt x="1416368" y="3002280"/>
                    <a:pt x="1353503" y="3065145"/>
                    <a:pt x="1277303" y="3065145"/>
                  </a:cubicBezTo>
                  <a:lnTo>
                    <a:pt x="139066" y="3065145"/>
                  </a:lnTo>
                  <a:cubicBezTo>
                    <a:pt x="61913" y="3065145"/>
                    <a:pt x="0" y="3002280"/>
                    <a:pt x="0" y="2926080"/>
                  </a:cubicBezTo>
                  <a:lnTo>
                    <a:pt x="0" y="139065"/>
                  </a:lnTo>
                  <a:cubicBezTo>
                    <a:pt x="0" y="62865"/>
                    <a:pt x="62866" y="0"/>
                    <a:pt x="139066" y="0"/>
                  </a:cubicBezTo>
                  <a:close/>
                </a:path>
              </a:pathLst>
            </a:custGeom>
            <a:gradFill flip="none" rotWithShape="1">
              <a:gsLst>
                <a:gs pos="0">
                  <a:schemeClr val="accent5">
                    <a:lumMod val="30000"/>
                    <a:lumOff val="70000"/>
                  </a:schemeClr>
                </a:gs>
                <a:gs pos="100000">
                  <a:schemeClr val="accent6">
                    <a:lumMod val="30000"/>
                    <a:lumOff val="70000"/>
                  </a:schemeClr>
                </a:gs>
              </a:gsLst>
              <a:lin ang="2700000" scaled="1"/>
              <a:tileRect/>
            </a:gra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solidFill>
                  <a:schemeClr val="lt1"/>
                </a:solidFill>
              </a:endParaRPr>
            </a:p>
          </p:txBody>
        </p:sp>
      </p:grpSp>
      <p:sp>
        <p:nvSpPr>
          <p:cNvPr id="4" name="矩形 3">
            <a:extLst>
              <a:ext uri="{FF2B5EF4-FFF2-40B4-BE49-F238E27FC236}">
                <a16:creationId xmlns:a16="http://schemas.microsoft.com/office/drawing/2014/main" id="{1EA30AFE-BE66-47ED-AD16-845101B295EB}"/>
              </a:ext>
            </a:extLst>
          </p:cNvPr>
          <p:cNvSpPr>
            <a:spLocks noChangeArrowheads="1"/>
          </p:cNvSpPr>
          <p:nvPr/>
        </p:nvSpPr>
        <p:spPr bwMode="auto">
          <a:xfrm>
            <a:off x="2344563" y="3233335"/>
            <a:ext cx="11541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ysClr val="windowText" lastClr="000000"/>
                </a:solidFill>
                <a:latin typeface="Arial" panose="020B0604020202020204" pitchFamily="34" charset="0"/>
              </a:defRPr>
            </a:lvl1pPr>
            <a:lvl2pPr marL="457200" eaLnBrk="0" fontAlgn="base" hangingPunct="0">
              <a:spcBef>
                <a:spcPct val="0"/>
              </a:spcBef>
              <a:spcAft>
                <a:spcPct val="0"/>
              </a:spcAft>
              <a:defRPr>
                <a:solidFill>
                  <a:sysClr val="windowText" lastClr="000000"/>
                </a:solidFill>
                <a:latin typeface="Arial" panose="020B0604020202020204" pitchFamily="34" charset="0"/>
              </a:defRPr>
            </a:lvl2pPr>
            <a:lvl3pPr marL="914400" eaLnBrk="0" fontAlgn="base" hangingPunct="0">
              <a:spcBef>
                <a:spcPct val="0"/>
              </a:spcBef>
              <a:spcAft>
                <a:spcPct val="0"/>
              </a:spcAft>
              <a:defRPr>
                <a:solidFill>
                  <a:sysClr val="windowText" lastClr="000000"/>
                </a:solidFill>
                <a:latin typeface="Arial" panose="020B0604020202020204" pitchFamily="34" charset="0"/>
              </a:defRPr>
            </a:lvl3pPr>
            <a:lvl4pPr marL="1371600" eaLnBrk="0" fontAlgn="base" hangingPunct="0">
              <a:spcBef>
                <a:spcPct val="0"/>
              </a:spcBef>
              <a:spcAft>
                <a:spcPct val="0"/>
              </a:spcAft>
              <a:defRPr>
                <a:solidFill>
                  <a:sysClr val="windowText" lastClr="000000"/>
                </a:solidFill>
                <a:latin typeface="Arial" panose="020B0604020202020204" pitchFamily="34" charset="0"/>
              </a:defRPr>
            </a:lvl4pPr>
            <a:lvl5pPr marL="1828800" eaLnBrk="0" fontAlgn="base" hangingPunct="0">
              <a:spcBef>
                <a:spcPct val="0"/>
              </a:spcBef>
              <a:spcAft>
                <a:spcPct val="0"/>
              </a:spcAft>
              <a:defRPr>
                <a:solidFill>
                  <a:sysClr val="windowText" lastClr="000000"/>
                </a:solidFill>
                <a:latin typeface="Arial" panose="020B0604020202020204" pitchFamily="34" charset="0"/>
              </a:defRPr>
            </a:lvl5pPr>
            <a:lvl6pPr marL="2286000" eaLnBrk="0" fontAlgn="base" hangingPunct="0">
              <a:spcBef>
                <a:spcPct val="0"/>
              </a:spcBef>
              <a:spcAft>
                <a:spcPct val="0"/>
              </a:spcAft>
              <a:defRPr>
                <a:solidFill>
                  <a:sysClr val="windowText" lastClr="000000"/>
                </a:solidFill>
                <a:latin typeface="Arial" panose="020B0604020202020204" pitchFamily="34" charset="0"/>
              </a:defRPr>
            </a:lvl6pPr>
            <a:lvl7pPr marL="2743200" eaLnBrk="0" fontAlgn="base" hangingPunct="0">
              <a:spcBef>
                <a:spcPct val="0"/>
              </a:spcBef>
              <a:spcAft>
                <a:spcPct val="0"/>
              </a:spcAft>
              <a:defRPr>
                <a:solidFill>
                  <a:sysClr val="windowText" lastClr="000000"/>
                </a:solidFill>
                <a:latin typeface="Arial" panose="020B0604020202020204" pitchFamily="34" charset="0"/>
              </a:defRPr>
            </a:lvl7pPr>
            <a:lvl8pPr marL="3200400" eaLnBrk="0" fontAlgn="base" hangingPunct="0">
              <a:spcBef>
                <a:spcPct val="0"/>
              </a:spcBef>
              <a:spcAft>
                <a:spcPct val="0"/>
              </a:spcAft>
              <a:defRPr>
                <a:solidFill>
                  <a:sysClr val="windowText" lastClr="000000"/>
                </a:solidFill>
                <a:latin typeface="Arial" panose="020B0604020202020204" pitchFamily="34" charset="0"/>
              </a:defRPr>
            </a:lvl8pPr>
            <a:lvl9pPr marL="3657600" eaLnBrk="0" fontAlgn="base" hangingPunct="0">
              <a:spcBef>
                <a:spcPct val="0"/>
              </a:spcBef>
              <a:spcAft>
                <a:spcPct val="0"/>
              </a:spcAft>
              <a:defRPr>
                <a:solidFill>
                  <a:sysClr val="windowText" lastClr="000000"/>
                </a:solidFill>
                <a:latin typeface="Arial" panose="020B0604020202020204" pitchFamily="34" charset="0"/>
              </a:defRPr>
            </a:lvl9pPr>
          </a:lstStyle>
          <a:p>
            <a:pPr defTabSz="609600"/>
            <a:r>
              <a:rPr lang="en-US" altLang="en-US" sz="5400" dirty="0">
                <a:solidFill>
                  <a:schemeClr val="accent1"/>
                </a:solidFill>
                <a:latin typeface="+mj-lt"/>
                <a:ea typeface="微软雅黑" panose="020B0503020204020204" pitchFamily="34" charset="-122"/>
                <a:cs typeface="字魂59号-创粗黑" panose="00000500000000000000" pitchFamily="2" charset="-122"/>
                <a:sym typeface="字魂59号-创粗黑" panose="00000500000000000000" pitchFamily="2" charset="-122"/>
              </a:rPr>
              <a:t>02.</a:t>
            </a:r>
          </a:p>
        </p:txBody>
      </p:sp>
      <p:grpSp>
        <p:nvGrpSpPr>
          <p:cNvPr id="32" name="组合 31">
            <a:extLst>
              <a:ext uri="{FF2B5EF4-FFF2-40B4-BE49-F238E27FC236}">
                <a16:creationId xmlns:a16="http://schemas.microsoft.com/office/drawing/2014/main" id="{B3EDA85F-62E6-48FC-8B91-8C22BC8FB888}"/>
              </a:ext>
            </a:extLst>
          </p:cNvPr>
          <p:cNvGrpSpPr/>
          <p:nvPr/>
        </p:nvGrpSpPr>
        <p:grpSpPr>
          <a:xfrm>
            <a:off x="1190180" y="3243761"/>
            <a:ext cx="762604" cy="721881"/>
            <a:chOff x="1400045" y="3905250"/>
            <a:chExt cx="673764" cy="721881"/>
          </a:xfrm>
        </p:grpSpPr>
        <p:sp>
          <p:nvSpPr>
            <p:cNvPr id="6" name="矩形: 圆角 5">
              <a:extLst>
                <a:ext uri="{FF2B5EF4-FFF2-40B4-BE49-F238E27FC236}">
                  <a16:creationId xmlns:a16="http://schemas.microsoft.com/office/drawing/2014/main" id="{3E70358F-8D39-4C10-91B6-C1CBBF126405}"/>
                </a:ext>
              </a:extLst>
            </p:cNvPr>
            <p:cNvSpPr/>
            <p:nvPr/>
          </p:nvSpPr>
          <p:spPr>
            <a:xfrm>
              <a:off x="1400045" y="4025900"/>
              <a:ext cx="45719" cy="426606"/>
            </a:xfrm>
            <a:prstGeom prst="roundRect">
              <a:avLst>
                <a:gd name="adj" fmla="val 50000"/>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圆角 27">
              <a:extLst>
                <a:ext uri="{FF2B5EF4-FFF2-40B4-BE49-F238E27FC236}">
                  <a16:creationId xmlns:a16="http://schemas.microsoft.com/office/drawing/2014/main" id="{88D300CE-4EB3-4B60-9210-BE8CB2821DFE}"/>
                </a:ext>
              </a:extLst>
            </p:cNvPr>
            <p:cNvSpPr/>
            <p:nvPr/>
          </p:nvSpPr>
          <p:spPr>
            <a:xfrm>
              <a:off x="1557056" y="4054475"/>
              <a:ext cx="45719" cy="57265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矩形: 圆角 28">
              <a:extLst>
                <a:ext uri="{FF2B5EF4-FFF2-40B4-BE49-F238E27FC236}">
                  <a16:creationId xmlns:a16="http://schemas.microsoft.com/office/drawing/2014/main" id="{E957B5F4-0990-40C1-B1FF-C5F8CD2A2302}"/>
                </a:ext>
              </a:extLst>
            </p:cNvPr>
            <p:cNvSpPr/>
            <p:nvPr/>
          </p:nvSpPr>
          <p:spPr>
            <a:xfrm>
              <a:off x="1714067" y="3905250"/>
              <a:ext cx="45719" cy="66790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0" name="矩形: 圆角 29">
              <a:extLst>
                <a:ext uri="{FF2B5EF4-FFF2-40B4-BE49-F238E27FC236}">
                  <a16:creationId xmlns:a16="http://schemas.microsoft.com/office/drawing/2014/main" id="{33B754B4-FBBD-4AF5-BDC6-359C88CAFBB7}"/>
                </a:ext>
              </a:extLst>
            </p:cNvPr>
            <p:cNvSpPr/>
            <p:nvPr/>
          </p:nvSpPr>
          <p:spPr>
            <a:xfrm>
              <a:off x="1871078" y="3990975"/>
              <a:ext cx="45719" cy="4095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1" name="矩形: 圆角 30">
              <a:extLst>
                <a:ext uri="{FF2B5EF4-FFF2-40B4-BE49-F238E27FC236}">
                  <a16:creationId xmlns:a16="http://schemas.microsoft.com/office/drawing/2014/main" id="{0B78953E-8832-45F6-851B-D43B22A61F00}"/>
                </a:ext>
              </a:extLst>
            </p:cNvPr>
            <p:cNvSpPr/>
            <p:nvPr/>
          </p:nvSpPr>
          <p:spPr>
            <a:xfrm>
              <a:off x="2028090" y="4054475"/>
              <a:ext cx="45719" cy="3460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
        <p:nvSpPr>
          <p:cNvPr id="5" name="文本框 4">
            <a:extLst>
              <a:ext uri="{FF2B5EF4-FFF2-40B4-BE49-F238E27FC236}">
                <a16:creationId xmlns:a16="http://schemas.microsoft.com/office/drawing/2014/main" id="{787F4FF0-3CAB-4006-BDC7-F29F36FEB7E5}"/>
              </a:ext>
            </a:extLst>
          </p:cNvPr>
          <p:cNvSpPr txBox="1"/>
          <p:nvPr/>
        </p:nvSpPr>
        <p:spPr>
          <a:xfrm>
            <a:off x="5110159" y="3218859"/>
            <a:ext cx="3770263" cy="646331"/>
          </a:xfrm>
          <a:prstGeom prst="rect">
            <a:avLst/>
          </a:prstGeom>
          <a:noFill/>
        </p:spPr>
        <p:txBody>
          <a:bodyPr wrap="none" lIns="0" tIns="0" rIns="0" bIns="0" rtlCol="0">
            <a:scene3d>
              <a:camera prst="orthographicFront"/>
              <a:lightRig rig="threePt" dir="t"/>
            </a:scene3d>
            <a:sp3d contourW="12700"/>
          </a:bodyPr>
          <a:lstStyle/>
          <a:p>
            <a:r>
              <a:rPr lang="zh-CN" altLang="en-US" sz="4200" dirty="0">
                <a:solidFill>
                  <a:schemeClr val="accent1"/>
                </a:solidFill>
                <a:latin typeface="+mj-ea"/>
                <a:ea typeface="+mj-ea"/>
                <a:cs typeface="字魂59号-创粗黑" panose="00000500000000000000" pitchFamily="2" charset="-122"/>
                <a:sym typeface="字魂59号-创粗黑" panose="00000500000000000000" pitchFamily="2" charset="-122"/>
              </a:rPr>
              <a:t>使用树搜索下棋</a:t>
            </a:r>
          </a:p>
        </p:txBody>
      </p:sp>
      <p:sp>
        <p:nvSpPr>
          <p:cNvPr id="93" name="文本框 92">
            <a:extLst>
              <a:ext uri="{FF2B5EF4-FFF2-40B4-BE49-F238E27FC236}">
                <a16:creationId xmlns:a16="http://schemas.microsoft.com/office/drawing/2014/main" id="{9E6FC369-D5A3-48AC-A8F1-BC3815747E4F}"/>
              </a:ext>
            </a:extLst>
          </p:cNvPr>
          <p:cNvSpPr txBox="1"/>
          <p:nvPr/>
        </p:nvSpPr>
        <p:spPr>
          <a:xfrm>
            <a:off x="11088675" y="4748701"/>
            <a:ext cx="512961" cy="276999"/>
          </a:xfrm>
          <a:prstGeom prst="rect">
            <a:avLst/>
          </a:prstGeom>
          <a:noFill/>
        </p:spPr>
        <p:txBody>
          <a:bodyPr wrap="none" lIns="0" tIns="0" rIns="0" bIns="0">
            <a:spAutoFit/>
          </a:bodyPr>
          <a:lstStyle/>
          <a:p>
            <a:pPr algn="r"/>
            <a:r>
              <a:rPr lang="en-US" altLang="zh-CN" dirty="0">
                <a:solidFill>
                  <a:schemeClr val="tx1">
                    <a:lumMod val="85000"/>
                    <a:lumOff val="15000"/>
                  </a:schemeClr>
                </a:solidFill>
                <a:latin typeface="+mn-ea"/>
              </a:rPr>
              <a:t>2023</a:t>
            </a:r>
            <a:endParaRPr lang="zh-CN" altLang="en-US" dirty="0">
              <a:solidFill>
                <a:schemeClr val="tx1">
                  <a:lumMod val="85000"/>
                  <a:lumOff val="15000"/>
                </a:schemeClr>
              </a:solidFill>
              <a:latin typeface="+mn-ea"/>
            </a:endParaRPr>
          </a:p>
        </p:txBody>
      </p:sp>
      <p:sp>
        <p:nvSpPr>
          <p:cNvPr id="94" name="文本框 93">
            <a:extLst>
              <a:ext uri="{FF2B5EF4-FFF2-40B4-BE49-F238E27FC236}">
                <a16:creationId xmlns:a16="http://schemas.microsoft.com/office/drawing/2014/main" id="{07DF0AD7-33C9-463C-BFC0-074A71AE8040}"/>
              </a:ext>
            </a:extLst>
          </p:cNvPr>
          <p:cNvSpPr txBox="1"/>
          <p:nvPr/>
        </p:nvSpPr>
        <p:spPr>
          <a:xfrm>
            <a:off x="10275953" y="5840778"/>
            <a:ext cx="1306447" cy="215444"/>
          </a:xfrm>
          <a:prstGeom prst="rect">
            <a:avLst/>
          </a:prstGeom>
          <a:noFill/>
        </p:spPr>
        <p:txBody>
          <a:bodyPr wrap="none" lIns="0" tIns="0" rIns="0" bIns="0">
            <a:spAutoFit/>
          </a:bodyPr>
          <a:lstStyle/>
          <a:p>
            <a:pPr algn="r"/>
            <a:r>
              <a:rPr lang="en-US" altLang="zh-CN" sz="1400" dirty="0">
                <a:solidFill>
                  <a:schemeClr val="tx1">
                    <a:lumMod val="85000"/>
                    <a:lumOff val="15000"/>
                  </a:schemeClr>
                </a:solidFill>
                <a:latin typeface="+mn-ea"/>
              </a:rPr>
              <a:t>December 22nd</a:t>
            </a:r>
            <a:endParaRPr lang="zh-CN" altLang="en-US" sz="1400" dirty="0">
              <a:solidFill>
                <a:schemeClr val="tx1">
                  <a:lumMod val="85000"/>
                  <a:lumOff val="15000"/>
                </a:schemeClr>
              </a:solidFill>
              <a:latin typeface="+mn-ea"/>
            </a:endParaRPr>
          </a:p>
        </p:txBody>
      </p:sp>
      <p:grpSp>
        <p:nvGrpSpPr>
          <p:cNvPr id="10" name="组合 9">
            <a:extLst>
              <a:ext uri="{FF2B5EF4-FFF2-40B4-BE49-F238E27FC236}">
                <a16:creationId xmlns:a16="http://schemas.microsoft.com/office/drawing/2014/main" id="{B8311BDE-F2CC-4875-B43D-C624880928FF}"/>
              </a:ext>
            </a:extLst>
          </p:cNvPr>
          <p:cNvGrpSpPr/>
          <p:nvPr/>
        </p:nvGrpSpPr>
        <p:grpSpPr>
          <a:xfrm>
            <a:off x="11432380" y="5112624"/>
            <a:ext cx="73820" cy="611901"/>
            <a:chOff x="11432380" y="5112624"/>
            <a:chExt cx="73820" cy="611901"/>
          </a:xfrm>
        </p:grpSpPr>
        <p:cxnSp>
          <p:nvCxnSpPr>
            <p:cNvPr id="95" name="直接连接符 94">
              <a:extLst>
                <a:ext uri="{FF2B5EF4-FFF2-40B4-BE49-F238E27FC236}">
                  <a16:creationId xmlns:a16="http://schemas.microsoft.com/office/drawing/2014/main" id="{6ADF137B-FB7F-488C-9489-790DFBBF847A}"/>
                </a:ext>
              </a:extLst>
            </p:cNvPr>
            <p:cNvCxnSpPr>
              <a:cxnSpLocks/>
            </p:cNvCxnSpPr>
            <p:nvPr/>
          </p:nvCxnSpPr>
          <p:spPr>
            <a:xfrm>
              <a:off x="11506200" y="5112624"/>
              <a:ext cx="0" cy="61190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任意多边形: 形状 98">
              <a:extLst>
                <a:ext uri="{FF2B5EF4-FFF2-40B4-BE49-F238E27FC236}">
                  <a16:creationId xmlns:a16="http://schemas.microsoft.com/office/drawing/2014/main" id="{86284B7F-0870-493D-80EC-34892F933080}"/>
                </a:ext>
              </a:extLst>
            </p:cNvPr>
            <p:cNvSpPr/>
            <p:nvPr/>
          </p:nvSpPr>
          <p:spPr>
            <a:xfrm rot="5400000">
              <a:off x="11432380" y="5650705"/>
              <a:ext cx="73819" cy="73819"/>
            </a:xfrm>
            <a:custGeom>
              <a:avLst/>
              <a:gdLst>
                <a:gd name="connsiteX0" fmla="*/ 180000 w 481467"/>
                <a:gd name="connsiteY0" fmla="*/ 0 h 346075"/>
                <a:gd name="connsiteX1" fmla="*/ 180000 w 481467"/>
                <a:gd name="connsiteY1" fmla="*/ 123825 h 346075"/>
                <a:gd name="connsiteX2" fmla="*/ 481467 w 481467"/>
                <a:gd name="connsiteY2" fmla="*/ 123825 h 346075"/>
                <a:gd name="connsiteX3" fmla="*/ 481467 w 481467"/>
                <a:gd name="connsiteY3" fmla="*/ 346075 h 346075"/>
                <a:gd name="connsiteX4" fmla="*/ 121467 w 481467"/>
                <a:gd name="connsiteY4" fmla="*/ 346075 h 346075"/>
                <a:gd name="connsiteX5" fmla="*/ 121467 w 481467"/>
                <a:gd name="connsiteY5" fmla="*/ 180000 h 346075"/>
                <a:gd name="connsiteX6" fmla="*/ 0 w 481467"/>
                <a:gd name="connsiteY6" fmla="*/ 180000 h 346075"/>
                <a:gd name="connsiteX7" fmla="*/ 180000 w 481467"/>
                <a:gd name="connsiteY7" fmla="*/ 0 h 346075"/>
                <a:gd name="connsiteX0" fmla="*/ 481467 w 572907"/>
                <a:gd name="connsiteY0" fmla="*/ 123825 h 346075"/>
                <a:gd name="connsiteX1" fmla="*/ 481467 w 572907"/>
                <a:gd name="connsiteY1" fmla="*/ 346075 h 346075"/>
                <a:gd name="connsiteX2" fmla="*/ 121467 w 572907"/>
                <a:gd name="connsiteY2" fmla="*/ 346075 h 346075"/>
                <a:gd name="connsiteX3" fmla="*/ 121467 w 572907"/>
                <a:gd name="connsiteY3" fmla="*/ 180000 h 346075"/>
                <a:gd name="connsiteX4" fmla="*/ 0 w 572907"/>
                <a:gd name="connsiteY4" fmla="*/ 180000 h 346075"/>
                <a:gd name="connsiteX5" fmla="*/ 180000 w 572907"/>
                <a:gd name="connsiteY5" fmla="*/ 0 h 346075"/>
                <a:gd name="connsiteX6" fmla="*/ 180000 w 572907"/>
                <a:gd name="connsiteY6" fmla="*/ 123825 h 346075"/>
                <a:gd name="connsiteX7" fmla="*/ 572907 w 572907"/>
                <a:gd name="connsiteY7" fmla="*/ 215265 h 346075"/>
                <a:gd name="connsiteX0" fmla="*/ 481467 w 572907"/>
                <a:gd name="connsiteY0" fmla="*/ 346075 h 346075"/>
                <a:gd name="connsiteX1" fmla="*/ 121467 w 572907"/>
                <a:gd name="connsiteY1" fmla="*/ 346075 h 346075"/>
                <a:gd name="connsiteX2" fmla="*/ 121467 w 572907"/>
                <a:gd name="connsiteY2" fmla="*/ 180000 h 346075"/>
                <a:gd name="connsiteX3" fmla="*/ 0 w 572907"/>
                <a:gd name="connsiteY3" fmla="*/ 180000 h 346075"/>
                <a:gd name="connsiteX4" fmla="*/ 180000 w 572907"/>
                <a:gd name="connsiteY4" fmla="*/ 0 h 346075"/>
                <a:gd name="connsiteX5" fmla="*/ 180000 w 572907"/>
                <a:gd name="connsiteY5" fmla="*/ 123825 h 346075"/>
                <a:gd name="connsiteX6" fmla="*/ 572907 w 572907"/>
                <a:gd name="connsiteY6" fmla="*/ 21526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5" fmla="*/ 180000 w 481467"/>
                <a:gd name="connsiteY5" fmla="*/ 12382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0" fmla="*/ 481467 w 481467"/>
                <a:gd name="connsiteY0" fmla="*/ 346075 h 346075"/>
                <a:gd name="connsiteX1" fmla="*/ 121467 w 481467"/>
                <a:gd name="connsiteY1" fmla="*/ 346075 h 346075"/>
                <a:gd name="connsiteX2" fmla="*/ 0 w 481467"/>
                <a:gd name="connsiteY2" fmla="*/ 180000 h 346075"/>
                <a:gd name="connsiteX3" fmla="*/ 180000 w 481467"/>
                <a:gd name="connsiteY3" fmla="*/ 0 h 346075"/>
                <a:gd name="connsiteX0" fmla="*/ 481467 w 481467"/>
                <a:gd name="connsiteY0" fmla="*/ 346075 h 346075"/>
                <a:gd name="connsiteX1" fmla="*/ 0 w 481467"/>
                <a:gd name="connsiteY1" fmla="*/ 180000 h 346075"/>
                <a:gd name="connsiteX2" fmla="*/ 180000 w 481467"/>
                <a:gd name="connsiteY2" fmla="*/ 0 h 346075"/>
                <a:gd name="connsiteX0" fmla="*/ 0 w 180000"/>
                <a:gd name="connsiteY0" fmla="*/ 180000 h 180000"/>
                <a:gd name="connsiteX1" fmla="*/ 180000 w 180000"/>
                <a:gd name="connsiteY1" fmla="*/ 0 h 180000"/>
              </a:gdLst>
              <a:ahLst/>
              <a:cxnLst>
                <a:cxn ang="0">
                  <a:pos x="connsiteX0" y="connsiteY0"/>
                </a:cxn>
                <a:cxn ang="0">
                  <a:pos x="connsiteX1" y="connsiteY1"/>
                </a:cxn>
              </a:cxnLst>
              <a:rect l="l" t="t" r="r" b="b"/>
              <a:pathLst>
                <a:path w="180000" h="180000">
                  <a:moveTo>
                    <a:pt x="0" y="180000"/>
                  </a:moveTo>
                  <a:cubicBezTo>
                    <a:pt x="0" y="80589"/>
                    <a:pt x="80589" y="0"/>
                    <a:pt x="180000" y="0"/>
                  </a:cubicBezTo>
                </a:path>
              </a:pathLst>
            </a:custGeom>
            <a:ln>
              <a:solidFill>
                <a:schemeClr val="accent1"/>
              </a:solidFill>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lgn="ctr"/>
              <a:endParaRPr lang="zh-CN" altLang="en-US"/>
            </a:p>
          </p:txBody>
        </p:sp>
      </p:grpSp>
    </p:spTree>
    <p:extLst>
      <p:ext uri="{BB962C8B-B14F-4D97-AF65-F5344CB8AC3E}">
        <p14:creationId xmlns:p14="http://schemas.microsoft.com/office/powerpoint/2010/main" val="546768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AD868303-06D8-4000-97F7-25D87CA5B3B2}"/>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p>
        </p:txBody>
      </p:sp>
      <p:sp>
        <p:nvSpPr>
          <p:cNvPr id="2" name="文本框 1">
            <a:extLst>
              <a:ext uri="{FF2B5EF4-FFF2-40B4-BE49-F238E27FC236}">
                <a16:creationId xmlns:a16="http://schemas.microsoft.com/office/drawing/2014/main" id="{6F48856F-05F7-460B-A424-BB471C6BB186}"/>
              </a:ext>
            </a:extLst>
          </p:cNvPr>
          <p:cNvSpPr txBox="1"/>
          <p:nvPr/>
        </p:nvSpPr>
        <p:spPr>
          <a:xfrm>
            <a:off x="603250" y="340149"/>
            <a:ext cx="2513509" cy="430887"/>
          </a:xfrm>
          <a:prstGeom prst="rect">
            <a:avLst/>
          </a:prstGeom>
          <a:noFill/>
        </p:spPr>
        <p:txBody>
          <a:bodyPr wrap="none" lIns="0" tIns="0" rIns="0" bIns="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使用树搜索下棋</a:t>
            </a:r>
          </a:p>
        </p:txBody>
      </p:sp>
      <p:sp>
        <p:nvSpPr>
          <p:cNvPr id="33" name="圆: 空心 32">
            <a:extLst>
              <a:ext uri="{FF2B5EF4-FFF2-40B4-BE49-F238E27FC236}">
                <a16:creationId xmlns:a16="http://schemas.microsoft.com/office/drawing/2014/main" id="{F1468410-E6D4-40AA-816C-9A03DB1019F7}"/>
              </a:ext>
            </a:extLst>
          </p:cNvPr>
          <p:cNvSpPr/>
          <p:nvPr/>
        </p:nvSpPr>
        <p:spPr>
          <a:xfrm>
            <a:off x="3245870" y="469587"/>
            <a:ext cx="190274" cy="190274"/>
          </a:xfrm>
          <a:prstGeom prst="donut">
            <a:avLst>
              <a:gd name="adj" fmla="val 232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8" name="矩形: 圆角 7">
            <a:extLst>
              <a:ext uri="{FF2B5EF4-FFF2-40B4-BE49-F238E27FC236}">
                <a16:creationId xmlns:a16="http://schemas.microsoft.com/office/drawing/2014/main" id="{667A2CA1-B7C9-8417-14A4-6E984357CB40}"/>
              </a:ext>
            </a:extLst>
          </p:cNvPr>
          <p:cNvSpPr/>
          <p:nvPr/>
        </p:nvSpPr>
        <p:spPr>
          <a:xfrm>
            <a:off x="593423" y="1053788"/>
            <a:ext cx="2747584" cy="51324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t>蒙特卡洛树搜索</a:t>
            </a:r>
          </a:p>
        </p:txBody>
      </p:sp>
      <p:sp>
        <p:nvSpPr>
          <p:cNvPr id="10" name="文本框 9">
            <a:extLst>
              <a:ext uri="{FF2B5EF4-FFF2-40B4-BE49-F238E27FC236}">
                <a16:creationId xmlns:a16="http://schemas.microsoft.com/office/drawing/2014/main" id="{355E4D0D-6EC2-204C-6D14-A1821002BCF7}"/>
              </a:ext>
            </a:extLst>
          </p:cNvPr>
          <p:cNvSpPr txBox="1"/>
          <p:nvPr/>
        </p:nvSpPr>
        <p:spPr>
          <a:xfrm>
            <a:off x="603250" y="1967696"/>
            <a:ext cx="11231864" cy="338554"/>
          </a:xfrm>
          <a:prstGeom prst="rect">
            <a:avLst/>
          </a:prstGeom>
          <a:noFill/>
        </p:spPr>
        <p:txBody>
          <a:bodyPr wrap="square" rtlCol="0">
            <a:spAutoFit/>
          </a:bodyPr>
          <a:lstStyle/>
          <a:p>
            <a:r>
              <a:rPr lang="zh-CN" altLang="en-US" sz="1600" dirty="0"/>
              <a:t>蒙特卡洛树搜索分为四步：选择</a:t>
            </a:r>
            <a:r>
              <a:rPr lang="en-US" altLang="zh-CN" sz="1600" dirty="0"/>
              <a:t>(Selection)</a:t>
            </a:r>
            <a:r>
              <a:rPr lang="zh-CN" altLang="en-US" sz="1600" dirty="0"/>
              <a:t>，拓展</a:t>
            </a:r>
            <a:r>
              <a:rPr lang="en-US" altLang="zh-CN" sz="1600" dirty="0"/>
              <a:t>(Expansion)</a:t>
            </a:r>
            <a:r>
              <a:rPr lang="zh-CN" altLang="en-US" sz="1600" dirty="0"/>
              <a:t>，模拟</a:t>
            </a:r>
            <a:r>
              <a:rPr lang="en-US" altLang="zh-CN" sz="1600" dirty="0"/>
              <a:t>(Simulation)</a:t>
            </a:r>
            <a:r>
              <a:rPr lang="zh-CN" altLang="en-US" sz="1600" dirty="0"/>
              <a:t>，反向传播</a:t>
            </a:r>
            <a:r>
              <a:rPr lang="en-US" altLang="zh-CN" sz="1600" dirty="0"/>
              <a:t>(Back Propagation)</a:t>
            </a:r>
            <a:r>
              <a:rPr lang="zh-CN" altLang="en-US" sz="1600" dirty="0"/>
              <a:t>。</a:t>
            </a:r>
            <a:r>
              <a:rPr lang="en-US" altLang="zh-CN" sz="1600" dirty="0"/>
              <a:t>   </a:t>
            </a:r>
            <a:endParaRPr lang="zh-CN" altLang="en-US" sz="1600" dirty="0"/>
          </a:p>
        </p:txBody>
      </p:sp>
      <p:pic>
        <p:nvPicPr>
          <p:cNvPr id="3" name="图片 2">
            <a:extLst>
              <a:ext uri="{FF2B5EF4-FFF2-40B4-BE49-F238E27FC236}">
                <a16:creationId xmlns:a16="http://schemas.microsoft.com/office/drawing/2014/main" id="{8A206809-5E8D-494F-26DE-CBCFC07B0A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67215" y="2874866"/>
            <a:ext cx="7567701" cy="3237183"/>
          </a:xfrm>
          <a:prstGeom prst="rect">
            <a:avLst/>
          </a:prstGeom>
          <a:noFill/>
          <a:ln>
            <a:noFill/>
          </a:ln>
        </p:spPr>
      </p:pic>
    </p:spTree>
    <p:extLst>
      <p:ext uri="{BB962C8B-B14F-4D97-AF65-F5344CB8AC3E}">
        <p14:creationId xmlns:p14="http://schemas.microsoft.com/office/powerpoint/2010/main" val="23449365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ac114957-c432-495c-96fe-f6fa192e412d&quot;,&quot;Name&quot;:&quot;4&quot;,&quot;Kind&quot;:&quot;Custom&quot;,&quot;OldGuidesSetting&quot;:{&quot;HeaderHeight&quot;:7.0,&quot;FooterHeight&quot;:5.0,&quot;SideMargin&quot;:5.0,&quot;TopMargin&quot;:4.0,&quot;BottomMargin&quot;:4.0,&quot;IntervalMargin&quot;:3.0}}"/>
</p:tagLst>
</file>

<file path=ppt/tags/tag2.xml><?xml version="1.0" encoding="utf-8"?>
<p:tagLst xmlns:a="http://schemas.openxmlformats.org/drawingml/2006/main" xmlns:r="http://schemas.openxmlformats.org/officeDocument/2006/relationships" xmlns:p="http://schemas.openxmlformats.org/presentationml/2006/main">
  <p:tag name="PA" val="v5.2.11"/>
</p:tagLst>
</file>

<file path=ppt/theme/theme1.xml><?xml version="1.0" encoding="utf-8"?>
<a:theme xmlns:a="http://schemas.openxmlformats.org/drawingml/2006/main" name="主题1">
  <a:themeElements>
    <a:clrScheme name="稿定">
      <a:dk1>
        <a:sysClr val="windowText" lastClr="000000"/>
      </a:dk1>
      <a:lt1>
        <a:sysClr val="window" lastClr="FFFFFF"/>
      </a:lt1>
      <a:dk2>
        <a:srgbClr val="44546A"/>
      </a:dk2>
      <a:lt2>
        <a:srgbClr val="E7E6E6"/>
      </a:lt2>
      <a:accent1>
        <a:srgbClr val="2F2FEC"/>
      </a:accent1>
      <a:accent2>
        <a:srgbClr val="6399F4"/>
      </a:accent2>
      <a:accent3>
        <a:srgbClr val="5E60F4"/>
      </a:accent3>
      <a:accent4>
        <a:srgbClr val="8393F7"/>
      </a:accent4>
      <a:accent5>
        <a:srgbClr val="E1E2E9"/>
      </a:accent5>
      <a:accent6>
        <a:srgbClr val="CED6EB"/>
      </a:accent6>
      <a:hlink>
        <a:srgbClr val="0563C1"/>
      </a:hlink>
      <a:folHlink>
        <a:srgbClr val="954F72"/>
      </a:folHlink>
    </a:clrScheme>
    <a:fontScheme name="OPs">
      <a:majorFont>
        <a:latin typeface="Arial Black"/>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83AE8468-3019-4826-BAFF-4B3339EE6E5C}" vid="{AF7A6298-FA00-48CD-910C-9583E01DC8F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1907</TotalTime>
  <Words>2142</Words>
  <Application>Microsoft Office PowerPoint</Application>
  <PresentationFormat>宽屏</PresentationFormat>
  <Paragraphs>191</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微软雅黑</vt:lpstr>
      <vt:lpstr>微软雅黑</vt:lpstr>
      <vt:lpstr>微软雅黑 Light</vt:lpstr>
      <vt:lpstr>Arial</vt:lpstr>
      <vt:lpstr>Arial Black</vt:lpstr>
      <vt:lpstr>Times New Roman</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70</dc:creator>
  <cp:lastModifiedBy>Eason Elric</cp:lastModifiedBy>
  <cp:revision>49</cp:revision>
  <dcterms:created xsi:type="dcterms:W3CDTF">2021-11-21T09:40:59Z</dcterms:created>
  <dcterms:modified xsi:type="dcterms:W3CDTF">2023-12-31T13:44:21Z</dcterms:modified>
</cp:coreProperties>
</file>