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ACBCA"/>
          </a:solidFill>
        </a:fill>
      </a:tcStyle>
    </a:wholeTbl>
    <a:band2H>
      <a:tcTxStyle b="def" i="def"/>
      <a:tcStyle>
        <a:tcBdr/>
        <a:fill>
          <a:solidFill>
            <a:srgbClr val="F5E7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E7CC"/>
          </a:solidFill>
        </a:fill>
      </a:tcStyle>
    </a:wholeTbl>
    <a:band2H>
      <a:tcTxStyle b="def" i="def"/>
      <a:tcStyle>
        <a:tcBdr/>
        <a:fill>
          <a:solidFill>
            <a:srgbClr val="FBF4E7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EA"/>
          </a:solidFill>
        </a:fill>
      </a:tcStyle>
    </a:wholeTbl>
    <a:band2H>
      <a:tcTxStyle b="def" i="def"/>
      <a:tcStyle>
        <a:tcBdr/>
        <a:fill>
          <a:solidFill>
            <a:srgbClr val="E6EDF5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png" descr="C3-HD-BT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>
            <p:ph type="title"/>
          </p:nvPr>
        </p:nvSpPr>
        <p:spPr>
          <a:xfrm>
            <a:off x="1371600" y="1803405"/>
            <a:ext cx="9448800" cy="18250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algn="l">
              <a:defRPr sz="6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1371600" y="3632201"/>
            <a:ext cx="9448800" cy="685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sz="2000"/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0575493" y="1491508"/>
            <a:ext cx="244907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685776" y="4697360"/>
            <a:ext cx="10822035" cy="8193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96" name="Shape 96"/>
          <p:cNvSpPr/>
          <p:nvPr>
            <p:ph type="pic" idx="13"/>
          </p:nvPr>
        </p:nvSpPr>
        <p:spPr>
          <a:xfrm>
            <a:off x="681726" y="941439"/>
            <a:ext cx="10821842" cy="34781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7" name="Shape 97"/>
          <p:cNvSpPr/>
          <p:nvPr>
            <p:ph type="body" sz="quarter" idx="1"/>
          </p:nvPr>
        </p:nvSpPr>
        <p:spPr>
          <a:xfrm>
            <a:off x="685800" y="5516714"/>
            <a:ext cx="10820400" cy="7019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1.png" descr="C3-HD-BT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sz="32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1024467" y="3649133"/>
            <a:ext cx="10130516" cy="9990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marL="0" indent="0">
              <a:buSzTx/>
              <a:buFontTx/>
              <a:buNone/>
              <a:defRPr sz="16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age1.png" descr="C3-HD-BT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>
            <p:ph type="title"/>
          </p:nvPr>
        </p:nvSpPr>
        <p:spPr>
          <a:xfrm>
            <a:off x="1024467" y="753532"/>
            <a:ext cx="10151534" cy="26044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sz="32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1303864" y="3365555"/>
            <a:ext cx="9592738" cy="4444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sz="1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118" name="Shape 118"/>
          <p:cNvSpPr/>
          <p:nvPr>
            <p:ph type="body" sz="quarter" idx="13"/>
          </p:nvPr>
        </p:nvSpPr>
        <p:spPr>
          <a:xfrm>
            <a:off x="1024466" y="3959862"/>
            <a:ext cx="10151535" cy="679872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119" name="Shape 119"/>
          <p:cNvSpPr/>
          <p:nvPr/>
        </p:nvSpPr>
        <p:spPr>
          <a:xfrm>
            <a:off x="476250" y="557818"/>
            <a:ext cx="609600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cap="all" sz="8000"/>
            </a:lvl1pPr>
          </a:lstStyle>
          <a:p>
            <a:pPr/>
            <a:r>
              <a:t>“</a:t>
            </a:r>
          </a:p>
        </p:txBody>
      </p:sp>
      <p:sp>
        <p:nvSpPr>
          <p:cNvPr id="120" name="Shape 120"/>
          <p:cNvSpPr/>
          <p:nvPr/>
        </p:nvSpPr>
        <p:spPr>
          <a:xfrm>
            <a:off x="10984230" y="2325657"/>
            <a:ext cx="609601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/>
            </a:lvl1pPr>
          </a:lstStyle>
          <a:p>
            <a:pPr/>
            <a:r>
              <a:t>”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png" descr="C3-HD-BT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>
            <p:ph type="title"/>
          </p:nvPr>
        </p:nvSpPr>
        <p:spPr>
          <a:xfrm>
            <a:off x="1024495" y="1124701"/>
            <a:ext cx="10146187" cy="251183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1024467" y="3648314"/>
            <a:ext cx="10144654" cy="9998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131" name="Shape 131"/>
          <p:cNvSpPr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2895600" y="761998"/>
            <a:ext cx="8610600" cy="130386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685800" y="2202079"/>
            <a:ext cx="3456433" cy="6173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marL="0" indent="0">
              <a:buSzTx/>
              <a:buFontTx/>
              <a:buNone/>
              <a:defRPr sz="2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140" name="Shape 140"/>
          <p:cNvSpPr/>
          <p:nvPr>
            <p:ph type="body" sz="quarter" idx="13"/>
          </p:nvPr>
        </p:nvSpPr>
        <p:spPr>
          <a:xfrm>
            <a:off x="685798" y="2904564"/>
            <a:ext cx="3456434" cy="331413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41" name="Shape 141"/>
          <p:cNvSpPr/>
          <p:nvPr>
            <p:ph type="body" sz="quarter" idx="14"/>
          </p:nvPr>
        </p:nvSpPr>
        <p:spPr>
          <a:xfrm>
            <a:off x="4368799" y="2201333"/>
            <a:ext cx="3456434" cy="62653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/>
            </a:pPr>
          </a:p>
        </p:txBody>
      </p:sp>
      <p:sp>
        <p:nvSpPr>
          <p:cNvPr id="142" name="Shape 142"/>
          <p:cNvSpPr/>
          <p:nvPr>
            <p:ph type="body" sz="quarter" idx="15"/>
          </p:nvPr>
        </p:nvSpPr>
        <p:spPr>
          <a:xfrm>
            <a:off x="4366857" y="2904066"/>
            <a:ext cx="3456433" cy="331461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43" name="Shape 143"/>
          <p:cNvSpPr/>
          <p:nvPr>
            <p:ph type="body" sz="quarter" idx="16"/>
          </p:nvPr>
        </p:nvSpPr>
        <p:spPr>
          <a:xfrm>
            <a:off x="8051799" y="2192865"/>
            <a:ext cx="3456434" cy="62653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/>
            </a:pPr>
          </a:p>
        </p:txBody>
      </p:sp>
      <p:sp>
        <p:nvSpPr>
          <p:cNvPr id="144" name="Shape 144"/>
          <p:cNvSpPr/>
          <p:nvPr>
            <p:ph type="body" sz="quarter" idx="17"/>
          </p:nvPr>
        </p:nvSpPr>
        <p:spPr>
          <a:xfrm>
            <a:off x="8051800" y="2904564"/>
            <a:ext cx="3456433" cy="331413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45" name="Shape 1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688617" y="4191000"/>
            <a:ext cx="3451583" cy="6827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marL="0" indent="0">
              <a:buSzTx/>
              <a:buFontTx/>
              <a:buNone/>
              <a:defRPr sz="2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154" name="Shape 154"/>
          <p:cNvSpPr/>
          <p:nvPr>
            <p:ph type="pic" sz="quarter" idx="13"/>
          </p:nvPr>
        </p:nvSpPr>
        <p:spPr>
          <a:xfrm>
            <a:off x="688618" y="2362200"/>
            <a:ext cx="3451582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4"/>
          </p:nvPr>
        </p:nvSpPr>
        <p:spPr>
          <a:xfrm>
            <a:off x="688618" y="4873764"/>
            <a:ext cx="3451582" cy="13449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56" name="Shape 156"/>
          <p:cNvSpPr/>
          <p:nvPr>
            <p:ph type="body" sz="quarter" idx="15"/>
          </p:nvPr>
        </p:nvSpPr>
        <p:spPr>
          <a:xfrm>
            <a:off x="4374262" y="4190999"/>
            <a:ext cx="3448935" cy="682767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/>
            </a:pPr>
          </a:p>
        </p:txBody>
      </p:sp>
      <p:sp>
        <p:nvSpPr>
          <p:cNvPr id="157" name="Shape 157"/>
          <p:cNvSpPr/>
          <p:nvPr>
            <p:ph type="pic" sz="quarter" idx="16"/>
          </p:nvPr>
        </p:nvSpPr>
        <p:spPr>
          <a:xfrm>
            <a:off x="4374262" y="2362200"/>
            <a:ext cx="3448937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7"/>
          </p:nvPr>
        </p:nvSpPr>
        <p:spPr>
          <a:xfrm>
            <a:off x="4374263" y="4873762"/>
            <a:ext cx="3448936" cy="13449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59" name="Shape 159"/>
          <p:cNvSpPr/>
          <p:nvPr>
            <p:ph type="body" sz="quarter" idx="18"/>
          </p:nvPr>
        </p:nvSpPr>
        <p:spPr>
          <a:xfrm>
            <a:off x="8049731" y="4190999"/>
            <a:ext cx="3456469" cy="682767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/>
            </a:pPr>
          </a:p>
        </p:txBody>
      </p:sp>
      <p:sp>
        <p:nvSpPr>
          <p:cNvPr id="160" name="Shape 160"/>
          <p:cNvSpPr/>
          <p:nvPr>
            <p:ph type="pic" sz="quarter" idx="19"/>
          </p:nvPr>
        </p:nvSpPr>
        <p:spPr>
          <a:xfrm>
            <a:off x="8049855" y="2362200"/>
            <a:ext cx="3447879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20"/>
          </p:nvPr>
        </p:nvSpPr>
        <p:spPr>
          <a:xfrm>
            <a:off x="8049731" y="4873761"/>
            <a:ext cx="3452446" cy="13449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62" name="Shape 1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xfrm>
            <a:off x="685800" y="2194559"/>
            <a:ext cx="10820400" cy="4024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1.png" descr="C3-HD-BT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>
            <p:ph type="title"/>
          </p:nvPr>
        </p:nvSpPr>
        <p:spPr>
          <a:xfrm>
            <a:off x="9448800" y="745066"/>
            <a:ext cx="2057400" cy="390313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/>
          </a:lstStyle>
          <a:p>
            <a:pPr/>
            <a:r>
              <a:t>Click to edit Master title style</a:t>
            </a:r>
          </a:p>
        </p:txBody>
      </p:sp>
      <p:sp>
        <p:nvSpPr>
          <p:cNvPr id="180" name="Shape 180"/>
          <p:cNvSpPr/>
          <p:nvPr>
            <p:ph type="body" sz="half" idx="1"/>
          </p:nvPr>
        </p:nvSpPr>
        <p:spPr>
          <a:xfrm>
            <a:off x="1024465" y="745067"/>
            <a:ext cx="8204202" cy="390313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1.png" descr="C3-HD-BT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hape 32"/>
          <p:cNvSpPr/>
          <p:nvPr>
            <p:ph type="title"/>
          </p:nvPr>
        </p:nvSpPr>
        <p:spPr>
          <a:xfrm>
            <a:off x="685800" y="753532"/>
            <a:ext cx="10820400" cy="280193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r>
              <a:t>Click to edit Master title style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1024467" y="3641725"/>
            <a:ext cx="10490201" cy="955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2" name="Shape 42"/>
          <p:cNvSpPr/>
          <p:nvPr>
            <p:ph type="body" sz="half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9" y="2183801"/>
            <a:ext cx="5079992" cy="8239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marL="0" indent="0">
              <a:buSzTx/>
              <a:buFontTx/>
              <a:buNone/>
              <a:defRPr sz="28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52" name="Shape 52"/>
          <p:cNvSpPr/>
          <p:nvPr>
            <p:ph type="body" sz="quarter" idx="13"/>
          </p:nvPr>
        </p:nvSpPr>
        <p:spPr>
          <a:xfrm>
            <a:off x="6400800" y="2183801"/>
            <a:ext cx="5105400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800"/>
            </a:pP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4995581" y="746759"/>
            <a:ext cx="6510619" cy="54719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7" name="Shape 77"/>
          <p:cNvSpPr/>
          <p:nvPr>
            <p:ph type="body" sz="quarter" idx="13"/>
          </p:nvPr>
        </p:nvSpPr>
        <p:spPr>
          <a:xfrm>
            <a:off x="685800" y="3124199"/>
            <a:ext cx="4114800" cy="309448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685800" y="1524000"/>
            <a:ext cx="6873241" cy="160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86" name="Shape 86"/>
          <p:cNvSpPr/>
          <p:nvPr>
            <p:ph type="pic" sz="half" idx="13"/>
          </p:nvPr>
        </p:nvSpPr>
        <p:spPr>
          <a:xfrm>
            <a:off x="7861237" y="751241"/>
            <a:ext cx="3644963" cy="546744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body" sz="half" idx="1"/>
          </p:nvPr>
        </p:nvSpPr>
        <p:spPr>
          <a:xfrm>
            <a:off x="685800" y="3124199"/>
            <a:ext cx="6873241" cy="30944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 descr="C3-HD-TO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/>
          <a:p>
            <a:pPr/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100000" lnSpcReduction="0"/>
          </a:bodyPr>
          <a:lstStyle/>
          <a:p>
            <a:pPr/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08659" marR="0" indent="-25145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193800" marR="0" indent="-279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685925" marR="0" indent="-3143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43125" marR="0" indent="-3143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00325" marR="0" indent="-3143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57525" marR="0" indent="-3143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14725" marR="0" indent="-3143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3971925" marR="0" indent="-3143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apidminer.com/products/rapidminer-studio/" TargetMode="External"/><Relationship Id="rId3" Type="http://schemas.openxmlformats.org/officeDocument/2006/relationships/hyperlink" Target="http://en.wikipedia.org/wiki/RapidMiner" TargetMode="External"/><Relationship Id="rId4" Type="http://schemas.openxmlformats.org/officeDocument/2006/relationships/hyperlink" Target="https://www.youtube.com/channel/UCxneJBWWNLs-A6ckls1Rrug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mage3.png" descr="http://rapidminer.staging.wpengine.com/wp-content/uploads/2013/10/RM_logo_retina_transp.png"/>
          <p:cNvPicPr>
            <a:picLocks noChangeAspect="1"/>
          </p:cNvPicPr>
          <p:nvPr/>
        </p:nvPicPr>
        <p:blipFill>
          <a:blip r:embed="rId2">
            <a:extLst/>
          </a:blip>
          <a:srcRect l="0" t="0" r="12142" b="0"/>
          <a:stretch>
            <a:fillRect/>
          </a:stretch>
        </p:blipFill>
        <p:spPr>
          <a:xfrm>
            <a:off x="3224469" y="1769038"/>
            <a:ext cx="4559423" cy="15654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4.jpg" descr="http://rapidminer.staging.wpengine.com/wp-content/uploads/2013/10/banner_final1.jpg"/>
          <p:cNvPicPr>
            <a:picLocks noChangeAspect="1"/>
          </p:cNvPicPr>
          <p:nvPr/>
        </p:nvPicPr>
        <p:blipFill>
          <a:blip r:embed="rId3">
            <a:extLst/>
          </a:blip>
          <a:srcRect l="0" t="0" r="9111" b="0"/>
          <a:stretch>
            <a:fillRect/>
          </a:stretch>
        </p:blipFill>
        <p:spPr>
          <a:xfrm>
            <a:off x="34507" y="3146425"/>
            <a:ext cx="12145992" cy="1171576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>
            <p:ph type="subTitle" sz="quarter" idx="1"/>
          </p:nvPr>
        </p:nvSpPr>
        <p:spPr>
          <a:xfrm>
            <a:off x="344804" y="3283584"/>
            <a:ext cx="7930517" cy="1247141"/>
          </a:xfrm>
          <a:prstGeom prst="rect">
            <a:avLst/>
          </a:prstGeom>
        </p:spPr>
        <p:txBody>
          <a:bodyPr/>
          <a:lstStyle/>
          <a:p>
            <a:pPr>
              <a:defRPr b="1" sz="2800"/>
            </a:pPr>
            <a:r>
              <a:t>One Platform. </a:t>
            </a:r>
          </a:p>
          <a:p>
            <a:pPr>
              <a:defRPr b="1" sz="2800"/>
            </a:pPr>
            <a:r>
              <a:t>Covers Everything.</a:t>
            </a:r>
          </a:p>
        </p:txBody>
      </p:sp>
      <p:sp>
        <p:nvSpPr>
          <p:cNvPr id="193" name="Shape 193"/>
          <p:cNvSpPr/>
          <p:nvPr/>
        </p:nvSpPr>
        <p:spPr>
          <a:xfrm>
            <a:off x="10301605" y="603884"/>
            <a:ext cx="2328546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Team 18</a:t>
            </a:r>
          </a:p>
          <a:p>
            <a:pPr/>
            <a:r>
              <a:t>Chao Zhang</a:t>
            </a:r>
          </a:p>
          <a:p>
            <a:pPr/>
            <a:r>
              <a:t>104656305</a:t>
            </a:r>
          </a:p>
          <a:p>
            <a:pPr/>
            <a:r>
              <a:t>ZhiCheng Pan</a:t>
            </a:r>
          </a:p>
          <a:p>
            <a:pPr/>
            <a:r>
              <a:t>104639463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0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5" dur="5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96" name="Shape 196"/>
          <p:cNvSpPr/>
          <p:nvPr>
            <p:ph type="body" sz="half" idx="1"/>
          </p:nvPr>
        </p:nvSpPr>
        <p:spPr>
          <a:xfrm>
            <a:off x="685800" y="1594484"/>
            <a:ext cx="4438650" cy="477647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b="1"/>
            </a:pPr>
            <a:r>
              <a:t>2001 </a:t>
            </a:r>
            <a:r>
              <a:t>YALE                                                </a:t>
            </a:r>
          </a:p>
          <a:p>
            <a:pPr marL="0" indent="0">
              <a:lnSpc>
                <a:spcPct val="81000"/>
              </a:lnSpc>
              <a:buSzTx/>
              <a:buNone/>
              <a:defRPr b="1"/>
            </a:pPr>
            <a:r>
              <a:t>2006 Rapid-I                                             </a:t>
            </a:r>
          </a:p>
          <a:p>
            <a:pPr marL="0" indent="0">
              <a:lnSpc>
                <a:spcPct val="81000"/>
              </a:lnSpc>
              <a:buSzTx/>
              <a:buNone/>
              <a:defRPr b="1"/>
            </a:pPr>
            <a:r>
              <a:t>2013 RapidMiner                                  </a:t>
            </a:r>
          </a:p>
          <a:p>
            <a:pPr marL="0" indent="0">
              <a:lnSpc>
                <a:spcPct val="81000"/>
              </a:lnSpc>
              <a:buSzTx/>
              <a:buNone/>
              <a:defRPr b="1"/>
            </a:pPr>
            <a:r>
              <a:t>2014 RapidMiner Radoop                      </a:t>
            </a:r>
          </a:p>
        </p:txBody>
      </p:sp>
      <p:sp>
        <p:nvSpPr>
          <p:cNvPr id="197" name="Shape 197"/>
          <p:cNvSpPr/>
          <p:nvPr/>
        </p:nvSpPr>
        <p:spPr>
          <a:xfrm>
            <a:off x="0" y="3120389"/>
            <a:ext cx="12189460" cy="373443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ctr"/>
          </a:p>
        </p:txBody>
      </p:sp>
      <p:sp>
        <p:nvSpPr>
          <p:cNvPr id="198" name="Shape 198"/>
          <p:cNvSpPr/>
          <p:nvPr/>
        </p:nvSpPr>
        <p:spPr>
          <a:xfrm>
            <a:off x="303529" y="3612515"/>
            <a:ext cx="5590542" cy="1760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algn="ctr">
              <a:lnSpc>
                <a:spcPts val="4400"/>
              </a:lnSpc>
              <a:defRPr spc="104" sz="5400">
                <a:latin typeface="Plantagenet Cherokee"/>
                <a:ea typeface="Plantagenet Cherokee"/>
                <a:cs typeface="Plantagenet Cherokee"/>
                <a:sym typeface="Plantagenet Cherokee"/>
              </a:defRPr>
            </a:pPr>
            <a:r>
              <a:t>RapidMiner provides an</a:t>
            </a:r>
          </a:p>
          <a:p>
            <a:pPr indent="12700" algn="ctr">
              <a:lnSpc>
                <a:spcPts val="4400"/>
              </a:lnSpc>
              <a:defRPr spc="104" sz="5400">
                <a:latin typeface="Plantagenet Cherokee"/>
                <a:ea typeface="Plantagenet Cherokee"/>
                <a:cs typeface="Plantagenet Cherokee"/>
                <a:sym typeface="Plantagenet Cherokee"/>
              </a:defRPr>
            </a:pPr>
            <a:r>
              <a:t>environment for</a:t>
            </a:r>
          </a:p>
        </p:txBody>
      </p:sp>
      <p:sp>
        <p:nvSpPr>
          <p:cNvPr id="199" name="Shape 199"/>
          <p:cNvSpPr/>
          <p:nvPr/>
        </p:nvSpPr>
        <p:spPr>
          <a:xfrm>
            <a:off x="10156825" y="6245859"/>
            <a:ext cx="197104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defRPr b="1" spc="-70" sz="20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ADVANCED  </a:t>
            </a:r>
            <a:r>
              <a:rPr spc="-75"/>
              <a:t>ANALYTICS</a:t>
            </a:r>
          </a:p>
        </p:txBody>
      </p:sp>
      <p:sp>
        <p:nvSpPr>
          <p:cNvPr id="200" name="Shape 200"/>
          <p:cNvSpPr/>
          <p:nvPr/>
        </p:nvSpPr>
        <p:spPr>
          <a:xfrm>
            <a:off x="6956424" y="5540375"/>
            <a:ext cx="2019937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6194" marR="5080" indent="-24129" algn="ctr">
              <a:defRPr b="1" spc="-70" sz="20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PREDICTIVE  </a:t>
            </a:r>
            <a:r>
              <a:rPr spc="-75"/>
              <a:t>ANALYTICS</a:t>
            </a:r>
          </a:p>
        </p:txBody>
      </p:sp>
      <p:sp>
        <p:nvSpPr>
          <p:cNvPr id="201" name="Shape 201"/>
          <p:cNvSpPr/>
          <p:nvPr/>
        </p:nvSpPr>
        <p:spPr>
          <a:xfrm>
            <a:off x="4674234" y="6370954"/>
            <a:ext cx="424434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algn="ctr">
              <a:defRPr b="1" spc="-15" sz="20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BUSINESS</a:t>
            </a:r>
            <a:r>
              <a:rPr spc="-200"/>
              <a:t> </a:t>
            </a:r>
            <a:r>
              <a:rPr spc="-50"/>
              <a:t>INTELLIGENCE</a:t>
            </a:r>
          </a:p>
        </p:txBody>
      </p:sp>
      <p:sp>
        <p:nvSpPr>
          <p:cNvPr id="202" name="Shape 202"/>
          <p:cNvSpPr/>
          <p:nvPr/>
        </p:nvSpPr>
        <p:spPr>
          <a:xfrm>
            <a:off x="10156190" y="5067300"/>
            <a:ext cx="1424306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defRPr b="1" spc="-120" sz="2000">
                <a:latin typeface="Lucida Sans"/>
                <a:ea typeface="Lucida Sans"/>
                <a:cs typeface="Lucida Sans"/>
                <a:sym typeface="Lucida Sans"/>
              </a:defRPr>
            </a:pPr>
            <a:r>
              <a:t>DATA  </a:t>
            </a:r>
            <a:r>
              <a:rPr spc="9"/>
              <a:t>MINING</a:t>
            </a:r>
          </a:p>
        </p:txBody>
      </p:sp>
      <p:sp>
        <p:nvSpPr>
          <p:cNvPr id="203" name="Shape 203"/>
          <p:cNvSpPr/>
          <p:nvPr/>
        </p:nvSpPr>
        <p:spPr>
          <a:xfrm>
            <a:off x="5894070" y="1594485"/>
            <a:ext cx="5360671" cy="191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b="1" sz="2200"/>
            </a:pPr>
            <a:r>
              <a:t>Germany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b="1" sz="2200"/>
            </a:pPr>
            <a:r>
              <a:t>Company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b="1" sz="2200"/>
            </a:pPr>
            <a:r>
              <a:t>Many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b="1" sz="2200"/>
            </a:pPr>
            <a:r>
              <a:t>Accompany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0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5" dur="500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8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3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8" dur="500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3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8" dur="500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43" dur="5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48" dur="500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53" dur="500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2"/>
      <p:bldP build="p" bldLvl="1" animBg="1" rev="0" advAuto="0" spid="19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Popularity</a:t>
            </a:r>
          </a:p>
        </p:txBody>
      </p:sp>
      <p:pic>
        <p:nvPicPr>
          <p:cNvPr id="206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" y="1624964"/>
            <a:ext cx="8044181" cy="2308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75" y="3933825"/>
            <a:ext cx="8253095" cy="276606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8190230" y="4340225"/>
            <a:ext cx="4001135" cy="2326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Let the </a:t>
            </a:r>
            <a:r>
              <a:t>w</a:t>
            </a:r>
            <a:r>
              <a:t>isdom of </a:t>
            </a:r>
            <a:r>
              <a:t>c</a:t>
            </a:r>
            <a:r>
              <a:t>rowds and  recommendations from the   </a:t>
            </a:r>
            <a:r>
              <a:t>R</a:t>
            </a:r>
            <a:r>
              <a:t>apid</a:t>
            </a:r>
            <a:r>
              <a:t>M</a:t>
            </a:r>
            <a:r>
              <a:t>iner community guide your way. And you can easily reuse your R and Python code</a:t>
            </a:r>
            <a:r>
              <a:t>.</a:t>
            </a:r>
          </a:p>
          <a:p>
            <a:pPr/>
          </a:p>
          <a:p>
            <a:pPr/>
            <a:r>
              <a:t>                                  ——</a:t>
            </a:r>
            <a:r>
              <a:rPr b="1"/>
              <a:t>G2 Crowd</a:t>
            </a:r>
            <a:r>
              <a:t>, </a:t>
            </a:r>
          </a:p>
          <a:p>
            <a:pPr/>
            <a:r>
              <a:t>Business Software Review Platform.</a:t>
            </a:r>
          </a:p>
        </p:txBody>
      </p:sp>
      <p:sp>
        <p:nvSpPr>
          <p:cNvPr id="209" name="Shape 209"/>
          <p:cNvSpPr/>
          <p:nvPr/>
        </p:nvSpPr>
        <p:spPr>
          <a:xfrm>
            <a:off x="8190865" y="2057400"/>
            <a:ext cx="3851276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RapidMiner is the </a:t>
            </a:r>
            <a:r>
              <a:t>t</a:t>
            </a:r>
            <a:r>
              <a:t>op </a:t>
            </a:r>
            <a:r>
              <a:t>r</a:t>
            </a:r>
            <a:r>
              <a:t>ated </a:t>
            </a:r>
            <a:r>
              <a:t>p</a:t>
            </a:r>
            <a:r>
              <a:t>redictive </a:t>
            </a:r>
            <a:r>
              <a:t>a</a:t>
            </a:r>
            <a:r>
              <a:t>nalytics </a:t>
            </a:r>
            <a:r>
              <a:t>s</a:t>
            </a:r>
            <a:r>
              <a:t>oftware </a:t>
            </a:r>
          </a:p>
          <a:p>
            <a:pPr/>
            <a:r>
              <a:t>for </a:t>
            </a:r>
            <a:r>
              <a:t>e</a:t>
            </a:r>
            <a:r>
              <a:t>nterprise</a:t>
            </a:r>
            <a:r>
              <a:t>,with 91% G2 satisfaction score.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2" dur="500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5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Class="entr" nodeType="after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9" dur="5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9" dur="500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Class="entr" nodeType="withEffect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2" dur="5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Class="entr" nodeType="afterEffect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6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Class="entr" nodeType="afterEffect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40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Class="entr" nodeType="afterEffect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44" dur="5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2"/>
      <p:bldP build="whole" bldLvl="1" animBg="1" rev="0" advAuto="0" spid="207" grpId="3"/>
      <p:bldP build="whole" bldLvl="1" animBg="1" rev="0" advAuto="0" spid="206" grpId="1"/>
      <p:bldP build="p" bldLvl="5" animBg="1" rev="0" advAuto="0" spid="208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Benefits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xfrm>
            <a:off x="685800" y="1888489"/>
            <a:ext cx="10820400" cy="43402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buFont typeface="Wingdings"/>
              <a:buChar char="➢"/>
              <a:defRPr b="1"/>
            </a:pPr>
            <a:r>
              <a:t>E</a:t>
            </a:r>
            <a:r>
              <a:t>asy </a:t>
            </a:r>
            <a:r>
              <a:rPr b="0"/>
              <a:t>to use</a:t>
            </a:r>
            <a:r>
              <a:rPr b="0"/>
              <a:t>(</a:t>
            </a:r>
            <a:r>
              <a:rPr b="0" u="sng"/>
              <a:t>intuitive,</a:t>
            </a:r>
            <a:r>
              <a:rPr b="0"/>
              <a:t>GUI</a:t>
            </a:r>
            <a:r>
              <a:rPr b="0"/>
              <a:t>)</a:t>
            </a:r>
          </a:p>
          <a:p>
            <a:pPr>
              <a:lnSpc>
                <a:spcPct val="72000"/>
              </a:lnSpc>
              <a:buFont typeface="Wingdings"/>
              <a:buChar char="➢"/>
            </a:pPr>
          </a:p>
          <a:p>
            <a:pPr>
              <a:lnSpc>
                <a:spcPct val="72000"/>
              </a:lnSpc>
              <a:buFont typeface="Wingdings"/>
              <a:buChar char="➢"/>
              <a:defRPr b="1"/>
            </a:pPr>
            <a:r>
              <a:t>Unified</a:t>
            </a:r>
            <a:r>
              <a:rPr b="0"/>
              <a:t>(</a:t>
            </a:r>
            <a:r>
              <a:rPr b="0" u="sng"/>
              <a:t>studio</a:t>
            </a:r>
            <a:r>
              <a:rPr b="0"/>
              <a:t>,server,Radoop,extensions,cloud,database connection)</a:t>
            </a:r>
            <a:endParaRPr b="0"/>
          </a:p>
          <a:p>
            <a:pPr marL="0" indent="0">
              <a:lnSpc>
                <a:spcPct val="72000"/>
              </a:lnSpc>
              <a:buSzTx/>
              <a:buNone/>
            </a:pPr>
          </a:p>
          <a:p>
            <a:pPr>
              <a:lnSpc>
                <a:spcPct val="72000"/>
              </a:lnSpc>
              <a:buFont typeface="Wingdings"/>
              <a:buChar char="➢"/>
              <a:defRPr b="1"/>
            </a:pPr>
            <a:r>
              <a:t>Built-in </a:t>
            </a:r>
            <a:r>
              <a:rPr b="0"/>
              <a:t>1500</a:t>
            </a:r>
            <a:r>
              <a:rPr b="0"/>
              <a:t>+ methods</a:t>
            </a:r>
            <a:r>
              <a:rPr b="0"/>
              <a:t>,</a:t>
            </a:r>
            <a:r>
              <a:rPr b="0"/>
              <a:t>120+ models</a:t>
            </a:r>
            <a:r>
              <a:rPr b="0"/>
              <a:t>,40+ file types(</a:t>
            </a:r>
            <a:r>
              <a:rPr b="0" u="sng"/>
              <a:t>decision tree model</a:t>
            </a:r>
            <a:r>
              <a:rPr b="0"/>
              <a:t>)</a:t>
            </a:r>
            <a:endParaRPr b="0"/>
          </a:p>
          <a:p>
            <a:pPr>
              <a:lnSpc>
                <a:spcPct val="72000"/>
              </a:lnSpc>
              <a:buFont typeface="Wingdings"/>
              <a:buChar char="➢"/>
            </a:pPr>
          </a:p>
          <a:p>
            <a:pPr>
              <a:lnSpc>
                <a:spcPct val="72000"/>
              </a:lnSpc>
              <a:buFont typeface="Wingdings"/>
              <a:buChar char="➢"/>
              <a:defRPr b="1"/>
            </a:pPr>
            <a:r>
              <a:t>P</a:t>
            </a:r>
            <a:r>
              <a:t>redictive </a:t>
            </a:r>
            <a:r>
              <a:rPr b="0"/>
              <a:t>analytics</a:t>
            </a:r>
            <a:r>
              <a:rPr b="0"/>
              <a:t>(</a:t>
            </a:r>
            <a:r>
              <a:rPr b="0" u="sng"/>
              <a:t>loyal and churn customer analysis</a:t>
            </a:r>
            <a:r>
              <a:rPr b="0"/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Case study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xfrm>
            <a:off x="685800" y="2194560"/>
            <a:ext cx="10820400" cy="42752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u="sng">
                <a:solidFill>
                  <a:srgbClr val="EA5A0C"/>
                </a:solidFill>
                <a:uFill>
                  <a:solidFill>
                    <a:srgbClr val="EA5A0C"/>
                  </a:solidFill>
                </a:uFill>
                <a:hlinkClick r:id="rId2" invalidUrl="" action="" tgtFrame="" tooltip="" history="1" highlightClick="0" endSnd="0"/>
              </a:rPr>
              <a:t>http://rapidminer.com</a:t>
            </a:r>
          </a:p>
          <a:p>
            <a:pPr marL="0" indent="0">
              <a:buSzTx/>
              <a:buNone/>
            </a:pPr>
            <a:r>
              <a:rPr u="sng">
                <a:solidFill>
                  <a:srgbClr val="EA5A0C"/>
                </a:solidFill>
                <a:uFill>
                  <a:solidFill>
                    <a:srgbClr val="EA5A0C"/>
                  </a:solidFill>
                </a:uFill>
                <a:hlinkClick r:id="rId3" invalidUrl="" action="" tgtFrame="" tooltip="" history="1" highlightClick="0" endSnd="0"/>
              </a:rPr>
              <a:t>http://</a:t>
            </a:r>
            <a:r>
              <a:rPr u="sng">
                <a:solidFill>
                  <a:srgbClr val="EA5A0C"/>
                </a:solidFill>
                <a:uFill>
                  <a:solidFill>
                    <a:srgbClr val="EA5A0C"/>
                  </a:solidFill>
                </a:uFill>
                <a:hlinkClick r:id="rId3" invalidUrl="" action="" tgtFrame="" tooltip="" history="1" highlightClick="0" endSnd="0"/>
              </a:rPr>
              <a:t>en.wikipedia.org/wiki/RapidMiner</a:t>
            </a:r>
          </a:p>
          <a:p>
            <a:pPr marL="0" indent="0">
              <a:buSzTx/>
              <a:buNone/>
            </a:pPr>
            <a:r>
              <a:rPr u="sng">
                <a:solidFill>
                  <a:srgbClr val="EA5A0C"/>
                </a:solidFill>
                <a:uFill>
                  <a:solidFill>
                    <a:srgbClr val="EA5A0C"/>
                  </a:solidFill>
                </a:uFill>
                <a:hlinkClick r:id="rId4" invalidUrl="" action="" tgtFrame="" tooltip="" history="1" highlightClick="0" endSnd="0"/>
              </a:rPr>
              <a:t>https://www.youtube.com/channel/UCxneJBWWNLs-A6ckls1Rrug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ctrTitle"/>
          </p:nvPr>
        </p:nvSpPr>
        <p:spPr>
          <a:xfrm>
            <a:off x="1371600" y="1803405"/>
            <a:ext cx="9448800" cy="1825097"/>
          </a:xfrm>
          <a:prstGeom prst="rect">
            <a:avLst/>
          </a:prstGeom>
        </p:spPr>
        <p:txBody>
          <a:bodyPr/>
          <a:lstStyle>
            <a:lvl1pPr algn="ctr">
              <a:defRPr sz="80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000FF"/>
      </a:hlink>
      <a:folHlink>
        <a:srgbClr val="FF00FF"/>
      </a:folHlink>
    </a:clrScheme>
    <a:fontScheme name="Vapor Trai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000FF"/>
      </a:hlink>
      <a:folHlink>
        <a:srgbClr val="FF00FF"/>
      </a:folHlink>
    </a:clrScheme>
    <a:fontScheme name="Vapor Trai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