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67" r:id="rId10"/>
    <p:sldId id="266" r:id="rId11"/>
    <p:sldId id="264" r:id="rId12"/>
    <p:sldId id="265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3"/>
    <p:restoredTop sz="96683"/>
  </p:normalViewPr>
  <p:slideViewPr>
    <p:cSldViewPr snapToGrid="0" snapToObjects="1">
      <p:cViewPr>
        <p:scale>
          <a:sx n="70" d="100"/>
          <a:sy n="70" d="100"/>
        </p:scale>
        <p:origin x="14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4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sz="3000" i="1">
                <a:solidFill>
                  <a:srgbClr val="9D9D9D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r>
              <a:t>“Type a quote here.” 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1435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08000" y="596900"/>
            <a:ext cx="11988800" cy="85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508000" y="1703981"/>
            <a:ext cx="11988800" cy="698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Placeholder 146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610702" y="941555"/>
            <a:ext cx="7757996" cy="3952540"/>
          </a:xfrm>
          <a:prstGeom prst="rect">
            <a:avLst/>
          </a:prstGeom>
        </p:spPr>
      </p:pic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635000" y="5056897"/>
            <a:ext cx="11988800" cy="11176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418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algn="ctr"/>
            <a:r>
              <a:rPr lang="en-US" dirty="0" smtClean="0"/>
              <a:t>Building a basic search engine </a:t>
            </a:r>
            <a:br>
              <a:rPr lang="en-US" dirty="0" smtClean="0"/>
            </a:br>
            <a:r>
              <a:rPr lang="en-US" dirty="0" smtClean="0"/>
              <a:t>with apache </a:t>
            </a:r>
            <a:r>
              <a:rPr lang="en-US" dirty="0" err="1" smtClean="0"/>
              <a:t>lucene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No.2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1237742" y="6481910"/>
            <a:ext cx="10783316" cy="838201"/>
          </a:xfrm>
          <a:prstGeom prst="rect">
            <a:avLst/>
          </a:prstGeom>
        </p:spPr>
        <p:txBody>
          <a:bodyPr/>
          <a:lstStyle/>
          <a:p>
            <a:pPr algn="ctr" defTabSz="379729">
              <a:lnSpc>
                <a:spcPct val="70000"/>
              </a:lnSpc>
              <a:spcBef>
                <a:spcPts val="300"/>
              </a:spcBef>
              <a:defRPr sz="2275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pPr>
            <a:endParaRPr dirty="0"/>
          </a:p>
          <a:p>
            <a:pPr algn="ctr" defTabSz="379729">
              <a:lnSpc>
                <a:spcPct val="70000"/>
              </a:lnSpc>
              <a:spcBef>
                <a:spcPts val="300"/>
              </a:spcBef>
              <a:defRPr sz="2275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pPr>
            <a:r>
              <a:rPr dirty="0"/>
              <a:t>ZHICHENG PAN    104639463     </a:t>
            </a:r>
            <a:r>
              <a:rPr dirty="0" smtClean="0"/>
              <a:t>2017-</a:t>
            </a:r>
            <a:r>
              <a:rPr lang="en-US" dirty="0" smtClean="0"/>
              <a:t>1</a:t>
            </a:r>
            <a:r>
              <a:rPr lang="en-US" altLang="zh-CN" dirty="0"/>
              <a:t>2</a:t>
            </a:r>
            <a:r>
              <a:rPr dirty="0" smtClean="0"/>
              <a:t>-</a:t>
            </a:r>
            <a:r>
              <a:rPr lang="en-US" altLang="zh-CN" dirty="0" smtClean="0"/>
              <a:t>03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320" y="7627523"/>
            <a:ext cx="2734759" cy="11109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508000" y="1661715"/>
            <a:ext cx="11988800" cy="718813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5B5854"/>
                </a:solidFill>
              </a:defRPr>
            </a:pPr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K-Mean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clustering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algorithm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 </a:t>
            </a:r>
            <a:r>
              <a:rPr lang="en-US" altLang="zh-CN" dirty="0">
                <a:solidFill>
                  <a:srgbClr val="5B5854"/>
                </a:solidFill>
              </a:rPr>
              <a:t>measure</a:t>
            </a:r>
            <a:r>
              <a:rPr lang="zh-CN" altLang="en-US" dirty="0">
                <a:solidFill>
                  <a:srgbClr val="5B5854"/>
                </a:solidFill>
              </a:rPr>
              <a:t> </a:t>
            </a:r>
            <a:r>
              <a:rPr lang="en-US" altLang="zh-CN" dirty="0">
                <a:solidFill>
                  <a:srgbClr val="5B5854"/>
                </a:solidFill>
              </a:rPr>
              <a:t>distance</a:t>
            </a:r>
            <a:r>
              <a:rPr lang="zh-CN" altLang="en-US" dirty="0">
                <a:solidFill>
                  <a:srgbClr val="5B5854"/>
                </a:solidFill>
              </a:rPr>
              <a:t> </a:t>
            </a:r>
            <a:r>
              <a:rPr lang="en-US" altLang="zh-CN" dirty="0">
                <a:solidFill>
                  <a:srgbClr val="5B5854"/>
                </a:solidFill>
              </a:rPr>
              <a:t>between</a:t>
            </a:r>
            <a:r>
              <a:rPr lang="zh-CN" altLang="en-US" dirty="0">
                <a:solidFill>
                  <a:srgbClr val="5B5854"/>
                </a:solidFill>
              </a:rPr>
              <a:t> </a:t>
            </a:r>
            <a:r>
              <a:rPr lang="en-US" altLang="zh-CN" dirty="0">
                <a:solidFill>
                  <a:srgbClr val="5B5854"/>
                </a:solidFill>
              </a:rPr>
              <a:t>each</a:t>
            </a:r>
            <a:r>
              <a:rPr lang="zh-CN" altLang="en-US" dirty="0">
                <a:solidFill>
                  <a:srgbClr val="5B5854"/>
                </a:solidFill>
              </a:rPr>
              <a:t> </a:t>
            </a:r>
            <a:r>
              <a:rPr lang="en-US" altLang="zh-CN" dirty="0">
                <a:solidFill>
                  <a:srgbClr val="5B5854"/>
                </a:solidFill>
              </a:rPr>
              <a:t>observation	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  <a:r>
              <a:rPr lang="en-US" dirty="0" smtClean="0"/>
              <a:t>partition </a:t>
            </a:r>
            <a:r>
              <a:rPr lang="en-US" dirty="0"/>
              <a:t>n observations into </a:t>
            </a:r>
            <a:r>
              <a:rPr lang="en-US" b="1" dirty="0"/>
              <a:t>k clusters</a:t>
            </a:r>
            <a:r>
              <a:rPr lang="en-US" dirty="0"/>
              <a:t> </a:t>
            </a:r>
            <a:endParaRPr lang="en-US" altLang="zh-CN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defRPr>
                <a:solidFill>
                  <a:srgbClr val="5B5854"/>
                </a:solidFill>
              </a:defRPr>
            </a:pP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Using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K-Mean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clustering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algorithm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cluster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documents</a:t>
            </a:r>
            <a:b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dirty="0"/>
              <a:t>IMPLEMENT STEP </a:t>
            </a:r>
            <a:r>
              <a:rPr lang="en-US" altLang="zh-CN" dirty="0" smtClean="0"/>
              <a:t>4</a:t>
            </a:r>
            <a:r>
              <a:rPr dirty="0" smtClean="0"/>
              <a:t>: </a:t>
            </a:r>
            <a:r>
              <a:rPr lang="en-US" altLang="zh-CN" b="1" dirty="0" smtClean="0"/>
              <a:t>K-Mean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clustering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294" y="4877308"/>
            <a:ext cx="9893300" cy="149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166" y="6665735"/>
            <a:ext cx="86995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39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508000" y="1661715"/>
            <a:ext cx="11988800" cy="71881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8145" indent="-398145" defTabSz="554990">
              <a:spcBef>
                <a:spcPts val="3900"/>
              </a:spcBef>
              <a:buBlip>
                <a:blip r:embed="rId2"/>
              </a:buBlip>
              <a:defRPr sz="3230"/>
            </a:pPr>
            <a:r>
              <a:rPr dirty="0"/>
              <a:t>FUTRE WORK</a:t>
            </a:r>
          </a:p>
          <a:p>
            <a:pPr marL="398145" indent="-398145" defTabSz="554990">
              <a:spcBef>
                <a:spcPts val="3900"/>
              </a:spcBef>
              <a:defRPr sz="3230"/>
            </a:pPr>
            <a:r>
              <a:rPr dirty="0" smtClean="0">
                <a:solidFill>
                  <a:srgbClr val="FF9300"/>
                </a:solidFill>
              </a:rPr>
              <a:t>A. </a:t>
            </a:r>
            <a:r>
              <a:rPr lang="en-US" dirty="0" smtClean="0">
                <a:solidFill>
                  <a:srgbClr val="FF9300"/>
                </a:solidFill>
              </a:rPr>
              <a:t>Technical </a:t>
            </a:r>
            <a:r>
              <a:rPr lang="en-US" altLang="zh-CN" dirty="0" smtClean="0">
                <a:solidFill>
                  <a:srgbClr val="FF9300"/>
                </a:solidFill>
              </a:rPr>
              <a:t>I</a:t>
            </a:r>
            <a:r>
              <a:rPr lang="en-US" dirty="0" smtClean="0">
                <a:solidFill>
                  <a:srgbClr val="FF9300"/>
                </a:solidFill>
              </a:rPr>
              <a:t>mprovements</a:t>
            </a:r>
            <a:br>
              <a:rPr lang="en-US" dirty="0" smtClean="0">
                <a:solidFill>
                  <a:srgbClr val="FF9300"/>
                </a:solidFill>
              </a:rPr>
            </a:br>
            <a:r>
              <a:rPr lang="en-US" dirty="0" smtClean="0">
                <a:solidFill>
                  <a:srgbClr val="FF9300"/>
                </a:solidFill>
              </a:rPr>
              <a:t>		</a:t>
            </a:r>
            <a:r>
              <a:rPr lang="en-US" dirty="0" smtClean="0"/>
              <a:t>a).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Integrate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Visualization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features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on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webapge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altLang="zh-CN" dirty="0" smtClean="0"/>
              <a:t>b</a:t>
            </a:r>
            <a:r>
              <a:rPr lang="en-US" dirty="0" smtClean="0"/>
              <a:t>). Try to implement ”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Search in Results</a:t>
            </a:r>
            <a:r>
              <a:rPr lang="en-US" dirty="0" smtClean="0"/>
              <a:t>” module   </a:t>
            </a:r>
            <a:br>
              <a:rPr lang="en-US" dirty="0" smtClean="0"/>
            </a:br>
            <a:r>
              <a:rPr dirty="0" smtClean="0"/>
              <a:t/>
            </a:r>
            <a:br>
              <a:rPr dirty="0" smtClean="0"/>
            </a:br>
            <a:r>
              <a:rPr dirty="0" smtClean="0">
                <a:solidFill>
                  <a:srgbClr val="FF9300"/>
                </a:solidFill>
              </a:rPr>
              <a:t>B.  </a:t>
            </a:r>
            <a:r>
              <a:rPr lang="en-US" dirty="0" smtClean="0">
                <a:solidFill>
                  <a:srgbClr val="FF9300"/>
                </a:solidFill>
              </a:rPr>
              <a:t>Algorithms </a:t>
            </a:r>
            <a:r>
              <a:rPr lang="en-US" altLang="zh-CN" dirty="0" smtClean="0">
                <a:solidFill>
                  <a:srgbClr val="FF9300"/>
                </a:solidFill>
              </a:rPr>
              <a:t>Enhancement</a:t>
            </a:r>
            <a:r>
              <a:rPr dirty="0" smtClean="0">
                <a:solidFill>
                  <a:srgbClr val="FF9300"/>
                </a:solidFill>
              </a:rPr>
              <a:t/>
            </a:r>
            <a:br>
              <a:rPr dirty="0" smtClean="0">
                <a:solidFill>
                  <a:srgbClr val="FF9300"/>
                </a:solidFill>
              </a:rPr>
            </a:br>
            <a:r>
              <a:rPr lang="en-US" dirty="0" smtClean="0"/>
              <a:t>		</a:t>
            </a:r>
            <a:r>
              <a:rPr dirty="0" smtClean="0"/>
              <a:t>a). </a:t>
            </a:r>
            <a:r>
              <a:rPr lang="en-US" altLang="zh-CN" dirty="0" smtClean="0"/>
              <a:t>Fixing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K-Mean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      b). </a:t>
            </a:r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dynamically</a:t>
            </a:r>
            <a:br>
              <a:rPr lang="en-US" altLang="zh-CN" dirty="0" smtClean="0"/>
            </a:br>
            <a:r>
              <a:rPr lang="en-US" altLang="zh-CN" dirty="0" smtClean="0"/>
              <a:t>		c).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altLang="zh-CN" dirty="0" smtClean="0"/>
              <a:t>d</a:t>
            </a:r>
            <a:r>
              <a:rPr lang="en-US" dirty="0" smtClean="0"/>
              <a:t>). </a:t>
            </a:r>
            <a:r>
              <a:rPr lang="en-US" altLang="zh-CN" dirty="0" smtClean="0"/>
              <a:t>Optimize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dirty="0" smtClean="0"/>
              <a:t/>
            </a:r>
            <a:br>
              <a:rPr dirty="0" smtClean="0"/>
            </a:br>
            <a:endParaRPr dirty="0"/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t>FUTRE WORK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142761833_2880x1921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781" r="10283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9" name="Shape 179"/>
          <p:cNvSpPr/>
          <p:nvPr/>
        </p:nvSpPr>
        <p:spPr>
          <a:xfrm>
            <a:off x="3406396" y="3810000"/>
            <a:ext cx="6446008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5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THANK YOU !</a:t>
            </a:r>
            <a:br/>
            <a:r>
              <a:t>Q &amp; 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5184"/>
            </a:lvl1pPr>
          </a:lstStyle>
          <a:p>
            <a:r>
              <a:t>outline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PROJECT INTRODUCTION</a:t>
            </a:r>
          </a:p>
          <a:p>
            <a:r>
              <a:rPr lang="en-US" dirty="0"/>
              <a:t>VIDEO REPRESENTATION</a:t>
            </a:r>
            <a:endParaRPr dirty="0"/>
          </a:p>
          <a:p>
            <a:r>
              <a:rPr lang="en-US" dirty="0" smtClean="0"/>
              <a:t>HOW </a:t>
            </a:r>
            <a:r>
              <a:rPr lang="en-US" dirty="0"/>
              <a:t>TO IMPLEMENT STEP BY STEP</a:t>
            </a:r>
            <a:endParaRPr dirty="0"/>
          </a:p>
          <a:p>
            <a:pPr>
              <a:buBlip>
                <a:blip r:embed="rId2"/>
              </a:buBlip>
            </a:pPr>
            <a:r>
              <a:rPr dirty="0"/>
              <a:t>FUTURE  WORK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508000" y="1661715"/>
            <a:ext cx="11988800" cy="718813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dirty="0"/>
              <a:t>1. </a:t>
            </a:r>
            <a:r>
              <a:rPr lang="en-US" altLang="zh-CN" dirty="0" smtClean="0"/>
              <a:t>Enhancing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highlighter,</a:t>
            </a:r>
            <a:r>
              <a:rPr lang="zh-CN" altLang="en-US" dirty="0" smtClean="0"/>
              <a:t> </a:t>
            </a:r>
            <a:r>
              <a:rPr lang="en-US" altLang="zh-CN" dirty="0"/>
              <a:t>pagination</a:t>
            </a:r>
            <a:r>
              <a:rPr lang="zh-CN" altLang="en-US" dirty="0" smtClean="0"/>
              <a:t> </a:t>
            </a:r>
            <a:r>
              <a:rPr dirty="0"/>
              <a:t/>
            </a:r>
            <a:br>
              <a:rPr dirty="0"/>
            </a:br>
            <a:r>
              <a:rPr dirty="0"/>
              <a:t>2. </a:t>
            </a:r>
            <a:r>
              <a:rPr lang="en-US" altLang="zh-CN" dirty="0" smtClean="0"/>
              <a:t>Adding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dirty="0"/>
              <a:t/>
            </a:r>
            <a:br>
              <a:rPr dirty="0"/>
            </a:br>
            <a:r>
              <a:rPr dirty="0"/>
              <a:t>3.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 smtClean="0"/>
              <a:t>word2vec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find similar words</a:t>
            </a:r>
            <a:br>
              <a:rPr lang="en-US" altLang="zh-CN" dirty="0" smtClean="0"/>
            </a:br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 smtClean="0"/>
              <a:t>LSI/SVD to generate each document vectors</a:t>
            </a:r>
            <a:br>
              <a:rPr lang="en-US" altLang="zh-CN" dirty="0" smtClean="0"/>
            </a:br>
            <a:r>
              <a:rPr lang="en-US" altLang="zh-CN" dirty="0" smtClean="0"/>
              <a:t>5. 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K-mean to cluster document vectors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5184"/>
            </a:lvl1pPr>
          </a:lstStyle>
          <a:p>
            <a:r>
              <a:t>PROJECT INTRODUCTION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4137897"/>
            <a:ext cx="5724783" cy="45885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02" y="4089030"/>
            <a:ext cx="6362446" cy="46863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508000" y="1661715"/>
            <a:ext cx="11988800" cy="718813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06527" indent="-406527" defTabSz="566674">
              <a:spcBef>
                <a:spcPts val="4000"/>
              </a:spcBef>
              <a:defRPr sz="3298"/>
            </a:pPr>
            <a:r>
              <a:rPr dirty="0"/>
              <a:t>VIDEO REPRESENTATION</a:t>
            </a:r>
            <a:br>
              <a:rPr dirty="0"/>
            </a:br>
            <a:r>
              <a:rPr dirty="0"/>
              <a:t>1. </a:t>
            </a:r>
            <a:r>
              <a:rPr lang="en-US" dirty="0" smtClean="0"/>
              <a:t>show the key modules of the project</a:t>
            </a:r>
            <a:r>
              <a:rPr dirty="0"/>
              <a:t/>
            </a:r>
            <a:br>
              <a:rPr dirty="0"/>
            </a:br>
            <a:r>
              <a:rPr dirty="0"/>
              <a:t>2. </a:t>
            </a:r>
            <a:r>
              <a:rPr lang="en-US" dirty="0"/>
              <a:t>show 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dirty="0"/>
              <a:t>show </a:t>
            </a:r>
            <a:r>
              <a:rPr lang="en-US" altLang="zh-CN" dirty="0" smtClean="0"/>
              <a:t>word2vec</a:t>
            </a:r>
            <a:r>
              <a:rPr lang="zh-CN" altLang="en-US" dirty="0" smtClean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 smtClean="0"/>
              <a:t>effective</a:t>
            </a:r>
            <a:r>
              <a:rPr lang="en-US" dirty="0" smtClean="0"/>
              <a:t> </a:t>
            </a:r>
            <a:r>
              <a:rPr dirty="0"/>
              <a:t/>
            </a:r>
            <a:br>
              <a:rPr dirty="0"/>
            </a:br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en-US" dirty="0"/>
              <a:t>show </a:t>
            </a:r>
            <a:r>
              <a:rPr lang="en-US" altLang="zh-CN" dirty="0" smtClean="0"/>
              <a:t>SVD,</a:t>
            </a:r>
            <a:r>
              <a:rPr lang="zh-CN" altLang="en-US" dirty="0" smtClean="0"/>
              <a:t> </a:t>
            </a:r>
            <a:r>
              <a:rPr lang="en-US" altLang="zh-CN" dirty="0" smtClean="0"/>
              <a:t>K-Mean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 </a:t>
            </a:r>
            <a:r>
              <a:rPr lang="en-US" altLang="zh-CN" dirty="0"/>
              <a:t>effective 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5184"/>
            </a:lvl1pPr>
          </a:lstStyle>
          <a:p>
            <a:r>
              <a:t>VIDEO REPRESENTATION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070" y="2822714"/>
            <a:ext cx="4435730" cy="6262320"/>
          </a:xfrm>
          <a:prstGeom prst="rect">
            <a:avLst/>
          </a:prstGeom>
        </p:spPr>
      </p:pic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508000" y="1661715"/>
            <a:ext cx="11988800" cy="7188134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414909" indent="-414909" defTabSz="578358">
              <a:spcBef>
                <a:spcPts val="4100"/>
              </a:spcBef>
              <a:defRPr sz="3366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</a:rPr>
              <a:t>1.</a:t>
            </a:r>
            <a:r>
              <a:rPr dirty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</a:rPr>
              <a:t>establish the environment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a</a:t>
            </a:r>
            <a:r>
              <a:rPr lang="en-US" dirty="0"/>
              <a:t>). </a:t>
            </a:r>
            <a:r>
              <a:rPr lang="en-US" dirty="0">
                <a:sym typeface="Gill Sans SemiBold"/>
              </a:rPr>
              <a:t>Maven 3.5, </a:t>
            </a:r>
            <a:r>
              <a:rPr lang="en-US" dirty="0"/>
              <a:t> JDK 1.8,  IntelliJ IDEA 14 (with Tomcat)</a:t>
            </a:r>
            <a:r>
              <a:rPr lang="en-US" dirty="0">
                <a:sym typeface="Gill Sans SemiBold"/>
              </a:rPr>
              <a:t/>
            </a:r>
            <a:br>
              <a:rPr lang="en-US" dirty="0">
                <a:sym typeface="Gill Sans SemiBold"/>
              </a:rPr>
            </a:br>
            <a:r>
              <a:rPr lang="en-US" dirty="0" smtClean="0">
                <a:sym typeface="Gill Sans SemiBold"/>
              </a:rPr>
              <a:t>		b</a:t>
            </a:r>
            <a:r>
              <a:rPr lang="en-US" dirty="0">
                <a:sym typeface="Gill Sans SemiBold"/>
              </a:rPr>
              <a:t>). </a:t>
            </a:r>
            <a:r>
              <a:rPr lang="en-US" dirty="0"/>
              <a:t>Spring Boot 1.5.8,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add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dependencies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>lucene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>,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web,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>thymeleaf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>,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/>
            </a:r>
            <a:b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sym typeface="Gill Sans SemiBold"/>
              </a:rPr>
            </a:b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>		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>    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>la4j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>,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>suggest,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>highlighter,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>memory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  <a:p>
            <a:pPr marL="410718" indent="-414909" defTabSz="578358">
              <a:spcBef>
                <a:spcPts val="4100"/>
              </a:spcBef>
              <a:defRPr sz="3366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2</a:t>
            </a:r>
            <a:r>
              <a:rPr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.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modules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of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project</a:t>
            </a:r>
            <a:r>
              <a:rPr dirty="0">
                <a:solidFill>
                  <a:srgbClr val="FF93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dirty="0">
                <a:solidFill>
                  <a:srgbClr val="FF93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 smtClean="0">
                <a:solidFill>
                  <a:srgbClr val="FF93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</a:t>
            </a: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a).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Index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and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Searching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	</a:t>
            </a: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generate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and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search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index</a:t>
            </a: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data </a:t>
            </a: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	</a:t>
            </a: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b).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PageRank</a:t>
            </a: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</a:t>
            </a: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calculate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the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citation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and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produce</a:t>
            </a:r>
            <a:r>
              <a:rPr lang="en-US" altLang="zh-CN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altLang="zh-CN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	Ranking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value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c).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LSI/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SVD</a:t>
            </a: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	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generate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vector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for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document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</a:t>
            </a: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).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K-Mean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clustering</a:t>
            </a: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	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clustering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the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documents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	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based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on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vectors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of</a:t>
            </a:r>
            <a:r>
              <a:rPr lang="zh-CN" alt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documents </a:t>
            </a:r>
            <a:b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e</a:t>
            </a: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).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word2vec</a:t>
            </a: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	</a:t>
            </a:r>
            <a:r>
              <a:rPr lang="en-US" altLang="zh-CN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calculate</a:t>
            </a:r>
            <a:r>
              <a:rPr lang="zh-CN" alt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distance</a:t>
            </a:r>
            <a:r>
              <a:rPr lang="zh-CN" alt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for</a:t>
            </a:r>
            <a:r>
              <a:rPr lang="zh-CN" alt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each</a:t>
            </a:r>
            <a:r>
              <a:rPr lang="zh-CN" alt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word,</a:t>
            </a:r>
            <a:br>
              <a:rPr lang="en-US" altLang="zh-CN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altLang="zh-CN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	find</a:t>
            </a:r>
            <a:r>
              <a:rPr lang="zh-CN" alt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similar</a:t>
            </a:r>
            <a:r>
              <a:rPr lang="zh-CN" alt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words</a:t>
            </a:r>
            <a:r>
              <a:rPr lang="zh-CN" alt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for</a:t>
            </a:r>
            <a:r>
              <a:rPr lang="zh-CN" alt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</a:t>
            </a:r>
            <a:r>
              <a:rPr lang="zh-CN" alt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keyword </a:t>
            </a:r>
            <a:endParaRPr dirty="0"/>
          </a:p>
        </p:txBody>
      </p: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9937">
              <a:defRPr sz="4005"/>
            </a:lvl1pPr>
          </a:lstStyle>
          <a:p>
            <a:r>
              <a:rPr dirty="0"/>
              <a:t>IMPLEMENT STEP1: </a:t>
            </a:r>
            <a:r>
              <a:rPr lang="en-US" b="1" dirty="0" smtClean="0"/>
              <a:t>project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modules</a:t>
            </a:r>
            <a:endParaRPr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02030" y="3844837"/>
            <a:ext cx="3207083" cy="465623"/>
          </a:xfrm>
          <a:prstGeom prst="straightConnector1">
            <a:avLst/>
          </a:prstGeom>
          <a:noFill/>
          <a:ln w="38100" cap="flat">
            <a:solidFill>
              <a:schemeClr val="bg1">
                <a:lumMod val="90000"/>
                <a:lumOff val="1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/>
          <p:cNvCxnSpPr/>
          <p:nvPr/>
        </p:nvCxnSpPr>
        <p:spPr>
          <a:xfrm>
            <a:off x="4819011" y="4801962"/>
            <a:ext cx="3622624" cy="127847"/>
          </a:xfrm>
          <a:prstGeom prst="straightConnector1">
            <a:avLst/>
          </a:prstGeom>
          <a:noFill/>
          <a:ln w="38100" cap="flat">
            <a:solidFill>
              <a:schemeClr val="bg1">
                <a:lumMod val="90000"/>
                <a:lumOff val="1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/>
          <p:nvPr/>
        </p:nvCxnSpPr>
        <p:spPr>
          <a:xfrm flipV="1">
            <a:off x="4916557" y="5255783"/>
            <a:ext cx="3458817" cy="570245"/>
          </a:xfrm>
          <a:prstGeom prst="straightConnector1">
            <a:avLst/>
          </a:prstGeom>
          <a:noFill/>
          <a:ln w="38100" cap="flat">
            <a:solidFill>
              <a:schemeClr val="bg1">
                <a:lumMod val="90000"/>
                <a:lumOff val="1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/>
          <p:nvPr/>
        </p:nvCxnSpPr>
        <p:spPr>
          <a:xfrm flipV="1">
            <a:off x="4916557" y="5801293"/>
            <a:ext cx="3703982" cy="1036829"/>
          </a:xfrm>
          <a:prstGeom prst="straightConnector1">
            <a:avLst/>
          </a:prstGeom>
          <a:noFill/>
          <a:ln w="38100" cap="flat">
            <a:solidFill>
              <a:schemeClr val="bg1">
                <a:lumMod val="90000"/>
                <a:lumOff val="1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/>
          <p:nvPr/>
        </p:nvCxnSpPr>
        <p:spPr>
          <a:xfrm flipV="1">
            <a:off x="4916557" y="6279849"/>
            <a:ext cx="3631095" cy="1763223"/>
          </a:xfrm>
          <a:prstGeom prst="straightConnector1">
            <a:avLst/>
          </a:prstGeom>
          <a:noFill/>
          <a:ln w="38100" cap="flat">
            <a:solidFill>
              <a:schemeClr val="bg1">
                <a:lumMod val="90000"/>
                <a:lumOff val="1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508000" y="1661715"/>
            <a:ext cx="11988800" cy="718813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14909" indent="-414909" defTabSz="578358">
              <a:spcBef>
                <a:spcPts val="4100"/>
              </a:spcBef>
              <a:defRPr sz="3366">
                <a:solidFill>
                  <a:srgbClr val="5B5854"/>
                </a:solidFill>
              </a:defRPr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no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pageRank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default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value: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endParaRPr lang="en-US" altLang="zh-CN" dirty="0"/>
          </a:p>
          <a:p>
            <a:pPr marL="414909" indent="-414909" defTabSz="578358">
              <a:spcBef>
                <a:spcPts val="4100"/>
              </a:spcBef>
              <a:buBlip>
                <a:blip r:embed="rId2"/>
              </a:buBlip>
              <a:defRPr sz="3366">
                <a:solidFill>
                  <a:srgbClr val="5B5854"/>
                </a:solidFill>
              </a:defRPr>
            </a:pP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Loading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pageRank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414909" indent="-414909" defTabSz="578358">
              <a:spcBef>
                <a:spcPts val="4100"/>
              </a:spcBef>
              <a:buBlip>
                <a:blip r:embed="rId2"/>
              </a:buBlip>
              <a:defRPr sz="3366">
                <a:solidFill>
                  <a:srgbClr val="5B5854"/>
                </a:solidFill>
              </a:defRPr>
            </a:pPr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way: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dirty="0"/>
          </a:p>
        </p:txBody>
      </p:sp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dirty="0"/>
              <a:t>IMPLEMENT STEP 2</a:t>
            </a:r>
            <a:r>
              <a:rPr dirty="0" smtClean="0"/>
              <a:t>:</a:t>
            </a:r>
            <a:r>
              <a:rPr lang="zh-CN" altLang="en-US" dirty="0" smtClean="0"/>
              <a:t> </a:t>
            </a:r>
            <a:r>
              <a:rPr lang="en-US" altLang="zh-CN" b="1" dirty="0" err="1" smtClean="0"/>
              <a:t>pagerank</a:t>
            </a: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0" y="3919982"/>
            <a:ext cx="10960100" cy="23162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0" y="7296404"/>
            <a:ext cx="11417300" cy="9398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508000" y="1661715"/>
            <a:ext cx="11988800" cy="71165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3661" indent="-343661" defTabSz="479044">
              <a:spcBef>
                <a:spcPts val="3400"/>
              </a:spcBef>
              <a:defRPr sz="2788">
                <a:solidFill>
                  <a:srgbClr val="5B5854"/>
                </a:solidFill>
              </a:defRPr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word2vec,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txt</a:t>
            </a:r>
            <a:r>
              <a:rPr lang="zh-CN" altLang="en-US" dirty="0"/>
              <a:t> </a:t>
            </a:r>
            <a:r>
              <a:rPr lang="en-US" altLang="zh-CN" dirty="0"/>
              <a:t>data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2788" dirty="0">
                <a:solidFill>
                  <a:srgbClr val="5B5854"/>
                </a:solidFill>
              </a:rPr>
              <a:t>2.</a:t>
            </a:r>
            <a:r>
              <a:rPr lang="zh-CN" altLang="en-US" sz="2788" dirty="0">
                <a:solidFill>
                  <a:srgbClr val="5B5854"/>
                </a:solidFill>
              </a:rPr>
              <a:t> </a:t>
            </a:r>
            <a:r>
              <a:rPr lang="en-US" altLang="zh-CN" sz="2788" dirty="0">
                <a:solidFill>
                  <a:srgbClr val="5B5854"/>
                </a:solidFill>
              </a:rPr>
              <a:t>Load</a:t>
            </a:r>
            <a:r>
              <a:rPr lang="zh-CN" altLang="en-US" sz="2788" dirty="0">
                <a:solidFill>
                  <a:srgbClr val="5B5854"/>
                </a:solidFill>
              </a:rPr>
              <a:t> </a:t>
            </a:r>
            <a:r>
              <a:rPr lang="en-US" altLang="zh-CN" sz="2788" dirty="0">
                <a:solidFill>
                  <a:srgbClr val="5B5854"/>
                </a:solidFill>
              </a:rPr>
              <a:t>the</a:t>
            </a:r>
            <a:r>
              <a:rPr lang="zh-CN" altLang="en-US" sz="2788" dirty="0">
                <a:solidFill>
                  <a:srgbClr val="5B5854"/>
                </a:solidFill>
              </a:rPr>
              <a:t> </a:t>
            </a:r>
            <a:r>
              <a:rPr lang="en-US" altLang="zh-CN" sz="2788" dirty="0" err="1">
                <a:solidFill>
                  <a:srgbClr val="5B5854"/>
                </a:solidFill>
              </a:rPr>
              <a:t>vectors.bin</a:t>
            </a:r>
            <a:r>
              <a:rPr lang="zh-CN" altLang="en-US" sz="2788" dirty="0">
                <a:solidFill>
                  <a:srgbClr val="5B5854"/>
                </a:solidFill>
              </a:rPr>
              <a:t> </a:t>
            </a:r>
            <a:r>
              <a:rPr lang="en-US" altLang="zh-CN" sz="2788" dirty="0">
                <a:solidFill>
                  <a:srgbClr val="5B5854"/>
                </a:solidFill>
              </a:rPr>
              <a:t>that</a:t>
            </a:r>
            <a:r>
              <a:rPr lang="zh-CN" altLang="en-US" sz="2788" dirty="0">
                <a:solidFill>
                  <a:srgbClr val="5B5854"/>
                </a:solidFill>
              </a:rPr>
              <a:t> </a:t>
            </a:r>
            <a:r>
              <a:rPr lang="en-US" altLang="zh-CN" sz="2788" dirty="0">
                <a:solidFill>
                  <a:srgbClr val="5B5854"/>
                </a:solidFill>
              </a:rPr>
              <a:t>store</a:t>
            </a:r>
            <a:r>
              <a:rPr lang="zh-CN" altLang="en-US" sz="2788" dirty="0">
                <a:solidFill>
                  <a:srgbClr val="5B5854"/>
                </a:solidFill>
              </a:rPr>
              <a:t> </a:t>
            </a:r>
            <a:r>
              <a:rPr lang="en-US" altLang="zh-CN" sz="2788" dirty="0">
                <a:solidFill>
                  <a:srgbClr val="5B5854"/>
                </a:solidFill>
              </a:rPr>
              <a:t>vectors</a:t>
            </a:r>
            <a:r>
              <a:rPr lang="zh-CN" altLang="en-US" sz="2788" dirty="0">
                <a:solidFill>
                  <a:srgbClr val="5B5854"/>
                </a:solidFill>
              </a:rPr>
              <a:t> </a:t>
            </a:r>
            <a:r>
              <a:rPr lang="en-US" altLang="zh-CN" sz="2788" dirty="0">
                <a:solidFill>
                  <a:srgbClr val="5B5854"/>
                </a:solidFill>
              </a:rPr>
              <a:t>for</a:t>
            </a:r>
            <a:r>
              <a:rPr lang="zh-CN" altLang="en-US" sz="2788" dirty="0">
                <a:solidFill>
                  <a:srgbClr val="5B5854"/>
                </a:solidFill>
              </a:rPr>
              <a:t> </a:t>
            </a:r>
            <a:r>
              <a:rPr lang="en-US" altLang="zh-CN" sz="2788" dirty="0">
                <a:solidFill>
                  <a:srgbClr val="5B5854"/>
                </a:solidFill>
              </a:rPr>
              <a:t>each</a:t>
            </a:r>
            <a:r>
              <a:rPr lang="zh-CN" altLang="en-US" sz="2788" dirty="0">
                <a:solidFill>
                  <a:srgbClr val="5B5854"/>
                </a:solidFill>
              </a:rPr>
              <a:t> </a:t>
            </a:r>
            <a:r>
              <a:rPr lang="en-US" altLang="zh-CN" sz="2788" dirty="0">
                <a:solidFill>
                  <a:srgbClr val="5B5854"/>
                </a:solidFill>
              </a:rPr>
              <a:t>word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3661" indent="-343661" defTabSz="479044">
              <a:spcBef>
                <a:spcPts val="3400"/>
              </a:spcBef>
              <a:buBlip>
                <a:blip r:embed="rId2"/>
              </a:buBlip>
              <a:defRPr sz="2788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 smtClean="0"/>
          </a:p>
          <a:p>
            <a:pPr marL="343661" indent="-343661" defTabSz="479044">
              <a:spcBef>
                <a:spcPts val="3400"/>
              </a:spcBef>
              <a:buBlip>
                <a:blip r:embed="rId2"/>
              </a:buBlip>
              <a:defRPr sz="2788"/>
            </a:pP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dirty="0"/>
              <a:t>IMPLEMENT STEP </a:t>
            </a:r>
            <a:r>
              <a:rPr lang="en-US" altLang="zh-CN" dirty="0" smtClean="0"/>
              <a:t>5</a:t>
            </a:r>
            <a:r>
              <a:rPr dirty="0" smtClean="0"/>
              <a:t>: </a:t>
            </a:r>
            <a:r>
              <a:rPr lang="en-US" altLang="zh-CN" b="1" dirty="0" smtClean="0"/>
              <a:t>word2vec</a:t>
            </a:r>
            <a:r>
              <a:rPr dirty="0" smtClean="0"/>
              <a:t>        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892659"/>
            <a:ext cx="9867900" cy="154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7062127"/>
            <a:ext cx="10655300" cy="1759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762837"/>
            <a:ext cx="11303000" cy="10287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508000" y="1661715"/>
            <a:ext cx="11988800" cy="718813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defRPr>
                <a:solidFill>
                  <a:srgbClr val="5B5854"/>
                </a:solidFill>
              </a:defRPr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LSI,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generate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Tf-Idf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all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documents</a:t>
            </a:r>
            <a:b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1.1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Idf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Lucene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altLang="zh-CN" dirty="0" smtClean="0"/>
              <a:t>1.2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Tf-Idf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br>
              <a:rPr lang="en-US" altLang="zh-CN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defRPr>
                <a:solidFill>
                  <a:srgbClr val="5B5854"/>
                </a:solidFill>
              </a:defRPr>
            </a:pPr>
            <a:endParaRPr lang="en-US" dirty="0"/>
          </a:p>
          <a:p>
            <a:pPr>
              <a:defRPr>
                <a:solidFill>
                  <a:srgbClr val="5B5854"/>
                </a:solidFill>
              </a:defRPr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dirty="0"/>
              <a:t>IMPLEMENT STEP 3</a:t>
            </a:r>
            <a:r>
              <a:rPr dirty="0" smtClean="0"/>
              <a:t>:</a:t>
            </a:r>
            <a:r>
              <a:rPr lang="zh-CN" altLang="en-US" dirty="0" smtClean="0"/>
              <a:t> </a:t>
            </a:r>
            <a:r>
              <a:rPr lang="en-US" altLang="zh-CN" b="1" dirty="0" err="1" smtClean="0"/>
              <a:t>lsi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svd</a:t>
            </a: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442" y="3009646"/>
            <a:ext cx="8496300" cy="161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458" y="5103349"/>
            <a:ext cx="7239000" cy="37465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508000" y="1661715"/>
            <a:ext cx="11988800" cy="7188134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defRPr>
                <a:solidFill>
                  <a:srgbClr val="5B5854"/>
                </a:solidFill>
              </a:defRPr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SVD: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used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generate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whole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vector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each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document</a:t>
            </a:r>
            <a:b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/>
                </a:solidFill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</a:rPr>
              <a:t>    </a:t>
            </a:r>
            <a:r>
              <a:rPr lang="en-US" altLang="zh-CN" dirty="0" smtClean="0">
                <a:solidFill>
                  <a:schemeClr val="tx2"/>
                </a:solidFill>
              </a:rPr>
              <a:t>U: SVD term matrix</a:t>
            </a:r>
            <a:br>
              <a:rPr lang="en-US" altLang="zh-CN" dirty="0" smtClean="0">
                <a:solidFill>
                  <a:schemeClr val="tx2"/>
                </a:solidFill>
              </a:rPr>
            </a:br>
            <a:r>
              <a:rPr lang="en-US" altLang="zh-CN" dirty="0" smtClean="0">
                <a:solidFill>
                  <a:schemeClr val="tx2"/>
                </a:solidFill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</a:rPr>
              <a:t>    </a:t>
            </a:r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r>
              <a:rPr lang="en-US" altLang="zh-CN" dirty="0">
                <a:solidFill>
                  <a:schemeClr val="tx2"/>
                </a:solidFill>
              </a:rPr>
              <a:t>: Singular matrix</a:t>
            </a:r>
            <a:br>
              <a:rPr lang="en-US" altLang="zh-CN" dirty="0">
                <a:solidFill>
                  <a:schemeClr val="tx2"/>
                </a:solidFill>
              </a:rPr>
            </a:b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</a:rPr>
              <a:t>    </a:t>
            </a:r>
            <a:r>
              <a:rPr lang="en-US" altLang="zh-CN" dirty="0" smtClean="0">
                <a:solidFill>
                  <a:schemeClr val="tx2"/>
                </a:solidFill>
              </a:rPr>
              <a:t>V</a:t>
            </a:r>
            <a:r>
              <a:rPr lang="en-US" altLang="zh-CN" dirty="0">
                <a:solidFill>
                  <a:schemeClr val="tx2"/>
                </a:solidFill>
              </a:rPr>
              <a:t>: SVD doc </a:t>
            </a:r>
            <a:r>
              <a:rPr lang="en-US" altLang="zh-CN" dirty="0" smtClean="0">
                <a:solidFill>
                  <a:schemeClr val="tx2"/>
                </a:solidFill>
              </a:rPr>
              <a:t>matrix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decompose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Tf-Idf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 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LSI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altLang="zh-CN" dirty="0" smtClean="0"/>
              <a:t>Multiply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V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obtain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DV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matrix,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represent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document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defRPr>
                <a:solidFill>
                  <a:srgbClr val="5B5854"/>
                </a:solidFill>
              </a:defRPr>
            </a:pPr>
            <a:endParaRPr lang="en-US" dirty="0"/>
          </a:p>
          <a:p>
            <a:pPr>
              <a:defRPr>
                <a:solidFill>
                  <a:srgbClr val="5B5854"/>
                </a:solidFill>
              </a:defRPr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endParaRPr dirty="0"/>
          </a:p>
        </p:txBody>
      </p:sp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dirty="0"/>
              <a:t>IMPLEMENT STEP 3</a:t>
            </a:r>
            <a:r>
              <a:rPr dirty="0" smtClean="0"/>
              <a:t>:</a:t>
            </a:r>
            <a:r>
              <a:rPr lang="zh-CN" altLang="en-US" dirty="0" smtClean="0"/>
              <a:t> </a:t>
            </a:r>
            <a:r>
              <a:rPr lang="en-US" altLang="zh-CN" b="1" dirty="0" err="1" smtClean="0"/>
              <a:t>lsi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svd</a:t>
            </a: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442" y="3725917"/>
            <a:ext cx="9550400" cy="191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842" y="6492353"/>
            <a:ext cx="9525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067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141</Words>
  <Application>Microsoft Macintosh PowerPoint</Application>
  <PresentationFormat>Custom</PresentationFormat>
  <Paragraphs>38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Gill Sans</vt:lpstr>
      <vt:lpstr>Gill Sans Light</vt:lpstr>
      <vt:lpstr>Gill Sans SemiBold</vt:lpstr>
      <vt:lpstr>Helvetica</vt:lpstr>
      <vt:lpstr>Helvetica Neue</vt:lpstr>
      <vt:lpstr>Iowan Old Style Italic</vt:lpstr>
      <vt:lpstr>New_Template3</vt:lpstr>
      <vt:lpstr>Building a basic search engine  with apache lucene No.2</vt:lpstr>
      <vt:lpstr>outline</vt:lpstr>
      <vt:lpstr>PROJECT INTRODUCTION</vt:lpstr>
      <vt:lpstr>VIDEO REPRESENTATION</vt:lpstr>
      <vt:lpstr>IMPLEMENT STEP1: project modules</vt:lpstr>
      <vt:lpstr>IMPLEMENT STEP 2: pagerank</vt:lpstr>
      <vt:lpstr>IMPLEMENT STEP 5: word2vec        </vt:lpstr>
      <vt:lpstr>IMPLEMENT STEP 3: lsi/svd</vt:lpstr>
      <vt:lpstr>IMPLEMENT STEP 3: lsi/svd</vt:lpstr>
      <vt:lpstr>IMPLEMENT STEP 4: K-Mean clustering</vt:lpstr>
      <vt:lpstr>FUTRE WORK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basic search engine with apache lucene</dc:title>
  <cp:lastModifiedBy>Eason Pan</cp:lastModifiedBy>
  <cp:revision>192</cp:revision>
  <dcterms:modified xsi:type="dcterms:W3CDTF">2017-12-05T19:30:14Z</dcterms:modified>
</cp:coreProperties>
</file>