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/>
    <p:restoredTop sz="91349"/>
  </p:normalViewPr>
  <p:slideViewPr>
    <p:cSldViewPr snapToGrid="0" snapToObjects="1">
      <p:cViewPr varScale="1">
        <p:scale>
          <a:sx n="41" d="100"/>
          <a:sy n="41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1435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85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08000" y="1703981"/>
            <a:ext cx="11988800" cy="698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Placeholder 146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610702" y="941555"/>
            <a:ext cx="7757996" cy="3952540"/>
          </a:xfrm>
          <a:prstGeom prst="rect">
            <a:avLst/>
          </a:prstGeom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635000" y="5056897"/>
            <a:ext cx="11988800" cy="1117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418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algn="ctr"/>
            <a:r>
              <a:rPr lang="en-US" dirty="0" smtClean="0"/>
              <a:t>Building a basic search engine </a:t>
            </a:r>
            <a:br>
              <a:rPr lang="en-US" dirty="0" smtClean="0"/>
            </a:br>
            <a:r>
              <a:rPr lang="en-US" dirty="0" smtClean="0"/>
              <a:t>with apache </a:t>
            </a:r>
            <a:r>
              <a:rPr lang="en-US" dirty="0" err="1" smtClean="0"/>
              <a:t>lucene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495300" y="7615766"/>
            <a:ext cx="11988800" cy="838201"/>
          </a:xfrm>
          <a:prstGeom prst="rect">
            <a:avLst/>
          </a:prstGeom>
        </p:spPr>
        <p:txBody>
          <a:bodyPr/>
          <a:lstStyle/>
          <a:p>
            <a:pPr algn="r" defTabSz="379729">
              <a:lnSpc>
                <a:spcPct val="70000"/>
              </a:lnSpc>
              <a:spcBef>
                <a:spcPts val="300"/>
              </a:spcBef>
              <a:defRPr sz="22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pPr>
            <a:endParaRPr dirty="0"/>
          </a:p>
          <a:p>
            <a:pPr algn="r" defTabSz="379729">
              <a:lnSpc>
                <a:spcPct val="70000"/>
              </a:lnSpc>
              <a:spcBef>
                <a:spcPts val="300"/>
              </a:spcBef>
              <a:defRPr sz="2275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pPr>
            <a:r>
              <a:rPr dirty="0"/>
              <a:t>ZHICHENG PAN    104639463     </a:t>
            </a:r>
            <a:r>
              <a:rPr dirty="0" smtClean="0"/>
              <a:t>2017-</a:t>
            </a:r>
            <a:r>
              <a:rPr lang="en-US" dirty="0" smtClean="0"/>
              <a:t>10</a:t>
            </a:r>
            <a:r>
              <a:rPr dirty="0" smtClean="0"/>
              <a:t>-</a:t>
            </a:r>
            <a:r>
              <a:rPr lang="en-US" dirty="0" smtClean="0"/>
              <a:t>23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8145" indent="-398145" defTabSz="554990">
              <a:spcBef>
                <a:spcPts val="3900"/>
              </a:spcBef>
              <a:buBlip>
                <a:blip r:embed="rId2"/>
              </a:buBlip>
              <a:defRPr sz="3230"/>
            </a:pPr>
            <a:r>
              <a:rPr dirty="0"/>
              <a:t>FUTRE WORK</a:t>
            </a:r>
          </a:p>
          <a:p>
            <a:pPr marL="398145" indent="-398145" defTabSz="554990">
              <a:spcBef>
                <a:spcPts val="3900"/>
              </a:spcBef>
              <a:defRPr sz="3230"/>
            </a:pPr>
            <a:r>
              <a:rPr dirty="0" smtClean="0">
                <a:solidFill>
                  <a:srgbClr val="FF9300"/>
                </a:solidFill>
              </a:rPr>
              <a:t>A. </a:t>
            </a:r>
            <a:r>
              <a:rPr lang="en-US" dirty="0" smtClean="0">
                <a:solidFill>
                  <a:srgbClr val="FF9300"/>
                </a:solidFill>
              </a:rPr>
              <a:t>Technical </a:t>
            </a:r>
            <a:r>
              <a:rPr lang="en-US" altLang="zh-CN" dirty="0" smtClean="0">
                <a:solidFill>
                  <a:srgbClr val="FF9300"/>
                </a:solidFill>
              </a:rPr>
              <a:t>I</a:t>
            </a:r>
            <a:r>
              <a:rPr lang="en-US" dirty="0" smtClean="0">
                <a:solidFill>
                  <a:srgbClr val="FF9300"/>
                </a:solidFill>
              </a:rPr>
              <a:t>mprovements</a:t>
            </a:r>
            <a:br>
              <a:rPr lang="en-US" dirty="0" smtClean="0">
                <a:solidFill>
                  <a:srgbClr val="FF9300"/>
                </a:solidFill>
              </a:rPr>
            </a:br>
            <a:r>
              <a:rPr lang="en-US" dirty="0" smtClean="0">
                <a:solidFill>
                  <a:srgbClr val="FF9300"/>
                </a:solidFill>
              </a:rPr>
              <a:t>		</a:t>
            </a:r>
            <a:r>
              <a:rPr lang="en-US" dirty="0" smtClean="0"/>
              <a:t>a).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Highlight the keywords </a:t>
            </a:r>
            <a:r>
              <a:rPr lang="en-US" dirty="0" smtClean="0"/>
              <a:t>in a article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b</a:t>
            </a:r>
            <a:r>
              <a:rPr lang="en-US" dirty="0" smtClean="0"/>
              <a:t>). Try to implement ”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Search in Results</a:t>
            </a:r>
            <a:r>
              <a:rPr lang="en-US" dirty="0" smtClean="0"/>
              <a:t>” module   </a:t>
            </a:r>
            <a:br>
              <a:rPr lang="en-US"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>
                <a:solidFill>
                  <a:srgbClr val="FF9300"/>
                </a:solidFill>
              </a:rPr>
              <a:t>B.  </a:t>
            </a:r>
            <a:r>
              <a:rPr lang="en-US" dirty="0" smtClean="0">
                <a:solidFill>
                  <a:srgbClr val="FF9300"/>
                </a:solidFill>
              </a:rPr>
              <a:t>Algorithms </a:t>
            </a:r>
            <a:r>
              <a:rPr lang="en-US" altLang="zh-CN" dirty="0" smtClean="0">
                <a:solidFill>
                  <a:srgbClr val="FF9300"/>
                </a:solidFill>
              </a:rPr>
              <a:t>Enhancement</a:t>
            </a:r>
            <a:r>
              <a:rPr dirty="0" smtClean="0">
                <a:solidFill>
                  <a:srgbClr val="FF9300"/>
                </a:solidFill>
              </a:rPr>
              <a:t/>
            </a:r>
            <a:br>
              <a:rPr dirty="0" smtClean="0">
                <a:solidFill>
                  <a:srgbClr val="FF9300"/>
                </a:solidFill>
              </a:rPr>
            </a:br>
            <a:r>
              <a:rPr lang="en-US" dirty="0" smtClean="0"/>
              <a:t>		</a:t>
            </a:r>
            <a:r>
              <a:rPr dirty="0" smtClean="0"/>
              <a:t>a). </a:t>
            </a:r>
            <a:r>
              <a:rPr lang="en-US" dirty="0" smtClean="0"/>
              <a:t>A</a:t>
            </a:r>
            <a:r>
              <a:rPr dirty="0" smtClean="0"/>
              <a:t>dding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pagerank</a:t>
            </a:r>
            <a:r>
              <a:rPr lang="en-US" dirty="0" smtClean="0"/>
              <a:t> algorithms based on citations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>      b). </a:t>
            </a:r>
            <a:r>
              <a:rPr lang="en-US" dirty="0" smtClean="0"/>
              <a:t>Adding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Navie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Bayers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Classification algorithm</a:t>
            </a:r>
            <a:br>
              <a:rPr lang="en-US" dirty="0" smtClean="0"/>
            </a:br>
            <a:r>
              <a:rPr lang="en-US" dirty="0" smtClean="0"/>
              <a:t>		c). Adding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K-means/HAC</a:t>
            </a:r>
            <a:r>
              <a:rPr lang="en-US" dirty="0" smtClean="0"/>
              <a:t> Clustering algorithm</a:t>
            </a:r>
            <a:r>
              <a:rPr dirty="0" smtClean="0"/>
              <a:t/>
            </a:r>
            <a:br>
              <a:rPr dirty="0" smtClean="0"/>
            </a:br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FUTRE 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142761833_2880x192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781" r="1028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9" name="Shape 179"/>
          <p:cNvSpPr/>
          <p:nvPr/>
        </p:nvSpPr>
        <p:spPr>
          <a:xfrm>
            <a:off x="3406396" y="3810000"/>
            <a:ext cx="644600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5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THANK YOU !</a:t>
            </a:r>
            <a:br/>
            <a:r>
              <a:t>Q &amp; 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outline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PROJECT INTRODUCTION</a:t>
            </a:r>
          </a:p>
          <a:p>
            <a:pPr>
              <a:buBlip>
                <a:blip r:embed="rId2"/>
              </a:buBlip>
            </a:pPr>
            <a:r>
              <a:t>HOW TO IMPLEMENT STEP BY STEP</a:t>
            </a:r>
          </a:p>
          <a:p>
            <a:pPr>
              <a:buBlip>
                <a:blip r:embed="rId2"/>
              </a:buBlip>
            </a:pPr>
            <a:r>
              <a:t>VIDEO REPRESENTATION</a:t>
            </a:r>
          </a:p>
          <a:p>
            <a:pPr>
              <a:buBlip>
                <a:blip r:embed="rId2"/>
              </a:buBlip>
            </a:pPr>
            <a:r>
              <a:t>FUTURE  WORK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dirty="0"/>
              <a:t>1.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Spring Boot Framework </a:t>
            </a:r>
            <a:r>
              <a:rPr lang="en-US" dirty="0" smtClean="0"/>
              <a:t>to construct the project</a:t>
            </a:r>
            <a:r>
              <a:rPr dirty="0"/>
              <a:t/>
            </a:r>
            <a:br>
              <a:rPr dirty="0"/>
            </a:br>
            <a:r>
              <a:rPr dirty="0"/>
              <a:t>2. </a:t>
            </a:r>
            <a:r>
              <a:rPr lang="en-US" dirty="0" smtClean="0"/>
              <a:t>Utilize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Lucene</a:t>
            </a:r>
            <a:r>
              <a:rPr lang="en-US" dirty="0" smtClean="0"/>
              <a:t> to build the core search engine</a:t>
            </a:r>
            <a:r>
              <a:rPr dirty="0"/>
              <a:t/>
            </a:r>
            <a:br>
              <a:rPr dirty="0"/>
            </a:br>
            <a:r>
              <a:rPr dirty="0"/>
              <a:t>3. </a:t>
            </a:r>
            <a:r>
              <a:rPr lang="en-US" dirty="0" smtClean="0"/>
              <a:t>Provide UI interface by using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Thymeleaf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template engine 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PROJECT 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2" y="3520410"/>
            <a:ext cx="9862312" cy="553898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14909" indent="-414909" defTabSz="578358">
              <a:spcBef>
                <a:spcPts val="4100"/>
              </a:spcBef>
              <a:defRPr sz="3366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1.</a:t>
            </a:r>
            <a:r>
              <a:rPr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</a:rPr>
              <a:t>establish the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</a:t>
            </a:r>
            <a:r>
              <a:rPr lang="en-US" dirty="0"/>
              <a:t>). </a:t>
            </a:r>
            <a:r>
              <a:rPr lang="en-US" dirty="0">
                <a:sym typeface="Gill Sans SemiBold"/>
              </a:rPr>
              <a:t>Maven 3.5, </a:t>
            </a:r>
            <a:r>
              <a:rPr lang="en-US" dirty="0"/>
              <a:t> JDK 1.8,  IntelliJ IDEA 14 (with Tomcat)</a:t>
            </a:r>
            <a:r>
              <a:rPr lang="en-US" dirty="0">
                <a:sym typeface="Gill Sans SemiBold"/>
              </a:rPr>
              <a:t/>
            </a:r>
            <a:br>
              <a:rPr lang="en-US" dirty="0">
                <a:sym typeface="Gill Sans SemiBold"/>
              </a:rPr>
            </a:br>
            <a:r>
              <a:rPr lang="en-US" dirty="0" smtClean="0">
                <a:sym typeface="Gill Sans SemiBold"/>
              </a:rPr>
              <a:t>		b</a:t>
            </a:r>
            <a:r>
              <a:rPr lang="en-US" dirty="0">
                <a:sym typeface="Gill Sans SemiBold"/>
              </a:rPr>
              <a:t>). </a:t>
            </a:r>
            <a:r>
              <a:rPr lang="en-US" dirty="0"/>
              <a:t>Spring Boot 1.5.8,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dependencies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lucene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web,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thymeleaf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Gill Sans SemiBold"/>
              </a:rPr>
              <a:t>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marL="410718" indent="-414909" defTabSz="578358">
              <a:spcBef>
                <a:spcPts val="4100"/>
              </a:spcBef>
              <a:defRPr sz="3366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2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.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design the modules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layer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for project</a:t>
            </a:r>
            <a:r>
              <a:rPr dirty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dirty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FF93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a).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layer: Lucene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generate, manipulate data </a:t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and provid</a:t>
            </a:r>
            <a:r>
              <a:rPr lang="en-US" altLang="zh-CN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service 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logical layer</a:t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b).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Logical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layer: Spring MVC controller</a:t>
            </a: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process the request and data</a:t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c).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Present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layer: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Thymeleaf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engine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combine data with web template, </a:t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			provide UI to end users</a:t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3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.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easy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adding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more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features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/>
            </a:r>
            <a:b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</a:br>
            <a:r>
              <a:rPr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</a:rPr>
              <a:t/>
            </a:r>
            <a:br>
              <a:rPr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</a:rPr>
            </a:br>
            <a:r>
              <a:rPr lang="en-US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</a:rPr>
              <a:t>		</a:t>
            </a:r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4005"/>
            </a:lvl1pPr>
          </a:lstStyle>
          <a:p>
            <a:r>
              <a:rPr dirty="0"/>
              <a:t>IMPLEMENT STEP1: </a:t>
            </a:r>
            <a:r>
              <a:rPr lang="en-US" b="1" dirty="0" smtClean="0"/>
              <a:t>construct project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3048085"/>
            <a:ext cx="4632960" cy="60661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309360" y="4169664"/>
            <a:ext cx="2560320" cy="1371600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 flipV="1">
            <a:off x="7406640" y="4700017"/>
            <a:ext cx="1664208" cy="1050796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>
            <a:off x="6309360" y="7077456"/>
            <a:ext cx="2688336" cy="804672"/>
          </a:xfrm>
          <a:prstGeom prst="straightConnector1">
            <a:avLst/>
          </a:prstGeom>
          <a:noFill/>
          <a:ln w="38100" cap="flat">
            <a:solidFill>
              <a:schemeClr val="bg1">
                <a:lumMod val="90000"/>
                <a:lumOff val="1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4909" indent="-414909" defTabSz="578358">
              <a:spcBef>
                <a:spcPts val="4100"/>
              </a:spcBef>
              <a:defRPr sz="3366"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repare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sets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zh-CN" dirty="0" smtClean="0"/>
              <a:t>10.1.1.2.1.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Meta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</a:t>
            </a:r>
            <a:r>
              <a:rPr lang="en-US" altLang="zh-CN" dirty="0" smtClean="0"/>
              <a:t>10.1.1.2.1.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>
                <a:solidFill>
                  <a:srgbClr val="5B5854"/>
                </a:solidFill>
              </a:defRPr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Parallel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load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3366" dirty="0">
                <a:solidFill>
                  <a:srgbClr val="5B5854"/>
                </a:solidFill>
              </a:rPr>
              <a:t>the</a:t>
            </a:r>
            <a:r>
              <a:rPr lang="zh-CN" altLang="en-US" sz="3366" dirty="0">
                <a:solidFill>
                  <a:srgbClr val="5B5854"/>
                </a:solidFill>
              </a:rPr>
              <a:t> </a:t>
            </a:r>
            <a:r>
              <a:rPr lang="en-US" altLang="zh-CN" sz="3366" dirty="0">
                <a:solidFill>
                  <a:schemeClr val="accent4">
                    <a:lumMod val="75000"/>
                  </a:schemeClr>
                </a:solidFill>
              </a:rPr>
              <a:t>paired</a:t>
            </a:r>
            <a:r>
              <a:rPr lang="zh-CN" altLang="en-US" sz="3366" dirty="0">
                <a:solidFill>
                  <a:srgbClr val="5B5854"/>
                </a:solidFill>
              </a:rPr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2: </a:t>
            </a:r>
            <a:r>
              <a:rPr lang="en-US" b="1" dirty="0" smtClean="0"/>
              <a:t>generate index</a:t>
            </a:r>
            <a:r>
              <a:rPr dirty="0" smtClean="0"/>
              <a:t>    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756" y="6756898"/>
            <a:ext cx="7124700" cy="166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08" y="4864353"/>
            <a:ext cx="11464984" cy="14632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Multiple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Fields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Query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dirty="0" smtClean="0"/>
              <a:t>String</a:t>
            </a:r>
            <a:r>
              <a:rPr lang="en-US" dirty="0"/>
              <a:t>[] fields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{“title”,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“content”}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MultiFieldQueryParser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parser</a:t>
            </a:r>
            <a:r>
              <a:rPr lang="en-US" dirty="0" smtClean="0"/>
              <a:t>=new</a:t>
            </a:r>
            <a:r>
              <a:rPr lang="zh-CN" altLang="en-US" dirty="0"/>
              <a:t> </a:t>
            </a:r>
            <a:r>
              <a:rPr lang="en-US" dirty="0" err="1" smtClean="0"/>
              <a:t>MultiFieldQueryParser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fields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analyzer);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parser</a:t>
            </a:r>
            <a:r>
              <a:rPr lang="en-US" dirty="0" err="1"/>
              <a:t>.parse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keywords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fields,</a:t>
            </a:r>
            <a:r>
              <a:rPr lang="zh-CN" altLang="en-US" dirty="0" smtClean="0"/>
              <a:t> </a:t>
            </a:r>
            <a:r>
              <a:rPr lang="en-US" dirty="0" smtClean="0"/>
              <a:t>analyzer</a:t>
            </a:r>
            <a:r>
              <a:rPr lang="en-US" dirty="0"/>
              <a:t>);</a:t>
            </a:r>
            <a:r>
              <a:rPr dirty="0">
                <a:solidFill>
                  <a:srgbClr val="FF9300"/>
                </a:solidFill>
              </a:rPr>
              <a:t/>
            </a:r>
            <a:br>
              <a:rPr dirty="0">
                <a:solidFill>
                  <a:srgbClr val="FF9300"/>
                </a:solidFill>
              </a:rPr>
            </a:br>
            <a:r>
              <a:rPr dirty="0">
                <a:solidFill>
                  <a:srgbClr val="FF9300"/>
                </a:solidFill>
              </a:rPr>
              <a:t/>
            </a:r>
            <a:br>
              <a:rPr dirty="0">
                <a:solidFill>
                  <a:srgbClr val="FF9300"/>
                </a:solidFill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Problems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needed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studied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researched:</a:t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/>
              <a:t>		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{“</a:t>
            </a:r>
            <a:r>
              <a:rPr lang="en-US" dirty="0"/>
              <a:t>title”,</a:t>
            </a:r>
            <a:r>
              <a:rPr lang="zh-CN" altLang="en-US" dirty="0"/>
              <a:t> </a:t>
            </a:r>
            <a:r>
              <a:rPr lang="en-US" dirty="0"/>
              <a:t>“content</a:t>
            </a:r>
            <a:r>
              <a:rPr lang="en-US" dirty="0" smtClean="0"/>
              <a:t>”}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have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two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parts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“data</a:t>
            </a:r>
            <a:r>
              <a:rPr lang="zh-CN" altLang="en-US" dirty="0" smtClean="0"/>
              <a:t>  </a:t>
            </a:r>
            <a:r>
              <a:rPr lang="en-US" altLang="zh-CN" dirty="0" smtClean="0"/>
              <a:t>visualization”</a:t>
            </a:r>
            <a:r>
              <a:rPr lang="zh-CN" altLang="en-US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>
                <a:solidFill>
                  <a:srgbClr val="FF9300"/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Problem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altLang="zh-CN" dirty="0"/>
              <a:t> Which</a:t>
            </a:r>
            <a:r>
              <a:rPr lang="zh-CN" altLang="en-US" dirty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weighting</a:t>
            </a:r>
            <a:r>
              <a:rPr lang="zh-CN" altLang="en-US" dirty="0" smtClean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?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altLang="zh-CN" dirty="0"/>
              <a:t> 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3: </a:t>
            </a:r>
            <a:r>
              <a:rPr lang="en-US" b="1" dirty="0" smtClean="0"/>
              <a:t>Search the index</a:t>
            </a:r>
            <a:r>
              <a:rPr dirty="0" smtClean="0"/>
              <a:t>    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>
                <a:solidFill>
                  <a:srgbClr val="5B5854"/>
                </a:solidFill>
              </a:defRPr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Lucene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Relevance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Score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rank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papers</a:t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dirty="0"/>
              <a:t> </a:t>
            </a:r>
            <a:r>
              <a:rPr lang="en-US" dirty="0" err="1"/>
              <a:t>TopDocs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topDocs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searcher.search</a:t>
            </a:r>
            <a:r>
              <a:rPr lang="en-US" dirty="0"/>
              <a:t>(query, </a:t>
            </a:r>
            <a:r>
              <a:rPr lang="en-US" dirty="0" err="1"/>
              <a:t>this.count</a:t>
            </a:r>
            <a:r>
              <a:rPr lang="en-US" dirty="0"/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dirty="0"/>
              <a:t> </a:t>
            </a:r>
            <a:r>
              <a:rPr lang="en-US" dirty="0" err="1"/>
              <a:t>ScoreDoc</a:t>
            </a:r>
            <a:r>
              <a:rPr lang="en-US" dirty="0"/>
              <a:t>[] </a:t>
            </a:r>
            <a:r>
              <a:rPr lang="en-US" dirty="0" err="1"/>
              <a:t>scoreDocs</a:t>
            </a:r>
            <a:r>
              <a:rPr lang="en-US" dirty="0"/>
              <a:t> = </a:t>
            </a:r>
            <a:r>
              <a:rPr lang="en-US" dirty="0" err="1"/>
              <a:t>topDocs.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scoreDocs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 for (</a:t>
            </a:r>
            <a:r>
              <a:rPr lang="en-US" dirty="0" err="1"/>
              <a:t>ScoreDoc</a:t>
            </a:r>
            <a:r>
              <a:rPr lang="en-US" dirty="0"/>
              <a:t> </a:t>
            </a:r>
            <a:r>
              <a:rPr lang="en-US" dirty="0" err="1"/>
              <a:t>scoreDoc</a:t>
            </a:r>
            <a:r>
              <a:rPr lang="en-US" dirty="0"/>
              <a:t> : </a:t>
            </a:r>
            <a:r>
              <a:rPr lang="en-US" dirty="0" err="1"/>
              <a:t>scoreDocs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		float </a:t>
            </a:r>
            <a:r>
              <a:rPr lang="en-US" dirty="0"/>
              <a:t>score = </a:t>
            </a:r>
            <a:r>
              <a:rPr lang="en-US" dirty="0" err="1"/>
              <a:t>scoreDoc.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r>
              <a:rPr lang="en-US" dirty="0"/>
              <a:t>;// to obtain the </a:t>
            </a:r>
            <a:r>
              <a:rPr lang="en-US" dirty="0" smtClean="0"/>
              <a:t>score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altLang="zh-CN" dirty="0" smtClean="0"/>
              <a:t>}</a:t>
            </a:r>
            <a:endParaRPr dirty="0"/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Problems needed to be studied and researched:</a:t>
            </a:r>
            <a:b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Problem 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altLang="zh-CN" dirty="0" smtClean="0"/>
              <a:t>Relevant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suitable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pages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/>
              <a:t>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Solution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Use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PageRank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webpages,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calculating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external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references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calculate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external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citations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dirty="0"/>
              <a:t>IMPLEMENT STEP </a:t>
            </a:r>
            <a:r>
              <a:rPr lang="en-US" altLang="zh-CN" dirty="0" smtClean="0"/>
              <a:t>4</a:t>
            </a:r>
            <a:r>
              <a:rPr dirty="0" smtClean="0"/>
              <a:t>: </a:t>
            </a:r>
            <a:r>
              <a:rPr lang="en-US" altLang="zh-CN" b="1" dirty="0" smtClean="0"/>
              <a:t>Rank</a:t>
            </a:r>
            <a:r>
              <a:rPr lang="en-US" b="1" dirty="0" smtClean="0"/>
              <a:t> the </a:t>
            </a:r>
            <a:r>
              <a:rPr lang="en-US" altLang="zh-CN" b="1" dirty="0" smtClean="0"/>
              <a:t>papers</a:t>
            </a:r>
            <a:r>
              <a:rPr dirty="0" smtClean="0"/>
              <a:t>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339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>
                <a:solidFill>
                  <a:srgbClr val="5B5854"/>
                </a:solidFill>
              </a:defRPr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Thymeleaf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dynamic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webpages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endParaRPr lang="en-US" dirty="0" smtClean="0"/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endParaRPr lang="en-US" dirty="0"/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3661" indent="-343661" defTabSz="479044">
              <a:spcBef>
                <a:spcPts val="3400"/>
              </a:spcBef>
              <a:buBlip>
                <a:blip r:embed="rId2"/>
              </a:buBlip>
              <a:defRPr sz="2788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500"/>
            </a:lvl1pPr>
          </a:lstStyle>
          <a:p>
            <a:r>
              <a:rPr dirty="0"/>
              <a:t>IMPLEMENT STEP </a:t>
            </a:r>
            <a:r>
              <a:rPr lang="en-US" altLang="zh-CN" dirty="0" smtClean="0"/>
              <a:t>5</a:t>
            </a:r>
            <a:r>
              <a:rPr dirty="0" smtClean="0"/>
              <a:t>: </a:t>
            </a:r>
            <a:r>
              <a:rPr lang="en-US" b="1" dirty="0" smtClean="0"/>
              <a:t>presenting results</a:t>
            </a:r>
            <a:r>
              <a:rPr dirty="0" smtClean="0"/>
              <a:t>       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98" y="3405378"/>
            <a:ext cx="9931604" cy="44401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08000" y="1661715"/>
            <a:ext cx="11988800" cy="71881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6527" indent="-406527" defTabSz="566674">
              <a:spcBef>
                <a:spcPts val="4000"/>
              </a:spcBef>
              <a:defRPr sz="3298"/>
            </a:pPr>
            <a:r>
              <a:rPr dirty="0"/>
              <a:t>VIDEO REPRESENTATION</a:t>
            </a:r>
            <a:br>
              <a:rPr dirty="0"/>
            </a:br>
            <a:r>
              <a:rPr dirty="0"/>
              <a:t>1. </a:t>
            </a:r>
            <a:r>
              <a:rPr lang="en-US" dirty="0" smtClean="0"/>
              <a:t>show the key modules of the project</a:t>
            </a:r>
            <a:r>
              <a:rPr dirty="0"/>
              <a:t/>
            </a:r>
            <a:br>
              <a:rPr dirty="0"/>
            </a:br>
            <a:r>
              <a:rPr dirty="0"/>
              <a:t>2. </a:t>
            </a:r>
            <a:r>
              <a:rPr lang="en-US" dirty="0"/>
              <a:t>show how to create the index online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show </a:t>
            </a:r>
            <a:r>
              <a:rPr lang="en-US" dirty="0"/>
              <a:t>multiple fields search results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184"/>
            </a:lvl1pPr>
          </a:lstStyle>
          <a:p>
            <a:r>
              <a:t>VIDEO REPRESENTATION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119</Words>
  <Application>Microsoft Macintosh PowerPoint</Application>
  <PresentationFormat>Custom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Gill Sans</vt:lpstr>
      <vt:lpstr>Gill Sans Light</vt:lpstr>
      <vt:lpstr>Gill Sans SemiBold</vt:lpstr>
      <vt:lpstr>Helvetica</vt:lpstr>
      <vt:lpstr>Helvetica Neue</vt:lpstr>
      <vt:lpstr>Iowan Old Style Italic</vt:lpstr>
      <vt:lpstr>New_Template3</vt:lpstr>
      <vt:lpstr>Building a basic search engine  with apache lucene</vt:lpstr>
      <vt:lpstr>outline</vt:lpstr>
      <vt:lpstr>PROJECT INTRODUCTION</vt:lpstr>
      <vt:lpstr>IMPLEMENT STEP1: construct project</vt:lpstr>
      <vt:lpstr>IMPLEMENT STEP 2: generate index     </vt:lpstr>
      <vt:lpstr>IMPLEMENT STEP 3: Search the index     </vt:lpstr>
      <vt:lpstr>IMPLEMENT STEP 4: Rank the papers     </vt:lpstr>
      <vt:lpstr>IMPLEMENT STEP 5: presenting results        </vt:lpstr>
      <vt:lpstr>VIDEO REPRESENTATION</vt:lpstr>
      <vt:lpstr>FUTRE WORK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basic search engine with apache lucene</dc:title>
  <cp:lastModifiedBy>Eason Pan</cp:lastModifiedBy>
  <cp:revision>96</cp:revision>
  <dcterms:modified xsi:type="dcterms:W3CDTF">2017-10-24T18:41:17Z</dcterms:modified>
</cp:coreProperties>
</file>