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9" r:id="rId3"/>
  </p:sldMasterIdLst>
  <p:notesMasterIdLst>
    <p:notesMasterId r:id="rId28"/>
  </p:notesMasterIdLst>
  <p:sldIdLst>
    <p:sldId id="256" r:id="rId4"/>
    <p:sldId id="283" r:id="rId5"/>
    <p:sldId id="278" r:id="rId6"/>
    <p:sldId id="279" r:id="rId7"/>
    <p:sldId id="280" r:id="rId8"/>
    <p:sldId id="281" r:id="rId9"/>
    <p:sldId id="28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 type="screen16x9"/>
  <p:notesSz cx="6858000" cy="9144000"/>
  <p:embeddedFontLst>
    <p:embeddedFont>
      <p:font typeface="Helvetica Neue" charset="0"/>
      <p:regular r:id="rId29"/>
      <p:bold r:id="rId30"/>
      <p:italic r:id="rId31"/>
      <p:boldItalic r:id="rId32"/>
    </p:embeddedFont>
    <p:embeddedFont>
      <p:font typeface="Gill Sans" charset="0"/>
      <p:regular r:id="rId33"/>
      <p:bold r:id="rId34"/>
    </p:embeddedFont>
    <p:embeddedFont>
      <p:font typeface="Helvetica Neue Light" charset="0"/>
      <p:regular r:id="rId35"/>
      <p:bold r:id="rId36"/>
      <p:italic r:id="rId37"/>
      <p:boldItalic r:id="rId38"/>
    </p:embeddedFont>
    <p:embeddedFont>
      <p:font typeface="Consolas" pitchFamily="49" charset="0"/>
      <p:regular r:id="rId39"/>
      <p:bold r:id="rId40"/>
      <p:italic r:id="rId41"/>
      <p:boldItalic r:id="rId42"/>
    </p:embeddedFont>
    <p:embeddedFont>
      <p:font typeface="Merriweather Sans" charset="0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3CE9EC6-9A32-4AC2-AFA3-ABCAA7ABF99D}">
  <a:tblStyle styleId="{E3CE9EC6-9A32-4AC2-AFA3-ABCAA7ABF99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857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d72240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6dd722406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0bb5f2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90bb5f2c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dd72240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g26dd722406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dd722406_0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6dd72240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dd722406_0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dd72240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dd722406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6dd72240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0bb5f2c6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90bb5f2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dd722406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26dd72240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dd722406_0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26dd72240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dd722406_0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6dd72240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7cbb599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7cbb599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dd72240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26dd722406_0_2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dd72240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g26dd722406_0_2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d72240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26dd722406_0_2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d7224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6dd722406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dd72240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6dd7224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dd722406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6dd7224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excelsior-cjh.tistory.com/entry/RNN-LSTMLong-Short-Term-Memory-network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hyperlink" Target="http://rasbt.github.io/mlxtend/user_guide/general_concepts/activation-functions/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hyperlink" Target="http://rasbt.github.io/mlxtend/user_guide/general_concepts/activation-function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ee87.github.io/data%20science/deep%20learning/visualising-activation-functions-in-neural-network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70" name="Google Shape;170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3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MNIST Dataset</a:t>
            </a:r>
            <a:endParaRPr sz="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Google Shape;228;p4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29" name="Google Shape;22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48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1" name="Google Shape;231;p4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2" name="Google Shape;232;p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Google Shape;233;p48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35" name="Google Shape;235;p48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Google Shape;236;p48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37" name="Google Shape;237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Google Shape;244;p49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45" name="Google Shape;245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49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47" name="Google Shape;247;p49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48" name="Google Shape;248;p4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Google Shape;249;p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50" name="Google Shape;250;p49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1" name="Google Shape;251;p49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Google Shape;252;p49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53" name="Google Shape;253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9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" name="Google Shape;256;p49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9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9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Google Shape;265;p50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66" name="Google Shape;266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8" name="Google Shape;268;p50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9" name="Google Shape;269;p50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Google Shape;270;p5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71" name="Google Shape;271;p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72" name="Google Shape;272;p50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Google Shape;273;p50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74" name="Google Shape;274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0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0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0" name="Google Shape;280;p50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0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Google Shape;288;p51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89" name="Google Shape;289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1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1" name="Google Shape;291;p5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2" name="Google Shape;292;p51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Google Shape;293;p51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94" name="Google Shape;294;p5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95" name="Google Shape;295;p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Google Shape;296;p51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97" name="Google Shape;29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3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id="301" name="Google Shape;301;p5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1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51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1" descr="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Google Shape;312;p5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13" name="Google Shape;31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2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5" name="Google Shape;315;p52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6" name="Google Shape;316;p52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Google Shape;317;p52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8" name="Google Shape;318;p52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19" name="Google Shape;319;p52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0" name="Google Shape;320;p52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1" name="Google Shape;321;p52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2" name="Google Shape;322;p5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Google Shape;323;p52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324" name="Google Shape;324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52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26" name="Google Shape;326;p52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7" name="Google Shape;327;p52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Google Shape;328;p52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29" name="Google Shape;329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Google Shape;336;p53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7" name="Google Shape;337;p53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Google Shape;338;p53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39" name="Google Shape;339;p53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Google Shape;340;p53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41" name="Google Shape;341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id="348" name="Google Shape;348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4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350" name="Google Shape;350;p54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Google Shape;351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Google Shape;352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3" name="Google Shape;353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Google Shape;354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55" name="Google Shape;355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54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Google Shape;357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Google Shape;358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59" name="Google Shape;359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Google Shape;360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grpSp>
        <p:nvGrpSpPr>
          <p:cNvPr id="361" name="Google Shape;361;p54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Google Shape;362;p54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Google Shape;363;p54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64" name="Google Shape;364;p5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Google Shape;365;p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366" name="Google Shape;366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Google Shape;368;p54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w="12700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lang="en" sz="16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lang="en" sz="16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Google Shape;374;p55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Google Shape;375;p5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76" name="Google Shape;376;p5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5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5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79" name="Google Shape;379;p55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Google Shape;380;p55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81" name="Google Shape;381;p55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>
            <a:spLocks noGrp="1"/>
          </p:cNvSpPr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Google Shape;387;p56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Google Shape;388;p56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89" name="Google Shape;389;p56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6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Google Shape;391;p56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sp>
          <p:nvSpPr>
            <p:cNvPr id="392" name="Google Shape;392;p56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Google Shape;393;p56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94" name="Google Shape;394;p56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8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en" sz="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Google Shape;402;p57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03" name="Google Shape;40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7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06" name="Google Shape;406;p57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Google Shape;407;p5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08" name="Google Shape;408;p57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Google Shape;409;p57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10" name="Google Shape;410;p57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size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07704" y="1851670"/>
            <a:ext cx="4896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60,000 training data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10,000 test </a:t>
            </a:r>
            <a:r>
              <a:rPr lang="en-US" altLang="zh-TW" sz="2000" dirty="0" smtClean="0"/>
              <a:t>data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28 x 28 grayscale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With labeled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Very old-school format to download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/>
              <a:t>Most of the frameworks include it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>
            <a:spLocks noGrp="1"/>
          </p:cNvSpPr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Google Shape;416;p58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417" name="Google Shape;417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8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0" name="Google Shape;420;p58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Google Shape;421;p58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grpSp>
        <p:nvGrpSpPr>
          <p:cNvPr id="422" name="Google Shape;422;p58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id="423" name="Google Shape;423;p58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5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5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Google Shape;426;p58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800" b="1" i="0" u="sng" strike="noStrike" cap="non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lang="en" sz="8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id="427" name="Google Shape;427;p58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>
            <a:spLocks noGrp="1"/>
          </p:cNvSpPr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id="440" name="Google Shape;440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0" descr="i6d48r2iVVawPk1d9Z7lBuRU6x1NWFEHfeIemEO6ooCTyTS8wEdGqlXwW0gAWquPB4vePoJvJmWLX1vQ4MWb4-_wGgfC9lk6iNd03UfphMJ2oQhUKbo2Em9hCfGnrYm9WhOif6g8J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pic>
      <p:pic>
        <p:nvPicPr>
          <p:cNvPr id="442" name="Google Shape;442;p60" descr="RHx5ub7gwVar7Va1nYJ5bgQwSiR_ZY8ByYhujBGtJRuI5Ws_3qLWTDo4-nrOcgb_5rkUf7D2TgYGz9d3hDOTIUYFBf27bxX7UQXxWxJ_SH-w8xIcAeqbDGlCY1lPhc-V9lx0wvp8nqM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0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000" b="1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000" b="0" i="0" u="none" strike="noStrike" cap="non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lang="en" sz="10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>
            <a:spLocks noGrp="1"/>
          </p:cNvSpPr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id="449" name="Google Shape;449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1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lang="en" sz="11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11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11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>
            <a:spLocks noGrp="1"/>
          </p:cNvSpPr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Google Shape;456;p62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700" i="0" u="none" strike="noStrike" cap="non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lang="en" sz="700" i="0" u="none" strike="noStrike" cap="non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7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7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7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0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sz="700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7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7" name="Google Shape;457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2" descr="2yYhr_VuwmB_l4ddk_Fj4pnr0PXe-0yjoYM_XG0ZZE1k3bE0HeO8-U__pKBI20Knfh7_heXn673ERI4VZkw-fDXWiMoEozis9OmlzVKDKkiDD2VWyZss37sWZTkAxzKdWHFCXbaZO2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2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id="460" name="Google Shape;460;p62" descr="OConiHf09-3d1otJoHaUncKi3XSNZkQPgVumx2XiTNfuVheUQ6MSRNoKzIXk879J6HutJbPBIFdziSubsjW7vjiSkbqaPN0ntv28n02E-m8c_7HbWHnAJD2rqssPlMh3a3nxxA3D_v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id="462" name="Google Shape;462;p62" descr="6VqhwWvXFhSt2CvTqHgSYEBekFdAvqQdVm9fUSw_5YppHeIrOB_3z1v0WcKRPyyRiE61zuf7KkaOhmkjcESVNLvd3PCPS53qN5WwmvVNhITUH-g3IZ4iuLdrmZQgYajSnza1vLFX2Lc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lang="en" sz="1700" b="1" i="0" u="none" strike="noStrike" cap="non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Hand-written digits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Hello world of AI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563638"/>
            <a:ext cx="6796087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Flatten the 28 x 28 image to 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a 784 x 1 tensor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1707654"/>
            <a:ext cx="4879702" cy="310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Face recognization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635647"/>
            <a:ext cx="283908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1851670"/>
            <a:ext cx="34607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 rot="1895223">
            <a:off x="3750752" y="2056102"/>
            <a:ext cx="141195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1506538"/>
            <a:ext cx="7554228" cy="29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>
            <a:spLocks noGrp="1"/>
          </p:cNvSpPr>
          <p:nvPr>
            <p:ph type="title"/>
          </p:nvPr>
        </p:nvSpPr>
        <p:spPr>
          <a:xfrm>
            <a:off x="539552" y="267494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Toward Deep Learning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>
                <a:solidFill>
                  <a:srgbClr val="0070C0"/>
                </a:solidFill>
              </a:rPr>
              <a:t>Layers to represent features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647" y="1923678"/>
            <a:ext cx="1042653" cy="97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5791" y="1923678"/>
            <a:ext cx="1051467" cy="100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8825" y="1923678"/>
            <a:ext cx="106255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4795" y="1923678"/>
            <a:ext cx="114230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863503" y="2931790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Single pixel</a:t>
            </a:r>
            <a:endParaRPr lang="zh-TW" altLang="en-US" sz="1000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1113" y="1923678"/>
            <a:ext cx="110323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字方塊 14"/>
          <p:cNvSpPr txBox="1"/>
          <p:nvPr/>
        </p:nvSpPr>
        <p:spPr>
          <a:xfrm>
            <a:off x="367181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Lines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95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Shapes</a:t>
            </a:r>
            <a:endParaRPr lang="zh-TW" altLang="en-US" sz="1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6111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Objects</a:t>
            </a:r>
            <a:endParaRPr lang="zh-TW" altLang="en-US" sz="1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32255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Face</a:t>
            </a:r>
            <a:endParaRPr lang="zh-TW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27" y="3219822"/>
            <a:ext cx="752432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2447679" y="293179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Pixels</a:t>
            </a:r>
            <a:endParaRPr lang="zh-TW" altLang="en-US" sz="1000" dirty="0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504" y="1923677"/>
            <a:ext cx="1008111" cy="99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PHD 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 Application</a:t>
            </a:r>
            <a:endParaRPr dirty="0"/>
          </a:p>
        </p:txBody>
      </p:sp>
      <p:graphicFrame>
        <p:nvGraphicFramePr>
          <p:cNvPr id="195" name="Google Shape;195;p46"/>
          <p:cNvGraphicFramePr/>
          <p:nvPr/>
        </p:nvGraphicFramePr>
        <p:xfrm>
          <a:off x="918114" y="1641000"/>
          <a:ext cx="290760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6" name="Google Shape;196;p4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Google Shape;197;p46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Google Shape;198;p46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199" name="Google Shape;19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1" name="Google Shape;201;p46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2" name="Google Shape;202;p46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Google Shape;203;p46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04" name="Google Shape;204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>
            <a:spLocks noGrp="1"/>
          </p:cNvSpPr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Google Shape;210;p47"/>
          <p:cNvGraphicFramePr/>
          <p:nvPr/>
        </p:nvGraphicFramePr>
        <p:xfrm>
          <a:off x="1630264" y="1686436"/>
          <a:ext cx="2870850" cy="1861500"/>
        </p:xfrm>
        <a:graphic>
          <a:graphicData uri="http://schemas.openxmlformats.org/drawingml/2006/table">
            <a:tbl>
              <a:tblPr firstRow="1" firstCol="1">
                <a:noFill/>
                <a:tableStyleId>{E3CE9EC6-9A32-4AC2-AFA3-ABCAA7ABF99D}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Experience (b)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47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Google Shape;212;p47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lang="en" sz="1200" b="0" i="0" u="none" strike="noStrike" cap="non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id="213" name="Google Shape;213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id="215" name="Google Shape;215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7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17" name="Google Shape;217;p4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8" name="Google Shape;218;p47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Google Shape;219;p47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0" name="Google Shape;220;p47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21" name="Google Shape;221;p4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2077</Words>
  <Application>Microsoft Office PowerPoint</Application>
  <PresentationFormat>如螢幕大小 (16:9)</PresentationFormat>
  <Paragraphs>428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Consolas</vt:lpstr>
      <vt:lpstr>Merriweather Sans</vt:lpstr>
      <vt:lpstr>Simple Light</vt:lpstr>
      <vt:lpstr>White</vt:lpstr>
      <vt:lpstr>White</vt:lpstr>
      <vt:lpstr>ML/DL for Everyone with  </vt:lpstr>
      <vt:lpstr>MNIST dataset size</vt:lpstr>
      <vt:lpstr>Hand-written digits Hello world of AI</vt:lpstr>
      <vt:lpstr>Flatten the 28 x 28 image to  a 784 x 1 tensor</vt:lpstr>
      <vt:lpstr>Toward Deep Learning Face recognization</vt:lpstr>
      <vt:lpstr>Toward Deep Learning Layers to represent features</vt:lpstr>
      <vt:lpstr>Toward Deep Learning Layers to represent features</vt:lpstr>
      <vt:lpstr>PHD Program Application</vt:lpstr>
      <vt:lpstr>GPA enough?  How about experience and others?</vt:lpstr>
      <vt:lpstr>Matrix Multiplication</vt:lpstr>
      <vt:lpstr>Matrix Multiplication</vt:lpstr>
      <vt:lpstr>Matrix Multiplication</vt:lpstr>
      <vt:lpstr>Matrix Multiplication</vt:lpstr>
      <vt:lpstr>Go Wide!</vt:lpstr>
      <vt:lpstr>Go Deep!</vt:lpstr>
      <vt:lpstr>Go Deep!</vt:lpstr>
      <vt:lpstr>Sigmoid Activation Functions</vt:lpstr>
      <vt:lpstr>Sigmoid: Vanishing Gradient Problem</vt:lpstr>
      <vt:lpstr>Activation Functions</vt:lpstr>
      <vt:lpstr>Activation Functions</vt:lpstr>
      <vt:lpstr>Many Activation Functions</vt:lpstr>
      <vt:lpstr>Classifying Diabetes</vt:lpstr>
      <vt:lpstr>Wide &amp; Deep</vt:lpstr>
      <vt:lpstr>Classifying Diabetes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44</cp:revision>
  <dcterms:modified xsi:type="dcterms:W3CDTF">2018-09-27T17:59:06Z</dcterms:modified>
</cp:coreProperties>
</file>