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  <p:sldMasterId id="2147483689" r:id="rId3"/>
  </p:sldMasterIdLst>
  <p:notesMasterIdLst>
    <p:notesMasterId r:id="rId28"/>
  </p:notesMasterIdLst>
  <p:sldIdLst>
    <p:sldId id="256" r:id="rId4"/>
    <p:sldId id="278" r:id="rId5"/>
    <p:sldId id="283" r:id="rId6"/>
    <p:sldId id="279" r:id="rId7"/>
    <p:sldId id="280" r:id="rId8"/>
    <p:sldId id="281" r:id="rId9"/>
    <p:sldId id="282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 type="screen16x9"/>
  <p:notesSz cx="6858000" cy="9144000"/>
  <p:embeddedFontLst>
    <p:embeddedFont>
      <p:font typeface="Helvetica Neue" charset="0"/>
      <p:regular r:id="rId29"/>
      <p:bold r:id="rId30"/>
      <p:italic r:id="rId31"/>
      <p:boldItalic r:id="rId32"/>
    </p:embeddedFont>
    <p:embeddedFont>
      <p:font typeface="Gill Sans" charset="0"/>
      <p:regular r:id="rId33"/>
      <p:bold r:id="rId34"/>
    </p:embeddedFont>
    <p:embeddedFont>
      <p:font typeface="Helvetica Neue Light" charset="0"/>
      <p:regular r:id="rId35"/>
      <p:bold r:id="rId36"/>
      <p:italic r:id="rId37"/>
      <p:boldItalic r:id="rId38"/>
    </p:embeddedFont>
    <p:embeddedFont>
      <p:font typeface="Consolas" pitchFamily="49" charset="0"/>
      <p:regular r:id="rId39"/>
      <p:bold r:id="rId40"/>
      <p:italic r:id="rId41"/>
      <p:boldItalic r:id="rId42"/>
    </p:embeddedFont>
    <p:embeddedFont>
      <p:font typeface="Merriweather Sans" charset="0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3CE9EC6-9A32-4AC2-AFA3-ABCAA7ABF99D}">
  <a:tblStyle styleId="{E3CE9EC6-9A32-4AC2-AFA3-ABCAA7ABF99D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857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dd72240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g26dd722406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0bb5f2c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90bb5f2c6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dd72240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26dd722406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dd722406_0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26dd72240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dd722406_0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26dd72240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dd722406_0_1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26dd72240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0bb5f2c6_0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290bb5f2c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dd722406_0_1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26dd72240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6dd722406_0_1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26dd72240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dd722406_0_1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26dd72240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7cbb599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7cbb599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6dd72240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g26dd722406_0_2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6dd722406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g26dd722406_0_2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dd72240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g26dd722406_0_2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dd72240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6dd72240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dd722406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6dd72240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1" name="Google Shape;151;p39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2" name="Google Shape;152;p39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rasbt.github.io/mlxtend/user_guide/general_concepts/activation-functions/" TargetMode="Externa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://excelsior-cjh.tistory.com/entry/RNN-LSTMLong-Short-Term-Memory-network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hyperlink" Target="http://rasbt.github.io/mlxtend/user_guide/general_concepts/activation-functions/" TargetMode="Externa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hyperlink" Target="http://rasbt.github.io/mlxtend/user_guide/general_concepts/activation-functions/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hyperlink" Target="http://rasbt.github.io/mlxtend/user_guide/general_concepts/activation-function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e87.github.io/data%20science/deep%20learning/visualising-activation-functions-in-neural-network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4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3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70" name="Google Shape;170;p4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MNIST Dataset</a:t>
            </a:r>
            <a:endParaRPr sz="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28" name="Google Shape;228;p4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29" name="Google Shape;229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48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31" name="Google Shape;231;p48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32" name="Google Shape;232;p48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33" name="Google Shape;233;p48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34" name="Google Shape;234;p48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35" name="Google Shape;235;p48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36" name="Google Shape;236;p48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37" name="Google Shape;237;p4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44" name="Google Shape;244;p49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45" name="Google Shape;245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49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47" name="Google Shape;247;p49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48" name="Google Shape;248;p49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49" name="Google Shape;249;p49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50" name="Google Shape;250;p49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1" name="Google Shape;251;p49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52" name="Google Shape;252;p49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53" name="Google Shape;253;p4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9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/>
          <p:nvPr/>
        </p:nvSpPr>
        <p:spPr>
          <a:xfrm>
            <a:off x="2318395" y="4121209"/>
            <a:ext cx="250988" cy="167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6" name="Google Shape;256;p49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9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9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65" name="Google Shape;265;p50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66" name="Google Shape;266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5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68" name="Google Shape;268;p50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69" name="Google Shape;269;p50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70" name="Google Shape;270;p50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71" name="Google Shape;271;p50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72" name="Google Shape;272;p50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73" name="Google Shape;273;p50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74" name="Google Shape;274;p5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50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0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0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0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0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0" name="Google Shape;280;p50" descr="Imag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50" descr="Imag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88" name="Google Shape;288;p51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89" name="Google Shape;289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51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91" name="Google Shape;291;p5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92" name="Google Shape;292;p51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93" name="Google Shape;293;p51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94" name="Google Shape;294;p51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95" name="Google Shape;295;p51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96" name="Google Shape;296;p51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97" name="Google Shape;297;p5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1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1"/>
          <p:cNvSpPr txBox="1"/>
          <p:nvPr/>
        </p:nvSpPr>
        <p:spPr>
          <a:xfrm>
            <a:off x="5170138" y="3826229"/>
            <a:ext cx="3017400" cy="43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= torch.nn.Linear(</a:t>
            </a:r>
            <a:r>
              <a:rPr lang="en" sz="13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3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y_prd = linear(x_data)</a:t>
            </a:r>
            <a:endParaRPr sz="500"/>
          </a:p>
        </p:txBody>
      </p:sp>
      <p:pic>
        <p:nvPicPr>
          <p:cNvPr id="301" name="Google Shape;301;p51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51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1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4" name="Google Shape;304;p51" descr="Imag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1" descr="Imag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Wide!</a:t>
            </a:r>
            <a:endParaRPr/>
          </a:p>
        </p:txBody>
      </p:sp>
      <p:sp>
        <p:nvSpPr>
          <p:cNvPr id="312" name="Google Shape;312;p52"/>
          <p:cNvSpPr/>
          <p:nvPr/>
        </p:nvSpPr>
        <p:spPr>
          <a:xfrm>
            <a:off x="3289275" y="1411800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313" name="Google Shape;313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1866" y="1442898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52"/>
          <p:cNvCxnSpPr/>
          <p:nvPr/>
        </p:nvCxnSpPr>
        <p:spPr>
          <a:xfrm>
            <a:off x="2659943" y="174235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15" name="Google Shape;315;p52"/>
          <p:cNvCxnSpPr/>
          <p:nvPr/>
        </p:nvCxnSpPr>
        <p:spPr>
          <a:xfrm>
            <a:off x="4376308" y="174235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16" name="Google Shape;316;p52"/>
          <p:cNvSpPr/>
          <p:nvPr/>
        </p:nvSpPr>
        <p:spPr>
          <a:xfrm>
            <a:off x="4986827" y="1411800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17" name="Google Shape;317;p52"/>
          <p:cNvCxnSpPr/>
          <p:nvPr/>
        </p:nvCxnSpPr>
        <p:spPr>
          <a:xfrm>
            <a:off x="5891287" y="174235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18" name="Google Shape;318;p52"/>
          <p:cNvCxnSpPr/>
          <p:nvPr/>
        </p:nvCxnSpPr>
        <p:spPr>
          <a:xfrm>
            <a:off x="2659943" y="1647547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19" name="Google Shape;319;p52"/>
          <p:cNvCxnSpPr/>
          <p:nvPr/>
        </p:nvCxnSpPr>
        <p:spPr>
          <a:xfrm>
            <a:off x="2659943" y="155274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20" name="Google Shape;320;p52"/>
          <p:cNvCxnSpPr/>
          <p:nvPr/>
        </p:nvCxnSpPr>
        <p:spPr>
          <a:xfrm>
            <a:off x="2659943" y="1837156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21" name="Google Shape;321;p52"/>
          <p:cNvCxnSpPr/>
          <p:nvPr/>
        </p:nvCxnSpPr>
        <p:spPr>
          <a:xfrm>
            <a:off x="2673165" y="2026766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22" name="Google Shape;322;p52"/>
          <p:cNvSpPr txBox="1"/>
          <p:nvPr/>
        </p:nvSpPr>
        <p:spPr>
          <a:xfrm>
            <a:off x="2831982" y="1785721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23" name="Google Shape;323;p52"/>
          <p:cNvSpPr/>
          <p:nvPr/>
        </p:nvSpPr>
        <p:spPr>
          <a:xfrm>
            <a:off x="3292557" y="2814497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324" name="Google Shape;324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5149" y="2845595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52"/>
          <p:cNvCxnSpPr/>
          <p:nvPr/>
        </p:nvCxnSpPr>
        <p:spPr>
          <a:xfrm>
            <a:off x="2661037" y="3145048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26" name="Google Shape;326;p52"/>
          <p:cNvCxnSpPr/>
          <p:nvPr/>
        </p:nvCxnSpPr>
        <p:spPr>
          <a:xfrm>
            <a:off x="4379590" y="3145048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27" name="Google Shape;327;p52"/>
          <p:cNvSpPr/>
          <p:nvPr/>
        </p:nvSpPr>
        <p:spPr>
          <a:xfrm>
            <a:off x="4990110" y="2814497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28" name="Google Shape;328;p52"/>
          <p:cNvCxnSpPr/>
          <p:nvPr/>
        </p:nvCxnSpPr>
        <p:spPr>
          <a:xfrm>
            <a:off x="5894569" y="3145048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29" name="Google Shape;329;p5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4590" y="3057240"/>
            <a:ext cx="210741" cy="17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79827" y="1316001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>
            <a:spLocks noGrp="1"/>
          </p:cNvSpPr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cxnSp>
        <p:nvCxnSpPr>
          <p:cNvPr id="336" name="Google Shape;336;p53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37" name="Google Shape;337;p53"/>
          <p:cNvSpPr/>
          <p:nvPr/>
        </p:nvSpPr>
        <p:spPr>
          <a:xfrm>
            <a:off x="878670" y="1726332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338" name="Google Shape;338;p53"/>
          <p:cNvCxnSpPr/>
          <p:nvPr/>
        </p:nvCxnSpPr>
        <p:spPr>
          <a:xfrm>
            <a:off x="1901929" y="2056884"/>
            <a:ext cx="20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39" name="Google Shape;339;p53"/>
          <p:cNvSpPr/>
          <p:nvPr/>
        </p:nvSpPr>
        <p:spPr>
          <a:xfrm>
            <a:off x="2118144" y="1726332"/>
            <a:ext cx="8370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40" name="Google Shape;340;p53"/>
          <p:cNvCxnSpPr/>
          <p:nvPr/>
        </p:nvCxnSpPr>
        <p:spPr>
          <a:xfrm>
            <a:off x="2977119" y="2056884"/>
            <a:ext cx="53388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41" name="Google Shape;341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pic>
        <p:nvPicPr>
          <p:cNvPr id="348" name="Google Shape;348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3379" y="1797905"/>
            <a:ext cx="391133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54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350" name="Google Shape;350;p54"/>
          <p:cNvGrpSpPr/>
          <p:nvPr/>
        </p:nvGrpSpPr>
        <p:grpSpPr>
          <a:xfrm>
            <a:off x="878670" y="1726332"/>
            <a:ext cx="2302412" cy="661050"/>
            <a:chOff x="0" y="0"/>
            <a:chExt cx="6139765" cy="1762800"/>
          </a:xfrm>
        </p:grpSpPr>
        <p:sp>
          <p:nvSpPr>
            <p:cNvPr id="351" name="Google Shape;351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2" name="Google Shape;352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53" name="Google Shape;353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4" name="Google Shape;354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355" name="Google Shape;355;p5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54"/>
          <p:cNvGrpSpPr/>
          <p:nvPr/>
        </p:nvGrpSpPr>
        <p:grpSpPr>
          <a:xfrm>
            <a:off x="3236820" y="1726332"/>
            <a:ext cx="2302412" cy="661050"/>
            <a:chOff x="0" y="0"/>
            <a:chExt cx="6139765" cy="1762800"/>
          </a:xfrm>
        </p:grpSpPr>
        <p:sp>
          <p:nvSpPr>
            <p:cNvPr id="357" name="Google Shape;357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8" name="Google Shape;358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59" name="Google Shape;359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0" name="Google Shape;360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grpSp>
        <p:nvGrpSpPr>
          <p:cNvPr id="361" name="Google Shape;361;p54"/>
          <p:cNvGrpSpPr/>
          <p:nvPr/>
        </p:nvGrpSpPr>
        <p:grpSpPr>
          <a:xfrm>
            <a:off x="5990613" y="1716957"/>
            <a:ext cx="2302412" cy="661050"/>
            <a:chOff x="0" y="0"/>
            <a:chExt cx="6139765" cy="1762800"/>
          </a:xfrm>
        </p:grpSpPr>
        <p:sp>
          <p:nvSpPr>
            <p:cNvPr id="362" name="Google Shape;362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63" name="Google Shape;363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64" name="Google Shape;364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5" name="Google Shape;365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366" name="Google Shape;366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4"/>
          <p:cNvSpPr txBox="1"/>
          <p:nvPr/>
        </p:nvSpPr>
        <p:spPr>
          <a:xfrm>
            <a:off x="5623545" y="1901486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68" name="Google Shape;368;p54"/>
          <p:cNvSpPr txBox="1"/>
          <p:nvPr/>
        </p:nvSpPr>
        <p:spPr>
          <a:xfrm>
            <a:off x="2625675" y="2723375"/>
            <a:ext cx="3524700" cy="2223300"/>
          </a:xfrm>
          <a:prstGeom prst="rect">
            <a:avLst/>
          </a:prstGeom>
          <a:noFill/>
          <a:ln w="12700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sigmoid = torch.nn.Sigmoid()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l1 = torch.nn.Linear(</a:t>
            </a:r>
            <a:r>
              <a:rPr lang="en" sz="1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l2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l3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   = sigmoid(l1(x_data))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out2    = sigmoid(l2(out1))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lang="en" sz="1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sigmoid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(l3(out2)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>
            <a:spLocks noGrp="1"/>
          </p:cNvSpPr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 Activation Functions</a:t>
            </a:r>
            <a:endParaRPr/>
          </a:p>
        </p:txBody>
      </p:sp>
      <p:grpSp>
        <p:nvGrpSpPr>
          <p:cNvPr id="374" name="Google Shape;374;p55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75" name="Google Shape;375;p55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76" name="Google Shape;376;p55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55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" name="Google Shape;378;p55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79" name="Google Shape;379;p55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9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80" name="Google Shape;380;p55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381" name="Google Shape;381;p55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8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lang="en" sz="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>
            <a:spLocks noGrp="1"/>
          </p:cNvSpPr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Sigmoid: </a:t>
            </a:r>
            <a:r>
              <a:rPr lang="en"/>
              <a:t>Vanishing Gradient Problem</a:t>
            </a:r>
            <a:endParaRPr/>
          </a:p>
        </p:txBody>
      </p:sp>
      <p:grpSp>
        <p:nvGrpSpPr>
          <p:cNvPr id="387" name="Google Shape;387;p56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88" name="Google Shape;388;p56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89" name="Google Shape;389;p56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56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1" name="Google Shape;391;p56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92" name="Google Shape;392;p56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9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93" name="Google Shape;393;p56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394" name="Google Shape;394;p56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8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lang="en" sz="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  <p:pic>
        <p:nvPicPr>
          <p:cNvPr id="395" name="Google Shape;39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725" y="2133092"/>
            <a:ext cx="42005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/>
        </p:nvSpPr>
        <p:spPr>
          <a:xfrm>
            <a:off x="3604450" y="3470425"/>
            <a:ext cx="729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http://excelsior-cjh.tistory.com/entry/RNN-LSTMLong-Short-Term-Memory-networks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>
            <a:spLocks noGrp="1"/>
          </p:cNvSpPr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02" name="Google Shape;402;p57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403" name="Google Shape;403;p5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57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06" name="Google Shape;406;p57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07" name="Google Shape;407;p57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408" name="Google Shape;408;p57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09" name="Google Shape;409;p57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800" b="1" i="0" u="sng" strike="noStrike" cap="non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5"/>
                </a:rPr>
                <a:t>http://rasbt.github.io/mlxtend/user_guide/general_concepts/activation-functions/</a:t>
              </a:r>
              <a:r>
                <a:rPr lang="en" sz="8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id="410" name="Google Shape;410;p57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Hand-written digits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Hello world of AI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563638"/>
            <a:ext cx="6796087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>
            <a:spLocks noGrp="1"/>
          </p:cNvSpPr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16" name="Google Shape;416;p58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417" name="Google Shape;417;p5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8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20" name="Google Shape;420;p58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21" name="Google Shape;421;p58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422" name="Google Shape;422;p58"/>
          <p:cNvGrpSpPr/>
          <p:nvPr/>
        </p:nvGrpSpPr>
        <p:grpSpPr>
          <a:xfrm>
            <a:off x="6609720" y="357438"/>
            <a:ext cx="1565081" cy="4657225"/>
            <a:chOff x="0" y="0"/>
            <a:chExt cx="4173550" cy="12419266"/>
          </a:xfrm>
        </p:grpSpPr>
        <p:pic>
          <p:nvPicPr>
            <p:cNvPr id="423" name="Google Shape;423;p58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7800" y="114300"/>
              <a:ext cx="3818318" cy="11914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5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4173550" cy="12419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Google Shape;425;p58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26" name="Google Shape;426;p58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800" b="1" i="0" u="sng" strike="noStrike" cap="non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7"/>
                </a:rPr>
                <a:t>http://rasbt.github.io/mlxtend/user_guide/general_concepts/activation-functions/</a:t>
              </a:r>
              <a:r>
                <a:rPr lang="en" sz="8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id="427" name="Google Shape;427;p58" descr="Image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9"/>
          <p:cNvSpPr txBox="1">
            <a:spLocks noGrp="1"/>
          </p:cNvSpPr>
          <p:nvPr>
            <p:ph type="title"/>
          </p:nvPr>
        </p:nvSpPr>
        <p:spPr>
          <a:xfrm>
            <a:off x="431625" y="3451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Activation Functions</a:t>
            </a:r>
            <a:endParaRPr/>
          </a:p>
        </p:txBody>
      </p:sp>
      <p:sp>
        <p:nvSpPr>
          <p:cNvPr id="433" name="Google Shape;433;p59"/>
          <p:cNvSpPr txBox="1"/>
          <p:nvPr/>
        </p:nvSpPr>
        <p:spPr>
          <a:xfrm>
            <a:off x="2714100" y="4557900"/>
            <a:ext cx="80814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https://dashee87.github.io/data%20science/deep%20learning/visualising-activation-functions-in-neural-networks/</a:t>
            </a: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100"/>
          </a:p>
        </p:txBody>
      </p:sp>
      <p:pic>
        <p:nvPicPr>
          <p:cNvPr id="434" name="Google Shape;43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538" y="1600232"/>
            <a:ext cx="4686918" cy="271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>
            <a:spLocks noGrp="1"/>
          </p:cNvSpPr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pic>
        <p:nvPicPr>
          <p:cNvPr id="440" name="Google Shape;440;p6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0" descr="i6d48r2iVVawPk1d9Z7lBuRU6x1NWFEHfeIemEO6ooCTyTS8wEdGqlXwW0gAWquPB4vePoJvJmWLX1vQ4MWb4-_wGgfC9lk6iNd03UfphMJ2oQhUKbo2Em9hCfGnrYm9WhOif6g8J2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09" y="1797095"/>
            <a:ext cx="5522549" cy="122841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pic>
      <p:pic>
        <p:nvPicPr>
          <p:cNvPr id="442" name="Google Shape;442;p60" descr="RHx5ub7gwVar7Va1nYJ5bgQwSiR_ZY8ByYhujBGtJRuI5Ws_3qLWTDo4-nrOcgb_5rkUf7D2TgYGz9d3hDOTIUYFBf27bxX7UQXxWxJ_SH-w8xIcAeqbDGlCY1lPhc-V9lx0wvp8nqM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0" y="212981"/>
            <a:ext cx="1905645" cy="93371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0"/>
          <p:cNvSpPr txBox="1"/>
          <p:nvPr/>
        </p:nvSpPr>
        <p:spPr>
          <a:xfrm>
            <a:off x="1718166" y="3385328"/>
            <a:ext cx="52767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 = np.loadtxt(</a:t>
            </a:r>
            <a:r>
              <a:rPr lang="en" sz="1000" b="1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'data-diabetes.csv'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b="0" i="0" u="none" strike="noStrike" cap="non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000" b="1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b="0" i="0" u="none" strike="noStrike" cap="non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=np.float32)</a:t>
            </a: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 Variable(torch.from_numpy(xy[:, </a:t>
            </a:r>
            <a:r>
              <a:rPr lang="en" sz="10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r>
              <a:rPr lang="en" sz="10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 Variable(torch.from_numpy(xy[:, [-</a:t>
            </a:r>
            <a:r>
              <a:rPr lang="en" sz="10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]]))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(x_data.data.shape) # torch.Size([759, 8])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(y_data.data.shape) # torch.Size([759, 1])</a:t>
            </a:r>
            <a:endParaRPr sz="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Wide &amp; Deep</a:t>
            </a:r>
            <a:endParaRPr/>
          </a:p>
        </p:txBody>
      </p:sp>
      <p:pic>
        <p:nvPicPr>
          <p:cNvPr id="449" name="Google Shape;449;p6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1"/>
          <p:cNvSpPr txBox="1"/>
          <p:nvPr/>
        </p:nvSpPr>
        <p:spPr>
          <a:xfrm>
            <a:off x="414925" y="947649"/>
            <a:ext cx="7214100" cy="4038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</a:t>
            </a:r>
            <a:r>
              <a:rPr lang="en" sz="11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>
            <a:spLocks noGrp="1"/>
          </p:cNvSpPr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456" name="Google Shape;456;p62"/>
          <p:cNvSpPr txBox="1"/>
          <p:nvPr/>
        </p:nvSpPr>
        <p:spPr>
          <a:xfrm>
            <a:off x="44188" y="44648"/>
            <a:ext cx="4497000" cy="5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7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7" name="Google Shape;457;p6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2" descr="2yYhr_VuwmB_l4ddk_Fj4pnr0PXe-0yjoYM_XG0ZZE1k3bE0HeO8-U__pKBI20Knfh7_heXn673ERI4VZkw-fDXWiMoEozis9OmlzVKDKkiDD2VWyZss37sWZTkAxzKdWHFCXbaZO2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1997" y="3069453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2"/>
          <p:cNvSpPr txBox="1"/>
          <p:nvPr/>
        </p:nvSpPr>
        <p:spPr>
          <a:xfrm>
            <a:off x="4872904" y="3031164"/>
            <a:ext cx="30615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id="460" name="Google Shape;460;p62" descr="OConiHf09-3d1otJoHaUncKi3XSNZkQPgVumx2XiTNfuVheUQ6MSRNoKzIXk879J6HutJbPBIFdziSubsjW7vjiSkbqaPN0ntv28n02E-m8c_7HbWHnAJD2rqssPlMh3a3nxxA3D_v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14463" y="4181555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2"/>
          <p:cNvSpPr txBox="1"/>
          <p:nvPr/>
        </p:nvSpPr>
        <p:spPr>
          <a:xfrm>
            <a:off x="3545903" y="4143300"/>
            <a:ext cx="4230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id="462" name="Google Shape;462;p62" descr="6VqhwWvXFhSt2CvTqHgSYEBekFdAvqQdVm9fUSw_5YppHeIrOB_3z1v0WcKRPyyRiE61zuf7KkaOhmkjcESVNLvd3PCPS53qN5WwmvVNhITUH-g3IZ4iuLdrmZQgYajSnza1vLFX2Lc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51372" y="1150319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2"/>
          <p:cNvSpPr txBox="1"/>
          <p:nvPr/>
        </p:nvSpPr>
        <p:spPr>
          <a:xfrm>
            <a:off x="3509275" y="1240650"/>
            <a:ext cx="338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size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07704" y="1851670"/>
            <a:ext cx="4896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60,000 training data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10,000 test </a:t>
            </a:r>
            <a:r>
              <a:rPr lang="en-US" altLang="zh-TW" sz="2000" dirty="0" smtClean="0"/>
              <a:t>data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28 x 28 grayscale image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With labeled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Very old-school format to download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Most of the frameworks </a:t>
            </a:r>
            <a:r>
              <a:rPr lang="en-US" altLang="zh-TW" sz="2000" smtClean="0"/>
              <a:t>include it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635646"/>
            <a:ext cx="4782393" cy="315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635647"/>
            <a:ext cx="283908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016" y="1851670"/>
            <a:ext cx="34607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向右箭號 4"/>
          <p:cNvSpPr/>
          <p:nvPr/>
        </p:nvSpPr>
        <p:spPr>
          <a:xfrm rot="1895223">
            <a:off x="3750752" y="2056102"/>
            <a:ext cx="141195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Layers to represent features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813" y="1506538"/>
            <a:ext cx="7554228" cy="293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Layers to represent features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647" y="1923678"/>
            <a:ext cx="1042653" cy="97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5791" y="1923678"/>
            <a:ext cx="1051467" cy="100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8825" y="1923678"/>
            <a:ext cx="1062550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34795" y="1923678"/>
            <a:ext cx="114230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863503" y="2931790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Single pixel</a:t>
            </a:r>
            <a:endParaRPr lang="zh-TW" altLang="en-US" sz="1000" dirty="0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21113" y="1923678"/>
            <a:ext cx="11032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字方塊 14"/>
          <p:cNvSpPr txBox="1"/>
          <p:nvPr/>
        </p:nvSpPr>
        <p:spPr>
          <a:xfrm>
            <a:off x="3671815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Lines</a:t>
            </a:r>
            <a:endParaRPr lang="zh-TW" altLang="en-US" sz="1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967959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Shapes</a:t>
            </a:r>
            <a:endParaRPr lang="zh-TW" altLang="en-US" sz="1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36111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Objects</a:t>
            </a:r>
            <a:endParaRPr lang="zh-TW" altLang="en-US" sz="1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632255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Face</a:t>
            </a:r>
            <a:endParaRPr lang="zh-TW" altLang="en-US" sz="10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9527" y="3219822"/>
            <a:ext cx="752432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2447679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Pixels</a:t>
            </a:r>
            <a:endParaRPr lang="zh-TW" altLang="en-US" sz="1000" dirty="0"/>
          </a:p>
        </p:txBody>
      </p:sp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3504" y="1923677"/>
            <a:ext cx="1008111" cy="99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PHD </a:t>
            </a: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Program Application</a:t>
            </a:r>
            <a:endParaRPr dirty="0"/>
          </a:p>
        </p:txBody>
      </p:sp>
      <p:graphicFrame>
        <p:nvGraphicFramePr>
          <p:cNvPr id="195" name="Google Shape;195;p46"/>
          <p:cNvGraphicFramePr/>
          <p:nvPr/>
        </p:nvGraphicFramePr>
        <p:xfrm>
          <a:off x="918114" y="1641000"/>
          <a:ext cx="2907600" cy="1861500"/>
        </p:xfrm>
        <a:graphic>
          <a:graphicData uri="http://schemas.openxmlformats.org/drawingml/2006/table">
            <a:tbl>
              <a:tblPr firstRow="1" firstCol="1">
                <a:noFill/>
                <a:tableStyleId>{E3CE9EC6-9A32-4AC2-AFA3-ABCAA7ABF99D}</a:tableStyleId>
              </a:tblPr>
              <a:tblGrid>
                <a:gridCol w="1453800"/>
                <a:gridCol w="14538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GPA (a)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2.1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4.2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3.1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3.3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46"/>
          <p:cNvSpPr txBox="1"/>
          <p:nvPr/>
        </p:nvSpPr>
        <p:spPr>
          <a:xfrm>
            <a:off x="81993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197" name="Google Shape;197;p46"/>
          <p:cNvSpPr txBox="1"/>
          <p:nvPr/>
        </p:nvSpPr>
        <p:spPr>
          <a:xfrm>
            <a:off x="243651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sp>
        <p:nvSpPr>
          <p:cNvPr id="198" name="Google Shape;198;p46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199" name="Google Shape;199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46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01" name="Google Shape;201;p46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02" name="Google Shape;202;p46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03" name="Google Shape;203;p46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04" name="Google Shape;204;p4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enough?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experience and others?</a:t>
            </a:r>
            <a:endParaRPr/>
          </a:p>
        </p:txBody>
      </p:sp>
      <p:graphicFrame>
        <p:nvGraphicFramePr>
          <p:cNvPr id="210" name="Google Shape;210;p47"/>
          <p:cNvGraphicFramePr/>
          <p:nvPr/>
        </p:nvGraphicFramePr>
        <p:xfrm>
          <a:off x="1630264" y="1686436"/>
          <a:ext cx="2870850" cy="1861500"/>
        </p:xfrm>
        <a:graphic>
          <a:graphicData uri="http://schemas.openxmlformats.org/drawingml/2006/table">
            <a:tbl>
              <a:tblPr firstRow="1" firstCol="1">
                <a:noFill/>
                <a:tableStyleId>{E3CE9EC6-9A32-4AC2-AFA3-ABCAA7ABF99D}</a:tableStyleId>
              </a:tblPr>
              <a:tblGrid>
                <a:gridCol w="1435425"/>
                <a:gridCol w="1435425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Experience (b)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0.8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47"/>
          <p:cNvSpPr txBox="1"/>
          <p:nvPr/>
        </p:nvSpPr>
        <p:spPr>
          <a:xfrm>
            <a:off x="463857" y="383519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12" name="Google Shape;212;p47"/>
          <p:cNvSpPr txBox="1"/>
          <p:nvPr/>
        </p:nvSpPr>
        <p:spPr>
          <a:xfrm>
            <a:off x="2728492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13" name="Google Shape;213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87" y="1640665"/>
            <a:ext cx="1590158" cy="195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7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15" name="Google Shape;215;p4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47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17" name="Google Shape;217;p47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8" name="Google Shape;218;p47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19" name="Google Shape;219;p47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0" name="Google Shape;220;p47"/>
          <p:cNvCxnSpPr/>
          <p:nvPr/>
        </p:nvCxnSpPr>
        <p:spPr>
          <a:xfrm>
            <a:off x="5554153" y="2764824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21" name="Google Shape;221;p4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65676" y="2643683"/>
            <a:ext cx="112168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2073</Words>
  <Application>Microsoft Office PowerPoint</Application>
  <PresentationFormat>如螢幕大小 (16:9)</PresentationFormat>
  <Paragraphs>428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Arial</vt:lpstr>
      <vt:lpstr>新細明體</vt:lpstr>
      <vt:lpstr>Helvetica Neue</vt:lpstr>
      <vt:lpstr>Gill Sans</vt:lpstr>
      <vt:lpstr>Helvetica Neue Medium</vt:lpstr>
      <vt:lpstr>Helvetica Neue Light</vt:lpstr>
      <vt:lpstr>Consolas</vt:lpstr>
      <vt:lpstr>Merriweather Sans</vt:lpstr>
      <vt:lpstr>Simple Light</vt:lpstr>
      <vt:lpstr>White</vt:lpstr>
      <vt:lpstr>White</vt:lpstr>
      <vt:lpstr>ML/DL for Everyone with  </vt:lpstr>
      <vt:lpstr>Hand-written digits Hello world of AI</vt:lpstr>
      <vt:lpstr>MNIST dataset size</vt:lpstr>
      <vt:lpstr>Toward Deep Learning Face recognization</vt:lpstr>
      <vt:lpstr>Toward Deep Learning Face recognization</vt:lpstr>
      <vt:lpstr>Toward Deep Learning Layers to represent features</vt:lpstr>
      <vt:lpstr>Toward Deep Learning Layers to represent features</vt:lpstr>
      <vt:lpstr>PHD Program Application</vt:lpstr>
      <vt:lpstr>GPA enough?  How about experience and others?</vt:lpstr>
      <vt:lpstr>Matrix Multiplication</vt:lpstr>
      <vt:lpstr>Matrix Multiplication</vt:lpstr>
      <vt:lpstr>Matrix Multiplication</vt:lpstr>
      <vt:lpstr>Matrix Multiplication</vt:lpstr>
      <vt:lpstr>Go Wide!</vt:lpstr>
      <vt:lpstr>Go Deep!</vt:lpstr>
      <vt:lpstr>Go Deep!</vt:lpstr>
      <vt:lpstr>Sigmoid Activation Functions</vt:lpstr>
      <vt:lpstr>Sigmoid: Vanishing Gradient Problem</vt:lpstr>
      <vt:lpstr>Activation Functions</vt:lpstr>
      <vt:lpstr>Activation Functions</vt:lpstr>
      <vt:lpstr>Many Activation Functions</vt:lpstr>
      <vt:lpstr>Classifying Diabetes</vt:lpstr>
      <vt:lpstr>Wide &amp; Deep</vt:lpstr>
      <vt:lpstr>Classifying Diabetes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40</cp:revision>
  <dcterms:modified xsi:type="dcterms:W3CDTF">2018-09-27T17:24:56Z</dcterms:modified>
</cp:coreProperties>
</file>