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4"/>
  </p:notesMasterIdLst>
  <p:sldIdLst>
    <p:sldId id="256" r:id="rId3"/>
    <p:sldId id="274" r:id="rId4"/>
    <p:sldId id="275" r:id="rId5"/>
    <p:sldId id="296" r:id="rId6"/>
    <p:sldId id="297" r:id="rId7"/>
    <p:sldId id="298" r:id="rId8"/>
    <p:sldId id="276" r:id="rId9"/>
    <p:sldId id="277" r:id="rId10"/>
    <p:sldId id="278" r:id="rId11"/>
    <p:sldId id="301" r:id="rId12"/>
    <p:sldId id="282" r:id="rId13"/>
    <p:sldId id="299" r:id="rId14"/>
    <p:sldId id="283" r:id="rId15"/>
    <p:sldId id="284" r:id="rId16"/>
    <p:sldId id="288" r:id="rId17"/>
    <p:sldId id="285" r:id="rId18"/>
    <p:sldId id="286" r:id="rId19"/>
    <p:sldId id="287" r:id="rId20"/>
    <p:sldId id="302" r:id="rId21"/>
    <p:sldId id="289" r:id="rId22"/>
    <p:sldId id="290" r:id="rId23"/>
    <p:sldId id="291" r:id="rId24"/>
    <p:sldId id="292" r:id="rId25"/>
    <p:sldId id="294" r:id="rId26"/>
    <p:sldId id="295" r:id="rId27"/>
    <p:sldId id="303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300" r:id="rId43"/>
  </p:sldIdLst>
  <p:sldSz cx="9144000" cy="5143500" type="screen16x9"/>
  <p:notesSz cx="6858000" cy="9144000"/>
  <p:embeddedFontLst>
    <p:embeddedFont>
      <p:font typeface="Helvetica Neue" charset="0"/>
      <p:regular r:id="rId45"/>
      <p:bold r:id="rId46"/>
      <p:italic r:id="rId47"/>
      <p:boldItalic r:id="rId48"/>
    </p:embeddedFont>
    <p:embeddedFont>
      <p:font typeface="Gill Sans" charset="0"/>
      <p:regular r:id="rId49"/>
      <p:bold r:id="rId50"/>
    </p:embeddedFont>
    <p:embeddedFont>
      <p:font typeface="Helvetica Neue Light" charset="0"/>
      <p:regular r:id="rId51"/>
      <p:bold r:id="rId52"/>
      <p:italic r:id="rId53"/>
      <p:boldItalic r:id="rId54"/>
    </p:embeddedFont>
    <p:embeddedFont>
      <p:font typeface="Consolas" pitchFamily="49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6AA9A11-3245-4769-9297-DB8C864B5325}">
  <a:tblStyle styleId="{26AA9A11-3245-4769-9297-DB8C864B5325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V>
        </a:tcBdr>
        <a:fill>
          <a:solidFill>
            <a:srgbClr val="FAF7E9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DEADD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857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font" Target="fonts/font10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6.xml"/><Relationship Id="rId51" Type="http://schemas.openxmlformats.org/officeDocument/2006/relationships/font" Target="fonts/font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e483e1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27be483e1c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e483e1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27be483e1c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c65fcee1_73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28c65fcee1_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b6bc1d32_3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g25b6bc1d32_36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e483e1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27be483e1c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c65fcee1_73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g28c65fcee1_73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e483e1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27be483e1c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be483e1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27be483e1c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b6bc1d32_36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25b6bc1d32_36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be483e1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27be483e1c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b6bc1d32_36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g25b6bc1d32_36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be483e1c_0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=w-\alpha*2x(xw-y)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7be483e1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7be483e1c_0_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27be483e1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7be483e1c_0_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27be483e1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c191fcd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c191fcd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c191fcd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c191fcd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8" name="Google Shape;138;p35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D:\Docs\AI&#28436;&#35611;&#21450;&#35506;&#31243;\PyTorch%20Slides\&#26041;&#21521;&#23566;&#25976;.mp4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D:\Docs\AI&#28436;&#35611;&#21450;&#35506;&#31243;\PyTorch%20Slides\gradient.mp4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>
            <a:spLocks noGrp="1"/>
          </p:cNvSpPr>
          <p:nvPr>
            <p:ph type="ctrTitle" idx="4294967295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lang="en" sz="4200" b="0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148" name="Google Shape;148;p3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Gradient Descent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Problem Attacker</a:t>
            </a:r>
            <a:endParaRPr dirty="0"/>
          </a:p>
        </p:txBody>
      </p:sp>
      <p:pic>
        <p:nvPicPr>
          <p:cNvPr id="7" name="Google Shape;175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9792" y="3147814"/>
            <a:ext cx="3600400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1907704" y="1203598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/>
              <a:t>When there are no obvious MATH way to solve this problem, we switch to COMPUTER way.</a:t>
            </a:r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Step by Step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 txBox="1">
            <a:spLocks noGrp="1"/>
          </p:cNvSpPr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Move down a little step by step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696" y="915566"/>
            <a:ext cx="5472608" cy="29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1475656" y="4083918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For two dimension space, there is </a:t>
            </a:r>
            <a:r>
              <a:rPr lang="en-US" altLang="zh-TW" b="1" dirty="0" smtClean="0">
                <a:solidFill>
                  <a:srgbClr val="FF0000"/>
                </a:solidFill>
              </a:rPr>
              <a:t>only ONE </a:t>
            </a:r>
            <a:r>
              <a:rPr lang="en-US" altLang="zh-TW" dirty="0" smtClean="0"/>
              <a:t>direction toward the bottom of global minimum, it is the tangent line direction.</a:t>
            </a:r>
            <a:endParaRPr lang="zh-TW" altLang="en-US" dirty="0"/>
          </a:p>
        </p:txBody>
      </p:sp>
      <p:pic>
        <p:nvPicPr>
          <p:cNvPr id="5" name="Google Shape;175;p4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2120" y="3363838"/>
            <a:ext cx="3024336" cy="72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Find a point first </a:t>
            </a:r>
            <a:br>
              <a:rPr lang="en" dirty="0" smtClean="0"/>
            </a:br>
            <a:r>
              <a:rPr lang="en" dirty="0" smtClean="0"/>
              <a:t>Then find next point</a:t>
            </a:r>
            <a:endParaRPr dirty="0"/>
          </a:p>
        </p:txBody>
      </p:sp>
      <p:pic>
        <p:nvPicPr>
          <p:cNvPr id="7" name="Google Shape;175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088" y="2643758"/>
            <a:ext cx="3024336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568" y="1226406"/>
            <a:ext cx="3096344" cy="28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123728" y="415592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Find a random point first, and try to find the next point that goes down the fastest. Repeat this procedure until we reach the global minimum.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 txBox="1">
            <a:spLocks noGrp="1"/>
          </p:cNvSpPr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Move down a little step by step</a:t>
            </a:r>
            <a:endParaRPr dirty="0"/>
          </a:p>
        </p:txBody>
      </p:sp>
      <p:sp>
        <p:nvSpPr>
          <p:cNvPr id="9" name="文字方塊 8"/>
          <p:cNvSpPr txBox="1"/>
          <p:nvPr/>
        </p:nvSpPr>
        <p:spPr>
          <a:xfrm>
            <a:off x="1475656" y="4083918"/>
            <a:ext cx="6192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For n dimension space, there are </a:t>
            </a:r>
            <a:r>
              <a:rPr lang="en-US" altLang="zh-TW" b="1" dirty="0" smtClean="0">
                <a:solidFill>
                  <a:srgbClr val="FF0000"/>
                </a:solidFill>
              </a:rPr>
              <a:t>INFINITE</a:t>
            </a:r>
            <a:r>
              <a:rPr lang="en-US" altLang="zh-TW" dirty="0" smtClean="0"/>
              <a:t> directions toward the bottom of global minimum.</a:t>
            </a:r>
          </a:p>
          <a:p>
            <a:r>
              <a:rPr lang="en-US" altLang="zh-TW" b="1" dirty="0" smtClean="0"/>
              <a:t> WHICH DIRECTION TO GO DOWN TO BOTTOM THE FASTEST?</a:t>
            </a:r>
            <a:endParaRPr lang="zh-TW" alt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19622"/>
            <a:ext cx="4427984" cy="252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8022" y="771550"/>
            <a:ext cx="4455978" cy="255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2160" y="3219822"/>
            <a:ext cx="27209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方向導數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79712" y="483518"/>
            <a:ext cx="5688632" cy="4265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The Gradient Descent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728" y="1059582"/>
            <a:ext cx="5400600" cy="402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The Tangent Plane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728" y="987574"/>
            <a:ext cx="4969421" cy="305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475656" y="4083918"/>
            <a:ext cx="6192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On a single point, there is </a:t>
            </a:r>
            <a:r>
              <a:rPr lang="en-US" altLang="zh-TW" b="1" dirty="0" smtClean="0">
                <a:solidFill>
                  <a:srgbClr val="FF0000"/>
                </a:solidFill>
              </a:rPr>
              <a:t>ONLY ONE </a:t>
            </a:r>
            <a:r>
              <a:rPr lang="en-US" altLang="zh-TW" dirty="0" smtClean="0"/>
              <a:t>plane tangent to the point. However there are </a:t>
            </a:r>
            <a:r>
              <a:rPr lang="en-US" altLang="zh-TW" b="1" dirty="0" smtClean="0">
                <a:solidFill>
                  <a:srgbClr val="FF0000"/>
                </a:solidFill>
              </a:rPr>
              <a:t>INFINITE</a:t>
            </a:r>
            <a:r>
              <a:rPr lang="en-US" altLang="zh-TW" dirty="0" smtClean="0"/>
              <a:t> lines tangent to that point on that only plane.. </a:t>
            </a:r>
          </a:p>
          <a:p>
            <a:r>
              <a:rPr lang="en-US" altLang="zh-TW" b="1" dirty="0" smtClean="0"/>
              <a:t>The tangent line that has the maximum slope is called GRADIENT.</a:t>
            </a:r>
            <a:endParaRPr lang="zh-TW" altLang="en-US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4208" y="915566"/>
            <a:ext cx="2552700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dient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63688" y="411510"/>
            <a:ext cx="5976664" cy="4481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The Gradient Descent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987574"/>
            <a:ext cx="3470307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851670"/>
            <a:ext cx="314969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23344" y="2931790"/>
            <a:ext cx="242312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9632" y="3867894"/>
            <a:ext cx="202595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00839" y="1923678"/>
            <a:ext cx="4743161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Carefully choosing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752" y="1779662"/>
            <a:ext cx="4257675" cy="277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2200" y="843558"/>
            <a:ext cx="29091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</a:t>
            </a: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1779662"/>
            <a:ext cx="625423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1680" y="3507854"/>
            <a:ext cx="5881687" cy="138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The Gradient Descent</a:t>
            </a:r>
            <a:endParaRPr lang="zh-TW" altLang="en-US" dirty="0"/>
          </a:p>
        </p:txBody>
      </p:sp>
      <p:pic>
        <p:nvPicPr>
          <p:cNvPr id="12290" name="Picture 2" descr="D:\Temp\SNAGHTMLbc25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347614"/>
            <a:ext cx="7696200" cy="2981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The Gradient Descent</a:t>
            </a:r>
            <a:endParaRPr lang="zh-TW" altLang="en-US" dirty="0"/>
          </a:p>
        </p:txBody>
      </p:sp>
      <p:pic>
        <p:nvPicPr>
          <p:cNvPr id="12290" name="Picture 2" descr="D:\Temp\SNAGHTMLbc25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347614"/>
            <a:ext cx="7696200" cy="2981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The Problem of Gradient Descent</a:t>
            </a:r>
            <a:endParaRPr lang="zh-TW" altLang="en-US" dirty="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115616" y="2499742"/>
            <a:ext cx="727280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W</a:t>
            </a:r>
            <a:r>
              <a:rPr kumimoji="1" lang="zh-TW" altLang="zh-TW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e need to compute the gradients </a:t>
            </a:r>
            <a:r>
              <a:rPr kumimoji="1" lang="zh-TW" altLang="zh-TW" sz="160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+mn-lt"/>
                <a:ea typeface="MathJax_Main"/>
                <a:cs typeface="新細明體" pitchFamily="18" charset="-120"/>
              </a:rPr>
              <a:t>∇</a:t>
            </a:r>
            <a:r>
              <a:rPr kumimoji="1" lang="zh-TW" altLang="zh-TW" sz="160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+mn-lt"/>
                <a:ea typeface="MathJax_Math-italic"/>
                <a:cs typeface="新細明體" pitchFamily="18" charset="-120"/>
              </a:rPr>
              <a:t>Cx</a:t>
            </a:r>
            <a:r>
              <a:rPr kumimoji="1" lang="zh-TW" altLang="zh-TW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 separately for each training input, </a:t>
            </a:r>
            <a:r>
              <a:rPr kumimoji="1" lang="zh-TW" altLang="zh-TW" sz="160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+mn-lt"/>
                <a:ea typeface="MathJax_Math-italic"/>
                <a:cs typeface="新細明體" pitchFamily="18" charset="-120"/>
              </a:rPr>
              <a:t>x</a:t>
            </a:r>
            <a:r>
              <a:rPr kumimoji="1" lang="zh-TW" altLang="zh-TW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, and then average them</a:t>
            </a:r>
            <a:endParaRPr kumimoji="1" lang="en-US" altLang="zh-TW" sz="16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 smtClean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 smtClean="0">
                <a:latin typeface="+mn-lt"/>
              </a:rPr>
              <a:t>When the number of training inputs is very large this can take a long time</a:t>
            </a:r>
            <a:endParaRPr kumimoji="1" lang="en-US" altLang="zh-TW" sz="16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 smtClean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5855" y="1491630"/>
            <a:ext cx="2664297" cy="648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Stochastic Gradient Descent(SGD)</a:t>
            </a:r>
            <a:endParaRPr lang="zh-TW" altLang="en-US" dirty="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115616" y="1404377"/>
            <a:ext cx="727280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Choose a small </a:t>
            </a:r>
            <a:r>
              <a:rPr kumimoji="1" lang="en-US" altLang="zh-TW" sz="160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m</a:t>
            </a:r>
            <a:r>
              <a:rPr kumimoji="1" lang="en-US" altLang="zh-TW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 number of training</a:t>
            </a:r>
            <a:r>
              <a:rPr kumimoji="1" lang="en-US" altLang="zh-TW" sz="16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 inputs </a:t>
            </a:r>
            <a:r>
              <a:rPr kumimoji="1" lang="en-US" altLang="zh-TW" sz="16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  <a:sym typeface="Wingdings" pitchFamily="2" charset="2"/>
              </a:rPr>
              <a:t> </a:t>
            </a:r>
            <a:r>
              <a:rPr kumimoji="1" lang="en-US" altLang="zh-TW" sz="16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  <a:sym typeface="Wingdings" pitchFamily="2" charset="2"/>
              </a:rPr>
              <a:t>MINI BATCH</a:t>
            </a:r>
            <a:endParaRPr kumimoji="1" lang="en-US" altLang="zh-TW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 smtClean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 smtClean="0">
                <a:latin typeface="+mn-lt"/>
              </a:rPr>
              <a:t>Calculate the gradient of the mini batch, which equals to the real gradient of all samples.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altLang="zh-TW" sz="1600" dirty="0" smtClean="0">
              <a:latin typeface="+mn-lt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 smtClean="0">
                <a:latin typeface="+mn-lt"/>
              </a:rPr>
              <a:t>When we have completed all the batches once, it’s called an </a:t>
            </a:r>
            <a:r>
              <a:rPr lang="en-US" altLang="zh-TW" sz="1600" b="1" dirty="0" smtClean="0">
                <a:solidFill>
                  <a:srgbClr val="FF0000"/>
                </a:solidFill>
                <a:latin typeface="+mn-lt"/>
              </a:rPr>
              <a:t>EPOCH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altLang="zh-TW" sz="16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600" dirty="0" smtClean="0">
                <a:solidFill>
                  <a:srgbClr val="333333"/>
                </a:solidFill>
                <a:latin typeface="+mn-lt"/>
                <a:ea typeface="新細明體" pitchFamily="18" charset="-120"/>
                <a:cs typeface="新細明體" pitchFamily="18" charset="-120"/>
              </a:rPr>
              <a:t>After that we start a new epoch.</a:t>
            </a:r>
            <a:endParaRPr kumimoji="1" lang="en-US" altLang="zh-TW" sz="16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altLang="zh-TW" sz="16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 smtClean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4011910"/>
            <a:ext cx="26987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4011910"/>
            <a:ext cx="17700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Stochastic Gradient Descent(SGD)</a:t>
            </a:r>
            <a:endParaRPr lang="zh-TW" alt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419622"/>
            <a:ext cx="6173787" cy="323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Stochastic Gradient Descent(SGD)</a:t>
            </a:r>
            <a:endParaRPr lang="zh-TW" alt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4168" y="987574"/>
            <a:ext cx="2855385" cy="184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15616" y="1533442"/>
            <a:ext cx="489654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It is like political POLLING, easier to get small number of sample vs</a:t>
            </a:r>
            <a:r>
              <a:rPr kumimoji="1" lang="en-US" altLang="zh-TW" sz="1600" dirty="0" smtClean="0">
                <a:solidFill>
                  <a:srgbClr val="333333"/>
                </a:solidFill>
                <a:latin typeface="+mn-lt"/>
                <a:ea typeface="新細明體" pitchFamily="18" charset="-120"/>
                <a:cs typeface="新細明體" pitchFamily="18" charset="-120"/>
              </a:rPr>
              <a:t>. all samples</a:t>
            </a:r>
            <a:endParaRPr kumimoji="1" lang="en-US" altLang="zh-TW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 smtClean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 smtClean="0">
                <a:latin typeface="+mn-lt"/>
              </a:rPr>
              <a:t>For MNIST, choose a mini-batch of size 10, for 60000 samples.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altLang="zh-TW" sz="1600" dirty="0" smtClean="0">
              <a:latin typeface="+mn-lt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 smtClean="0">
                <a:latin typeface="+mn-lt"/>
              </a:rPr>
              <a:t>The gradient of the mini batch is NOT perfect, but good enough to do SGD.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altLang="zh-TW" sz="1600" dirty="0" smtClean="0">
              <a:latin typeface="+mn-lt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 smtClean="0">
                <a:latin typeface="+mn-lt"/>
              </a:rPr>
              <a:t>Only need 6000 times to get the true gradient.</a:t>
            </a:r>
            <a:endParaRPr kumimoji="1" lang="en-US" altLang="zh-TW" sz="16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altLang="zh-TW" sz="16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 smtClean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SGD: Faster Converging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563638"/>
            <a:ext cx="63944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173" name="Google Shape;173;p40"/>
          <p:cNvGraphicFramePr/>
          <p:nvPr/>
        </p:nvGraphicFramePr>
        <p:xfrm>
          <a:off x="417737" y="1052618"/>
          <a:ext cx="8194125" cy="544250"/>
        </p:xfrm>
        <a:graphic>
          <a:graphicData uri="http://schemas.openxmlformats.org/drawingml/2006/table">
            <a:tbl>
              <a:tblPr firstRow="1">
                <a:noFill/>
                <a:tableStyleId>{26AA9A11-3245-4769-9297-DB8C864B5325}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mean=0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74" name="Google Shape;174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6887" y="20313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182" name="Google Shape;182;p41"/>
          <p:cNvCxnSpPr/>
          <p:nvPr/>
        </p:nvCxnSpPr>
        <p:spPr>
          <a:xfrm rot="10800000" flipH="1">
            <a:off x="2837900" y="2594225"/>
            <a:ext cx="3200400" cy="12876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41"/>
          <p:cNvCxnSpPr/>
          <p:nvPr/>
        </p:nvCxnSpPr>
        <p:spPr>
          <a:xfrm rot="10800000" flipH="1">
            <a:off x="2881725" y="2060475"/>
            <a:ext cx="2327700" cy="1692900"/>
          </a:xfrm>
          <a:prstGeom prst="straightConnector1">
            <a:avLst/>
          </a:prstGeom>
          <a:noFill/>
          <a:ln w="28575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41"/>
          <p:cNvCxnSpPr/>
          <p:nvPr/>
        </p:nvCxnSpPr>
        <p:spPr>
          <a:xfrm rot="10800000" flipH="1">
            <a:off x="2870575" y="3074025"/>
            <a:ext cx="3686700" cy="8130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>
            <a:spLocks noGrp="1"/>
          </p:cNvSpPr>
          <p:nvPr>
            <p:ph type="title"/>
          </p:nvPr>
        </p:nvSpPr>
        <p:spPr>
          <a:xfrm>
            <a:off x="310075" y="70250"/>
            <a:ext cx="87372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What is the learning: </a:t>
            </a:r>
            <a:r>
              <a:rPr lang="en" sz="3000"/>
              <a:t>find </a:t>
            </a:r>
            <a:r>
              <a:rPr lang="en" sz="3000" b="1"/>
              <a:t>w</a:t>
            </a:r>
            <a:r>
              <a:rPr lang="en" sz="3000"/>
              <a:t> that minimizes the loss</a:t>
            </a:r>
            <a:endParaRPr sz="3000"/>
          </a:p>
        </p:txBody>
      </p:sp>
      <p:graphicFrame>
        <p:nvGraphicFramePr>
          <p:cNvPr id="190" name="Google Shape;190;p42"/>
          <p:cNvGraphicFramePr/>
          <p:nvPr/>
        </p:nvGraphicFramePr>
        <p:xfrm>
          <a:off x="417737" y="1052618"/>
          <a:ext cx="8194125" cy="544250"/>
        </p:xfrm>
        <a:graphic>
          <a:graphicData uri="http://schemas.openxmlformats.org/drawingml/2006/table">
            <a:tbl>
              <a:tblPr firstRow="1">
                <a:noFill/>
                <a:tableStyleId>{26AA9A11-3245-4769-9297-DB8C864B5325}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mean=0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91" name="Google Shape;191;p4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2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16966" y="3236072"/>
            <a:ext cx="2347957" cy="5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</a:t>
            </a: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2120" y="771550"/>
            <a:ext cx="3229899" cy="81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259632" y="1851670"/>
            <a:ext cx="7344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000" dirty="0" smtClean="0"/>
              <a:t>||</a:t>
            </a:r>
            <a:r>
              <a:rPr lang="en-US" altLang="zh-TW" sz="2000" i="1" dirty="0" smtClean="0"/>
              <a:t>v</a:t>
            </a:r>
            <a:r>
              <a:rPr lang="en-US" altLang="zh-TW" sz="2000" dirty="0" smtClean="0"/>
              <a:t>|| denotes a distance of a vector </a:t>
            </a:r>
            <a:r>
              <a:rPr lang="en-US" altLang="zh-TW" sz="2000" dirty="0" smtClean="0">
                <a:sym typeface="Wingdings" pitchFamily="2" charset="2"/>
              </a:rPr>
              <a:t> A scalar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000" dirty="0" smtClean="0">
                <a:sym typeface="Wingdings" pitchFamily="2" charset="2"/>
              </a:rPr>
              <a:t>Square value  means it is always positive.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000" dirty="0" smtClean="0">
                <a:sym typeface="Wingdings" pitchFamily="2" charset="2"/>
              </a:rPr>
              <a:t>a = </a:t>
            </a:r>
            <a:r>
              <a:rPr lang="en-US" altLang="zh-TW" sz="2000" dirty="0" err="1" smtClean="0">
                <a:sym typeface="Wingdings" pitchFamily="2" charset="2"/>
              </a:rPr>
              <a:t>wx</a:t>
            </a:r>
            <a:r>
              <a:rPr lang="en-US" altLang="zh-TW" sz="2000" dirty="0" smtClean="0">
                <a:sym typeface="Wingdings" pitchFamily="2" charset="2"/>
              </a:rPr>
              <a:t> + b  A function of weights and biases.</a:t>
            </a:r>
          </a:p>
          <a:p>
            <a:pPr>
              <a:buFont typeface="Arial" pitchFamily="34" charset="0"/>
              <a:buChar char="•"/>
            </a:pPr>
            <a:endParaRPr lang="en-US" altLang="zh-TW" sz="2000" dirty="0" smtClean="0">
              <a:sym typeface="Wingdings" pitchFamily="2" charset="2"/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sym typeface="Wingdings" pitchFamily="2" charset="2"/>
              </a:rPr>
              <a:t>The reason that the cost function doesn’t’ use an ‘absolute’ function is for smoothness.  Easy to calculate derivatives.</a:t>
            </a:r>
          </a:p>
          <a:p>
            <a:pPr>
              <a:buFont typeface="Arial" pitchFamily="34" charset="0"/>
              <a:buChar char="•"/>
            </a:pPr>
            <a:endParaRPr lang="zh-TW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4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0" name="Google Shape;200;p43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id="201" name="Google Shape;201;p4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3"/>
          <p:cNvSpPr txBox="1">
            <a:spLocks noGrp="1"/>
          </p:cNvSpPr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4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9" name="Google Shape;209;p44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id="210" name="Google Shape;210;p4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4"/>
          <p:cNvSpPr txBox="1">
            <a:spLocks noGrp="1"/>
          </p:cNvSpPr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  <p:grpSp>
        <p:nvGrpSpPr>
          <p:cNvPr id="212" name="Google Shape;212;p44"/>
          <p:cNvGrpSpPr/>
          <p:nvPr/>
        </p:nvGrpSpPr>
        <p:grpSpPr>
          <a:xfrm>
            <a:off x="5022853" y="2768479"/>
            <a:ext cx="2406112" cy="854669"/>
            <a:chOff x="0" y="0"/>
            <a:chExt cx="6416298" cy="2279119"/>
          </a:xfrm>
        </p:grpSpPr>
        <p:pic>
          <p:nvPicPr>
            <p:cNvPr id="213" name="Google Shape;213;p44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44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"/>
          <p:cNvSpPr txBox="1">
            <a:spLocks noGrp="1"/>
          </p:cNvSpPr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id="220" name="Google Shape;220;p4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>
            <a:spLocks noGrp="1"/>
          </p:cNvSpPr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id="227" name="Google Shape;227;p4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2701" y="3694825"/>
            <a:ext cx="1086101" cy="5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6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7"/>
          <p:cNvSpPr txBox="1">
            <a:spLocks noGrp="1"/>
          </p:cNvSpPr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id="235" name="Google Shape;235;p4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7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>
            <a:spLocks noGrp="1"/>
          </p:cNvSpPr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id="243" name="Google Shape;243;p4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54079" y="1414307"/>
            <a:ext cx="4596016" cy="32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8"/>
          <p:cNvSpPr txBox="1"/>
          <p:nvPr/>
        </p:nvSpPr>
        <p:spPr>
          <a:xfrm>
            <a:off x="4427984" y="4803998"/>
            <a:ext cx="4716016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https://www.derivative-calculator.net/</a:t>
            </a:r>
            <a:endParaRPr sz="5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9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53" name="Google Shape;253;p49"/>
          <p:cNvSpPr txBox="1"/>
          <p:nvPr/>
        </p:nvSpPr>
        <p:spPr>
          <a:xfrm>
            <a:off x="67949" y="1332450"/>
            <a:ext cx="6594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id="254" name="Google Shape;254;p4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 txBox="1">
            <a:spLocks noGrp="1"/>
          </p:cNvSpPr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Let’s implement!</a:t>
            </a:r>
            <a:endParaRPr/>
          </a:p>
        </p:txBody>
      </p:sp>
      <p:grpSp>
        <p:nvGrpSpPr>
          <p:cNvPr id="256" name="Google Shape;256;p49"/>
          <p:cNvGrpSpPr/>
          <p:nvPr/>
        </p:nvGrpSpPr>
        <p:grpSpPr>
          <a:xfrm>
            <a:off x="5012353" y="2285604"/>
            <a:ext cx="2406112" cy="854669"/>
            <a:chOff x="0" y="0"/>
            <a:chExt cx="6416298" cy="2279119"/>
          </a:xfrm>
        </p:grpSpPr>
        <p:pic>
          <p:nvPicPr>
            <p:cNvPr id="257" name="Google Shape;257;p49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49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9" name="Google Shape;259;p49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09150" y="3161224"/>
            <a:ext cx="3199675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5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0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Data, Model, Loss, and Gradient </a:t>
            </a:r>
            <a:endParaRPr/>
          </a:p>
        </p:txBody>
      </p:sp>
      <p:sp>
        <p:nvSpPr>
          <p:cNvPr id="267" name="Google Shape;267;p50"/>
          <p:cNvSpPr txBox="1"/>
          <p:nvPr/>
        </p:nvSpPr>
        <p:spPr>
          <a:xfrm>
            <a:off x="76200" y="457200"/>
            <a:ext cx="6437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lang="en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lang="en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8" name="Google Shape;26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150" y="4700700"/>
            <a:ext cx="1549650" cy="3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5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1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updating weight</a:t>
            </a:r>
            <a:endParaRPr/>
          </a:p>
        </p:txBody>
      </p:sp>
      <p:sp>
        <p:nvSpPr>
          <p:cNvPr id="275" name="Google Shape;275;p51"/>
          <p:cNvSpPr txBox="1"/>
          <p:nvPr/>
        </p:nvSpPr>
        <p:spPr>
          <a:xfrm>
            <a:off x="76200" y="457200"/>
            <a:ext cx="4245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lang="en" sz="13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sz="13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sz="13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sz="13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 sz="13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lang="en" sz="13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sz="13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51"/>
          <p:cNvSpPr txBox="1"/>
          <p:nvPr/>
        </p:nvSpPr>
        <p:spPr>
          <a:xfrm>
            <a:off x="3684800" y="1956700"/>
            <a:ext cx="5368500" cy="31062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sz="13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13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lang="en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grad = gradient(x_val, y_val)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 = w - </a:t>
            </a:r>
            <a:r>
              <a:rPr lang="en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grad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3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sz="13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grad)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</a:t>
            </a:r>
            <a:r>
              <a:rPr lang="en" sz="13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w, </a:t>
            </a:r>
            <a:r>
              <a:rPr lang="en" sz="13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"loss="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l)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sz="13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3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 hours"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5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2"/>
          <p:cNvSpPr txBox="1">
            <a:spLocks noGrp="1"/>
          </p:cNvSpPr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gradient numeric computation)</a:t>
            </a:r>
            <a:endParaRPr/>
          </a:p>
        </p:txBody>
      </p:sp>
      <p:sp>
        <p:nvSpPr>
          <p:cNvPr id="283" name="Google Shape;283;p52"/>
          <p:cNvSpPr txBox="1"/>
          <p:nvPr/>
        </p:nvSpPr>
        <p:spPr>
          <a:xfrm>
            <a:off x="3684800" y="1956700"/>
            <a:ext cx="5368500" cy="31062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sz="13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lang="en" sz="13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grad = gradient(x_val,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 = w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grad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3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sz="13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grad)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</a:t>
            </a:r>
            <a:r>
              <a:rPr lang="en" sz="13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w, </a:t>
            </a:r>
            <a:r>
              <a:rPr lang="en" sz="13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3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 hours"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52"/>
          <p:cNvSpPr txBox="1"/>
          <p:nvPr/>
        </p:nvSpPr>
        <p:spPr>
          <a:xfrm>
            <a:off x="152400" y="152400"/>
            <a:ext cx="3000000" cy="49104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predict (before training) 4 4.0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grad:  1.0 2.0 -2.0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grad:  2.0 4.0 -7.84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grad:  3.0 6.0 -16.23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progress: 0 w= 1.26 loss= 4.92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grad:  1.0 2.0 -1.48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grad:  2.0 4.0 -5.8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grad:  3.0 6.0 -12.0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progress: 1 w= 1.45 loss= 2.69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grad:  1.0 2.0 -1.09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grad:  2.0 4.0 -4.29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grad:  3.0 6.0 -8.87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progress: 2 w= 1.6 loss= 1.47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grad:  1.0 2.0 -0.81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grad:  2.0 4.0 -3.17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grad:  3.0 6.0 -6.56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..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progress: 7 w= 1.91 loss= 0.07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grad:  1.0 2.0 -0.18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grad:  2.0 4.0 -0.7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grad:  3.0 6.0 -1.45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progress: 8 w= 1.93 loss= 0.04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grad:  1.0 2.0 -0.13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grad:  2.0 4.0 -0.52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grad:  3.0 6.0 -1.07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progress: 9 w= 1.95 loss= 0.02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A86E8"/>
                </a:solidFill>
              </a:rPr>
              <a:t>predict (after training) 4 hours 7.80</a:t>
            </a:r>
            <a:endParaRPr sz="1200" b="1" dirty="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Function</a:t>
            </a: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1635646"/>
            <a:ext cx="4962949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9712" y="3435846"/>
            <a:ext cx="58451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00192" y="1779662"/>
            <a:ext cx="1682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 </a:t>
            </a:r>
            <a:r>
              <a:rPr lang="en" dirty="0" smtClean="0"/>
              <a:t>:compute </a:t>
            </a:r>
            <a:r>
              <a:rPr lang="en" dirty="0"/>
              <a:t>gradient</a:t>
            </a:r>
            <a:endParaRPr dirty="0"/>
          </a:p>
        </p:txBody>
      </p:sp>
      <p:pic>
        <p:nvPicPr>
          <p:cNvPr id="290" name="Google Shape;2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382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52" y="1491630"/>
            <a:ext cx="2990748" cy="33004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1840" y="2499742"/>
            <a:ext cx="394594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3848" y="3939902"/>
            <a:ext cx="3528392" cy="62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Find global minimum</a:t>
            </a:r>
            <a:endParaRPr dirty="0"/>
          </a:p>
        </p:txBody>
      </p:sp>
      <p:pic>
        <p:nvPicPr>
          <p:cNvPr id="2050" name="Picture 2" descr="C:\Users\joshhu\Desktop\main-qimg-0dbade2626f60dad3b8ae2007706c59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7704" y="915566"/>
            <a:ext cx="5157986" cy="41298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Find global minimum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1131590"/>
            <a:ext cx="594809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95736" y="267494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Function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/>
              <a:t>two dimension</a:t>
            </a: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dirty="0"/>
          </a:p>
        </p:txBody>
      </p:sp>
      <p:pic>
        <p:nvPicPr>
          <p:cNvPr id="6" name="Google Shape;174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1491630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5;p4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4088" y="2643758"/>
            <a:ext cx="3024336" cy="72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Function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/>
              <a:t>three dimension</a:t>
            </a: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dirty="0"/>
          </a:p>
        </p:txBody>
      </p:sp>
      <p:pic>
        <p:nvPicPr>
          <p:cNvPr id="7" name="Google Shape;175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088" y="2643758"/>
            <a:ext cx="3024336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568" y="1226406"/>
            <a:ext cx="4320480" cy="39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Function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/>
              <a:t>n dimension</a:t>
            </a: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dirty="0"/>
          </a:p>
        </p:txBody>
      </p:sp>
      <p:pic>
        <p:nvPicPr>
          <p:cNvPr id="7" name="Google Shape;175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088" y="2643758"/>
            <a:ext cx="3024336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528" y="1851670"/>
            <a:ext cx="4806950" cy="251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1246</Words>
  <Application>Microsoft Office PowerPoint</Application>
  <PresentationFormat>如螢幕大小 (16:9)</PresentationFormat>
  <Paragraphs>225</Paragraphs>
  <Slides>41</Slides>
  <Notes>28</Notes>
  <HiddenSlides>0</HiddenSlides>
  <MMClips>2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41</vt:i4>
      </vt:variant>
    </vt:vector>
  </HeadingPairs>
  <TitlesOfParts>
    <vt:vector size="53" baseType="lpstr">
      <vt:lpstr>Arial</vt:lpstr>
      <vt:lpstr>新細明體</vt:lpstr>
      <vt:lpstr>Helvetica Neue</vt:lpstr>
      <vt:lpstr>Gill Sans</vt:lpstr>
      <vt:lpstr>Wingdings</vt:lpstr>
      <vt:lpstr>MathJax_Main</vt:lpstr>
      <vt:lpstr>MathJax_Math-italic</vt:lpstr>
      <vt:lpstr>Helvetica Neue Medium</vt:lpstr>
      <vt:lpstr>Helvetica Neue Light</vt:lpstr>
      <vt:lpstr>Consolas</vt:lpstr>
      <vt:lpstr>Simple Light</vt:lpstr>
      <vt:lpstr>White</vt:lpstr>
      <vt:lpstr>ML/DL for Everyone with  </vt:lpstr>
      <vt:lpstr>Loss(Cost) Function</vt:lpstr>
      <vt:lpstr>Loss(Cost) Function</vt:lpstr>
      <vt:lpstr>Loss(Cost) Function</vt:lpstr>
      <vt:lpstr>Find global minimum</vt:lpstr>
      <vt:lpstr>Find global minimum</vt:lpstr>
      <vt:lpstr>Loss(Cost) Function two dimension </vt:lpstr>
      <vt:lpstr>Loss(Cost) Function three dimension </vt:lpstr>
      <vt:lpstr>Loss(Cost) Function n dimension </vt:lpstr>
      <vt:lpstr>Problem Attacker</vt:lpstr>
      <vt:lpstr>Move down a little step by step</vt:lpstr>
      <vt:lpstr>Find a point first  Then find next point</vt:lpstr>
      <vt:lpstr>Move down a little step by step</vt:lpstr>
      <vt:lpstr>投影片 14</vt:lpstr>
      <vt:lpstr>The Gradient Descent</vt:lpstr>
      <vt:lpstr>The Tangent Plane</vt:lpstr>
      <vt:lpstr>投影片 17</vt:lpstr>
      <vt:lpstr>The Gradient Descent</vt:lpstr>
      <vt:lpstr>Carefully choosing </vt:lpstr>
      <vt:lpstr>The Gradient Descent</vt:lpstr>
      <vt:lpstr>The Gradient Descent</vt:lpstr>
      <vt:lpstr>The Problem of Gradient Descent</vt:lpstr>
      <vt:lpstr>Stochastic Gradient Descent(SGD)</vt:lpstr>
      <vt:lpstr>Stochastic Gradient Descent(SGD)</vt:lpstr>
      <vt:lpstr>Stochastic Gradient Descent(SGD)</vt:lpstr>
      <vt:lpstr>SGD: Faster Converging</vt:lpstr>
      <vt:lpstr>Loss graph</vt:lpstr>
      <vt:lpstr>Linear Regression error?  </vt:lpstr>
      <vt:lpstr>What is the learning: find w that minimizes the loss</vt:lpstr>
      <vt:lpstr>Gradient descent algorithm</vt:lpstr>
      <vt:lpstr>Gradient descent algorithm</vt:lpstr>
      <vt:lpstr>Derivative</vt:lpstr>
      <vt:lpstr>Derivative</vt:lpstr>
      <vt:lpstr>Derivative</vt:lpstr>
      <vt:lpstr>Derivative</vt:lpstr>
      <vt:lpstr>Let’s implement!</vt:lpstr>
      <vt:lpstr>Data, Model, Loss, and Gradient </vt:lpstr>
      <vt:lpstr>Training: updating weight</vt:lpstr>
      <vt:lpstr>Output  (from gradient numeric computation)</vt:lpstr>
      <vt:lpstr>Exercise :compute gradient</vt:lpstr>
      <vt:lpstr>投影片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49</cp:revision>
  <dcterms:modified xsi:type="dcterms:W3CDTF">2018-09-25T17:42:51Z</dcterms:modified>
</cp:coreProperties>
</file>