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20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5143500" type="screen16x9"/>
  <p:notesSz cx="6858000" cy="9144000"/>
  <p:embeddedFontLst>
    <p:embeddedFont>
      <p:font typeface="Helvetica Neue" charset="0"/>
      <p:regular r:id="rId21"/>
      <p:bold r:id="rId22"/>
      <p:italic r:id="rId23"/>
      <p:boldItalic r:id="rId24"/>
    </p:embeddedFont>
    <p:embeddedFont>
      <p:font typeface="Gill Sans" charset="0"/>
      <p:regular r:id="rId25"/>
      <p:bold r:id="rId26"/>
    </p:embeddedFont>
    <p:embeddedFont>
      <p:font typeface="Helvetica Neue Light" charset="0"/>
      <p:regular r:id="rId27"/>
      <p:bold r:id="rId28"/>
      <p:italic r:id="rId29"/>
      <p:boldItalic r:id="rId30"/>
    </p:embeddedFont>
    <p:embeddedFont>
      <p:font typeface="Consolas" pitchFamily="49" charset="0"/>
      <p:regular r:id="rId31"/>
      <p:bold r:id="rId32"/>
      <p:italic r:id="rId33"/>
      <p:boldItalic r:id="rId34"/>
    </p:embeddedFont>
    <p:embeddedFont>
      <p:font typeface="Merriweather Sans" charset="0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EE665C6-78F1-4EB5-A60F-6E34BF9C3DC5}">
  <a:tblStyle styleId="{3EE665C6-78F1-4EB5-A60F-6E34BF9C3DC5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V>
        </a:tcBdr>
        <a:fill>
          <a:solidFill>
            <a:srgbClr val="FAF7E9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DEADD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D5D342-3E77-4757-B98E-75F785C75A3B}" styleName="Table_1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 cmpd="sng">
              <a:solidFill>
                <a:srgbClr val="B8B8B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B8B8B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B8B8B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B8B8B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B8B8B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B8B8B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EBEB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1E0DA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DAD0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EBE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92929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92929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92929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92929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01710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6" autoAdjust="0"/>
    <p:restoredTop sz="94660"/>
  </p:normalViewPr>
  <p:slideViewPr>
    <p:cSldViewPr>
      <p:cViewPr varScale="1">
        <p:scale>
          <a:sx n="102" d="100"/>
          <a:sy n="102" d="100"/>
        </p:scale>
        <p:origin x="-687" y="-6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6dd7223e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g26dd7223e5_0_1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6dd7223e5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g26dd7223e5_0_1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6dd7223e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g26dd7223e5_0_1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6dd7223e5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g26dd7223e5_0_1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6dd7223e5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g26dd7223e5_0_2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9040a172d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g29040a172d_2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6dd7223e5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g26dd7223e5_0_2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8ff22dab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8ff22dab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040a172d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9040a172d_2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dd7223e5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6dd7223e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dd7223e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g26dd7223e5_0_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dd7223e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g26dd7223e5_0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dd7223e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26dd7223e5_0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040a172d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g29040a172d_2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dd7223e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g26dd7223e5_0_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6dd7223e5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g26dd7223e5_0_1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9" name="Google Shape;129;p3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8" name="Google Shape;138;p35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5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>
            <a:spLocks noGrp="1"/>
          </p:cNvSpPr>
          <p:nvPr>
            <p:ph type="ctrTitle" idx="4294967295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lang="en" sz="4200" b="0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id="149" name="Google Shape;149;p3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</a:t>
            </a:r>
            <a:endParaRPr sz="5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>
            <a:spLocks noGrp="1"/>
          </p:cNvSpPr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(Binary) Cross Entropy Loss</a:t>
            </a:r>
            <a:endParaRPr/>
          </a:p>
        </p:txBody>
      </p:sp>
      <p:graphicFrame>
        <p:nvGraphicFramePr>
          <p:cNvPr id="332" name="Google Shape;332;p48"/>
          <p:cNvGraphicFramePr/>
          <p:nvPr/>
        </p:nvGraphicFramePr>
        <p:xfrm>
          <a:off x="224635" y="2198916"/>
          <a:ext cx="4257825" cy="2491000"/>
        </p:xfrm>
        <a:graphic>
          <a:graphicData uri="http://schemas.openxmlformats.org/drawingml/2006/table">
            <a:tbl>
              <a:tblPr firstRow="1" firstCol="1" bandRow="1">
                <a:noFill/>
                <a:tableStyleId>{77D5D342-3E77-4757-B98E-75F785C75A3B}</a:tableStyleId>
              </a:tblPr>
              <a:tblGrid>
                <a:gridCol w="842275"/>
                <a:gridCol w="1150975"/>
                <a:gridCol w="2264575"/>
              </a:tblGrid>
              <a:tr h="49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y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y_pred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loss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9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0.2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9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0.8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9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0.1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9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0.9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33" name="Google Shape;333;p48"/>
          <p:cNvSpPr txBox="1"/>
          <p:nvPr/>
        </p:nvSpPr>
        <p:spPr>
          <a:xfrm>
            <a:off x="4954423" y="3693516"/>
            <a:ext cx="4533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log(z)</a:t>
            </a:r>
            <a:endParaRPr sz="500"/>
          </a:p>
        </p:txBody>
      </p:sp>
      <p:sp>
        <p:nvSpPr>
          <p:cNvPr id="334" name="Google Shape;334;p48"/>
          <p:cNvSpPr txBox="1"/>
          <p:nvPr/>
        </p:nvSpPr>
        <p:spPr>
          <a:xfrm flipH="1">
            <a:off x="8233225" y="1961550"/>
            <a:ext cx="2979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500"/>
          </a:p>
        </p:txBody>
      </p:sp>
      <p:pic>
        <p:nvPicPr>
          <p:cNvPr id="335" name="Google Shape;335;p4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7688" y="1062402"/>
            <a:ext cx="4948775" cy="7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175" y="2046525"/>
            <a:ext cx="2683762" cy="287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>
            <a:spLocks noGrp="1"/>
          </p:cNvSpPr>
          <p:nvPr>
            <p:ph type="title"/>
          </p:nvPr>
        </p:nvSpPr>
        <p:spPr>
          <a:xfrm>
            <a:off x="431625" y="-257650"/>
            <a:ext cx="8280900" cy="13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42" name="Google Shape;342;p49"/>
          <p:cNvSpPr/>
          <p:nvPr/>
        </p:nvSpPr>
        <p:spPr>
          <a:xfrm>
            <a:off x="3306510" y="2241392"/>
            <a:ext cx="1018200" cy="247500"/>
          </a:xfrm>
          <a:prstGeom prst="rightArrow">
            <a:avLst>
              <a:gd name="adj1" fmla="val 25034"/>
              <a:gd name="adj2" fmla="val 10296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43" name="Google Shape;343;p49"/>
          <p:cNvGrpSpPr/>
          <p:nvPr/>
        </p:nvGrpSpPr>
        <p:grpSpPr>
          <a:xfrm>
            <a:off x="302863" y="1299415"/>
            <a:ext cx="3290883" cy="476213"/>
            <a:chOff x="0" y="0"/>
            <a:chExt cx="8775688" cy="1269900"/>
          </a:xfrm>
        </p:grpSpPr>
        <p:sp>
          <p:nvSpPr>
            <p:cNvPr id="344" name="Google Shape;344;p49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345" name="Google Shape;345;p49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49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7" name="Google Shape;347;p49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348" name="Google Shape;348;p49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349" name="Google Shape;349;p49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50" name="Google Shape;350;p49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pic>
        <p:nvPicPr>
          <p:cNvPr id="351" name="Google Shape;351;p49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4961" y="2616986"/>
            <a:ext cx="1943267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9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22059" y="880139"/>
            <a:ext cx="3194915" cy="474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9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9"/>
          <p:cNvSpPr txBox="1"/>
          <p:nvPr/>
        </p:nvSpPr>
        <p:spPr>
          <a:xfrm>
            <a:off x="4515975" y="1418563"/>
            <a:ext cx="4506300" cy="2163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torch.nn.functional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F.sigmoid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1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5" name="Google Shape;355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2875" y="19481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2050" y="775700"/>
            <a:ext cx="2961950" cy="3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>
            <a:spLocks noGrp="1"/>
          </p:cNvSpPr>
          <p:nvPr>
            <p:ph type="title"/>
          </p:nvPr>
        </p:nvSpPr>
        <p:spPr>
          <a:xfrm>
            <a:off x="431625" y="-257650"/>
            <a:ext cx="8280900" cy="13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62" name="Google Shape;362;p50"/>
          <p:cNvSpPr/>
          <p:nvPr/>
        </p:nvSpPr>
        <p:spPr>
          <a:xfrm>
            <a:off x="3306510" y="2241392"/>
            <a:ext cx="1018200" cy="247500"/>
          </a:xfrm>
          <a:prstGeom prst="rightArrow">
            <a:avLst>
              <a:gd name="adj1" fmla="val 25034"/>
              <a:gd name="adj2" fmla="val 10296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63" name="Google Shape;363;p50"/>
          <p:cNvGrpSpPr/>
          <p:nvPr/>
        </p:nvGrpSpPr>
        <p:grpSpPr>
          <a:xfrm>
            <a:off x="302863" y="1299415"/>
            <a:ext cx="3290883" cy="476213"/>
            <a:chOff x="0" y="0"/>
            <a:chExt cx="8775688" cy="1269900"/>
          </a:xfrm>
        </p:grpSpPr>
        <p:sp>
          <p:nvSpPr>
            <p:cNvPr id="364" name="Google Shape;364;p50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365" name="Google Shape;365;p50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50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7" name="Google Shape;367;p50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368" name="Google Shape;368;p50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369" name="Google Shape;369;p50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70" name="Google Shape;370;p50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pic>
        <p:nvPicPr>
          <p:cNvPr id="371" name="Google Shape;371;p50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4961" y="2616986"/>
            <a:ext cx="1943267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0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9760" y="3974893"/>
            <a:ext cx="3676648" cy="53522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0"/>
          <p:cNvSpPr txBox="1"/>
          <p:nvPr/>
        </p:nvSpPr>
        <p:spPr>
          <a:xfrm>
            <a:off x="4487650" y="4562125"/>
            <a:ext cx="4506300" cy="373200"/>
          </a:xfrm>
          <a:prstGeom prst="rect">
            <a:avLst/>
          </a:prstGeom>
          <a:noFill/>
          <a:ln w="25400" cap="flat" cmpd="sng">
            <a:solidFill>
              <a:srgbClr val="4A86E8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12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4" name="Google Shape;374;p50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22059" y="880139"/>
            <a:ext cx="3194915" cy="474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0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86046" y="3622729"/>
            <a:ext cx="4618355" cy="83244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0"/>
          <p:cNvSpPr/>
          <p:nvPr/>
        </p:nvSpPr>
        <p:spPr>
          <a:xfrm>
            <a:off x="4049330" y="4119027"/>
            <a:ext cx="606900" cy="247500"/>
          </a:xfrm>
          <a:prstGeom prst="rightArrow">
            <a:avLst>
              <a:gd name="adj1" fmla="val 25034"/>
              <a:gd name="adj2" fmla="val 10296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77" name="Google Shape;377;p50" descr="Imag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2875" y="1948125"/>
            <a:ext cx="1608500" cy="5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0"/>
          <p:cNvSpPr txBox="1"/>
          <p:nvPr/>
        </p:nvSpPr>
        <p:spPr>
          <a:xfrm>
            <a:off x="4515975" y="1418563"/>
            <a:ext cx="4506300" cy="2163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torch.nn.functional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F.sigmoid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1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1"/>
          <p:cNvSpPr txBox="1">
            <a:spLocks noGrp="1"/>
          </p:cNvSpPr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85" name="Google Shape;385;p51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6" name="Google Shape;386;p5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2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Google Shape;392;p52"/>
          <p:cNvSpPr txBox="1">
            <a:spLocks noGrp="1"/>
          </p:cNvSpPr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id="393" name="Google Shape;393;p5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2" descr="6VqhwWvXFhSt2CvTqHgSYEBekFdAvqQdVm9fUSw_5YppHeIrOB_3z1v0WcKRPyyRiE61zuf7KkaOhmkjcESVNLvd3PCPS53qN5WwmvVNhITUH-g3IZ4iuLdrmZQgYajSnza1vLFX2Lc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7357" y="943796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2"/>
          <p:cNvSpPr txBox="1"/>
          <p:nvPr/>
        </p:nvSpPr>
        <p:spPr>
          <a:xfrm>
            <a:off x="3895249" y="1034125"/>
            <a:ext cx="3612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grpSp>
        <p:nvGrpSpPr>
          <p:cNvPr id="396" name="Google Shape;396;p52"/>
          <p:cNvGrpSpPr/>
          <p:nvPr/>
        </p:nvGrpSpPr>
        <p:grpSpPr>
          <a:xfrm>
            <a:off x="3709942" y="1440286"/>
            <a:ext cx="3290883" cy="476212"/>
            <a:chOff x="0" y="0"/>
            <a:chExt cx="8775688" cy="1269900"/>
          </a:xfrm>
        </p:grpSpPr>
        <p:sp>
          <p:nvSpPr>
            <p:cNvPr id="397" name="Google Shape;397;p52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398" name="Google Shape;398;p52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52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0" name="Google Shape;400;p52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401" name="Google Shape;401;p52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402" name="Google Shape;402;p52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03" name="Google Shape;403;p52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53"/>
          <p:cNvSpPr txBox="1">
            <a:spLocks noGrp="1"/>
          </p:cNvSpPr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id="410" name="Google Shape;410;p5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53"/>
          <p:cNvGrpSpPr/>
          <p:nvPr/>
        </p:nvGrpSpPr>
        <p:grpSpPr>
          <a:xfrm>
            <a:off x="3888702" y="2092550"/>
            <a:ext cx="3612257" cy="561825"/>
            <a:chOff x="0" y="-1"/>
            <a:chExt cx="9632685" cy="1498200"/>
          </a:xfrm>
        </p:grpSpPr>
        <p:pic>
          <p:nvPicPr>
            <p:cNvPr id="412" name="Google Shape;412;p53" descr="2yYhr_VuwmB_l4ddk_Fj4pnr0PXe-0yjoYM_XG0ZZE1k3bE0HeO8-U__pKBI20Knfh7_heXn673ERI4VZkw-fDXWiMoEozis9OmlzVKDKkiDD2VWyZss37sWZTkAxzKdWHFCXbaZO2M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" name="Google Shape;413;p53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17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(select from PyTorch API)</a:t>
              </a:r>
              <a:endParaRPr sz="500"/>
            </a:p>
          </p:txBody>
        </p:sp>
      </p:grpSp>
      <p:grpSp>
        <p:nvGrpSpPr>
          <p:cNvPr id="414" name="Google Shape;414;p53"/>
          <p:cNvGrpSpPr/>
          <p:nvPr/>
        </p:nvGrpSpPr>
        <p:grpSpPr>
          <a:xfrm>
            <a:off x="3903938" y="2887775"/>
            <a:ext cx="4021300" cy="561825"/>
            <a:chOff x="0" y="-24"/>
            <a:chExt cx="10723468" cy="1498200"/>
          </a:xfrm>
        </p:grpSpPr>
        <p:pic>
          <p:nvPicPr>
            <p:cNvPr id="415" name="Google Shape;415;p53" descr="OConiHf09-3d1otJoHaUncKi3XSNZkQPgVumx2XiTNfuVheUQ6MSRNoKzIXk879J6HutJbPBIFdziSubsjW7vjiSkbqaPN0ntv28n02E-m8c_7HbWHnAJD2rqssPlMh3a3nxxA3D_vM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6" name="Google Shape;416;p53"/>
            <p:cNvSpPr txBox="1"/>
            <p:nvPr/>
          </p:nvSpPr>
          <p:spPr>
            <a:xfrm>
              <a:off x="1417168" y="-24"/>
              <a:ext cx="93063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lang="en" sz="1700" b="1" i="0" u="none" strike="noStrike" cap="non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lang="en" sz="1700" b="1" i="0" u="none" strike="noStrike" cap="non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pic>
        <p:nvPicPr>
          <p:cNvPr id="417" name="Google Shape;417;p53" descr="6VqhwWvXFhSt2CvTqHgSYEBekFdAvqQdVm9fUSw_5YppHeIrOB_3z1v0WcKRPyyRiE61zuf7KkaOhmkjcESVNLvd3PCPS53qN5WwmvVNhITUH-g3IZ4iuLdrmZQgYajSnza1vLFX2Lc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37357" y="943796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3"/>
          <p:cNvSpPr txBox="1"/>
          <p:nvPr/>
        </p:nvSpPr>
        <p:spPr>
          <a:xfrm>
            <a:off x="3895249" y="1034125"/>
            <a:ext cx="3612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grpSp>
        <p:nvGrpSpPr>
          <p:cNvPr id="419" name="Google Shape;419;p53"/>
          <p:cNvGrpSpPr/>
          <p:nvPr/>
        </p:nvGrpSpPr>
        <p:grpSpPr>
          <a:xfrm>
            <a:off x="3709942" y="1440286"/>
            <a:ext cx="3290883" cy="476212"/>
            <a:chOff x="0" y="0"/>
            <a:chExt cx="8775688" cy="1269900"/>
          </a:xfrm>
        </p:grpSpPr>
        <p:sp>
          <p:nvSpPr>
            <p:cNvPr id="420" name="Google Shape;420;p53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421" name="Google Shape;421;p53" descr="Imag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53" descr="Image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3" name="Google Shape;423;p53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424" name="Google Shape;424;p53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425" name="Google Shape;425;p53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26" name="Google Shape;426;p53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4"/>
          <p:cNvSpPr txBox="1">
            <a:spLocks noGrp="1"/>
          </p:cNvSpPr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id="432" name="Google Shape;432;p5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4"/>
          <p:cNvSpPr txBox="1"/>
          <p:nvPr/>
        </p:nvSpPr>
        <p:spPr>
          <a:xfrm>
            <a:off x="5203800" y="825350"/>
            <a:ext cx="2080500" cy="427830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0 1.6369143724441528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1 1.6119738817214966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2 1.5872894525527954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3 1.5628681182861328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4 1.5387169122695923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5 1.514843225479126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6 1.4912540912628174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7 1.467956781387329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8 1.4449583292007446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9 1.4222657680511475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10 1.3998862504959106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988 0.39138174057006836</a:t>
            </a:r>
            <a:endParaRPr sz="1000">
              <a:solidFill>
                <a:srgbClr val="016D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989 0.39128318428993225</a:t>
            </a:r>
            <a:endParaRPr sz="1000">
              <a:solidFill>
                <a:srgbClr val="016D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990 0.39118456840515137</a:t>
            </a:r>
            <a:endParaRPr sz="1000">
              <a:solidFill>
                <a:srgbClr val="016D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991 0.3910861015319824</a:t>
            </a:r>
            <a:endParaRPr sz="1000">
              <a:solidFill>
                <a:srgbClr val="016D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992 0.39098766446113586</a:t>
            </a:r>
            <a:endParaRPr sz="1000">
              <a:solidFill>
                <a:srgbClr val="016D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993 0.3908892273902893</a:t>
            </a:r>
            <a:endParaRPr sz="1000">
              <a:solidFill>
                <a:srgbClr val="016D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994 0.39079099893569946</a:t>
            </a:r>
            <a:endParaRPr sz="1000">
              <a:solidFill>
                <a:srgbClr val="016D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995 0.39069271087646484</a:t>
            </a:r>
            <a:endParaRPr sz="1000">
              <a:solidFill>
                <a:srgbClr val="016D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996 0.3905944228172302</a:t>
            </a:r>
            <a:endParaRPr sz="1000">
              <a:solidFill>
                <a:srgbClr val="016D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997 0.39049631357192993</a:t>
            </a:r>
            <a:endParaRPr sz="1000">
              <a:solidFill>
                <a:srgbClr val="016D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998 0.39039820432662964</a:t>
            </a:r>
            <a:endParaRPr sz="1000">
              <a:solidFill>
                <a:srgbClr val="016D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999 0.3903001546859741</a:t>
            </a:r>
            <a:endParaRPr sz="1000">
              <a:solidFill>
                <a:srgbClr val="016D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predict 1 hour  1.0 False</a:t>
            </a:r>
            <a:endParaRPr sz="1000">
              <a:solidFill>
                <a:srgbClr val="016D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predict 7 hours 7.0 True</a:t>
            </a:r>
            <a:endParaRPr sz="1000">
              <a:solidFill>
                <a:srgbClr val="016D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endParaRPr sz="800">
              <a:solidFill>
                <a:srgbClr val="016D01"/>
              </a:solidFill>
            </a:endParaRPr>
          </a:p>
        </p:txBody>
      </p:sp>
      <p:sp>
        <p:nvSpPr>
          <p:cNvPr id="434" name="Google Shape;434;p54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 dirty="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dirty="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 dirty="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 dirty="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 dirty="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sz="9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 dirty="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 dirty="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9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 dirty="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 dirty="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9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9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9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9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sz="9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6-1: Try other activation functions</a:t>
            </a:r>
            <a:endParaRPr/>
          </a:p>
        </p:txBody>
      </p:sp>
      <p:grpSp>
        <p:nvGrpSpPr>
          <p:cNvPr id="440" name="Google Shape;440;p55"/>
          <p:cNvGrpSpPr/>
          <p:nvPr/>
        </p:nvGrpSpPr>
        <p:grpSpPr>
          <a:xfrm>
            <a:off x="971526" y="2573015"/>
            <a:ext cx="3290883" cy="476213"/>
            <a:chOff x="0" y="0"/>
            <a:chExt cx="8775688" cy="1269900"/>
          </a:xfrm>
        </p:grpSpPr>
        <p:sp>
          <p:nvSpPr>
            <p:cNvPr id="441" name="Google Shape;441;p55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442" name="Google Shape;442;p55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55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4" name="Google Shape;444;p55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445" name="Google Shape;445;p55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446" name="Google Shape;446;p55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47" name="Google Shape;447;p55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pic>
        <p:nvPicPr>
          <p:cNvPr id="448" name="Google Shape;448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4750" y="1708657"/>
            <a:ext cx="2621826" cy="303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model</a:t>
            </a:r>
            <a:endParaRPr/>
          </a:p>
        </p:txBody>
      </p:sp>
      <p:graphicFrame>
        <p:nvGraphicFramePr>
          <p:cNvPr id="173" name="Google Shape;173;p40"/>
          <p:cNvGraphicFramePr/>
          <p:nvPr/>
        </p:nvGraphicFramePr>
        <p:xfrm>
          <a:off x="1281311" y="2764541"/>
          <a:ext cx="2216500" cy="1861500"/>
        </p:xfrm>
        <a:graphic>
          <a:graphicData uri="http://schemas.openxmlformats.org/drawingml/2006/table">
            <a:tbl>
              <a:tblPr firstRow="1" firstCol="1">
                <a:noFill/>
                <a:tableStyleId>{3EE665C6-78F1-4EB5-A60F-6E34BF9C3DC5}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174" name="Google Shape;174;p40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175" name="Google Shape;175;p40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176" name="Google Shape;176;p40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40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8" name="Google Shape;178;p40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179" name="Google Shape;179;p40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Binary prediction (0 or 1) is very useful!</a:t>
            </a:r>
            <a:endParaRPr/>
          </a:p>
        </p:txBody>
      </p:sp>
      <p:sp>
        <p:nvSpPr>
          <p:cNvPr id="185" name="Google Shape;185;p41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39370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Spent </a:t>
            </a:r>
            <a:r>
              <a:rPr lang="en" sz="2100" i="1" dirty="0"/>
              <a:t>N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hours for study, </a:t>
            </a:r>
            <a:r>
              <a:rPr lang="en" sz="2100" b="0" i="0" u="none" strike="noStrike" cap="none" dirty="0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pass or fail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 dirty="0"/>
          </a:p>
          <a:p>
            <a:pPr marL="393700" marR="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GPA and GRE scores for the </a:t>
            </a:r>
            <a:r>
              <a:rPr lang="en" sz="21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PHD 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program, </a:t>
            </a:r>
            <a:r>
              <a:rPr lang="en" sz="2100" b="0" i="0" u="none" strike="noStrike" cap="none" dirty="0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admit or not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 dirty="0"/>
          </a:p>
          <a:p>
            <a:pPr marL="393700" marR="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Soccer game against Japan,</a:t>
            </a:r>
            <a:r>
              <a:rPr lang="en" sz="2100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" sz="2100" b="0" i="0" u="none" strike="noStrike" cap="none" dirty="0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win or lose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 dirty="0"/>
          </a:p>
          <a:p>
            <a:pPr marL="393700" marR="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She/he looks good, </a:t>
            </a:r>
            <a:r>
              <a:rPr lang="en" sz="2100" b="0" i="0" u="none" strike="noStrike" cap="none" dirty="0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propose or not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 dirty="0"/>
          </a:p>
          <a:p>
            <a:pPr marL="393700" marR="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…</a:t>
            </a:r>
            <a:endParaRPr sz="2100" dirty="0"/>
          </a:p>
        </p:txBody>
      </p:sp>
      <p:pic>
        <p:nvPicPr>
          <p:cNvPr id="186" name="Google Shape;186;p4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2850" y="3557303"/>
            <a:ext cx="2086928" cy="150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Linear to</a:t>
            </a: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binary (pass</a:t>
            </a:r>
            <a:r>
              <a:rPr lang="en"/>
              <a:t>/</a:t>
            </a: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fail</a:t>
            </a:r>
            <a:r>
              <a:rPr lang="en"/>
              <a:t>, </a:t>
            </a: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lang="en"/>
              <a:t>/</a:t>
            </a: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1)</a:t>
            </a:r>
            <a:endParaRPr/>
          </a:p>
        </p:txBody>
      </p:sp>
      <p:graphicFrame>
        <p:nvGraphicFramePr>
          <p:cNvPr id="192" name="Google Shape;192;p42"/>
          <p:cNvGraphicFramePr/>
          <p:nvPr/>
        </p:nvGraphicFramePr>
        <p:xfrm>
          <a:off x="614560" y="2764541"/>
          <a:ext cx="2216500" cy="1861500"/>
        </p:xfrm>
        <a:graphic>
          <a:graphicData uri="http://schemas.openxmlformats.org/drawingml/2006/table">
            <a:tbl>
              <a:tblPr firstRow="1" firstCol="1">
                <a:noFill/>
                <a:tableStyleId>{3EE665C6-78F1-4EB5-A60F-6E34BF9C3DC5}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93" name="Google Shape;193;p42"/>
          <p:cNvGraphicFramePr/>
          <p:nvPr/>
        </p:nvGraphicFramePr>
        <p:xfrm>
          <a:off x="2853456" y="2764541"/>
          <a:ext cx="1108250" cy="1861500"/>
        </p:xfrm>
        <a:graphic>
          <a:graphicData uri="http://schemas.openxmlformats.org/drawingml/2006/table">
            <a:tbl>
              <a:tblPr firstRow="1">
                <a:noFill/>
                <a:tableStyleId>{3EE665C6-78F1-4EB5-A60F-6E34BF9C3DC5}</a:tableStyleId>
              </a:tblPr>
              <a:tblGrid>
                <a:gridCol w="110825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194" name="Google Shape;194;p42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195" name="Google Shape;195;p42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196" name="Google Shape;196;p42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42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8" name="Google Shape;198;p42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199" name="Google Shape;199;p42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regression:  pass/fail (0 or 1)</a:t>
            </a:r>
            <a:endParaRPr/>
          </a:p>
        </p:txBody>
      </p:sp>
      <p:graphicFrame>
        <p:nvGraphicFramePr>
          <p:cNvPr id="205" name="Google Shape;205;p43"/>
          <p:cNvGraphicFramePr/>
          <p:nvPr/>
        </p:nvGraphicFramePr>
        <p:xfrm>
          <a:off x="614560" y="2764541"/>
          <a:ext cx="2216500" cy="1861500"/>
        </p:xfrm>
        <a:graphic>
          <a:graphicData uri="http://schemas.openxmlformats.org/drawingml/2006/table">
            <a:tbl>
              <a:tblPr firstRow="1" firstCol="1">
                <a:noFill/>
                <a:tableStyleId>{3EE665C6-78F1-4EB5-A60F-6E34BF9C3DC5}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206" name="Google Shape;206;p43"/>
          <p:cNvGraphicFramePr/>
          <p:nvPr/>
        </p:nvGraphicFramePr>
        <p:xfrm>
          <a:off x="2853456" y="2764541"/>
          <a:ext cx="1108250" cy="1861500"/>
        </p:xfrm>
        <a:graphic>
          <a:graphicData uri="http://schemas.openxmlformats.org/drawingml/2006/table">
            <a:tbl>
              <a:tblPr firstRow="1">
                <a:noFill/>
                <a:tableStyleId>{3EE665C6-78F1-4EB5-A60F-6E34BF9C3DC5}</a:tableStyleId>
              </a:tblPr>
              <a:tblGrid>
                <a:gridCol w="110825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207" name="Google Shape;207;p43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08" name="Google Shape;208;p43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209" name="Google Shape;209;p43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43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Google Shape;211;p43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212" name="Google Shape;212;p43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grpSp>
        <p:nvGrpSpPr>
          <p:cNvPr id="213" name="Google Shape;213;p43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14" name="Google Shape;214;p43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215" name="Google Shape;215;p43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43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7" name="Google Shape;217;p43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218" name="Google Shape;218;p43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219" name="Google Shape;219;p43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20" name="Google Shape;220;p43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sp>
        <p:nvSpPr>
          <p:cNvPr id="221" name="Google Shape;221;p43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name="adj1" fmla="val 25034"/>
              <a:gd name="adj2" fmla="val 10296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</a:t>
            </a:r>
            <a:r>
              <a:rPr lang="en"/>
              <a:t>S</a:t>
            </a: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igmoid</a:t>
            </a:r>
            <a:endParaRPr/>
          </a:p>
        </p:txBody>
      </p:sp>
      <p:graphicFrame>
        <p:nvGraphicFramePr>
          <p:cNvPr id="227" name="Google Shape;227;p44"/>
          <p:cNvGraphicFramePr/>
          <p:nvPr/>
        </p:nvGraphicFramePr>
        <p:xfrm>
          <a:off x="614560" y="2764541"/>
          <a:ext cx="2216500" cy="1861500"/>
        </p:xfrm>
        <a:graphic>
          <a:graphicData uri="http://schemas.openxmlformats.org/drawingml/2006/table">
            <a:tbl>
              <a:tblPr firstRow="1" firstCol="1">
                <a:noFill/>
                <a:tableStyleId>{3EE665C6-78F1-4EB5-A60F-6E34BF9C3DC5}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228" name="Google Shape;228;p44"/>
          <p:cNvGraphicFramePr/>
          <p:nvPr/>
        </p:nvGraphicFramePr>
        <p:xfrm>
          <a:off x="2853456" y="2764541"/>
          <a:ext cx="1108250" cy="1861500"/>
        </p:xfrm>
        <a:graphic>
          <a:graphicData uri="http://schemas.openxmlformats.org/drawingml/2006/table">
            <a:tbl>
              <a:tblPr firstRow="1">
                <a:noFill/>
                <a:tableStyleId>{3EE665C6-78F1-4EB5-A60F-6E34BF9C3DC5}</a:tableStyleId>
              </a:tblPr>
              <a:tblGrid>
                <a:gridCol w="110825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229" name="Google Shape;229;p44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30" name="Google Shape;230;p44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231" name="Google Shape;231;p44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44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3" name="Google Shape;233;p44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234" name="Google Shape;234;p44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grpSp>
        <p:nvGrpSpPr>
          <p:cNvPr id="235" name="Google Shape;235;p44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36" name="Google Shape;236;p44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237" name="Google Shape;237;p44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44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9" name="Google Shape;239;p44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240" name="Google Shape;240;p44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241" name="Google Shape;241;p44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42" name="Google Shape;242;p44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sp>
        <p:nvSpPr>
          <p:cNvPr id="243" name="Google Shape;243;p44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name="adj1" fmla="val 25034"/>
              <a:gd name="adj2" fmla="val 10296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4" name="Google Shape;244;p44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48163" y="2842804"/>
            <a:ext cx="4227862" cy="183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350" y="3096750"/>
            <a:ext cx="1608500" cy="5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</a:t>
            </a:r>
            <a:r>
              <a:rPr lang="en"/>
              <a:t>S</a:t>
            </a: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igmoid</a:t>
            </a:r>
            <a:endParaRPr/>
          </a:p>
        </p:txBody>
      </p:sp>
      <p:graphicFrame>
        <p:nvGraphicFramePr>
          <p:cNvPr id="251" name="Google Shape;251;p45"/>
          <p:cNvGraphicFramePr/>
          <p:nvPr/>
        </p:nvGraphicFramePr>
        <p:xfrm>
          <a:off x="614560" y="2764541"/>
          <a:ext cx="2216500" cy="1861500"/>
        </p:xfrm>
        <a:graphic>
          <a:graphicData uri="http://schemas.openxmlformats.org/drawingml/2006/table">
            <a:tbl>
              <a:tblPr firstRow="1" firstCol="1">
                <a:noFill/>
                <a:tableStyleId>{3EE665C6-78F1-4EB5-A60F-6E34BF9C3DC5}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252" name="Google Shape;252;p45"/>
          <p:cNvGraphicFramePr/>
          <p:nvPr/>
        </p:nvGraphicFramePr>
        <p:xfrm>
          <a:off x="2853456" y="2764541"/>
          <a:ext cx="1108250" cy="1861500"/>
        </p:xfrm>
        <a:graphic>
          <a:graphicData uri="http://schemas.openxmlformats.org/drawingml/2006/table">
            <a:tbl>
              <a:tblPr firstRow="1">
                <a:noFill/>
                <a:tableStyleId>{3EE665C6-78F1-4EB5-A60F-6E34BF9C3DC5}</a:tableStyleId>
              </a:tblPr>
              <a:tblGrid>
                <a:gridCol w="110825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253" name="Google Shape;253;p45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54" name="Google Shape;254;p45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255" name="Google Shape;255;p45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45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7" name="Google Shape;257;p45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258" name="Google Shape;258;p45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grpSp>
        <p:nvGrpSpPr>
          <p:cNvPr id="259" name="Google Shape;259;p45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60" name="Google Shape;260;p45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261" name="Google Shape;261;p45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45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3" name="Google Shape;263;p45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264" name="Google Shape;264;p45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265" name="Google Shape;265;p45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66" name="Google Shape;266;p45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sp>
        <p:nvSpPr>
          <p:cNvPr id="267" name="Google Shape;267;p45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name="adj1" fmla="val 25034"/>
              <a:gd name="adj2" fmla="val 10296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8" name="Google Shape;268;p45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48163" y="2842804"/>
            <a:ext cx="4227862" cy="183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350" y="3096750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4250" y="998032"/>
            <a:ext cx="1608500" cy="338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>
            <a:spLocks noGrp="1"/>
          </p:cNvSpPr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sigmoid</a:t>
            </a:r>
            <a:endParaRPr/>
          </a:p>
        </p:txBody>
      </p:sp>
      <p:graphicFrame>
        <p:nvGraphicFramePr>
          <p:cNvPr id="276" name="Google Shape;276;p46"/>
          <p:cNvGraphicFramePr/>
          <p:nvPr/>
        </p:nvGraphicFramePr>
        <p:xfrm>
          <a:off x="977127" y="3845661"/>
          <a:ext cx="1535850" cy="1104900"/>
        </p:xfrm>
        <a:graphic>
          <a:graphicData uri="http://schemas.openxmlformats.org/drawingml/2006/table">
            <a:tbl>
              <a:tblPr firstRow="1" firstCol="1">
                <a:noFill/>
                <a:tableStyleId>{3EE665C6-78F1-4EB5-A60F-6E34BF9C3DC5}</a:tableStyleId>
              </a:tblPr>
              <a:tblGrid>
                <a:gridCol w="767925"/>
                <a:gridCol w="767925"/>
              </a:tblGrid>
              <a:tr h="21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21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1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1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1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Google Shape;277;p46"/>
          <p:cNvGraphicFramePr/>
          <p:nvPr/>
        </p:nvGraphicFramePr>
        <p:xfrm>
          <a:off x="2577195" y="3848043"/>
          <a:ext cx="768900" cy="1104900"/>
        </p:xfrm>
        <a:graphic>
          <a:graphicData uri="http://schemas.openxmlformats.org/drawingml/2006/table">
            <a:tbl>
              <a:tblPr firstRow="1">
                <a:noFill/>
                <a:tableStyleId>{3EE665C6-78F1-4EB5-A60F-6E34BF9C3DC5}</a:tableStyleId>
              </a:tblPr>
              <a:tblGrid>
                <a:gridCol w="768900"/>
              </a:tblGrid>
              <a:tr h="21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21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1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1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1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278" name="Google Shape;278;p46"/>
          <p:cNvGrpSpPr/>
          <p:nvPr/>
        </p:nvGrpSpPr>
        <p:grpSpPr>
          <a:xfrm>
            <a:off x="1053381" y="1169472"/>
            <a:ext cx="2216439" cy="476213"/>
            <a:chOff x="0" y="0"/>
            <a:chExt cx="5910503" cy="1269900"/>
          </a:xfrm>
        </p:grpSpPr>
        <p:sp>
          <p:nvSpPr>
            <p:cNvPr id="279" name="Google Shape;279;p46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280" name="Google Shape;280;p46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46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2" name="Google Shape;282;p46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283" name="Google Shape;283;p46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grpSp>
        <p:nvGrpSpPr>
          <p:cNvPr id="284" name="Google Shape;284;p46"/>
          <p:cNvGrpSpPr/>
          <p:nvPr/>
        </p:nvGrpSpPr>
        <p:grpSpPr>
          <a:xfrm>
            <a:off x="4686973" y="1169472"/>
            <a:ext cx="3290883" cy="476213"/>
            <a:chOff x="0" y="0"/>
            <a:chExt cx="8775688" cy="1269900"/>
          </a:xfrm>
        </p:grpSpPr>
        <p:sp>
          <p:nvSpPr>
            <p:cNvPr id="285" name="Google Shape;285;p46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286" name="Google Shape;286;p46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46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8" name="Google Shape;288;p46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289" name="Google Shape;289;p46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290" name="Google Shape;290;p46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91" name="Google Shape;291;p46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sp>
        <p:nvSpPr>
          <p:cNvPr id="292" name="Google Shape;292;p46"/>
          <p:cNvSpPr/>
          <p:nvPr/>
        </p:nvSpPr>
        <p:spPr>
          <a:xfrm>
            <a:off x="3475612" y="2161017"/>
            <a:ext cx="1018200" cy="247500"/>
          </a:xfrm>
          <a:prstGeom prst="rightArrow">
            <a:avLst>
              <a:gd name="adj1" fmla="val 25034"/>
              <a:gd name="adj2" fmla="val 10296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3" name="Google Shape;293;p46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2675" y="2161017"/>
            <a:ext cx="1542714" cy="247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6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59175" y="2466674"/>
            <a:ext cx="1943266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6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72194" y="3921787"/>
            <a:ext cx="2513665" cy="109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63175" y="18540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09175" y="4126395"/>
            <a:ext cx="1018200" cy="3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>
            <a:spLocks noGrp="1"/>
          </p:cNvSpPr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Cross Entropy Loss</a:t>
            </a:r>
            <a:endParaRPr/>
          </a:p>
        </p:txBody>
      </p:sp>
      <p:graphicFrame>
        <p:nvGraphicFramePr>
          <p:cNvPr id="303" name="Google Shape;303;p47"/>
          <p:cNvGraphicFramePr/>
          <p:nvPr/>
        </p:nvGraphicFramePr>
        <p:xfrm>
          <a:off x="977127" y="3845661"/>
          <a:ext cx="1535850" cy="1104900"/>
        </p:xfrm>
        <a:graphic>
          <a:graphicData uri="http://schemas.openxmlformats.org/drawingml/2006/table">
            <a:tbl>
              <a:tblPr firstRow="1" firstCol="1">
                <a:noFill/>
                <a:tableStyleId>{3EE665C6-78F1-4EB5-A60F-6E34BF9C3DC5}</a:tableStyleId>
              </a:tblPr>
              <a:tblGrid>
                <a:gridCol w="767925"/>
                <a:gridCol w="767925"/>
              </a:tblGrid>
              <a:tr h="21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21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1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1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1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304" name="Google Shape;304;p47"/>
          <p:cNvGraphicFramePr/>
          <p:nvPr/>
        </p:nvGraphicFramePr>
        <p:xfrm>
          <a:off x="2577195" y="3848043"/>
          <a:ext cx="768900" cy="1104900"/>
        </p:xfrm>
        <a:graphic>
          <a:graphicData uri="http://schemas.openxmlformats.org/drawingml/2006/table">
            <a:tbl>
              <a:tblPr firstRow="1">
                <a:noFill/>
                <a:tableStyleId>{3EE665C6-78F1-4EB5-A60F-6E34BF9C3DC5}</a:tableStyleId>
              </a:tblPr>
              <a:tblGrid>
                <a:gridCol w="768900"/>
              </a:tblGrid>
              <a:tr h="21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21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1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1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1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305" name="Google Shape;305;p47"/>
          <p:cNvGrpSpPr/>
          <p:nvPr/>
        </p:nvGrpSpPr>
        <p:grpSpPr>
          <a:xfrm>
            <a:off x="1053381" y="1169472"/>
            <a:ext cx="2216439" cy="476213"/>
            <a:chOff x="0" y="0"/>
            <a:chExt cx="5910503" cy="1269900"/>
          </a:xfrm>
        </p:grpSpPr>
        <p:sp>
          <p:nvSpPr>
            <p:cNvPr id="306" name="Google Shape;306;p47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307" name="Google Shape;307;p47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47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9" name="Google Shape;309;p47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310" name="Google Shape;310;p47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sp>
        <p:nvSpPr>
          <p:cNvPr id="311" name="Google Shape;311;p47"/>
          <p:cNvSpPr/>
          <p:nvPr/>
        </p:nvSpPr>
        <p:spPr>
          <a:xfrm>
            <a:off x="3475612" y="2161017"/>
            <a:ext cx="1018200" cy="247500"/>
          </a:xfrm>
          <a:prstGeom prst="rightArrow">
            <a:avLst>
              <a:gd name="adj1" fmla="val 25034"/>
              <a:gd name="adj2" fmla="val 10296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2" name="Google Shape;312;p47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2675" y="2161017"/>
            <a:ext cx="1542714" cy="247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7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59175" y="2466674"/>
            <a:ext cx="1943266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7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92248" y="3026699"/>
            <a:ext cx="1885556" cy="535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Google Shape;315;p47"/>
          <p:cNvGrpSpPr/>
          <p:nvPr/>
        </p:nvGrpSpPr>
        <p:grpSpPr>
          <a:xfrm>
            <a:off x="4686973" y="1169472"/>
            <a:ext cx="3290883" cy="476213"/>
            <a:chOff x="0" y="0"/>
            <a:chExt cx="8775688" cy="1269900"/>
          </a:xfrm>
        </p:grpSpPr>
        <p:sp>
          <p:nvSpPr>
            <p:cNvPr id="316" name="Google Shape;316;p47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317" name="Google Shape;317;p47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47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9" name="Google Shape;319;p47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320" name="Google Shape;320;p47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321" name="Google Shape;321;p47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22" name="Google Shape;322;p47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pic>
        <p:nvPicPr>
          <p:cNvPr id="323" name="Google Shape;323;p47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760450" y="3026700"/>
            <a:ext cx="4189580" cy="6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63175" y="18540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7" descr="Imag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72194" y="3921787"/>
            <a:ext cx="2513665" cy="109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09175" y="4126395"/>
            <a:ext cx="1018200" cy="3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1713</Words>
  <Application>Microsoft Office PowerPoint</Application>
  <PresentationFormat>如螢幕大小 (16:9)</PresentationFormat>
  <Paragraphs>390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Arial</vt:lpstr>
      <vt:lpstr>新細明體</vt:lpstr>
      <vt:lpstr>Helvetica Neue</vt:lpstr>
      <vt:lpstr>Gill Sans</vt:lpstr>
      <vt:lpstr>Helvetica Neue Medium</vt:lpstr>
      <vt:lpstr>Helvetica Neue Light</vt:lpstr>
      <vt:lpstr>Consolas</vt:lpstr>
      <vt:lpstr>Merriweather Sans</vt:lpstr>
      <vt:lpstr>Simple Light</vt:lpstr>
      <vt:lpstr>White</vt:lpstr>
      <vt:lpstr>ML/DL for Everyone with  </vt:lpstr>
      <vt:lpstr>Linear model</vt:lpstr>
      <vt:lpstr>Binary prediction (0 or 1) is very useful!</vt:lpstr>
      <vt:lpstr>Linear to binary (pass/fail, 0/1)</vt:lpstr>
      <vt:lpstr>Logistic regression:  pass/fail (0 or 1)</vt:lpstr>
      <vt:lpstr>Meet Sigmoid</vt:lpstr>
      <vt:lpstr>Meet Sigmoid</vt:lpstr>
      <vt:lpstr>Meet sigmoid</vt:lpstr>
      <vt:lpstr>Meet Cross Entropy Loss</vt:lpstr>
      <vt:lpstr>(Binary) Cross Entropy Loss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Exercise 6-1: Try other activation functions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joshhu</cp:lastModifiedBy>
  <cp:revision>3</cp:revision>
  <dcterms:modified xsi:type="dcterms:W3CDTF">2018-09-22T12:23:05Z</dcterms:modified>
</cp:coreProperties>
</file>