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  <p:sldMasterId id="2147483701" r:id="rId3"/>
  </p:sldMasterIdLst>
  <p:notesMasterIdLst>
    <p:notesMasterId r:id="rId35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5143500" type="screen16x9"/>
  <p:notesSz cx="6858000" cy="9144000"/>
  <p:embeddedFontLst>
    <p:embeddedFont>
      <p:font typeface="Helvetica Neue" charset="0"/>
      <p:regular r:id="rId36"/>
      <p:bold r:id="rId37"/>
      <p:italic r:id="rId38"/>
      <p:boldItalic r:id="rId39"/>
    </p:embeddedFont>
    <p:embeddedFont>
      <p:font typeface="Gill Sans" charset="0"/>
      <p:regular r:id="rId40"/>
      <p:bold r:id="rId41"/>
    </p:embeddedFont>
    <p:embeddedFont>
      <p:font typeface="Consolas" pitchFamily="49" charset="0"/>
      <p:regular r:id="rId42"/>
      <p:bold r:id="rId43"/>
      <p:italic r:id="rId44"/>
      <p:boldItalic r:id="rId45"/>
    </p:embeddedFont>
    <p:embeddedFont>
      <p:font typeface="Merriweather Sans" charset="0"/>
      <p:italic r:id="rId46"/>
      <p:boldItalic r:id="rId47"/>
    </p:embeddedFont>
    <p:embeddedFont>
      <p:font typeface="Calibri" pitchFamily="34" charset="0"/>
      <p:regular r:id="rId48"/>
      <p:bold r:id="rId49"/>
      <p:italic r:id="rId50"/>
      <p:boldItalic r:id="rId51"/>
    </p:embeddedFont>
    <p:embeddedFont>
      <p:font typeface="Helvetica Neue Light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16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162b3799_3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g29162b3799_3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162b3799_5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162b3799_5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162b3799_5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162b3799_5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9162b3799_5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29162b3799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9162b3799_5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  <a:endParaRPr/>
          </a:p>
        </p:txBody>
      </p:sp>
      <p:sp>
        <p:nvSpPr>
          <p:cNvPr id="480" name="Google Shape;480;g29162b3799_5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9162b3799_5_2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  <a:endParaRPr/>
          </a:p>
        </p:txBody>
      </p:sp>
      <p:sp>
        <p:nvSpPr>
          <p:cNvPr id="498" name="Google Shape;498;g29162b3799_5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9162b3799_5_4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  <a:endParaRPr/>
          </a:p>
        </p:txBody>
      </p:sp>
      <p:sp>
        <p:nvSpPr>
          <p:cNvPr id="516" name="Google Shape;516;g29162b3799_5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9162b3799_5_2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29162b3799_5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7bdd75c69_0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27bdd75c6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7bdd75c69_0_2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27bdd75c6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7bdd75c69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27bdd75c6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7bdd75c69_0_2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27bdd75c6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7bdd75c69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7bdd75c69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7bdd75c6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g27bdd75c69_0_3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7bdd75c6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g27bdd75c69_0_3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7bdd75c69_0_3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27bdd75c6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7bdd75c69_0_3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27bdd75c69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7bdd75c69_0_3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27bdd75c69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9162b3799_5_2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29162b3799_5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7bdd75c69_0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27bdd75c6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dd75c69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dd75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7bdd75c69_0_3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27bdd75c6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5b31008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5b31008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162b3799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9162b3799_5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dd75c6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27bdd75c69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bdd75c6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g27bdd75c69_0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dd75c6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dd75c69_0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162b3799_5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29162b3799_5_3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6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48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4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0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0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50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5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1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5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2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52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52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5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3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53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5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5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l4a.github.io/ml4a/looking_inside_neural_nets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hyperlink" Target="https://ml4a.github.io/ml4a/looking_inside_neural_net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hyperlink" Target="https://ml4a.github.io/ml4a/looking_inside_neural_ne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l4a.github.io/ml4a/looking_inside_neural_nets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jpe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otto-group-product-classification-challenge/dat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5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217" name="Google Shape;217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5"/>
          <p:cNvSpPr txBox="1"/>
          <p:nvPr/>
        </p:nvSpPr>
        <p:spPr>
          <a:xfrm>
            <a:off x="1906350" y="1415400"/>
            <a:ext cx="53313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</a:t>
            </a:r>
            <a:endParaRPr sz="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>
            <a:spLocks noGrp="1"/>
          </p:cNvSpPr>
          <p:nvPr>
            <p:ph type="title"/>
          </p:nvPr>
        </p:nvSpPr>
        <p:spPr>
          <a:xfrm>
            <a:off x="431625" y="573725"/>
            <a:ext cx="41310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Meet 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/>
          </a:p>
        </p:txBody>
      </p:sp>
      <p:cxnSp>
        <p:nvCxnSpPr>
          <p:cNvPr id="413" name="Google Shape;413;p66"/>
          <p:cNvCxnSpPr/>
          <p:nvPr/>
        </p:nvCxnSpPr>
        <p:spPr>
          <a:xfrm>
            <a:off x="5670341" y="224193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414" name="Google Shape;414;p6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087" y="2582560"/>
            <a:ext cx="422261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6"/>
          <p:cNvSpPr txBox="1"/>
          <p:nvPr/>
        </p:nvSpPr>
        <p:spPr>
          <a:xfrm>
            <a:off x="6135977" y="2119725"/>
            <a:ext cx="8373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(y=0)</a:t>
            </a:r>
            <a:endParaRPr sz="500"/>
          </a:p>
        </p:txBody>
      </p:sp>
      <p:cxnSp>
        <p:nvCxnSpPr>
          <p:cNvPr id="416" name="Google Shape;416;p66"/>
          <p:cNvCxnSpPr/>
          <p:nvPr/>
        </p:nvCxnSpPr>
        <p:spPr>
          <a:xfrm>
            <a:off x="5689391" y="2918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17" name="Google Shape;417;p66"/>
          <p:cNvSpPr txBox="1"/>
          <p:nvPr/>
        </p:nvSpPr>
        <p:spPr>
          <a:xfrm>
            <a:off x="6231226" y="2796000"/>
            <a:ext cx="6879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y=1)</a:t>
            </a:r>
            <a:endParaRPr sz="500"/>
          </a:p>
        </p:txBody>
      </p:sp>
      <p:cxnSp>
        <p:nvCxnSpPr>
          <p:cNvPr id="418" name="Google Shape;418;p66"/>
          <p:cNvCxnSpPr/>
          <p:nvPr/>
        </p:nvCxnSpPr>
        <p:spPr>
          <a:xfrm>
            <a:off x="5698916" y="3513518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19" name="Google Shape;419;p66"/>
          <p:cNvSpPr txBox="1"/>
          <p:nvPr/>
        </p:nvSpPr>
        <p:spPr>
          <a:xfrm>
            <a:off x="6240752" y="3391300"/>
            <a:ext cx="6879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(y=</a:t>
            </a: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500"/>
          </a:p>
        </p:txBody>
      </p:sp>
      <p:sp>
        <p:nvSpPr>
          <p:cNvPr id="420" name="Google Shape;420;p66"/>
          <p:cNvSpPr/>
          <p:nvPr/>
        </p:nvSpPr>
        <p:spPr>
          <a:xfrm>
            <a:off x="4257800" y="2086375"/>
            <a:ext cx="1424400" cy="16446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</a:t>
            </a:r>
            <a:endParaRPr sz="1500"/>
          </a:p>
        </p:txBody>
      </p:sp>
      <p:sp>
        <p:nvSpPr>
          <p:cNvPr id="421" name="Google Shape;421;p66"/>
          <p:cNvSpPr txBox="1"/>
          <p:nvPr/>
        </p:nvSpPr>
        <p:spPr>
          <a:xfrm>
            <a:off x="1543998" y="2607562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cxnSp>
        <p:nvCxnSpPr>
          <p:cNvPr id="422" name="Google Shape;422;p66"/>
          <p:cNvCxnSpPr/>
          <p:nvPr/>
        </p:nvCxnSpPr>
        <p:spPr>
          <a:xfrm rot="10800000" flipH="1">
            <a:off x="3146275" y="2241925"/>
            <a:ext cx="1092600" cy="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3" name="Google Shape;423;p66"/>
          <p:cNvCxnSpPr/>
          <p:nvPr/>
        </p:nvCxnSpPr>
        <p:spPr>
          <a:xfrm>
            <a:off x="3185425" y="2915275"/>
            <a:ext cx="1078800" cy="12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4" name="Google Shape;424;p66"/>
          <p:cNvCxnSpPr/>
          <p:nvPr/>
        </p:nvCxnSpPr>
        <p:spPr>
          <a:xfrm>
            <a:off x="3211525" y="3511525"/>
            <a:ext cx="1055400" cy="2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5" name="Google Shape;425;p66"/>
          <p:cNvSpPr/>
          <p:nvPr/>
        </p:nvSpPr>
        <p:spPr>
          <a:xfrm>
            <a:off x="2040400" y="2010172"/>
            <a:ext cx="1152600" cy="164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26" name="Google Shape;426;p6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684" y="2691614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6"/>
          <p:cNvSpPr txBox="1"/>
          <p:nvPr/>
        </p:nvSpPr>
        <p:spPr>
          <a:xfrm>
            <a:off x="3074325" y="4105375"/>
            <a:ext cx="1488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(Logits)</a:t>
            </a:r>
            <a:endParaRPr/>
          </a:p>
        </p:txBody>
      </p:sp>
      <p:sp>
        <p:nvSpPr>
          <p:cNvPr id="428" name="Google Shape;428;p66"/>
          <p:cNvSpPr txBox="1"/>
          <p:nvPr/>
        </p:nvSpPr>
        <p:spPr>
          <a:xfrm>
            <a:off x="5792075" y="4126725"/>
            <a:ext cx="1884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Probabilities</a:t>
            </a:r>
            <a:endParaRPr/>
          </a:p>
        </p:txBody>
      </p:sp>
      <p:sp>
        <p:nvSpPr>
          <p:cNvPr id="429" name="Google Shape;429;p66"/>
          <p:cNvSpPr txBox="1"/>
          <p:nvPr/>
        </p:nvSpPr>
        <p:spPr>
          <a:xfrm>
            <a:off x="3344200" y="21527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66"/>
          <p:cNvSpPr txBox="1"/>
          <p:nvPr/>
        </p:nvSpPr>
        <p:spPr>
          <a:xfrm>
            <a:off x="3344200" y="28385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3344200" y="34481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66"/>
          <p:cNvSpPr txBox="1"/>
          <p:nvPr/>
        </p:nvSpPr>
        <p:spPr>
          <a:xfrm>
            <a:off x="5630200" y="21527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0.7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66"/>
          <p:cNvSpPr txBox="1"/>
          <p:nvPr/>
        </p:nvSpPr>
        <p:spPr>
          <a:xfrm>
            <a:off x="5630200" y="28385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0.2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66"/>
          <p:cNvSpPr txBox="1"/>
          <p:nvPr/>
        </p:nvSpPr>
        <p:spPr>
          <a:xfrm>
            <a:off x="5630200" y="34481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5" name="Google Shape;43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928" y="637650"/>
            <a:ext cx="4149885" cy="9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0875" y="1588775"/>
            <a:ext cx="443400" cy="5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0745"/>
            <a:ext cx="9143999" cy="502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875" y="2986575"/>
            <a:ext cx="339750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750" y="1065775"/>
            <a:ext cx="443400" cy="5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400" y="2785600"/>
            <a:ext cx="339750" cy="7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050" y="869725"/>
            <a:ext cx="339750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750" y="942975"/>
            <a:ext cx="443400" cy="35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3426" y="836201"/>
            <a:ext cx="1758740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5005" y="696350"/>
            <a:ext cx="518895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1350" y="2861800"/>
            <a:ext cx="339750" cy="60669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7"/>
          <p:cNvSpPr/>
          <p:nvPr/>
        </p:nvSpPr>
        <p:spPr>
          <a:xfrm>
            <a:off x="3536625" y="48572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sp>
        <p:nvSpPr>
          <p:cNvPr id="451" name="Google Shape;451;p67"/>
          <p:cNvSpPr/>
          <p:nvPr/>
        </p:nvSpPr>
        <p:spPr>
          <a:xfrm>
            <a:off x="5862175" y="0"/>
            <a:ext cx="3384000" cy="48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67"/>
          <p:cNvSpPr/>
          <p:nvPr/>
        </p:nvSpPr>
        <p:spPr>
          <a:xfrm>
            <a:off x="5701275" y="2682425"/>
            <a:ext cx="3384000" cy="183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68"/>
          <p:cNvGrpSpPr/>
          <p:nvPr/>
        </p:nvGrpSpPr>
        <p:grpSpPr>
          <a:xfrm>
            <a:off x="76200" y="120745"/>
            <a:ext cx="9143999" cy="5022756"/>
            <a:chOff x="76200" y="120745"/>
            <a:chExt cx="9143999" cy="5022756"/>
          </a:xfrm>
        </p:grpSpPr>
        <p:pic>
          <p:nvPicPr>
            <p:cNvPr id="458" name="Google Shape;458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120745"/>
              <a:ext cx="9143999" cy="5022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9875" y="298657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84750" y="1065775"/>
              <a:ext cx="443400" cy="51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6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1400" y="2785600"/>
              <a:ext cx="339750" cy="72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3050" y="86972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6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95750" y="942975"/>
              <a:ext cx="443400" cy="35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6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3426" y="836201"/>
              <a:ext cx="175874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6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95005" y="696350"/>
              <a:ext cx="518895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6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51350" y="2861800"/>
              <a:ext cx="339750" cy="6066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Google Shape;467;p68"/>
          <p:cNvSpPr/>
          <p:nvPr/>
        </p:nvSpPr>
        <p:spPr>
          <a:xfrm>
            <a:off x="3536625" y="48572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  <a:endParaRPr/>
          </a:p>
        </p:txBody>
      </p:sp>
      <p:pic>
        <p:nvPicPr>
          <p:cNvPr id="473" name="Google Shape;4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00" y="1224100"/>
            <a:ext cx="3967050" cy="24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9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pic>
        <p:nvPicPr>
          <p:cNvPr id="475" name="Google Shape;47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650" y="2197785"/>
            <a:ext cx="196775" cy="35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5150" y="1491215"/>
            <a:ext cx="441600" cy="70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2650" y="2276500"/>
            <a:ext cx="4160250" cy="59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sp>
        <p:nvSpPr>
          <p:cNvPr id="483" name="Google Shape;483;p70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  <a:endParaRPr/>
          </a:p>
        </p:txBody>
      </p:sp>
      <p:sp>
        <p:nvSpPr>
          <p:cNvPr id="484" name="Google Shape;484;p70"/>
          <p:cNvSpPr txBox="1"/>
          <p:nvPr/>
        </p:nvSpPr>
        <p:spPr>
          <a:xfrm>
            <a:off x="3918675" y="1569225"/>
            <a:ext cx="4944900" cy="27651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example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0: 1 0 0 0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1: 0 1 0 0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2: 0 0 1 0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np.array([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Y_pred1 = np.array([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Y_pred2 = np.array([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0.6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"loss1 = 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np.sum(-Y * np.log(Y_pred1)))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"loss2 = 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np.sum(-Y * np.log(Y_pred2)))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85" name="Google Shape;485;p70"/>
          <p:cNvGrpSpPr/>
          <p:nvPr/>
        </p:nvGrpSpPr>
        <p:grpSpPr>
          <a:xfrm>
            <a:off x="381001" y="1540005"/>
            <a:ext cx="3226917" cy="2109055"/>
            <a:chOff x="76200" y="120745"/>
            <a:chExt cx="9143999" cy="5022756"/>
          </a:xfrm>
        </p:grpSpPr>
        <p:pic>
          <p:nvPicPr>
            <p:cNvPr id="486" name="Google Shape;486;p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120745"/>
              <a:ext cx="9143999" cy="5022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9875" y="298657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84750" y="1065775"/>
              <a:ext cx="443400" cy="51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7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1400" y="2785600"/>
              <a:ext cx="339750" cy="72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3050" y="86972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7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95750" y="942975"/>
              <a:ext cx="443400" cy="35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7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3426" y="836201"/>
              <a:ext cx="175874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7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95005" y="696350"/>
              <a:ext cx="518895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7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51350" y="2861800"/>
              <a:ext cx="339750" cy="6066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5" name="Google Shape;495;p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000" y="4001725"/>
            <a:ext cx="2806250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1"/>
          <p:cNvSpPr txBox="1">
            <a:spLocks noGrp="1"/>
          </p:cNvSpPr>
          <p:nvPr>
            <p:ph type="title"/>
          </p:nvPr>
        </p:nvSpPr>
        <p:spPr>
          <a:xfrm>
            <a:off x="-8188" y="-1845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C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ross entropy in PyTorch</a:t>
            </a:r>
            <a:endParaRPr/>
          </a:p>
        </p:txBody>
      </p:sp>
      <p:sp>
        <p:nvSpPr>
          <p:cNvPr id="501" name="Google Shape;501;p71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sp>
        <p:nvSpPr>
          <p:cNvPr id="502" name="Google Shape;502;p71"/>
          <p:cNvSpPr txBox="1"/>
          <p:nvPr/>
        </p:nvSpPr>
        <p:spPr>
          <a:xfrm>
            <a:off x="3607925" y="1010325"/>
            <a:ext cx="5426100" cy="36291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+ CrossEntropy (logSoftmax + NLLLoss)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nn.CrossEntropyLoss()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target is of size nBatch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each element in target has to have 0 &lt;= value &lt; nClasses (0-2)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is class, not one-hot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Variable(torch.LongTensor([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is of size nBatch x nClasses = 1 x 4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Y_pred are logits (not softmax)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Y_pred1 = Variable(torch.Tensor([[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Y_pred2 = Variable(torch.Tensor([[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loss(Y_pred1, Y)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loss(Y_pred2, Y)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"PyTorch Loss1 = 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l1.data,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2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PyTorch Loss2="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l2.data)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03" name="Google Shape;503;p71"/>
          <p:cNvGrpSpPr/>
          <p:nvPr/>
        </p:nvGrpSpPr>
        <p:grpSpPr>
          <a:xfrm>
            <a:off x="381001" y="1540005"/>
            <a:ext cx="3226917" cy="2109055"/>
            <a:chOff x="76200" y="120745"/>
            <a:chExt cx="9143999" cy="5022756"/>
          </a:xfrm>
        </p:grpSpPr>
        <p:pic>
          <p:nvPicPr>
            <p:cNvPr id="504" name="Google Shape;504;p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120745"/>
              <a:ext cx="9143999" cy="5022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9875" y="298657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84750" y="1065775"/>
              <a:ext cx="443400" cy="51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7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1400" y="2785600"/>
              <a:ext cx="339750" cy="72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3050" y="86972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7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95750" y="942975"/>
              <a:ext cx="443400" cy="35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Google Shape;510;p7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3426" y="836201"/>
              <a:ext cx="175874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7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95005" y="696350"/>
              <a:ext cx="518895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7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51350" y="2861800"/>
              <a:ext cx="339750" cy="6066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3" name="Google Shape;513;p7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000" y="4001725"/>
            <a:ext cx="2806250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>
            <a:spLocks noGrp="1"/>
          </p:cNvSpPr>
          <p:nvPr>
            <p:ph type="title"/>
          </p:nvPr>
        </p:nvSpPr>
        <p:spPr>
          <a:xfrm>
            <a:off x="-8188" y="-1845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C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ross entropy in PyTorch</a:t>
            </a:r>
            <a:endParaRPr/>
          </a:p>
        </p:txBody>
      </p:sp>
      <p:sp>
        <p:nvSpPr>
          <p:cNvPr id="519" name="Google Shape;519;p72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sp>
        <p:nvSpPr>
          <p:cNvPr id="520" name="Google Shape;520;p72"/>
          <p:cNvSpPr txBox="1"/>
          <p:nvPr/>
        </p:nvSpPr>
        <p:spPr>
          <a:xfrm>
            <a:off x="3607925" y="866725"/>
            <a:ext cx="5426100" cy="3914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+ CrossEntropy (logSoftmax + NLLLoss)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nn.CrossEntropyLoss()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target is of size nBatch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element in target has to have 0 &lt;= value &lt; nClasses (0-2)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is class, not one-hot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Variable(torch.LongTensor([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is of size nBatch x nClasses = 2 x 4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Y_pred are logits (not softmax)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Y_pred1 = Variable(torch.Tensor([[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Y_pred2 = Variable(torch.Tensor([[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0.8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[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loss(Y_pred1, Y)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loss(Y_pred2, Y)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"Batch Loss1 = 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l1.data, </a:t>
            </a:r>
            <a:r>
              <a:rPr lang="en" sz="12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2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 Loss2="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l2.data)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21" name="Google Shape;521;p72"/>
          <p:cNvGrpSpPr/>
          <p:nvPr/>
        </p:nvGrpSpPr>
        <p:grpSpPr>
          <a:xfrm>
            <a:off x="381001" y="1540005"/>
            <a:ext cx="3226917" cy="2109055"/>
            <a:chOff x="76200" y="120745"/>
            <a:chExt cx="9143999" cy="5022756"/>
          </a:xfrm>
        </p:grpSpPr>
        <p:pic>
          <p:nvPicPr>
            <p:cNvPr id="522" name="Google Shape;522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120745"/>
              <a:ext cx="9143999" cy="5022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9875" y="298657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84750" y="1065775"/>
              <a:ext cx="443400" cy="51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7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1400" y="2785600"/>
              <a:ext cx="339750" cy="72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3050" y="86972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7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95750" y="942975"/>
              <a:ext cx="443400" cy="35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7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3426" y="836201"/>
              <a:ext cx="175874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7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95005" y="696350"/>
              <a:ext cx="518895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7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51350" y="2861800"/>
              <a:ext cx="339750" cy="6066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1" name="Google Shape;531;p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000" y="4001725"/>
            <a:ext cx="2806250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74"/>
          <p:cNvCxnSpPr/>
          <p:nvPr/>
        </p:nvCxnSpPr>
        <p:spPr>
          <a:xfrm>
            <a:off x="6682953" y="191306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543" name="Google Shape;543;p74"/>
          <p:cNvSpPr/>
          <p:nvPr/>
        </p:nvSpPr>
        <p:spPr>
          <a:xfrm>
            <a:off x="4786574" y="1762273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544" name="Google Shape;544;p7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8049" y="2106051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74"/>
          <p:cNvSpPr txBox="1"/>
          <p:nvPr/>
        </p:nvSpPr>
        <p:spPr>
          <a:xfrm>
            <a:off x="72057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546" name="Google Shape;546;p74"/>
          <p:cNvCxnSpPr/>
          <p:nvPr/>
        </p:nvCxnSpPr>
        <p:spPr>
          <a:xfrm>
            <a:off x="6682953" y="2136897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547" name="Google Shape;547;p74"/>
          <p:cNvSpPr txBox="1"/>
          <p:nvPr/>
        </p:nvSpPr>
        <p:spPr>
          <a:xfrm>
            <a:off x="72247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548" name="Google Shape;548;p74"/>
          <p:cNvCxnSpPr/>
          <p:nvPr/>
        </p:nvCxnSpPr>
        <p:spPr>
          <a:xfrm>
            <a:off x="6692478" y="280841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549" name="Google Shape;549;p74"/>
          <p:cNvSpPr txBox="1"/>
          <p:nvPr/>
        </p:nvSpPr>
        <p:spPr>
          <a:xfrm>
            <a:off x="72314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550" name="Google Shape;550;p74"/>
          <p:cNvSpPr txBox="1"/>
          <p:nvPr/>
        </p:nvSpPr>
        <p:spPr>
          <a:xfrm>
            <a:off x="68184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551" name="Google Shape;551;p74"/>
          <p:cNvSpPr/>
          <p:nvPr/>
        </p:nvSpPr>
        <p:spPr>
          <a:xfrm>
            <a:off x="5949804" y="1762273"/>
            <a:ext cx="9546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lang="en" sz="1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</a:t>
            </a:r>
            <a:endParaRPr sz="500"/>
          </a:p>
        </p:txBody>
      </p:sp>
      <p:sp>
        <p:nvSpPr>
          <p:cNvPr id="552" name="Google Shape;552;p74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NLLLoss</a:t>
            </a:r>
            <a:endParaRPr sz="500"/>
          </a:p>
        </p:txBody>
      </p:sp>
      <p:cxnSp>
        <p:nvCxnSpPr>
          <p:cNvPr id="553" name="Google Shape;553;p74"/>
          <p:cNvCxnSpPr/>
          <p:nvPr/>
        </p:nvCxnSpPr>
        <p:spPr>
          <a:xfrm>
            <a:off x="1250756" y="2379785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554" name="Google Shape;554;p74"/>
          <p:cNvSpPr/>
          <p:nvPr/>
        </p:nvSpPr>
        <p:spPr>
          <a:xfrm>
            <a:off x="1546836" y="1800374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555" name="Google Shape;555;p74"/>
          <p:cNvSpPr/>
          <p:nvPr/>
        </p:nvSpPr>
        <p:spPr>
          <a:xfrm>
            <a:off x="2702360" y="1800374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556" name="Google Shape;556;p74"/>
          <p:cNvCxnSpPr/>
          <p:nvPr/>
        </p:nvCxnSpPr>
        <p:spPr>
          <a:xfrm>
            <a:off x="3585276" y="2384547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557" name="Google Shape;557;p7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7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4"/>
          <p:cNvSpPr txBox="1"/>
          <p:nvPr/>
        </p:nvSpPr>
        <p:spPr>
          <a:xfrm>
            <a:off x="4313573" y="2131053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559" name="Google Shape;559;p74"/>
          <p:cNvSpPr/>
          <p:nvPr/>
        </p:nvSpPr>
        <p:spPr>
          <a:xfrm>
            <a:off x="5793602" y="3457062"/>
            <a:ext cx="1266900" cy="80010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NLLLoss</a:t>
            </a:r>
            <a:endParaRPr sz="500"/>
          </a:p>
        </p:txBody>
      </p:sp>
      <p:sp>
        <p:nvSpPr>
          <p:cNvPr id="560" name="Google Shape;560;p74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(log)Softmax + NLLLoss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input</a:t>
            </a:r>
            <a:endParaRPr/>
          </a:p>
        </p:txBody>
      </p:sp>
      <p:sp>
        <p:nvSpPr>
          <p:cNvPr id="566" name="Google Shape;566;p75"/>
          <p:cNvSpPr txBox="1"/>
          <p:nvPr/>
        </p:nvSpPr>
        <p:spPr>
          <a:xfrm>
            <a:off x="5018013" y="4854602"/>
            <a:ext cx="4003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https://www.youtube.com/watch?v=aircAruvnKk&amp;t=1s</a:t>
            </a:r>
            <a:endParaRPr sz="500"/>
          </a:p>
        </p:txBody>
      </p:sp>
      <p:pic>
        <p:nvPicPr>
          <p:cNvPr id="567" name="Google Shape;567;p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1578769"/>
            <a:ext cx="2862732" cy="284773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4342300" y="2814761"/>
            <a:ext cx="24786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28x28 pixels = 784 </a:t>
            </a:r>
            <a:endParaRPr sz="500"/>
          </a:p>
        </p:txBody>
      </p:sp>
      <p:pic>
        <p:nvPicPr>
          <p:cNvPr id="569" name="Google Shape;569;p7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175" y="1020216"/>
            <a:ext cx="928421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pic>
        <p:nvPicPr>
          <p:cNvPr id="575" name="Google Shape;575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581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769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956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144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2021" y="1493044"/>
            <a:ext cx="127203" cy="2805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6"/>
          <p:cNvSpPr/>
          <p:nvPr/>
        </p:nvSpPr>
        <p:spPr>
          <a:xfrm>
            <a:off x="1331795" y="1457325"/>
            <a:ext cx="55143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81" name="Google Shape;581;p76"/>
          <p:cNvGrpSpPr/>
          <p:nvPr/>
        </p:nvGrpSpPr>
        <p:grpSpPr>
          <a:xfrm>
            <a:off x="3549463" y="4385869"/>
            <a:ext cx="1122413" cy="489843"/>
            <a:chOff x="-1" y="-1"/>
            <a:chExt cx="2993100" cy="1306247"/>
          </a:xfrm>
        </p:grpSpPr>
        <p:pic>
          <p:nvPicPr>
            <p:cNvPr id="582" name="Google Shape;582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215936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76"/>
            <p:cNvSpPr txBox="1"/>
            <p:nvPr/>
          </p:nvSpPr>
          <p:spPr>
            <a:xfrm>
              <a:off x="-1" y="679846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</p:grpSp>
      <p:grpSp>
        <p:nvGrpSpPr>
          <p:cNvPr id="584" name="Google Shape;584;p76"/>
          <p:cNvGrpSpPr/>
          <p:nvPr/>
        </p:nvGrpSpPr>
        <p:grpSpPr>
          <a:xfrm>
            <a:off x="6185756" y="4339434"/>
            <a:ext cx="1012388" cy="582711"/>
            <a:chOff x="0" y="-1"/>
            <a:chExt cx="2699700" cy="1553897"/>
          </a:xfrm>
        </p:grpSpPr>
        <p:pic>
          <p:nvPicPr>
            <p:cNvPr id="585" name="Google Shape;585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069225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76"/>
            <p:cNvSpPr txBox="1"/>
            <p:nvPr/>
          </p:nvSpPr>
          <p:spPr>
            <a:xfrm>
              <a:off x="0" y="432196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</p:grpSp>
      <p:pic>
        <p:nvPicPr>
          <p:cNvPr id="587" name="Google Shape;587;p76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1707" y="1457325"/>
            <a:ext cx="5564410" cy="298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6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7213" y="2006578"/>
            <a:ext cx="1551546" cy="154342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6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431625" y="2308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MNIST: 10 labels</a:t>
            </a:r>
            <a:endParaRPr/>
          </a:p>
        </p:txBody>
      </p:sp>
      <p:pic>
        <p:nvPicPr>
          <p:cNvPr id="242" name="Google Shape;242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545" y="1695905"/>
            <a:ext cx="3854899" cy="29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595" name="Google Shape;595;p77"/>
          <p:cNvGrpSpPr/>
          <p:nvPr/>
        </p:nvGrpSpPr>
        <p:grpSpPr>
          <a:xfrm>
            <a:off x="280988" y="1604963"/>
            <a:ext cx="7862004" cy="2362238"/>
            <a:chOff x="0" y="0"/>
            <a:chExt cx="20965344" cy="6299302"/>
          </a:xfrm>
        </p:grpSpPr>
        <p:pic>
          <p:nvPicPr>
            <p:cNvPr id="596" name="Google Shape;596;p7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502709" cy="629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04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588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573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57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77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688300" y="31750"/>
              <a:ext cx="277044" cy="61095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2" name="Google Shape;602;p77"/>
          <p:cNvSpPr/>
          <p:nvPr/>
        </p:nvSpPr>
        <p:spPr>
          <a:xfrm>
            <a:off x="2262775" y="1581200"/>
            <a:ext cx="55002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3" name="Google Shape;603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8813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79011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7"/>
          <p:cNvSpPr txBox="1"/>
          <p:nvPr/>
        </p:nvSpPr>
        <p:spPr>
          <a:xfrm>
            <a:off x="1425389" y="4446798"/>
            <a:ext cx="11223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layer 784</a:t>
            </a:r>
            <a:endParaRPr sz="500"/>
          </a:p>
        </p:txBody>
      </p:sp>
      <p:sp>
        <p:nvSpPr>
          <p:cNvPr id="606" name="Google Shape;606;p77"/>
          <p:cNvSpPr txBox="1"/>
          <p:nvPr/>
        </p:nvSpPr>
        <p:spPr>
          <a:xfrm>
            <a:off x="7500206" y="4353929"/>
            <a:ext cx="1012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layer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(labels)</a:t>
            </a:r>
            <a:endParaRPr sz="500"/>
          </a:p>
        </p:txBody>
      </p:sp>
      <p:pic>
        <p:nvPicPr>
          <p:cNvPr id="607" name="Google Shape;607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4747245" y="3620379"/>
            <a:ext cx="211871" cy="1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7"/>
          <p:cNvSpPr txBox="1"/>
          <p:nvPr/>
        </p:nvSpPr>
        <p:spPr>
          <a:xfrm>
            <a:off x="4326171" y="4446798"/>
            <a:ext cx="1051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layers</a:t>
            </a:r>
            <a:endParaRPr sz="500"/>
          </a:p>
        </p:txBody>
      </p:sp>
      <p:sp>
        <p:nvSpPr>
          <p:cNvPr id="609" name="Google Shape;609;p77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615" name="Google Shape;615;p78"/>
          <p:cNvGrpSpPr/>
          <p:nvPr/>
        </p:nvGrpSpPr>
        <p:grpSpPr>
          <a:xfrm>
            <a:off x="280988" y="1604963"/>
            <a:ext cx="8231606" cy="3169604"/>
            <a:chOff x="0" y="0"/>
            <a:chExt cx="21950948" cy="8452278"/>
          </a:xfrm>
        </p:grpSpPr>
        <p:grpSp>
          <p:nvGrpSpPr>
            <p:cNvPr id="616" name="Google Shape;616;p78"/>
            <p:cNvGrpSpPr/>
            <p:nvPr/>
          </p:nvGrpSpPr>
          <p:grpSpPr>
            <a:xfrm>
              <a:off x="0" y="0"/>
              <a:ext cx="20965344" cy="6299302"/>
              <a:chOff x="0" y="0"/>
              <a:chExt cx="20965344" cy="6299302"/>
            </a:xfrm>
          </p:grpSpPr>
          <p:pic>
            <p:nvPicPr>
              <p:cNvPr id="617" name="Google Shape;617;p78" descr="Imag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0502709" cy="62993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Google Shape;618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604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Google Shape;619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588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573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" name="Google Shape;621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557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" name="Google Shape;622;p78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0688300" y="31750"/>
                <a:ext cx="277044" cy="61095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3" name="Google Shape;62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20320474" y="6146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78"/>
            <p:cNvSpPr txBox="1"/>
            <p:nvPr/>
          </p:nvSpPr>
          <p:spPr>
            <a:xfrm>
              <a:off x="3051737" y="7578228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  <p:sp>
          <p:nvSpPr>
            <p:cNvPr id="625" name="Google Shape;625;p78"/>
            <p:cNvSpPr txBox="1"/>
            <p:nvPr/>
          </p:nvSpPr>
          <p:spPr>
            <a:xfrm>
              <a:off x="19251248" y="7330578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  <p:pic>
          <p:nvPicPr>
            <p:cNvPr id="626" name="Google Shape;626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43946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79760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78"/>
            <p:cNvSpPr txBox="1"/>
            <p:nvPr/>
          </p:nvSpPr>
          <p:spPr>
            <a:xfrm>
              <a:off x="68426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1: 520 </a:t>
              </a:r>
              <a:endParaRPr sz="500"/>
            </a:p>
          </p:txBody>
        </p:sp>
        <p:pic>
          <p:nvPicPr>
            <p:cNvPr id="629" name="Google Shape;629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09732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78"/>
            <p:cNvSpPr txBox="1"/>
            <p:nvPr/>
          </p:nvSpPr>
          <p:spPr>
            <a:xfrm>
              <a:off x="98398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2: 320 </a:t>
              </a:r>
              <a:endParaRPr sz="500"/>
            </a:p>
          </p:txBody>
        </p:sp>
        <p:pic>
          <p:nvPicPr>
            <p:cNvPr id="631" name="Google Shape;631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39704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78"/>
            <p:cNvSpPr txBox="1"/>
            <p:nvPr/>
          </p:nvSpPr>
          <p:spPr>
            <a:xfrm>
              <a:off x="12887837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240 </a:t>
              </a:r>
              <a:endParaRPr sz="500"/>
            </a:p>
          </p:txBody>
        </p:sp>
        <p:pic>
          <p:nvPicPr>
            <p:cNvPr id="633" name="Google Shape;63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6815274" y="62476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78"/>
            <p:cNvSpPr txBox="1"/>
            <p:nvPr/>
          </p:nvSpPr>
          <p:spPr>
            <a:xfrm>
              <a:off x="15681838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</a:t>
              </a:r>
              <a:r>
                <a:rPr lang="en" sz="1200" b="1"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120 </a:t>
              </a:r>
              <a:endParaRPr sz="500"/>
            </a:p>
          </p:txBody>
        </p:sp>
      </p:grpSp>
      <p:sp>
        <p:nvSpPr>
          <p:cNvPr id="635" name="Google Shape;635;p78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641" name="Google Shape;641;p79"/>
          <p:cNvGrpSpPr/>
          <p:nvPr/>
        </p:nvGrpSpPr>
        <p:grpSpPr>
          <a:xfrm>
            <a:off x="1648284" y="1388831"/>
            <a:ext cx="5311127" cy="1595795"/>
            <a:chOff x="0" y="0"/>
            <a:chExt cx="14163006" cy="4255454"/>
          </a:xfrm>
        </p:grpSpPr>
        <p:pic>
          <p:nvPicPr>
            <p:cNvPr id="642" name="Google Shape;642;p7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3850476" cy="425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1254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2870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486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6102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7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975850" y="21448"/>
              <a:ext cx="187156" cy="4127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8" name="Google Shape;648;p79"/>
          <p:cNvSpPr txBox="1"/>
          <p:nvPr/>
        </p:nvSpPr>
        <p:spPr>
          <a:xfrm>
            <a:off x="-462546" y="3092648"/>
            <a:ext cx="74505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7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79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https://ml4a.github.io/ml4a/looking_inside_neural_nets</a:t>
            </a:r>
            <a:endParaRPr sz="500"/>
          </a:p>
        </p:txBody>
      </p:sp>
      <p:pic>
        <p:nvPicPr>
          <p:cNvPr id="650" name="Google Shape;650;p7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0"/>
          <p:cNvSpPr txBox="1">
            <a:spLocks noGrp="1"/>
          </p:cNvSpPr>
          <p:nvPr>
            <p:ph type="title"/>
          </p:nvPr>
        </p:nvSpPr>
        <p:spPr>
          <a:xfrm>
            <a:off x="4034049" y="32364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&amp; NLL loss</a:t>
            </a:r>
            <a:endParaRPr/>
          </a:p>
        </p:txBody>
      </p:sp>
      <p:pic>
        <p:nvPicPr>
          <p:cNvPr id="656" name="Google Shape;656;p8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0"/>
          <p:cNvSpPr txBox="1"/>
          <p:nvPr/>
        </p:nvSpPr>
        <p:spPr>
          <a:xfrm>
            <a:off x="56173" y="1125736"/>
            <a:ext cx="4903200" cy="3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# Flatten the data (n, 1, 28, 28)-&gt; (n, 784)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# No need activation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58" name="Google Shape;658;p80"/>
          <p:cNvGrpSpPr/>
          <p:nvPr/>
        </p:nvGrpSpPr>
        <p:grpSpPr>
          <a:xfrm>
            <a:off x="3830432" y="2043884"/>
            <a:ext cx="5186911" cy="2054241"/>
            <a:chOff x="0" y="0"/>
            <a:chExt cx="13831762" cy="5326007"/>
          </a:xfrm>
        </p:grpSpPr>
        <p:grpSp>
          <p:nvGrpSpPr>
            <p:cNvPr id="659" name="Google Shape;659;p80"/>
            <p:cNvGrpSpPr/>
            <p:nvPr/>
          </p:nvGrpSpPr>
          <p:grpSpPr>
            <a:xfrm>
              <a:off x="0" y="0"/>
              <a:ext cx="13210863" cy="3969371"/>
              <a:chOff x="0" y="0"/>
              <a:chExt cx="13210863" cy="3969371"/>
            </a:xfrm>
          </p:grpSpPr>
          <p:pic>
            <p:nvPicPr>
              <p:cNvPr id="660" name="Google Shape;660;p80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0"/>
                <a:ext cx="12919346" cy="39693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" name="Google Shape;661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421784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" name="Google Shape;662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302403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3" name="Google Shape;663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9183022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4" name="Google Shape;664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1063640" y="3065008"/>
                <a:ext cx="348134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5" name="Google Shape;665;p80" descr="Image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3036289" y="20006"/>
                <a:ext cx="174574" cy="38498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6" name="Google Shape;666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2804512" y="3872808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" name="Google Shape;667;p80"/>
            <p:cNvSpPr txBox="1"/>
            <p:nvPr/>
          </p:nvSpPr>
          <p:spPr>
            <a:xfrm>
              <a:off x="1922987" y="4775258"/>
              <a:ext cx="18861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  <p:sp>
          <p:nvSpPr>
            <p:cNvPr id="668" name="Google Shape;668;p80"/>
            <p:cNvSpPr txBox="1"/>
            <p:nvPr/>
          </p:nvSpPr>
          <p:spPr>
            <a:xfrm>
              <a:off x="12130762" y="4619207"/>
              <a:ext cx="17010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  <p:pic>
          <p:nvPicPr>
            <p:cNvPr id="669" name="Google Shape;669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2769209" y="3952834"/>
              <a:ext cx="356017" cy="1304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5025952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80"/>
            <p:cNvSpPr txBox="1"/>
            <p:nvPr/>
          </p:nvSpPr>
          <p:spPr>
            <a:xfrm>
              <a:off x="4311741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1: 520 </a:t>
              </a:r>
              <a:endParaRPr sz="500"/>
            </a:p>
          </p:txBody>
        </p:sp>
        <p:pic>
          <p:nvPicPr>
            <p:cNvPr id="672" name="Google Shape;672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6914574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Google Shape;673;p80"/>
            <p:cNvSpPr txBox="1"/>
            <p:nvPr/>
          </p:nvSpPr>
          <p:spPr>
            <a:xfrm>
              <a:off x="6200363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2: 320 </a:t>
              </a:r>
              <a:endParaRPr sz="500"/>
            </a:p>
          </p:txBody>
        </p:sp>
        <p:pic>
          <p:nvPicPr>
            <p:cNvPr id="674" name="Google Shape;674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8803195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5" name="Google Shape;675;p80"/>
            <p:cNvSpPr txBox="1"/>
            <p:nvPr/>
          </p:nvSpPr>
          <p:spPr>
            <a:xfrm>
              <a:off x="8120995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240 </a:t>
              </a:r>
              <a:endParaRPr sz="500"/>
            </a:p>
          </p:txBody>
        </p:sp>
        <p:pic>
          <p:nvPicPr>
            <p:cNvPr id="676" name="Google Shape;676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0595785" y="3936829"/>
              <a:ext cx="356016" cy="130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80"/>
            <p:cNvSpPr txBox="1"/>
            <p:nvPr/>
          </p:nvSpPr>
          <p:spPr>
            <a:xfrm>
              <a:off x="9881575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120 </a:t>
              </a:r>
              <a:endParaRPr sz="5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4034049" y="32364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&amp; NLL loss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3821250" y="1583075"/>
            <a:ext cx="5056800" cy="16842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 b="1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optimizer.zero_grad()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output = model(data)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 = </a:t>
            </a: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loss.backward()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84" name="Google Shape;684;p8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/>
          <p:nvPr/>
        </p:nvSpPr>
        <p:spPr>
          <a:xfrm>
            <a:off x="56173" y="1125736"/>
            <a:ext cx="4903200" cy="3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# Flatten the data (n, 1, 28, 28)-&gt; (n, 784)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# No need activation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2917650" y="4403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Softmax</a:t>
            </a:r>
            <a:endParaRPr/>
          </a:p>
        </p:txBody>
      </p:sp>
      <p:sp>
        <p:nvSpPr>
          <p:cNvPr id="691" name="Google Shape;691;p82"/>
          <p:cNvSpPr txBox="1"/>
          <p:nvPr/>
        </p:nvSpPr>
        <p:spPr>
          <a:xfrm>
            <a:off x="143975" y="76200"/>
            <a:ext cx="4605000" cy="49929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settings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endParaRPr sz="7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__init__(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Flatten the data (n, 1, 28, 28)-&gt; (n, 784)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Net()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momentum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2" name="Google Shape;692;p8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399" y="1953080"/>
            <a:ext cx="2524091" cy="195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8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7204" y="105072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83"/>
          <p:cNvSpPr txBox="1">
            <a:spLocks noGrp="1"/>
          </p:cNvSpPr>
          <p:nvPr>
            <p:ph type="title"/>
          </p:nvPr>
        </p:nvSpPr>
        <p:spPr>
          <a:xfrm>
            <a:off x="5232708" y="158651"/>
            <a:ext cx="4155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Accuracy?</a:t>
            </a:r>
            <a:endParaRPr/>
          </a:p>
        </p:txBody>
      </p:sp>
      <p:pic>
        <p:nvPicPr>
          <p:cNvPr id="699" name="Google Shape;699;p8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4399" y="1953080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83"/>
          <p:cNvSpPr txBox="1"/>
          <p:nvPr/>
        </p:nvSpPr>
        <p:spPr>
          <a:xfrm>
            <a:off x="143975" y="76200"/>
            <a:ext cx="4605000" cy="49929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settings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endParaRPr sz="7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__init__(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Flatten the data (n, 1, 28, 28)-&gt; (n, 784)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Net()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momentum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8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3" y="166688"/>
            <a:ext cx="2519498" cy="16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84"/>
          <p:cNvSpPr txBox="1"/>
          <p:nvPr/>
        </p:nvSpPr>
        <p:spPr>
          <a:xfrm>
            <a:off x="3153118" y="256580"/>
            <a:ext cx="5706000" cy="1487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84"/>
          <p:cNvSpPr txBox="1"/>
          <p:nvPr/>
        </p:nvSpPr>
        <p:spPr>
          <a:xfrm>
            <a:off x="3153119" y="2078236"/>
            <a:ext cx="1296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84"/>
          <p:cNvSpPr txBox="1"/>
          <p:nvPr/>
        </p:nvSpPr>
        <p:spPr>
          <a:xfrm>
            <a:off x="3153119" y="2637829"/>
            <a:ext cx="5706000" cy="2325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b="1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torch.max(output.data</a:t>
            </a: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, 1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11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test_loss, correct,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8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3" y="166688"/>
            <a:ext cx="2519498" cy="16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85"/>
          <p:cNvSpPr txBox="1"/>
          <p:nvPr/>
        </p:nvSpPr>
        <p:spPr>
          <a:xfrm>
            <a:off x="3153118" y="256580"/>
            <a:ext cx="5706000" cy="1487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85"/>
          <p:cNvSpPr txBox="1"/>
          <p:nvPr/>
        </p:nvSpPr>
        <p:spPr>
          <a:xfrm>
            <a:off x="3153119" y="2078236"/>
            <a:ext cx="1296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85"/>
          <p:cNvSpPr txBox="1"/>
          <p:nvPr/>
        </p:nvSpPr>
        <p:spPr>
          <a:xfrm>
            <a:off x="4146575" y="2485525"/>
            <a:ext cx="4865100" cy="2477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torch.max(output.data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8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test_loss, correct,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85"/>
          <p:cNvSpPr txBox="1"/>
          <p:nvPr/>
        </p:nvSpPr>
        <p:spPr>
          <a:xfrm>
            <a:off x="43825" y="3182025"/>
            <a:ext cx="3916500" cy="14871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 = Variable(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torch.Tensor([[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torch.max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returns both the max values and indices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Y_pred_val, Y_pred_idx = 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   torch.max(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Y_pred_scores.data,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Y_pred_idx =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torch.max(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Y_pred_scores.data,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)[1]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6"/>
          <p:cNvSpPr txBox="1"/>
          <p:nvPr/>
        </p:nvSpPr>
        <p:spPr>
          <a:xfrm>
            <a:off x="95910" y="75604"/>
            <a:ext cx="5292900" cy="4992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output.data.max(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keepdim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format(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test_loss, correct,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train(epoch)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3" name="Google Shape;723;p8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9204" y="105072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86"/>
          <p:cNvSpPr txBox="1">
            <a:spLocks noGrp="1"/>
          </p:cNvSpPr>
          <p:nvPr>
            <p:ph type="title"/>
          </p:nvPr>
        </p:nvSpPr>
        <p:spPr>
          <a:xfrm>
            <a:off x="5813733" y="158651"/>
            <a:ext cx="4155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Accuracy?</a:t>
            </a:r>
            <a:endParaRPr/>
          </a:p>
        </p:txBody>
      </p:sp>
      <p:sp>
        <p:nvSpPr>
          <p:cNvPr id="725" name="Google Shape;725;p86"/>
          <p:cNvSpPr txBox="1"/>
          <p:nvPr/>
        </p:nvSpPr>
        <p:spPr>
          <a:xfrm>
            <a:off x="5477450" y="1355250"/>
            <a:ext cx="3575400" cy="3708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[0/60000 (0%)]	Loss: 2.313209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[640/60000 (1%)]	Loss: 2.303560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[1280/60000 (2%)]	Loss: 2.296464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[1920/60000 (3%)]	Loss: 2.297758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[2560/60000 (4%)]	Loss: 2.308579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[3200/60000 (5%)]	Loss: 2.300100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[3840/60000 (6%)]	Loss: 2.300800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[4480/60000 (7%)]	Loss: 2.301295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[5120/60000 (9%)]	Loss: 2.295039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[51200/60000 (85%)]	Loss: 0.069267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[51840/60000 (86%)]	Loss: 0.044378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[52480/60000 (87%)]	Loss: 0.163481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[53120/60000 (88%)]	Loss: 0.243676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[53760/60000 (90%)]	Loss: 0.045024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[54400/60000 (91%)]	Loss: 0.064958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[55040/60000 (92%)]	Loss: 0.071447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[55680/60000 (93%)]	Loss: 0.043712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[56320/60000 (94%)]	Loss: 0.099484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[56960/60000 (95%)]	Loss: 0.159727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[57600/60000 (96%)]	Loss: 0.109291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[58240/60000 (97%)]	Loss: 0.116370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[58880/60000 (98%)]	Loss: 0.127303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[59520/60000 (99%)]	Loss: 0.030254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Test set: Average loss: -12.1596, Accuracy: 9697/10000 (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97</a:t>
            </a: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%)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 labels: 10 outputs</a:t>
            </a:r>
            <a:endParaRPr/>
          </a:p>
        </p:txBody>
      </p:sp>
      <p:cxnSp>
        <p:nvCxnSpPr>
          <p:cNvPr id="248" name="Google Shape;248;p59"/>
          <p:cNvCxnSpPr/>
          <p:nvPr/>
        </p:nvCxnSpPr>
        <p:spPr>
          <a:xfrm>
            <a:off x="1914369" y="2342782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49" name="Google Shape;249;p59"/>
          <p:cNvSpPr/>
          <p:nvPr/>
        </p:nvSpPr>
        <p:spPr>
          <a:xfrm>
            <a:off x="2174070" y="2012231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250" name="Google Shape;250;p59"/>
          <p:cNvSpPr/>
          <p:nvPr/>
        </p:nvSpPr>
        <p:spPr>
          <a:xfrm>
            <a:off x="3180877" y="2012231"/>
            <a:ext cx="7266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251" name="Google Shape;251;p59"/>
          <p:cNvCxnSpPr/>
          <p:nvPr/>
        </p:nvCxnSpPr>
        <p:spPr>
          <a:xfrm>
            <a:off x="3994545" y="2342782"/>
            <a:ext cx="481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52" name="Google Shape;252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668" y="2254974"/>
            <a:ext cx="203917" cy="1756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9"/>
          <p:cNvSpPr/>
          <p:nvPr/>
        </p:nvSpPr>
        <p:spPr>
          <a:xfrm>
            <a:off x="4998945" y="2012231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254" name="Google Shape;254;p59"/>
          <p:cNvCxnSpPr/>
          <p:nvPr/>
        </p:nvCxnSpPr>
        <p:spPr>
          <a:xfrm>
            <a:off x="6784205" y="2342783"/>
            <a:ext cx="481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5" name="Google Shape;255;p59"/>
          <p:cNvSpPr txBox="1"/>
          <p:nvPr/>
        </p:nvSpPr>
        <p:spPr>
          <a:xfrm>
            <a:off x="4623420" y="2187235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pic>
        <p:nvPicPr>
          <p:cNvPr id="256" name="Google Shape;256;p5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0020" y="2186619"/>
            <a:ext cx="240915" cy="3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9"/>
          <p:cNvSpPr/>
          <p:nvPr/>
        </p:nvSpPr>
        <p:spPr>
          <a:xfrm>
            <a:off x="5975927" y="2012344"/>
            <a:ext cx="7266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87"/>
          <p:cNvCxnSpPr/>
          <p:nvPr/>
        </p:nvCxnSpPr>
        <p:spPr>
          <a:xfrm>
            <a:off x="6682953" y="191306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1" name="Google Shape;731;p87"/>
          <p:cNvSpPr/>
          <p:nvPr/>
        </p:nvSpPr>
        <p:spPr>
          <a:xfrm>
            <a:off x="5530349" y="1767711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732" name="Google Shape;732;p8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850" y="2117099"/>
            <a:ext cx="357425" cy="460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3" name="Google Shape;733;p87"/>
          <p:cNvCxnSpPr/>
          <p:nvPr/>
        </p:nvCxnSpPr>
        <p:spPr>
          <a:xfrm>
            <a:off x="6682953" y="2136897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34" name="Google Shape;734;p87"/>
          <p:cNvCxnSpPr/>
          <p:nvPr/>
        </p:nvCxnSpPr>
        <p:spPr>
          <a:xfrm>
            <a:off x="6692478" y="280841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5" name="Google Shape;735;p87"/>
          <p:cNvSpPr txBox="1"/>
          <p:nvPr/>
        </p:nvSpPr>
        <p:spPr>
          <a:xfrm>
            <a:off x="68184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736" name="Google Shape;736;p87"/>
          <p:cNvSpPr txBox="1">
            <a:spLocks noGrp="1"/>
          </p:cNvSpPr>
          <p:nvPr>
            <p:ph type="title"/>
          </p:nvPr>
        </p:nvSpPr>
        <p:spPr>
          <a:xfrm>
            <a:off x="-206550" y="267556"/>
            <a:ext cx="82809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Multiple label prediction?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i="1"/>
              <a:t>Just use CrossEntropyLoss</a:t>
            </a:r>
            <a:r>
              <a:rPr lang="en"/>
              <a:t>!</a:t>
            </a:r>
            <a:endParaRPr/>
          </a:p>
        </p:txBody>
      </p:sp>
      <p:sp>
        <p:nvSpPr>
          <p:cNvPr id="737" name="Google Shape;737;p87"/>
          <p:cNvSpPr txBox="1"/>
          <p:nvPr/>
        </p:nvSpPr>
        <p:spPr>
          <a:xfrm>
            <a:off x="5324670" y="4292050"/>
            <a:ext cx="1915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" sz="1500" b="1">
                <a:latin typeface="Helvetica Neue"/>
                <a:ea typeface="Helvetica Neue"/>
                <a:cs typeface="Helvetica Neue"/>
                <a:sym typeface="Helvetica Neue"/>
              </a:rPr>
              <a:t>CrossEntropyLoss</a:t>
            </a:r>
            <a:endParaRPr sz="500"/>
          </a:p>
        </p:txBody>
      </p:sp>
      <p:cxnSp>
        <p:nvCxnSpPr>
          <p:cNvPr id="738" name="Google Shape;738;p87"/>
          <p:cNvCxnSpPr/>
          <p:nvPr/>
        </p:nvCxnSpPr>
        <p:spPr>
          <a:xfrm>
            <a:off x="1250756" y="2379785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9" name="Google Shape;739;p87"/>
          <p:cNvSpPr/>
          <p:nvPr/>
        </p:nvSpPr>
        <p:spPr>
          <a:xfrm>
            <a:off x="1546836" y="1800374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740" name="Google Shape;740;p87"/>
          <p:cNvSpPr/>
          <p:nvPr/>
        </p:nvSpPr>
        <p:spPr>
          <a:xfrm>
            <a:off x="2702360" y="1800374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741" name="Google Shape;741;p87"/>
          <p:cNvCxnSpPr/>
          <p:nvPr/>
        </p:nvCxnSpPr>
        <p:spPr>
          <a:xfrm>
            <a:off x="3585276" y="2384547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742" name="Google Shape;742;p8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7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87"/>
          <p:cNvSpPr txBox="1"/>
          <p:nvPr/>
        </p:nvSpPr>
        <p:spPr>
          <a:xfrm>
            <a:off x="4313573" y="2131053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744" name="Google Shape;744;p87"/>
          <p:cNvSpPr/>
          <p:nvPr/>
        </p:nvSpPr>
        <p:spPr>
          <a:xfrm>
            <a:off x="5367724" y="3380850"/>
            <a:ext cx="1692900" cy="80010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CrossEntropyLoss</a:t>
            </a:r>
            <a:endParaRPr sz="500"/>
          </a:p>
        </p:txBody>
      </p:sp>
      <p:pic>
        <p:nvPicPr>
          <p:cNvPr id="745" name="Google Shape;745;p8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9-2</a:t>
            </a:r>
            <a:endParaRPr/>
          </a:p>
        </p:txBody>
      </p:sp>
      <p:sp>
        <p:nvSpPr>
          <p:cNvPr id="751" name="Google Shape;751;p88"/>
          <p:cNvSpPr txBox="1">
            <a:spLocks noGrp="1"/>
          </p:cNvSpPr>
          <p:nvPr>
            <p:ph type="body" idx="1"/>
          </p:nvPr>
        </p:nvSpPr>
        <p:spPr>
          <a:xfrm>
            <a:off x="495450" y="1595074"/>
            <a:ext cx="8081400" cy="2810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for Otto Group Product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https://www.kaggle.com/c/otto-group-product-classification-challenge/data</a:t>
            </a:r>
            <a:r>
              <a:rPr lang="en" sz="1800"/>
              <a:t>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train.csv.zip (1.59 MB)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DataLoader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10 labels: 10 outputs</a:t>
            </a:r>
            <a:endParaRPr/>
          </a:p>
        </p:txBody>
      </p:sp>
      <p:sp>
        <p:nvSpPr>
          <p:cNvPr id="263" name="Google Shape;263;p60"/>
          <p:cNvSpPr/>
          <p:nvPr/>
        </p:nvSpPr>
        <p:spPr>
          <a:xfrm>
            <a:off x="5010012" y="1494657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264" name="Google Shape;264;p60"/>
          <p:cNvCxnSpPr/>
          <p:nvPr/>
        </p:nvCxnSpPr>
        <p:spPr>
          <a:xfrm>
            <a:off x="68873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65" name="Google Shape;265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487" y="1838435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0"/>
          <p:cNvSpPr txBox="1"/>
          <p:nvPr/>
        </p:nvSpPr>
        <p:spPr>
          <a:xfrm>
            <a:off x="7429171" y="1527996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267" name="Google Shape;267;p60"/>
          <p:cNvCxnSpPr/>
          <p:nvPr/>
        </p:nvCxnSpPr>
        <p:spPr>
          <a:xfrm>
            <a:off x="69063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8" name="Google Shape;268;p60"/>
          <p:cNvSpPr txBox="1"/>
          <p:nvPr/>
        </p:nvSpPr>
        <p:spPr>
          <a:xfrm>
            <a:off x="7448221" y="1747071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269" name="Google Shape;269;p60"/>
          <p:cNvCxnSpPr/>
          <p:nvPr/>
        </p:nvCxnSpPr>
        <p:spPr>
          <a:xfrm>
            <a:off x="69159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70" name="Google Shape;270;p60"/>
          <p:cNvSpPr txBox="1"/>
          <p:nvPr/>
        </p:nvSpPr>
        <p:spPr>
          <a:xfrm>
            <a:off x="7457746" y="2418583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P(y=9)</a:t>
            </a:r>
            <a:endParaRPr sz="500"/>
          </a:p>
        </p:txBody>
      </p:sp>
      <p:sp>
        <p:nvSpPr>
          <p:cNvPr id="271" name="Google Shape;271;p60"/>
          <p:cNvSpPr txBox="1"/>
          <p:nvPr/>
        </p:nvSpPr>
        <p:spPr>
          <a:xfrm>
            <a:off x="70419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272" name="Google Shape;272;p60"/>
          <p:cNvSpPr/>
          <p:nvPr/>
        </p:nvSpPr>
        <p:spPr>
          <a:xfrm>
            <a:off x="6173242" y="1494657"/>
            <a:ext cx="9546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500"/>
          </a:p>
        </p:txBody>
      </p:sp>
      <p:cxnSp>
        <p:nvCxnSpPr>
          <p:cNvPr id="273" name="Google Shape;273;p60"/>
          <p:cNvCxnSpPr/>
          <p:nvPr/>
        </p:nvCxnSpPr>
        <p:spPr>
          <a:xfrm>
            <a:off x="1450781" y="2112168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74" name="Google Shape;274;p60"/>
          <p:cNvSpPr/>
          <p:nvPr/>
        </p:nvSpPr>
        <p:spPr>
          <a:xfrm>
            <a:off x="1746861" y="1532758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275" name="Google Shape;275;p60"/>
          <p:cNvSpPr/>
          <p:nvPr/>
        </p:nvSpPr>
        <p:spPr>
          <a:xfrm>
            <a:off x="2902385" y="1532757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276" name="Google Shape;276;p60"/>
          <p:cNvCxnSpPr/>
          <p:nvPr/>
        </p:nvCxnSpPr>
        <p:spPr>
          <a:xfrm>
            <a:off x="3785301" y="2116931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77" name="Google Shape;277;p6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759" y="1958252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0"/>
          <p:cNvSpPr txBox="1"/>
          <p:nvPr/>
        </p:nvSpPr>
        <p:spPr>
          <a:xfrm>
            <a:off x="4513598" y="186343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 outputs</a:t>
            </a:r>
            <a:endParaRPr/>
          </a:p>
        </p:txBody>
      </p:sp>
      <p:sp>
        <p:nvSpPr>
          <p:cNvPr id="284" name="Google Shape;284;p61"/>
          <p:cNvSpPr/>
          <p:nvPr/>
        </p:nvSpPr>
        <p:spPr>
          <a:xfrm>
            <a:off x="5010012" y="1494657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285" name="Google Shape;285;p61"/>
          <p:cNvCxnSpPr/>
          <p:nvPr/>
        </p:nvCxnSpPr>
        <p:spPr>
          <a:xfrm>
            <a:off x="68873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86" name="Google Shape;286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487" y="1838435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1"/>
          <p:cNvSpPr txBox="1"/>
          <p:nvPr/>
        </p:nvSpPr>
        <p:spPr>
          <a:xfrm>
            <a:off x="7429171" y="1527996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288" name="Google Shape;288;p61"/>
          <p:cNvCxnSpPr/>
          <p:nvPr/>
        </p:nvCxnSpPr>
        <p:spPr>
          <a:xfrm>
            <a:off x="69063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89" name="Google Shape;289;p61"/>
          <p:cNvSpPr txBox="1"/>
          <p:nvPr/>
        </p:nvSpPr>
        <p:spPr>
          <a:xfrm>
            <a:off x="7448221" y="1747071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290" name="Google Shape;290;p61"/>
          <p:cNvCxnSpPr/>
          <p:nvPr/>
        </p:nvCxnSpPr>
        <p:spPr>
          <a:xfrm>
            <a:off x="69159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1" name="Google Shape;291;p61"/>
          <p:cNvSpPr txBox="1"/>
          <p:nvPr/>
        </p:nvSpPr>
        <p:spPr>
          <a:xfrm>
            <a:off x="7457746" y="2418583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P(y=9)</a:t>
            </a:r>
            <a:endParaRPr sz="500"/>
          </a:p>
        </p:txBody>
      </p:sp>
      <p:sp>
        <p:nvSpPr>
          <p:cNvPr id="292" name="Google Shape;292;p61"/>
          <p:cNvSpPr txBox="1"/>
          <p:nvPr/>
        </p:nvSpPr>
        <p:spPr>
          <a:xfrm>
            <a:off x="70419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pic>
        <p:nvPicPr>
          <p:cNvPr id="293" name="Google Shape;293;p6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3000" y="3239727"/>
            <a:ext cx="2426631" cy="119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0291" y="4240601"/>
            <a:ext cx="676948" cy="31029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61"/>
          <p:cNvSpPr/>
          <p:nvPr/>
        </p:nvSpPr>
        <p:spPr>
          <a:xfrm>
            <a:off x="2898252" y="4407097"/>
            <a:ext cx="226013" cy="150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6" name="Google Shape;296;p6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16913" y="4448080"/>
            <a:ext cx="101025" cy="6868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1"/>
          <p:cNvSpPr/>
          <p:nvPr/>
        </p:nvSpPr>
        <p:spPr>
          <a:xfrm>
            <a:off x="6173242" y="1494657"/>
            <a:ext cx="9546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500"/>
          </a:p>
        </p:txBody>
      </p:sp>
      <p:cxnSp>
        <p:nvCxnSpPr>
          <p:cNvPr id="298" name="Google Shape;298;p61"/>
          <p:cNvCxnSpPr/>
          <p:nvPr/>
        </p:nvCxnSpPr>
        <p:spPr>
          <a:xfrm>
            <a:off x="1450781" y="2112168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9" name="Google Shape;299;p61"/>
          <p:cNvSpPr/>
          <p:nvPr/>
        </p:nvSpPr>
        <p:spPr>
          <a:xfrm>
            <a:off x="1746861" y="1532758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300" name="Google Shape;300;p61"/>
          <p:cNvSpPr/>
          <p:nvPr/>
        </p:nvSpPr>
        <p:spPr>
          <a:xfrm>
            <a:off x="2902385" y="1532757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301" name="Google Shape;301;p61"/>
          <p:cNvCxnSpPr/>
          <p:nvPr/>
        </p:nvCxnSpPr>
        <p:spPr>
          <a:xfrm>
            <a:off x="3785301" y="2116931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02" name="Google Shape;302;p6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9759" y="1958252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1"/>
          <p:cNvSpPr txBox="1"/>
          <p:nvPr/>
        </p:nvSpPr>
        <p:spPr>
          <a:xfrm>
            <a:off x="4513598" y="186343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pic>
        <p:nvPicPr>
          <p:cNvPr id="304" name="Google Shape;304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700" y="4559500"/>
            <a:ext cx="2766124" cy="45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2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 outputs</a:t>
            </a:r>
            <a:endParaRPr/>
          </a:p>
        </p:txBody>
      </p:sp>
      <p:sp>
        <p:nvSpPr>
          <p:cNvPr id="310" name="Google Shape;310;p62"/>
          <p:cNvSpPr/>
          <p:nvPr/>
        </p:nvSpPr>
        <p:spPr>
          <a:xfrm>
            <a:off x="5010012" y="1494657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11" name="Google Shape;311;p62"/>
          <p:cNvCxnSpPr/>
          <p:nvPr/>
        </p:nvCxnSpPr>
        <p:spPr>
          <a:xfrm>
            <a:off x="68873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12" name="Google Shape;312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487" y="1838435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2"/>
          <p:cNvSpPr txBox="1"/>
          <p:nvPr/>
        </p:nvSpPr>
        <p:spPr>
          <a:xfrm>
            <a:off x="7429171" y="1527996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314" name="Google Shape;314;p62"/>
          <p:cNvCxnSpPr/>
          <p:nvPr/>
        </p:nvCxnSpPr>
        <p:spPr>
          <a:xfrm>
            <a:off x="69063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5" name="Google Shape;315;p62"/>
          <p:cNvSpPr txBox="1"/>
          <p:nvPr/>
        </p:nvSpPr>
        <p:spPr>
          <a:xfrm>
            <a:off x="7448221" y="1747071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316" name="Google Shape;316;p62"/>
          <p:cNvCxnSpPr/>
          <p:nvPr/>
        </p:nvCxnSpPr>
        <p:spPr>
          <a:xfrm>
            <a:off x="69159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7" name="Google Shape;317;p62"/>
          <p:cNvSpPr txBox="1"/>
          <p:nvPr/>
        </p:nvSpPr>
        <p:spPr>
          <a:xfrm>
            <a:off x="7457746" y="2418583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P(y=9)</a:t>
            </a:r>
            <a:endParaRPr sz="500"/>
          </a:p>
        </p:txBody>
      </p:sp>
      <p:sp>
        <p:nvSpPr>
          <p:cNvPr id="318" name="Google Shape;318;p62"/>
          <p:cNvSpPr txBox="1"/>
          <p:nvPr/>
        </p:nvSpPr>
        <p:spPr>
          <a:xfrm>
            <a:off x="70419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grpSp>
        <p:nvGrpSpPr>
          <p:cNvPr id="319" name="Google Shape;319;p62"/>
          <p:cNvGrpSpPr/>
          <p:nvPr/>
        </p:nvGrpSpPr>
        <p:grpSpPr>
          <a:xfrm>
            <a:off x="5457725" y="3189446"/>
            <a:ext cx="2575788" cy="1772782"/>
            <a:chOff x="507552" y="0"/>
            <a:chExt cx="6868769" cy="4727420"/>
          </a:xfrm>
        </p:grpSpPr>
        <p:pic>
          <p:nvPicPr>
            <p:cNvPr id="320" name="Google Shape;320;p62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7552" y="0"/>
              <a:ext cx="6471015" cy="3177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62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96719" y="3583752"/>
              <a:ext cx="2079602" cy="1143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62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220329" y="2668998"/>
              <a:ext cx="1805196" cy="827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62"/>
            <p:cNvSpPr/>
            <p:nvPr/>
          </p:nvSpPr>
          <p:spPr>
            <a:xfrm>
              <a:off x="3054891" y="3112988"/>
              <a:ext cx="602700" cy="40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24" name="Google Shape;324;p62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371321" y="3222276"/>
              <a:ext cx="269400" cy="1831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5" name="Google Shape;325;p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3000" y="3239727"/>
            <a:ext cx="2426631" cy="119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60291" y="4240601"/>
            <a:ext cx="676948" cy="31029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2"/>
          <p:cNvSpPr/>
          <p:nvPr/>
        </p:nvSpPr>
        <p:spPr>
          <a:xfrm>
            <a:off x="2898252" y="4407097"/>
            <a:ext cx="226013" cy="150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8" name="Google Shape;328;p6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16913" y="4448080"/>
            <a:ext cx="101025" cy="6868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2"/>
          <p:cNvSpPr/>
          <p:nvPr/>
        </p:nvSpPr>
        <p:spPr>
          <a:xfrm>
            <a:off x="6610350" y="3543448"/>
            <a:ext cx="345600" cy="4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62"/>
          <p:cNvSpPr txBox="1"/>
          <p:nvPr/>
        </p:nvSpPr>
        <p:spPr>
          <a:xfrm>
            <a:off x="6689075" y="3626198"/>
            <a:ext cx="188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500"/>
          </a:p>
        </p:txBody>
      </p:sp>
      <p:sp>
        <p:nvSpPr>
          <p:cNvPr id="331" name="Google Shape;331;p62"/>
          <p:cNvSpPr/>
          <p:nvPr/>
        </p:nvSpPr>
        <p:spPr>
          <a:xfrm>
            <a:off x="7319963" y="3099621"/>
            <a:ext cx="1095300" cy="18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2" name="Google Shape;332;p62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35044" y="3552973"/>
            <a:ext cx="1447011" cy="35773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2"/>
          <p:cNvSpPr/>
          <p:nvPr/>
        </p:nvSpPr>
        <p:spPr>
          <a:xfrm>
            <a:off x="6173242" y="1494657"/>
            <a:ext cx="9546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500"/>
          </a:p>
        </p:txBody>
      </p:sp>
      <p:cxnSp>
        <p:nvCxnSpPr>
          <p:cNvPr id="334" name="Google Shape;334;p62"/>
          <p:cNvCxnSpPr/>
          <p:nvPr/>
        </p:nvCxnSpPr>
        <p:spPr>
          <a:xfrm>
            <a:off x="1450781" y="2112168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5" name="Google Shape;335;p62"/>
          <p:cNvSpPr/>
          <p:nvPr/>
        </p:nvSpPr>
        <p:spPr>
          <a:xfrm>
            <a:off x="1746861" y="1532758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336" name="Google Shape;336;p62"/>
          <p:cNvSpPr/>
          <p:nvPr/>
        </p:nvSpPr>
        <p:spPr>
          <a:xfrm>
            <a:off x="2902385" y="1532757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337" name="Google Shape;337;p62"/>
          <p:cNvCxnSpPr/>
          <p:nvPr/>
        </p:nvCxnSpPr>
        <p:spPr>
          <a:xfrm>
            <a:off x="3785301" y="2116931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38" name="Google Shape;338;p62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9759" y="1958252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62"/>
          <p:cNvSpPr txBox="1"/>
          <p:nvPr/>
        </p:nvSpPr>
        <p:spPr>
          <a:xfrm>
            <a:off x="4513598" y="186343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pic>
        <p:nvPicPr>
          <p:cNvPr id="340" name="Google Shape;340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33700" y="4559500"/>
            <a:ext cx="2766124" cy="454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10162" y="4627100"/>
            <a:ext cx="2766124" cy="45458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2"/>
          <p:cNvSpPr/>
          <p:nvPr/>
        </p:nvSpPr>
        <p:spPr>
          <a:xfrm>
            <a:off x="6500829" y="4166425"/>
            <a:ext cx="1446900" cy="8535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3" name="Google Shape;343;p62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678709" y="4304325"/>
            <a:ext cx="1388741" cy="30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39850" y="4201975"/>
            <a:ext cx="1277025" cy="5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Probability</a:t>
            </a:r>
            <a:endParaRPr/>
          </a:p>
        </p:txBody>
      </p:sp>
      <p:sp>
        <p:nvSpPr>
          <p:cNvPr id="350" name="Google Shape;350;p63"/>
          <p:cNvSpPr/>
          <p:nvPr/>
        </p:nvSpPr>
        <p:spPr>
          <a:xfrm>
            <a:off x="5010012" y="1494657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51" name="Google Shape;351;p63"/>
          <p:cNvCxnSpPr/>
          <p:nvPr/>
        </p:nvCxnSpPr>
        <p:spPr>
          <a:xfrm>
            <a:off x="68873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52" name="Google Shape;352;p6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487" y="1838435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 txBox="1"/>
          <p:nvPr/>
        </p:nvSpPr>
        <p:spPr>
          <a:xfrm>
            <a:off x="7429171" y="1527996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354" name="Google Shape;354;p63"/>
          <p:cNvCxnSpPr/>
          <p:nvPr/>
        </p:nvCxnSpPr>
        <p:spPr>
          <a:xfrm>
            <a:off x="69063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55" name="Google Shape;355;p63"/>
          <p:cNvSpPr txBox="1"/>
          <p:nvPr/>
        </p:nvSpPr>
        <p:spPr>
          <a:xfrm>
            <a:off x="7448221" y="1747071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356" name="Google Shape;356;p63"/>
          <p:cNvCxnSpPr/>
          <p:nvPr/>
        </p:nvCxnSpPr>
        <p:spPr>
          <a:xfrm>
            <a:off x="69159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57" name="Google Shape;357;p63"/>
          <p:cNvSpPr txBox="1"/>
          <p:nvPr/>
        </p:nvSpPr>
        <p:spPr>
          <a:xfrm>
            <a:off x="7457746" y="2418583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P(y=9)</a:t>
            </a:r>
            <a:endParaRPr sz="500"/>
          </a:p>
        </p:txBody>
      </p:sp>
      <p:sp>
        <p:nvSpPr>
          <p:cNvPr id="358" name="Google Shape;358;p63"/>
          <p:cNvSpPr txBox="1"/>
          <p:nvPr/>
        </p:nvSpPr>
        <p:spPr>
          <a:xfrm>
            <a:off x="70419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59" name="Google Shape;359;p63"/>
          <p:cNvSpPr/>
          <p:nvPr/>
        </p:nvSpPr>
        <p:spPr>
          <a:xfrm>
            <a:off x="6173242" y="1494657"/>
            <a:ext cx="9546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500"/>
          </a:p>
        </p:txBody>
      </p:sp>
      <p:cxnSp>
        <p:nvCxnSpPr>
          <p:cNvPr id="360" name="Google Shape;360;p63"/>
          <p:cNvCxnSpPr/>
          <p:nvPr/>
        </p:nvCxnSpPr>
        <p:spPr>
          <a:xfrm>
            <a:off x="1450781" y="2112168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61" name="Google Shape;361;p63"/>
          <p:cNvSpPr/>
          <p:nvPr/>
        </p:nvSpPr>
        <p:spPr>
          <a:xfrm>
            <a:off x="1746861" y="1532758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362" name="Google Shape;362;p63"/>
          <p:cNvSpPr/>
          <p:nvPr/>
        </p:nvSpPr>
        <p:spPr>
          <a:xfrm>
            <a:off x="2902385" y="1532757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363" name="Google Shape;363;p63"/>
          <p:cNvCxnSpPr/>
          <p:nvPr/>
        </p:nvCxnSpPr>
        <p:spPr>
          <a:xfrm>
            <a:off x="3785301" y="2116931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64" name="Google Shape;364;p6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759" y="1958252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3"/>
          <p:cNvSpPr txBox="1"/>
          <p:nvPr/>
        </p:nvSpPr>
        <p:spPr>
          <a:xfrm>
            <a:off x="4513598" y="186343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4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/>
          </a:p>
        </p:txBody>
      </p:sp>
      <p:cxnSp>
        <p:nvCxnSpPr>
          <p:cNvPr id="371" name="Google Shape;371;p64"/>
          <p:cNvCxnSpPr/>
          <p:nvPr/>
        </p:nvCxnSpPr>
        <p:spPr>
          <a:xfrm>
            <a:off x="68873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72" name="Google Shape;372;p6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487" y="1838435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4"/>
          <p:cNvSpPr txBox="1"/>
          <p:nvPr/>
        </p:nvSpPr>
        <p:spPr>
          <a:xfrm>
            <a:off x="7429171" y="1527996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374" name="Google Shape;374;p64"/>
          <p:cNvCxnSpPr/>
          <p:nvPr/>
        </p:nvCxnSpPr>
        <p:spPr>
          <a:xfrm>
            <a:off x="69063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75" name="Google Shape;375;p64"/>
          <p:cNvSpPr txBox="1"/>
          <p:nvPr/>
        </p:nvSpPr>
        <p:spPr>
          <a:xfrm>
            <a:off x="7448221" y="1747071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376" name="Google Shape;376;p64"/>
          <p:cNvCxnSpPr/>
          <p:nvPr/>
        </p:nvCxnSpPr>
        <p:spPr>
          <a:xfrm>
            <a:off x="69159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77" name="Google Shape;377;p64"/>
          <p:cNvSpPr txBox="1"/>
          <p:nvPr/>
        </p:nvSpPr>
        <p:spPr>
          <a:xfrm>
            <a:off x="7457746" y="2418583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P(y=9)</a:t>
            </a:r>
            <a:endParaRPr sz="500"/>
          </a:p>
        </p:txBody>
      </p:sp>
      <p:sp>
        <p:nvSpPr>
          <p:cNvPr id="378" name="Google Shape;378;p64"/>
          <p:cNvSpPr txBox="1"/>
          <p:nvPr/>
        </p:nvSpPr>
        <p:spPr>
          <a:xfrm>
            <a:off x="70419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79" name="Google Shape;379;p64"/>
          <p:cNvSpPr/>
          <p:nvPr/>
        </p:nvSpPr>
        <p:spPr>
          <a:xfrm>
            <a:off x="5703404" y="1494650"/>
            <a:ext cx="14244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</a:t>
            </a:r>
            <a:endParaRPr sz="500"/>
          </a:p>
        </p:txBody>
      </p:sp>
      <p:cxnSp>
        <p:nvCxnSpPr>
          <p:cNvPr id="380" name="Google Shape;380;p64"/>
          <p:cNvCxnSpPr/>
          <p:nvPr/>
        </p:nvCxnSpPr>
        <p:spPr>
          <a:xfrm>
            <a:off x="841181" y="2112168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81" name="Google Shape;381;p64"/>
          <p:cNvSpPr/>
          <p:nvPr/>
        </p:nvSpPr>
        <p:spPr>
          <a:xfrm>
            <a:off x="1137261" y="1532758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382" name="Google Shape;382;p64"/>
          <p:cNvSpPr/>
          <p:nvPr/>
        </p:nvSpPr>
        <p:spPr>
          <a:xfrm>
            <a:off x="2292785" y="1532757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383" name="Google Shape;383;p64"/>
          <p:cNvCxnSpPr/>
          <p:nvPr/>
        </p:nvCxnSpPr>
        <p:spPr>
          <a:xfrm>
            <a:off x="3023301" y="2116931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84" name="Google Shape;384;p6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159" y="1958252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4"/>
          <p:cNvSpPr txBox="1"/>
          <p:nvPr/>
        </p:nvSpPr>
        <p:spPr>
          <a:xfrm>
            <a:off x="3599198" y="186343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cxnSp>
        <p:nvCxnSpPr>
          <p:cNvPr id="386" name="Google Shape;386;p64"/>
          <p:cNvCxnSpPr/>
          <p:nvPr/>
        </p:nvCxnSpPr>
        <p:spPr>
          <a:xfrm>
            <a:off x="51347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87" name="Google Shape;387;p64"/>
          <p:cNvCxnSpPr/>
          <p:nvPr/>
        </p:nvCxnSpPr>
        <p:spPr>
          <a:xfrm>
            <a:off x="51537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88" name="Google Shape;388;p64"/>
          <p:cNvCxnSpPr/>
          <p:nvPr/>
        </p:nvCxnSpPr>
        <p:spPr>
          <a:xfrm>
            <a:off x="51633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89" name="Google Shape;389;p64"/>
          <p:cNvSpPr txBox="1"/>
          <p:nvPr/>
        </p:nvSpPr>
        <p:spPr>
          <a:xfrm>
            <a:off x="52893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90" name="Google Shape;390;p64"/>
          <p:cNvSpPr/>
          <p:nvPr/>
        </p:nvSpPr>
        <p:spPr>
          <a:xfrm>
            <a:off x="4019412" y="1494657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>
            <a:spLocks noGrp="1"/>
          </p:cNvSpPr>
          <p:nvPr>
            <p:ph type="title"/>
          </p:nvPr>
        </p:nvSpPr>
        <p:spPr>
          <a:xfrm>
            <a:off x="431625" y="573725"/>
            <a:ext cx="41310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Meet 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/>
          </a:p>
        </p:txBody>
      </p:sp>
      <p:sp>
        <p:nvSpPr>
          <p:cNvPr id="396" name="Google Shape;396;p65"/>
          <p:cNvSpPr txBox="1"/>
          <p:nvPr/>
        </p:nvSpPr>
        <p:spPr>
          <a:xfrm>
            <a:off x="1543998" y="2607562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cxnSp>
        <p:nvCxnSpPr>
          <p:cNvPr id="397" name="Google Shape;397;p65"/>
          <p:cNvCxnSpPr/>
          <p:nvPr/>
        </p:nvCxnSpPr>
        <p:spPr>
          <a:xfrm rot="10800000" flipH="1">
            <a:off x="3146275" y="2241925"/>
            <a:ext cx="1092600" cy="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98" name="Google Shape;398;p65"/>
          <p:cNvCxnSpPr/>
          <p:nvPr/>
        </p:nvCxnSpPr>
        <p:spPr>
          <a:xfrm>
            <a:off x="3185425" y="2915275"/>
            <a:ext cx="1078800" cy="12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99" name="Google Shape;399;p65"/>
          <p:cNvCxnSpPr/>
          <p:nvPr/>
        </p:nvCxnSpPr>
        <p:spPr>
          <a:xfrm>
            <a:off x="3211525" y="3511525"/>
            <a:ext cx="1055400" cy="2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00" name="Google Shape;400;p65"/>
          <p:cNvSpPr/>
          <p:nvPr/>
        </p:nvSpPr>
        <p:spPr>
          <a:xfrm>
            <a:off x="2040400" y="2010172"/>
            <a:ext cx="1152600" cy="164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01" name="Google Shape;401;p6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684" y="2691614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5"/>
          <p:cNvSpPr txBox="1"/>
          <p:nvPr/>
        </p:nvSpPr>
        <p:spPr>
          <a:xfrm>
            <a:off x="3074325" y="4105375"/>
            <a:ext cx="1488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(Logits)</a:t>
            </a:r>
            <a:endParaRPr/>
          </a:p>
        </p:txBody>
      </p:sp>
      <p:sp>
        <p:nvSpPr>
          <p:cNvPr id="403" name="Google Shape;403;p65"/>
          <p:cNvSpPr txBox="1"/>
          <p:nvPr/>
        </p:nvSpPr>
        <p:spPr>
          <a:xfrm>
            <a:off x="3344200" y="21527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65"/>
          <p:cNvSpPr txBox="1"/>
          <p:nvPr/>
        </p:nvSpPr>
        <p:spPr>
          <a:xfrm>
            <a:off x="3344200" y="28385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65"/>
          <p:cNvSpPr txBox="1"/>
          <p:nvPr/>
        </p:nvSpPr>
        <p:spPr>
          <a:xfrm>
            <a:off x="3344200" y="34481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6" name="Google Shape;40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928" y="637650"/>
            <a:ext cx="4149885" cy="9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875" y="1588775"/>
            <a:ext cx="443400" cy="5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2459</Words>
  <Application>Microsoft Office PowerPoint</Application>
  <PresentationFormat>如螢幕大小 (16:9)</PresentationFormat>
  <Paragraphs>496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43" baseType="lpstr">
      <vt:lpstr>Arial</vt:lpstr>
      <vt:lpstr>新細明體</vt:lpstr>
      <vt:lpstr>Helvetica Neue</vt:lpstr>
      <vt:lpstr>Gill Sans</vt:lpstr>
      <vt:lpstr>Consolas</vt:lpstr>
      <vt:lpstr>Merriweather Sans</vt:lpstr>
      <vt:lpstr>Noto Sans Symbols</vt:lpstr>
      <vt:lpstr>Calibri</vt:lpstr>
      <vt:lpstr>Helvetica Neue Light</vt:lpstr>
      <vt:lpstr>Simple Light</vt:lpstr>
      <vt:lpstr>White</vt:lpstr>
      <vt:lpstr>White</vt:lpstr>
      <vt:lpstr>ML/DL for Everyone with  </vt:lpstr>
      <vt:lpstr>MNIST: 10 labels</vt:lpstr>
      <vt:lpstr>10 labels: 10 outputs</vt:lpstr>
      <vt:lpstr>10 labels: 10 outputs</vt:lpstr>
      <vt:lpstr>10 outputs</vt:lpstr>
      <vt:lpstr>10 outputs</vt:lpstr>
      <vt:lpstr>Probability</vt:lpstr>
      <vt:lpstr>Softmax</vt:lpstr>
      <vt:lpstr>Meet Softmax</vt:lpstr>
      <vt:lpstr>Meet Softmax</vt:lpstr>
      <vt:lpstr>投影片 11</vt:lpstr>
      <vt:lpstr>投影片 12</vt:lpstr>
      <vt:lpstr>Cost function: cross entropy</vt:lpstr>
      <vt:lpstr>Cost function: cross entropy</vt:lpstr>
      <vt:lpstr>Cross entropy in PyTorch</vt:lpstr>
      <vt:lpstr>Cross entropy in PyTorch</vt:lpstr>
      <vt:lpstr>(log)Softmax + NLLLoss</vt:lpstr>
      <vt:lpstr>MNIST input</vt:lpstr>
      <vt:lpstr>MNIST Network</vt:lpstr>
      <vt:lpstr>MNIST Network</vt:lpstr>
      <vt:lpstr>MNIST Network</vt:lpstr>
      <vt:lpstr>MNIST Network</vt:lpstr>
      <vt:lpstr>Softmax &amp; NLL loss</vt:lpstr>
      <vt:lpstr>Softmax &amp; NLL loss</vt:lpstr>
      <vt:lpstr>MNIST Softmax</vt:lpstr>
      <vt:lpstr>Accuracy?</vt:lpstr>
      <vt:lpstr>投影片 27</vt:lpstr>
      <vt:lpstr>投影片 28</vt:lpstr>
      <vt:lpstr>Accuracy?</vt:lpstr>
      <vt:lpstr>Multiple label prediction? Just use CrossEntropyLoss!</vt:lpstr>
      <vt:lpstr>Exercise 9-2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36</cp:revision>
  <dcterms:modified xsi:type="dcterms:W3CDTF">2018-09-26T06:39:55Z</dcterms:modified>
</cp:coreProperties>
</file>