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18"/>
  </p:notesMasterIdLst>
  <p:sldIdLst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embeddedFontLst>
    <p:embeddedFont>
      <p:font typeface="Helvetica Neue" charset="0"/>
      <p:regular r:id="rId19"/>
      <p:bold r:id="rId20"/>
      <p:italic r:id="rId21"/>
      <p:boldItalic r:id="rId22"/>
    </p:embeddedFont>
    <p:embeddedFont>
      <p:font typeface="Gill Sans" charset="0"/>
      <p:regular r:id="rId23"/>
      <p:bold r:id="rId24"/>
    </p:embeddedFont>
    <p:embeddedFont>
      <p:font typeface="Consolas" pitchFamily="49" charset="0"/>
      <p:regular r:id="rId25"/>
      <p:bold r:id="rId26"/>
      <p:italic r:id="rId27"/>
      <p:boldItalic r:id="rId28"/>
    </p:embeddedFont>
    <p:embeddedFont>
      <p:font typeface="Calibri" pitchFamily="34" charset="0"/>
      <p:regular r:id="rId29"/>
      <p:bold r:id="rId30"/>
      <p:italic r:id="rId31"/>
      <p:boldItalic r:id="rId32"/>
    </p:embeddedFont>
    <p:embeddedFont>
      <p:font typeface="Helvetica Neue Light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696" y="-69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7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7be483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a4db6b4a_126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a4db6b4a_126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aa4db6b4a_126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aa4db6b4a_126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8a634579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8a634579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733e5ee01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733e5ee01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7bdd75cc6_0_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27bdd75cc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e9c2914b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e9c2914b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e9c2914b_0_50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27e9c2914b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e9c2914b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e9c2914b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018799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9018799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7c9a844e4_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7c9a844e4_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a4db6b4a_126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aa4db6b4a_126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\textrm{Goal:}~p(y) \\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\log p(y)=\sum(\log p(y_t|y_{&lt;t}) \\\\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h_t = f(h_{t-1}, y_{t-1}) \\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p(y_t|y_{&lt;t}) = \textrm{softmax} (g(h_t))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aa4db6b4a_126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aa4db6b4a_126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\textrm{Modeling:}~p(y|x) \\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\boldsymbol{h^e}=\textrm{encoder}(x)\\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\log p(y|x)=\sum\log p(y_t|y_{&lt;t}, \boldsymbol{h^e}) \\\\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h_t = f(h_{t-1}, y_{t-1}, \boldsymbol{h^e}) \\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p(y_t|y_{&lt;t}, \boldsymbol{h^e}) = \textrm{softmax} (g(h_t))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aa4db6b4a_126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aa4db6b4a_126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\textrm{Modeling}~p(y|x) 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\boldsymbol{h^e}=\textrm{encoder}(x)\\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\log p(y|x)=\sum\log p(y_t|y_{&lt;t}, \boldsymbol{h^e}) \\\\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h_t = f(h_{t-1}, y_{t-1}, \boldsymbol{h^e}) 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\boldsymbol{\tilde{h_t}}=tanh(\boldsymbol{W_c}[\textbf{c}_t;\textbf{h}_t])\\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p(y_t|y_{&lt;t}, \boldsymbol{h^e}) = \textrm{softmax} (g(\boldsymbol{\tilde{h_t}}))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\\\\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\textbf{c}_t = \boldsymbol{h^e a_t}\\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\boldsymbol{a_{t}} = \textrm{aligh}(\boldsymbol{h_t},\boldsymbol{h^e})=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\frac{\exp(\textrm{score}(\boldsymbol{h_t},\boldsymbol{h^e}))}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{\sum\limits_{i}\exp(score(\boldsymbol{h_t},\boldsymbol{h^e_i}))}\\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\textrm{score}(\boldsymbol{h_t},\boldsymbol{h^e}) = \boldsymbol{h_t^\intercal W_a h^e}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\\\\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3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1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>
            <a:spLocks noGrp="1"/>
          </p:cNvSpPr>
          <p:nvPr>
            <p:ph type="pic" idx="2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>
            <a:spLocks noGrp="1"/>
          </p:cNvSpPr>
          <p:nvPr>
            <p:ph type="pic" idx="2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body" idx="1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>
            <a:spLocks noGrp="1"/>
          </p:cNvSpPr>
          <p:nvPr>
            <p:ph type="pic" idx="2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>
            <a:spLocks noGrp="1"/>
          </p:cNvSpPr>
          <p:nvPr>
            <p:ph type="body" idx="1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>
            <a:spLocks noGrp="1"/>
          </p:cNvSpPr>
          <p:nvPr>
            <p:ph type="pic" idx="2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8"/>
          <p:cNvSpPr>
            <a:spLocks noGrp="1"/>
          </p:cNvSpPr>
          <p:nvPr>
            <p:ph type="pic" idx="3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8"/>
          <p:cNvSpPr>
            <a:spLocks noGrp="1"/>
          </p:cNvSpPr>
          <p:nvPr>
            <p:ph type="pic" idx="4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>
            <a:spLocks noGrp="1"/>
          </p:cNvSpPr>
          <p:nvPr>
            <p:ph type="body" idx="1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body" idx="2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30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5" name="Google Shape;125;p32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6" name="Google Shape;126;p32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9" name="Google Shape;129;p33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0" name="Google Shape;130;p33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3" name="Google Shape;133;p34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4" name="Google Shape;134;p34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7" name="Google Shape;137;p35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8" name="Google Shape;138;p35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1" name="Google Shape;121;p31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2" name="Google Shape;122;p31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ximumEntropy/Seq2Seq-PyTorch" TargetMode="External"/><Relationship Id="rId7" Type="http://schemas.openxmlformats.org/officeDocument/2006/relationships/hyperlink" Target="https://arxiv.org/abs/1508.04025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arxiv.org/abs/1409.0473" TargetMode="External"/><Relationship Id="rId5" Type="http://schemas.openxmlformats.org/officeDocument/2006/relationships/hyperlink" Target="https://distill.pub/2016/augmented-rnns/" TargetMode="External"/><Relationship Id="rId4" Type="http://schemas.openxmlformats.org/officeDocument/2006/relationships/hyperlink" Target="https://arxiv.org/abs/1406.1078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arxiv.org/abs/1409.0473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11.4555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4.png"/><Relationship Id="rId4" Type="http://schemas.openxmlformats.org/officeDocument/2006/relationships/hyperlink" Target="http://brain.kaist.ac.kr/research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hunkim+jobs@gmai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racticalquant.blogspot.hk/2013/10/deep-learning-oral-tradition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karpathy.github.io/2015/05/21/rnn-effectivenes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dml.com/2016/01/attention-and-memory-in-deep-learning-and-nlp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06.107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5" Type="http://schemas.openxmlformats.org/officeDocument/2006/relationships/hyperlink" Target="https://github.com/MaximumEntropy/Seq2Seq-PyTorch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>
            <a:spLocks noGrp="1"/>
          </p:cNvSpPr>
          <p:nvPr>
            <p:ph type="ctrTitle" idx="4294967295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lang="en" sz="4200" b="0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en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id="149" name="Google Shape;149;p37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7"/>
          <p:cNvSpPr txBox="1"/>
          <p:nvPr/>
        </p:nvSpPr>
        <p:spPr>
          <a:xfrm>
            <a:off x="1088100" y="1796200"/>
            <a:ext cx="69678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1</a:t>
            </a:r>
            <a:r>
              <a:rPr lang="en" sz="3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lang="en" sz="3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" sz="3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Sequence to Sequence</a:t>
            </a:r>
            <a:endParaRPr sz="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7"/>
          <p:cNvSpPr txBox="1">
            <a:spLocks noGrp="1"/>
          </p:cNvSpPr>
          <p:nvPr>
            <p:ph type="title"/>
          </p:nvPr>
        </p:nvSpPr>
        <p:spPr>
          <a:xfrm>
            <a:off x="431625" y="268932"/>
            <a:ext cx="8280900" cy="964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63" name="Google Shape;263;p47"/>
          <p:cNvSpPr txBox="1">
            <a:spLocks noGrp="1"/>
          </p:cNvSpPr>
          <p:nvPr>
            <p:ph type="body" idx="1"/>
          </p:nvPr>
        </p:nvSpPr>
        <p:spPr>
          <a:xfrm>
            <a:off x="495450" y="1138425"/>
            <a:ext cx="8081400" cy="36567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Sequence to Sequence</a:t>
            </a:r>
            <a:endParaRPr sz="22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Sequence to Sequence models: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https://github.com/MaximumEntropy/Seq2Seq-PyTorch</a:t>
            </a:r>
            <a:r>
              <a:rPr lang="en" sz="1800"/>
              <a:t> 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Learning Phrase Representations using RNN Encoder-Decoder for Statistical Machine Translation: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https://arxiv.org/abs/1406.1078</a:t>
            </a:r>
            <a:r>
              <a:rPr lang="en" sz="1800"/>
              <a:t> </a:t>
            </a:r>
            <a:endParaRPr sz="18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Attention Models</a:t>
            </a:r>
            <a:endParaRPr sz="22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Attention </a:t>
            </a:r>
            <a:r>
              <a:rPr lang="en" sz="1800"/>
              <a:t>and Augmented Recurrent Neural Networks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https://distill.pub/2016/augmented-rnns/</a:t>
            </a:r>
            <a:r>
              <a:rPr lang="en" sz="1800"/>
              <a:t> 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Neural Machine Translation by Jointly Learning to Align and Translate: 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https://arxiv.org/abs/1409.0473</a:t>
            </a:r>
            <a:r>
              <a:rPr lang="en" sz="1800">
                <a:solidFill>
                  <a:schemeClr val="dk1"/>
                </a:solidFill>
              </a:rPr>
              <a:t>  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Effective Approaches to Attention-based Neural Machine Translation: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https://arxiv.org/abs/1508.04025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 txBox="1">
            <a:spLocks noGrp="1"/>
          </p:cNvSpPr>
          <p:nvPr>
            <p:ph type="title"/>
          </p:nvPr>
        </p:nvSpPr>
        <p:spPr>
          <a:xfrm>
            <a:off x="431625" y="298775"/>
            <a:ext cx="8280900" cy="13296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Exercise 13-1 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Implement Neural Machine Translation by Jointly Learning to Align and Translate: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https://arxiv.org/abs/1409.0473</a:t>
            </a:r>
            <a:r>
              <a:rPr lang="en" sz="2200">
                <a:solidFill>
                  <a:schemeClr val="dk1"/>
                </a:solidFill>
              </a:rPr>
              <a:t> </a:t>
            </a:r>
            <a:endParaRPr sz="2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9" name="Google Shape;26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3776" y="1341475"/>
            <a:ext cx="1999125" cy="357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3400" y="1733475"/>
            <a:ext cx="3066899" cy="55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0100" y="2288150"/>
            <a:ext cx="1894125" cy="85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8"/>
          <p:cNvSpPr txBox="1"/>
          <p:nvPr/>
        </p:nvSpPr>
        <p:spPr>
          <a:xfrm>
            <a:off x="2167225" y="2056750"/>
            <a:ext cx="4893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</a:t>
            </a:r>
            <a:r>
              <a:rPr lang="en" sz="1000" baseline="-25000"/>
              <a:t>t</a:t>
            </a:r>
            <a:endParaRPr sz="1000" baseline="-25000"/>
          </a:p>
        </p:txBody>
      </p:sp>
      <p:pic>
        <p:nvPicPr>
          <p:cNvPr id="273" name="Google Shape;273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04385" y="3249350"/>
            <a:ext cx="3024924" cy="123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20100" y="4595125"/>
            <a:ext cx="4385175" cy="2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8"/>
          <p:cNvSpPr txBox="1"/>
          <p:nvPr/>
        </p:nvSpPr>
        <p:spPr>
          <a:xfrm>
            <a:off x="6571175" y="4722900"/>
            <a:ext cx="3000000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https://arxiv.org/abs/1409.0473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 txBox="1">
            <a:spLocks noGrp="1"/>
          </p:cNvSpPr>
          <p:nvPr>
            <p:ph type="title"/>
          </p:nvPr>
        </p:nvSpPr>
        <p:spPr>
          <a:xfrm>
            <a:off x="431625" y="573717"/>
            <a:ext cx="8280900" cy="204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Exercise 13-2 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Implement A Neural Image Caption Generator: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https://arxiv.org/abs/1411.4555</a:t>
            </a:r>
            <a:r>
              <a:rPr lang="en" sz="2200">
                <a:solidFill>
                  <a:schemeClr val="dk1"/>
                </a:solidFill>
              </a:rPr>
              <a:t> </a:t>
            </a:r>
            <a:endParaRPr sz="2200"/>
          </a:p>
        </p:txBody>
      </p:sp>
      <p:sp>
        <p:nvSpPr>
          <p:cNvPr id="281" name="Google Shape;281;p49"/>
          <p:cNvSpPr txBox="1"/>
          <p:nvPr/>
        </p:nvSpPr>
        <p:spPr>
          <a:xfrm>
            <a:off x="6941050" y="4821300"/>
            <a:ext cx="3416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http://brain.kaist.ac.kr/research.html</a:t>
            </a:r>
            <a:r>
              <a:rPr lang="en" sz="1000"/>
              <a:t> </a:t>
            </a:r>
            <a:endParaRPr sz="1000"/>
          </a:p>
        </p:txBody>
      </p:sp>
      <p:pic>
        <p:nvPicPr>
          <p:cNvPr id="282" name="Google Shape;28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1175" y="2718742"/>
            <a:ext cx="55816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0"/>
          <p:cNvSpPr txBox="1">
            <a:spLocks noGrp="1"/>
          </p:cNvSpPr>
          <p:nvPr>
            <p:ph type="title"/>
          </p:nvPr>
        </p:nvSpPr>
        <p:spPr>
          <a:xfrm>
            <a:off x="-268925" y="578375"/>
            <a:ext cx="8938800" cy="24909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If you’ve got this far, you did Good job!</a:t>
            </a:r>
            <a:endParaRPr sz="2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Congratulations!!</a:t>
            </a:r>
            <a:endParaRPr sz="2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Interested in DL/ML related PHD, Postdoc at HKUST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and/or internship, residency, research fellows at LINE/NAVER?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Please email your exercises (Lectures 10 to 13) and CV to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hunkim+jobs@gmail.com</a:t>
            </a:r>
            <a:r>
              <a:rPr lang="en" sz="1800"/>
              <a:t>. </a:t>
            </a:r>
            <a:endParaRPr sz="1800"/>
          </a:p>
        </p:txBody>
      </p:sp>
      <p:pic>
        <p:nvPicPr>
          <p:cNvPr id="288" name="Google Shape;28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850" y="3221675"/>
            <a:ext cx="8199859" cy="19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5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51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51"/>
          <p:cNvSpPr txBox="1"/>
          <p:nvPr/>
        </p:nvSpPr>
        <p:spPr>
          <a:xfrm>
            <a:off x="4522075" y="1758225"/>
            <a:ext cx="4622100" cy="16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1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1</a:t>
            </a:r>
            <a:r>
              <a:rPr lang="en" sz="3400" b="1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lang="en" sz="3400" b="1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endParaRPr sz="5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1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NSML, </a:t>
            </a:r>
            <a:endParaRPr sz="500" b="1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1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Smartest ML Platform</a:t>
            </a:r>
            <a:endParaRPr sz="5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DNN, CNN,</a:t>
            </a:r>
            <a:r>
              <a:rPr lang="en"/>
              <a:t> RNN</a:t>
            </a:r>
            <a:endParaRPr/>
          </a:p>
        </p:txBody>
      </p:sp>
      <p:sp>
        <p:nvSpPr>
          <p:cNvPr id="163" name="Google Shape;163;p39"/>
          <p:cNvSpPr txBox="1"/>
          <p:nvPr/>
        </p:nvSpPr>
        <p:spPr>
          <a:xfrm>
            <a:off x="3628700" y="4819750"/>
            <a:ext cx="66348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http://practicalquant.blogspot.hk/2013/10/deep-learning-oral-traditions.html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pic>
        <p:nvPicPr>
          <p:cNvPr id="164" name="Google Shape;16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075" y="1793775"/>
            <a:ext cx="1657725" cy="195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5575" y="2565075"/>
            <a:ext cx="915875" cy="48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2175" y="1775850"/>
            <a:ext cx="5372718" cy="190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0"/>
          <p:cNvSpPr txBox="1">
            <a:spLocks noGrp="1"/>
          </p:cNvSpPr>
          <p:nvPr>
            <p:ph type="title"/>
          </p:nvPr>
        </p:nvSpPr>
        <p:spPr>
          <a:xfrm>
            <a:off x="112075" y="44975"/>
            <a:ext cx="8938800" cy="1285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RNN</a:t>
            </a:r>
            <a:endParaRPr sz="2800"/>
          </a:p>
        </p:txBody>
      </p:sp>
      <p:cxnSp>
        <p:nvCxnSpPr>
          <p:cNvPr id="172" name="Google Shape;172;p40"/>
          <p:cNvCxnSpPr/>
          <p:nvPr/>
        </p:nvCxnSpPr>
        <p:spPr>
          <a:xfrm>
            <a:off x="6378153" y="1913060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73" name="Google Shape;173;p40"/>
          <p:cNvSpPr txBox="1"/>
          <p:nvPr/>
        </p:nvSpPr>
        <p:spPr>
          <a:xfrm>
            <a:off x="6900933" y="1795612"/>
            <a:ext cx="5055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P(y=0)</a:t>
            </a:r>
            <a:endParaRPr sz="500"/>
          </a:p>
        </p:txBody>
      </p:sp>
      <p:cxnSp>
        <p:nvCxnSpPr>
          <p:cNvPr id="174" name="Google Shape;174;p40"/>
          <p:cNvCxnSpPr/>
          <p:nvPr/>
        </p:nvCxnSpPr>
        <p:spPr>
          <a:xfrm>
            <a:off x="6378153" y="2136897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75" name="Google Shape;175;p40"/>
          <p:cNvSpPr txBox="1"/>
          <p:nvPr/>
        </p:nvSpPr>
        <p:spPr>
          <a:xfrm>
            <a:off x="6919983" y="2014687"/>
            <a:ext cx="5055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P(y=1)</a:t>
            </a:r>
            <a:endParaRPr sz="500"/>
          </a:p>
        </p:txBody>
      </p:sp>
      <p:cxnSp>
        <p:nvCxnSpPr>
          <p:cNvPr id="176" name="Google Shape;176;p40"/>
          <p:cNvCxnSpPr/>
          <p:nvPr/>
        </p:nvCxnSpPr>
        <p:spPr>
          <a:xfrm>
            <a:off x="6387678" y="2808410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77" name="Google Shape;177;p40"/>
          <p:cNvSpPr txBox="1"/>
          <p:nvPr/>
        </p:nvSpPr>
        <p:spPr>
          <a:xfrm>
            <a:off x="6926689" y="2686200"/>
            <a:ext cx="5112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P(y=n)</a:t>
            </a:r>
            <a:endParaRPr sz="500"/>
          </a:p>
        </p:txBody>
      </p:sp>
      <p:sp>
        <p:nvSpPr>
          <p:cNvPr id="178" name="Google Shape;178;p40"/>
          <p:cNvSpPr txBox="1"/>
          <p:nvPr/>
        </p:nvSpPr>
        <p:spPr>
          <a:xfrm>
            <a:off x="6513670" y="2243287"/>
            <a:ext cx="240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179" name="Google Shape;179;p40"/>
          <p:cNvSpPr txBox="1"/>
          <p:nvPr/>
        </p:nvSpPr>
        <p:spPr>
          <a:xfrm>
            <a:off x="5766337" y="4292046"/>
            <a:ext cx="13212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500"/>
          </a:p>
        </p:txBody>
      </p:sp>
      <p:cxnSp>
        <p:nvCxnSpPr>
          <p:cNvPr id="180" name="Google Shape;180;p40"/>
          <p:cNvCxnSpPr>
            <a:endCxn id="181" idx="2"/>
          </p:cNvCxnSpPr>
          <p:nvPr/>
        </p:nvCxnSpPr>
        <p:spPr>
          <a:xfrm>
            <a:off x="1707812" y="2379775"/>
            <a:ext cx="609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82" name="Google Shape;182;p40"/>
          <p:cNvCxnSpPr/>
          <p:nvPr/>
        </p:nvCxnSpPr>
        <p:spPr>
          <a:xfrm>
            <a:off x="4347276" y="2384547"/>
            <a:ext cx="5055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183" name="Google Shape;183;p4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6934" y="2225868"/>
            <a:ext cx="357423" cy="30783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40"/>
          <p:cNvSpPr/>
          <p:nvPr/>
        </p:nvSpPr>
        <p:spPr>
          <a:xfrm>
            <a:off x="5028302" y="3666662"/>
            <a:ext cx="1266900" cy="800100"/>
          </a:xfrm>
          <a:prstGeom prst="roundRect">
            <a:avLst>
              <a:gd name="adj" fmla="val 15000"/>
            </a:avLst>
          </a:prstGeom>
          <a:solidFill>
            <a:srgbClr val="61D836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CrossEnropy</a:t>
            </a:r>
            <a:endParaRPr sz="500"/>
          </a:p>
        </p:txBody>
      </p:sp>
      <p:pic>
        <p:nvPicPr>
          <p:cNvPr id="181" name="Google Shape;18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2467400" y="1401225"/>
            <a:ext cx="1657725" cy="19571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40"/>
          <p:cNvSpPr/>
          <p:nvPr/>
        </p:nvSpPr>
        <p:spPr>
          <a:xfrm>
            <a:off x="4901846" y="1795600"/>
            <a:ext cx="1519800" cy="1158900"/>
          </a:xfrm>
          <a:prstGeom prst="rect">
            <a:avLst/>
          </a:prstGeom>
          <a:solidFill>
            <a:srgbClr val="00A2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1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 Applications</a:t>
            </a:r>
            <a:endParaRPr/>
          </a:p>
        </p:txBody>
      </p:sp>
      <p:sp>
        <p:nvSpPr>
          <p:cNvPr id="191" name="Google Shape;191;p41"/>
          <p:cNvSpPr txBox="1"/>
          <p:nvPr/>
        </p:nvSpPr>
        <p:spPr>
          <a:xfrm>
            <a:off x="5136400" y="4826375"/>
            <a:ext cx="66348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http://karpathy.github.io/2015/05/21/rnn-effectiveness/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pic>
        <p:nvPicPr>
          <p:cNvPr id="192" name="Google Shape;19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00" y="1775299"/>
            <a:ext cx="8211349" cy="25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2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to Sequence</a:t>
            </a:r>
            <a:endParaRPr/>
          </a:p>
        </p:txBody>
      </p:sp>
      <p:sp>
        <p:nvSpPr>
          <p:cNvPr id="198" name="Google Shape;198;p42"/>
          <p:cNvSpPr txBox="1"/>
          <p:nvPr/>
        </p:nvSpPr>
        <p:spPr>
          <a:xfrm>
            <a:off x="2722425" y="4785900"/>
            <a:ext cx="66501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http://www.wildml.com/2016/01/attention-and-memory-in-deep-learning-and-nlp/</a:t>
            </a:r>
            <a:r>
              <a:rPr lang="en"/>
              <a:t> </a:t>
            </a:r>
            <a:endParaRPr/>
          </a:p>
        </p:txBody>
      </p:sp>
      <p:pic>
        <p:nvPicPr>
          <p:cNvPr id="199" name="Google Shape;19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4525" y="1651223"/>
            <a:ext cx="5555100" cy="302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3"/>
          <p:cNvSpPr txBox="1">
            <a:spLocks noGrp="1"/>
          </p:cNvSpPr>
          <p:nvPr>
            <p:ph type="title"/>
          </p:nvPr>
        </p:nvSpPr>
        <p:spPr>
          <a:xfrm>
            <a:off x="431625" y="573717"/>
            <a:ext cx="8280900" cy="204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Lecture (TBA)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Implement Learning Phrase Representations using RNN Encoder-Decoder for Statistical Machine Translation: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https://arxiv.org/abs/1406.1078</a:t>
            </a:r>
            <a:r>
              <a:rPr lang="en" sz="2200">
                <a:solidFill>
                  <a:schemeClr val="dk1"/>
                </a:solidFill>
              </a:rPr>
              <a:t> </a:t>
            </a:r>
            <a:endParaRPr sz="2200"/>
          </a:p>
        </p:txBody>
      </p:sp>
      <p:pic>
        <p:nvPicPr>
          <p:cNvPr id="205" name="Google Shape;20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9138" y="2468817"/>
            <a:ext cx="4145729" cy="2217483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3"/>
          <p:cNvSpPr txBox="1"/>
          <p:nvPr/>
        </p:nvSpPr>
        <p:spPr>
          <a:xfrm>
            <a:off x="4983575" y="4821300"/>
            <a:ext cx="52974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source: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https://github.com/MaximumEntropy/Seq2Seq-PyTorch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4"/>
          <p:cNvSpPr txBox="1"/>
          <p:nvPr/>
        </p:nvSpPr>
        <p:spPr>
          <a:xfrm>
            <a:off x="5148400" y="2728600"/>
            <a:ext cx="3354000" cy="21600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hidden = model.init_hidden()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 = one_hot(labels[0])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hidden, output = model(hidden, input)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 += criterion(output, label)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input = one_hot(output.max(1))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loss.backward()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optimizer.step()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2" name="Google Shape;21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32" y="824218"/>
            <a:ext cx="963967" cy="1079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986" y="1249590"/>
            <a:ext cx="532581" cy="269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9024" y="814332"/>
            <a:ext cx="3124235" cy="105249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4"/>
          <p:cNvSpPr/>
          <p:nvPr/>
        </p:nvSpPr>
        <p:spPr>
          <a:xfrm>
            <a:off x="1925100" y="708200"/>
            <a:ext cx="582577" cy="1301498"/>
          </a:xfrm>
          <a:custGeom>
            <a:avLst/>
            <a:gdLst/>
            <a:ahLst/>
            <a:cxnLst/>
            <a:rect l="l" t="t" r="r" b="b"/>
            <a:pathLst>
              <a:path w="26005" h="53909" extrusionOk="0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16" name="Google Shape;216;p44"/>
          <p:cNvSpPr/>
          <p:nvPr/>
        </p:nvSpPr>
        <p:spPr>
          <a:xfrm>
            <a:off x="2534700" y="708200"/>
            <a:ext cx="582577" cy="1301498"/>
          </a:xfrm>
          <a:custGeom>
            <a:avLst/>
            <a:gdLst/>
            <a:ahLst/>
            <a:cxnLst/>
            <a:rect l="l" t="t" r="r" b="b"/>
            <a:pathLst>
              <a:path w="26005" h="53909" extrusionOk="0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17" name="Google Shape;217;p44"/>
          <p:cNvSpPr/>
          <p:nvPr/>
        </p:nvSpPr>
        <p:spPr>
          <a:xfrm>
            <a:off x="3144300" y="708200"/>
            <a:ext cx="582577" cy="1301498"/>
          </a:xfrm>
          <a:custGeom>
            <a:avLst/>
            <a:gdLst/>
            <a:ahLst/>
            <a:cxnLst/>
            <a:rect l="l" t="t" r="r" b="b"/>
            <a:pathLst>
              <a:path w="26005" h="53909" extrusionOk="0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18" name="Google Shape;218;p44"/>
          <p:cNvSpPr/>
          <p:nvPr/>
        </p:nvSpPr>
        <p:spPr>
          <a:xfrm>
            <a:off x="3753900" y="708200"/>
            <a:ext cx="582577" cy="1301498"/>
          </a:xfrm>
          <a:custGeom>
            <a:avLst/>
            <a:gdLst/>
            <a:ahLst/>
            <a:cxnLst/>
            <a:rect l="l" t="t" r="r" b="b"/>
            <a:pathLst>
              <a:path w="26005" h="53909" extrusionOk="0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19" name="Google Shape;219;p44"/>
          <p:cNvSpPr txBox="1">
            <a:spLocks noGrp="1"/>
          </p:cNvSpPr>
          <p:nvPr>
            <p:ph type="title"/>
          </p:nvPr>
        </p:nvSpPr>
        <p:spPr>
          <a:xfrm>
            <a:off x="35875" y="44975"/>
            <a:ext cx="3864900" cy="5502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Summary: RNN (WIP)</a:t>
            </a:r>
            <a:endParaRPr sz="2800"/>
          </a:p>
        </p:txBody>
      </p:sp>
      <p:sp>
        <p:nvSpPr>
          <p:cNvPr id="220" name="Google Shape;220;p44"/>
          <p:cNvSpPr txBox="1"/>
          <p:nvPr/>
        </p:nvSpPr>
        <p:spPr>
          <a:xfrm>
            <a:off x="4238975" y="391950"/>
            <a:ext cx="3459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lang="en" baseline="-25000"/>
              <a:t>t</a:t>
            </a:r>
            <a:endParaRPr baseline="-25000"/>
          </a:p>
        </p:txBody>
      </p:sp>
      <p:sp>
        <p:nvSpPr>
          <p:cNvPr id="221" name="Google Shape;221;p44"/>
          <p:cNvSpPr txBox="1"/>
          <p:nvPr/>
        </p:nvSpPr>
        <p:spPr>
          <a:xfrm>
            <a:off x="4238975" y="1895675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lang="en" baseline="-25000"/>
              <a:t>t-1</a:t>
            </a:r>
            <a:endParaRPr baseline="-25000"/>
          </a:p>
        </p:txBody>
      </p:sp>
      <p:sp>
        <p:nvSpPr>
          <p:cNvPr id="222" name="Google Shape;222;p44"/>
          <p:cNvSpPr txBox="1"/>
          <p:nvPr/>
        </p:nvSpPr>
        <p:spPr>
          <a:xfrm>
            <a:off x="4562250" y="991413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t</a:t>
            </a:r>
            <a:endParaRPr baseline="-25000"/>
          </a:p>
        </p:txBody>
      </p:sp>
      <p:pic>
        <p:nvPicPr>
          <p:cNvPr id="223" name="Google Shape;223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5738" y="195075"/>
            <a:ext cx="3299331" cy="216000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4"/>
          <p:cNvSpPr txBox="1"/>
          <p:nvPr/>
        </p:nvSpPr>
        <p:spPr>
          <a:xfrm>
            <a:off x="1658225" y="442775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lang="en" baseline="-25000"/>
              <a:t>1</a:t>
            </a:r>
            <a:endParaRPr baseline="-25000"/>
          </a:p>
        </p:txBody>
      </p:sp>
      <p:pic>
        <p:nvPicPr>
          <p:cNvPr id="225" name="Google Shape;225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4170" y="2416751"/>
            <a:ext cx="4440225" cy="272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5"/>
          <p:cNvSpPr txBox="1"/>
          <p:nvPr/>
        </p:nvSpPr>
        <p:spPr>
          <a:xfrm>
            <a:off x="5148400" y="2652400"/>
            <a:ext cx="3354000" cy="21600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hidden = encoder(x)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 = SOS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hidden, output = model(hidden, input)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 += criterion(output, label)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input = one_hot(output.max(1))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loss.backward()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optimizer.step()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31" name="Google Shape;231;p45"/>
          <p:cNvGrpSpPr/>
          <p:nvPr/>
        </p:nvGrpSpPr>
        <p:grpSpPr>
          <a:xfrm>
            <a:off x="1236186" y="814332"/>
            <a:ext cx="3593273" cy="1052496"/>
            <a:chOff x="1845575" y="2180175"/>
            <a:chExt cx="6179318" cy="1908424"/>
          </a:xfrm>
        </p:grpSpPr>
        <p:pic>
          <p:nvPicPr>
            <p:cNvPr id="232" name="Google Shape;232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45575" y="2969400"/>
              <a:ext cx="915875" cy="488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4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2175" y="2180175"/>
              <a:ext cx="5372718" cy="19084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4" name="Google Shape;234;p45"/>
          <p:cNvSpPr/>
          <p:nvPr/>
        </p:nvSpPr>
        <p:spPr>
          <a:xfrm>
            <a:off x="2001300" y="708200"/>
            <a:ext cx="582577" cy="1301498"/>
          </a:xfrm>
          <a:custGeom>
            <a:avLst/>
            <a:gdLst/>
            <a:ahLst/>
            <a:cxnLst/>
            <a:rect l="l" t="t" r="r" b="b"/>
            <a:pathLst>
              <a:path w="26005" h="53909" extrusionOk="0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35" name="Google Shape;235;p45"/>
          <p:cNvSpPr/>
          <p:nvPr/>
        </p:nvSpPr>
        <p:spPr>
          <a:xfrm>
            <a:off x="2610900" y="708200"/>
            <a:ext cx="582577" cy="1301498"/>
          </a:xfrm>
          <a:custGeom>
            <a:avLst/>
            <a:gdLst/>
            <a:ahLst/>
            <a:cxnLst/>
            <a:rect l="l" t="t" r="r" b="b"/>
            <a:pathLst>
              <a:path w="26005" h="53909" extrusionOk="0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36" name="Google Shape;236;p45"/>
          <p:cNvSpPr/>
          <p:nvPr/>
        </p:nvSpPr>
        <p:spPr>
          <a:xfrm>
            <a:off x="3220500" y="708200"/>
            <a:ext cx="582577" cy="1301498"/>
          </a:xfrm>
          <a:custGeom>
            <a:avLst/>
            <a:gdLst/>
            <a:ahLst/>
            <a:cxnLst/>
            <a:rect l="l" t="t" r="r" b="b"/>
            <a:pathLst>
              <a:path w="26005" h="53909" extrusionOk="0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37" name="Google Shape;237;p45"/>
          <p:cNvSpPr/>
          <p:nvPr/>
        </p:nvSpPr>
        <p:spPr>
          <a:xfrm>
            <a:off x="3830100" y="708200"/>
            <a:ext cx="582577" cy="1301498"/>
          </a:xfrm>
          <a:custGeom>
            <a:avLst/>
            <a:gdLst/>
            <a:ahLst/>
            <a:cxnLst/>
            <a:rect l="l" t="t" r="r" b="b"/>
            <a:pathLst>
              <a:path w="26005" h="53909" extrusionOk="0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38" name="Google Shape;238;p45"/>
          <p:cNvSpPr txBox="1">
            <a:spLocks noGrp="1"/>
          </p:cNvSpPr>
          <p:nvPr>
            <p:ph type="title"/>
          </p:nvPr>
        </p:nvSpPr>
        <p:spPr>
          <a:xfrm>
            <a:off x="35875" y="44975"/>
            <a:ext cx="3226500" cy="5502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Summary: S2S (WIP)</a:t>
            </a:r>
            <a:endParaRPr sz="2800"/>
          </a:p>
        </p:txBody>
      </p:sp>
      <p:pic>
        <p:nvPicPr>
          <p:cNvPr id="239" name="Google Shape;23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150" y="1236850"/>
            <a:ext cx="1606181" cy="62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5"/>
          <p:cNvSpPr txBox="1"/>
          <p:nvPr/>
        </p:nvSpPr>
        <p:spPr>
          <a:xfrm>
            <a:off x="4315175" y="391950"/>
            <a:ext cx="3459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lang="en" baseline="-25000"/>
              <a:t>t</a:t>
            </a:r>
            <a:endParaRPr baseline="-25000"/>
          </a:p>
        </p:txBody>
      </p:sp>
      <p:sp>
        <p:nvSpPr>
          <p:cNvPr id="241" name="Google Shape;241;p45"/>
          <p:cNvSpPr txBox="1"/>
          <p:nvPr/>
        </p:nvSpPr>
        <p:spPr>
          <a:xfrm>
            <a:off x="4315175" y="1895675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lang="en" baseline="-25000"/>
              <a:t>t-1</a:t>
            </a:r>
            <a:endParaRPr baseline="-25000"/>
          </a:p>
        </p:txBody>
      </p:sp>
      <p:sp>
        <p:nvSpPr>
          <p:cNvPr id="242" name="Google Shape;242;p45"/>
          <p:cNvSpPr txBox="1"/>
          <p:nvPr/>
        </p:nvSpPr>
        <p:spPr>
          <a:xfrm>
            <a:off x="1411325" y="1653125"/>
            <a:ext cx="3459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lang="en" baseline="-25000"/>
              <a:t>l</a:t>
            </a:r>
            <a:endParaRPr baseline="-25000"/>
          </a:p>
        </p:txBody>
      </p:sp>
      <p:sp>
        <p:nvSpPr>
          <p:cNvPr id="243" name="Google Shape;243;p45"/>
          <p:cNvSpPr txBox="1"/>
          <p:nvPr/>
        </p:nvSpPr>
        <p:spPr>
          <a:xfrm>
            <a:off x="4638450" y="991413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t</a:t>
            </a:r>
            <a:endParaRPr baseline="-25000"/>
          </a:p>
        </p:txBody>
      </p:sp>
      <p:pic>
        <p:nvPicPr>
          <p:cNvPr id="244" name="Google Shape;244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6663" y="959239"/>
            <a:ext cx="295225" cy="244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05050" y="152400"/>
            <a:ext cx="3226500" cy="211860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5"/>
          <p:cNvSpPr txBox="1"/>
          <p:nvPr/>
        </p:nvSpPr>
        <p:spPr>
          <a:xfrm>
            <a:off x="1734425" y="442775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lang="en" baseline="-25000"/>
              <a:t>1</a:t>
            </a:r>
            <a:endParaRPr baseline="-25000"/>
          </a:p>
        </p:txBody>
      </p:sp>
      <p:pic>
        <p:nvPicPr>
          <p:cNvPr id="247" name="Google Shape;247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8439" y="2271000"/>
            <a:ext cx="4431436" cy="280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7575"/>
            <a:ext cx="4640714" cy="38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6"/>
          <p:cNvSpPr txBox="1">
            <a:spLocks noGrp="1"/>
          </p:cNvSpPr>
          <p:nvPr>
            <p:ph type="title"/>
          </p:nvPr>
        </p:nvSpPr>
        <p:spPr>
          <a:xfrm>
            <a:off x="35875" y="44975"/>
            <a:ext cx="4392600" cy="5502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Summary: Attention (WIP)</a:t>
            </a:r>
            <a:endParaRPr sz="2800"/>
          </a:p>
        </p:txBody>
      </p:sp>
      <p:sp>
        <p:nvSpPr>
          <p:cNvPr id="254" name="Google Shape;254;p46"/>
          <p:cNvSpPr txBox="1"/>
          <p:nvPr/>
        </p:nvSpPr>
        <p:spPr>
          <a:xfrm>
            <a:off x="201475" y="4713275"/>
            <a:ext cx="57132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Effective Approaches to Attention-based Neural Machine Translation (emnlp15)</a:t>
            </a:r>
            <a:endParaRPr sz="1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1993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55" name="Google Shape;25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4675" y="44975"/>
            <a:ext cx="2750722" cy="28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6"/>
          <p:cNvSpPr txBox="1"/>
          <p:nvPr/>
        </p:nvSpPr>
        <p:spPr>
          <a:xfrm>
            <a:off x="2313775" y="2737475"/>
            <a:ext cx="18450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D2129"/>
                </a:solidFill>
              </a:rPr>
              <a:t>Globally aligned </a:t>
            </a:r>
            <a:endParaRPr sz="1200" b="1">
              <a:solidFill>
                <a:srgbClr val="1D21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D2129"/>
                </a:solidFill>
              </a:rPr>
              <a:t>                  weights</a:t>
            </a:r>
            <a:endParaRPr sz="1200" b="1"/>
          </a:p>
        </p:txBody>
      </p:sp>
      <p:pic>
        <p:nvPicPr>
          <p:cNvPr id="257" name="Google Shape;257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7494" y="2861375"/>
            <a:ext cx="3225093" cy="228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Microsoft Office PowerPoint</Application>
  <PresentationFormat>如螢幕大小 (16:9)</PresentationFormat>
  <Paragraphs>115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14</vt:i4>
      </vt:variant>
    </vt:vector>
  </HeadingPairs>
  <TitlesOfParts>
    <vt:vector size="25" baseType="lpstr">
      <vt:lpstr>Arial</vt:lpstr>
      <vt:lpstr>新細明體</vt:lpstr>
      <vt:lpstr>Helvetica Neue</vt:lpstr>
      <vt:lpstr>Gill Sans</vt:lpstr>
      <vt:lpstr>Consolas</vt:lpstr>
      <vt:lpstr>Noto Sans Symbols</vt:lpstr>
      <vt:lpstr>Calibri</vt:lpstr>
      <vt:lpstr>Helvetica Neue Light</vt:lpstr>
      <vt:lpstr>Simple Light</vt:lpstr>
      <vt:lpstr>White</vt:lpstr>
      <vt:lpstr>White</vt:lpstr>
      <vt:lpstr>ML/DL for Everyone with  </vt:lpstr>
      <vt:lpstr>DNN, CNN, RNN</vt:lpstr>
      <vt:lpstr>RNN</vt:lpstr>
      <vt:lpstr>RNN Applications</vt:lpstr>
      <vt:lpstr>Sequence to Sequence</vt:lpstr>
      <vt:lpstr>Lecture (TBA) Implement Learning Phrase Representations using RNN Encoder-Decoder for Statistical Machine Translation: https://arxiv.org/abs/1406.1078 </vt:lpstr>
      <vt:lpstr>Summary: RNN (WIP)</vt:lpstr>
      <vt:lpstr>Summary: S2S (WIP)</vt:lpstr>
      <vt:lpstr>Summary: Attention (WIP)</vt:lpstr>
      <vt:lpstr>References</vt:lpstr>
      <vt:lpstr>Exercise 13-1  Implement Neural Machine Translation by Jointly Learning to Align and Translate: https://arxiv.org/abs/1409.0473  </vt:lpstr>
      <vt:lpstr>Exercise 13-2  Implement A Neural Image Caption Generator: https://arxiv.org/abs/1411.4555 </vt:lpstr>
      <vt:lpstr>If you’ve got this far, you did Good job! Congratulations!!  Interested in DL/ML related PHD, Postdoc at HKUST  and/or internship, residency, research fellows at LINE/NAVER? Please email your exercises (Lectures 10 to 13) and CV to  hunkim+jobs@gmail.com. </vt:lpstr>
      <vt:lpstr>投影片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 for Everyone with  </dc:title>
  <cp:lastModifiedBy>joshhu</cp:lastModifiedBy>
  <cp:revision>1</cp:revision>
  <dcterms:modified xsi:type="dcterms:W3CDTF">2018-09-15T07:11:12Z</dcterms:modified>
</cp:coreProperties>
</file>