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38" r:id="rId1"/>
  </p:sldMasterIdLst>
  <p:notesMasterIdLst>
    <p:notesMasterId r:id="rId19"/>
  </p:notesMasterIdLst>
  <p:handoutMasterIdLst>
    <p:handoutMasterId r:id="rId20"/>
  </p:handoutMasterIdLst>
  <p:sldIdLst>
    <p:sldId id="1084" r:id="rId2"/>
    <p:sldId id="1089" r:id="rId3"/>
    <p:sldId id="1088" r:id="rId4"/>
    <p:sldId id="1083" r:id="rId5"/>
    <p:sldId id="1100" r:id="rId6"/>
    <p:sldId id="1105" r:id="rId7"/>
    <p:sldId id="1057" r:id="rId8"/>
    <p:sldId id="1091" r:id="rId9"/>
    <p:sldId id="1092" r:id="rId10"/>
    <p:sldId id="1093" r:id="rId11"/>
    <p:sldId id="1094" r:id="rId12"/>
    <p:sldId id="1026" r:id="rId13"/>
    <p:sldId id="1095" r:id="rId14"/>
    <p:sldId id="1099" r:id="rId15"/>
    <p:sldId id="1096" r:id="rId16"/>
    <p:sldId id="1102" r:id="rId17"/>
    <p:sldId id="1106" r:id="rId18"/>
  </p:sldIdLst>
  <p:sldSz cx="12169775" cy="73088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方正流行体简体" pitchFamily="65" charset="-122"/>
        <a:cs typeface="+mn-cs"/>
      </a:defRPr>
    </a:lvl1pPr>
    <a:lvl2pPr marL="553011" indent="-94028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方正流行体简体" pitchFamily="65" charset="-122"/>
        <a:cs typeface="+mn-cs"/>
      </a:defRPr>
    </a:lvl2pPr>
    <a:lvl3pPr marL="1109209" indent="-191243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方正流行体简体" pitchFamily="65" charset="-122"/>
        <a:cs typeface="+mn-cs"/>
      </a:defRPr>
    </a:lvl3pPr>
    <a:lvl4pPr marL="1665408" indent="-288459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方正流行体简体" pitchFamily="65" charset="-122"/>
        <a:cs typeface="+mn-cs"/>
      </a:defRPr>
    </a:lvl4pPr>
    <a:lvl5pPr marL="2221606" indent="-385673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方正流行体简体" pitchFamily="65" charset="-122"/>
        <a:cs typeface="+mn-cs"/>
      </a:defRPr>
    </a:lvl5pPr>
    <a:lvl6pPr marL="2294915" algn="l" defTabSz="917966" rtl="0" eaLnBrk="1" latinLnBrk="0" hangingPunct="1">
      <a:defRPr sz="3400" kern="1200">
        <a:solidFill>
          <a:schemeClr val="tx1"/>
        </a:solidFill>
        <a:latin typeface="Arial" charset="0"/>
        <a:ea typeface="方正流行体简体" pitchFamily="65" charset="-122"/>
        <a:cs typeface="+mn-cs"/>
      </a:defRPr>
    </a:lvl6pPr>
    <a:lvl7pPr marL="2753898" algn="l" defTabSz="917966" rtl="0" eaLnBrk="1" latinLnBrk="0" hangingPunct="1">
      <a:defRPr sz="3400" kern="1200">
        <a:solidFill>
          <a:schemeClr val="tx1"/>
        </a:solidFill>
        <a:latin typeface="Arial" charset="0"/>
        <a:ea typeface="方正流行体简体" pitchFamily="65" charset="-122"/>
        <a:cs typeface="+mn-cs"/>
      </a:defRPr>
    </a:lvl7pPr>
    <a:lvl8pPr marL="3212882" algn="l" defTabSz="917966" rtl="0" eaLnBrk="1" latinLnBrk="0" hangingPunct="1">
      <a:defRPr sz="3400" kern="1200">
        <a:solidFill>
          <a:schemeClr val="tx1"/>
        </a:solidFill>
        <a:latin typeface="Arial" charset="0"/>
        <a:ea typeface="方正流行体简体" pitchFamily="65" charset="-122"/>
        <a:cs typeface="+mn-cs"/>
      </a:defRPr>
    </a:lvl8pPr>
    <a:lvl9pPr marL="3671865" algn="l" defTabSz="917966" rtl="0" eaLnBrk="1" latinLnBrk="0" hangingPunct="1">
      <a:defRPr sz="3400" kern="1200">
        <a:solidFill>
          <a:schemeClr val="tx1"/>
        </a:solidFill>
        <a:latin typeface="Arial" charset="0"/>
        <a:ea typeface="方正流行体简体" pitchFamily="65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25"/>
    <a:srgbClr val="009900"/>
    <a:srgbClr val="006699"/>
    <a:srgbClr val="3333FF"/>
    <a:srgbClr val="0058A8"/>
    <a:srgbClr val="993300"/>
    <a:srgbClr val="BC8F00"/>
    <a:srgbClr val="008080"/>
    <a:srgbClr val="99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6" autoAdjust="0"/>
    <p:restoredTop sz="99693" autoAdjust="0"/>
  </p:normalViewPr>
  <p:slideViewPr>
    <p:cSldViewPr>
      <p:cViewPr>
        <p:scale>
          <a:sx n="90" d="100"/>
          <a:sy n="90" d="100"/>
        </p:scale>
        <p:origin x="-762" y="-150"/>
      </p:cViewPr>
      <p:guideLst>
        <p:guide orient="horz" pos="2304"/>
        <p:guide orient="horz" pos="2157"/>
        <p:guide orient="horz" pos="2688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6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85AC4B6-FBC8-4DF2-95ED-CBF2F81DE3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0204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4675" y="685800"/>
            <a:ext cx="57086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499D3BE-E5E2-4C74-A373-57EB25C611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7883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53011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109209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65408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221606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79595" algn="l" defTabSz="111183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335512" algn="l" defTabSz="111183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891432" algn="l" defTabSz="111183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447352" algn="l" defTabSz="111183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3074" y="161891"/>
            <a:ext cx="5635020" cy="615838"/>
          </a:xfrm>
        </p:spPr>
        <p:txBody>
          <a:bodyPr/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6938" indent="-416938">
              <a:buFont typeface="Wingdings" pitchFamily="2" charset="2"/>
              <a:buChar char="l"/>
              <a:defRPr spc="131" baseline="0"/>
            </a:lvl1pPr>
            <a:lvl2pPr>
              <a:defRPr spc="110" baseline="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149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1151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1" y="173850"/>
            <a:ext cx="12174554" cy="581018"/>
          </a:xfrm>
          <a:prstGeom prst="rect">
            <a:avLst/>
          </a:prstGeom>
          <a:gradFill flip="none" rotWithShape="1">
            <a:gsLst>
              <a:gs pos="49609">
                <a:srgbClr val="005FAD"/>
              </a:gs>
              <a:gs pos="60000">
                <a:srgbClr val="005FAD"/>
              </a:gs>
              <a:gs pos="79000">
                <a:srgbClr val="005EAC"/>
              </a:gs>
              <a:gs pos="43750">
                <a:srgbClr val="005BA7"/>
              </a:gs>
              <a:gs pos="37500">
                <a:srgbClr val="0057A0"/>
              </a:gs>
              <a:gs pos="25000">
                <a:srgbClr val="004F92"/>
              </a:gs>
              <a:gs pos="2000">
                <a:srgbClr val="0070C0">
                  <a:shade val="30000"/>
                  <a:satMod val="115000"/>
                </a:srgbClr>
              </a:gs>
              <a:gs pos="100000">
                <a:srgbClr val="0070C0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 w="31750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797" tIns="45898" rIns="91797" bIns="45898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z="2400" b="0" smtClean="0">
              <a:solidFill>
                <a:srgbClr val="000000"/>
              </a:solidFill>
            </a:endParaRPr>
          </a:p>
        </p:txBody>
      </p:sp>
      <p:sp>
        <p:nvSpPr>
          <p:cNvPr id="19" name="矩形 18"/>
          <p:cNvSpPr/>
          <p:nvPr userDrawn="1"/>
        </p:nvSpPr>
        <p:spPr bwMode="auto">
          <a:xfrm>
            <a:off x="1" y="1"/>
            <a:ext cx="12174554" cy="726041"/>
          </a:xfrm>
          <a:prstGeom prst="rect">
            <a:avLst/>
          </a:prstGeom>
          <a:noFill/>
          <a:ln w="31750" cap="flat" cmpd="thinThick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797" tIns="45898" rIns="91797" bIns="45898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z="2800" smtClean="0">
              <a:solidFill>
                <a:srgbClr val="000000"/>
              </a:solidFill>
            </a:endParaRPr>
          </a:p>
        </p:txBody>
      </p:sp>
      <p:sp>
        <p:nvSpPr>
          <p:cNvPr id="96421" name="Rectangle 1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253" y="849051"/>
            <a:ext cx="11629851" cy="575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1184" tIns="55592" rIns="111184" bIns="555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单击此处第三方编辑母版文本样式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96420" name="Rectangle 164"/>
          <p:cNvSpPr>
            <a:spLocks noGrp="1" noChangeArrowheads="1"/>
          </p:cNvSpPr>
          <p:nvPr>
            <p:ph type="title"/>
          </p:nvPr>
        </p:nvSpPr>
        <p:spPr bwMode="auto">
          <a:xfrm>
            <a:off x="3773093" y="153607"/>
            <a:ext cx="5635000" cy="61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26AC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1184" tIns="55592" rIns="111184" bIns="55592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 smtClean="0"/>
          </a:p>
        </p:txBody>
      </p:sp>
      <p:pic>
        <p:nvPicPr>
          <p:cNvPr id="12" name="Picture 2" descr="J:\[1]_HYC-BackUp\2_Company\2_留档资料\公司logo和二维码\新阁互联学院\logo-无边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0" y="247532"/>
            <a:ext cx="432048" cy="4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21065" y="250873"/>
            <a:ext cx="2483501" cy="400469"/>
          </a:xfrm>
          <a:prstGeom prst="rect">
            <a:avLst/>
          </a:prstGeom>
          <a:noFill/>
        </p:spPr>
        <p:txBody>
          <a:bodyPr wrap="square" lIns="91797" tIns="45898" rIns="91797" bIns="45898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汉仪长美黑简" pitchFamily="49" charset="-122"/>
                <a:ea typeface="汉仪长美黑简" pitchFamily="49" charset="-122"/>
              </a:rPr>
              <a:t>喜科堂互联教育</a:t>
            </a:r>
          </a:p>
        </p:txBody>
      </p:sp>
    </p:spTree>
    <p:extLst>
      <p:ext uri="{BB962C8B-B14F-4D97-AF65-F5344CB8AC3E}">
        <p14:creationId xmlns:p14="http://schemas.microsoft.com/office/powerpoint/2010/main" val="295681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52" r:id="rId1"/>
    <p:sldLayoutId id="2147484951" r:id="rId2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spc="183">
          <a:solidFill>
            <a:schemeClr val="bg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3A1D00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3A1D00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3A1D00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3A1D00"/>
          </a:solidFill>
          <a:latin typeface="微软雅黑" pitchFamily="34" charset="-122"/>
          <a:ea typeface="微软雅黑" pitchFamily="34" charset="-122"/>
        </a:defRPr>
      </a:lvl5pPr>
      <a:lvl6pPr marL="555919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Rounded MT Bold" pitchFamily="34" charset="0"/>
          <a:ea typeface="微软雅黑" pitchFamily="34" charset="-122"/>
        </a:defRPr>
      </a:lvl6pPr>
      <a:lvl7pPr marL="1111837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Rounded MT Bold" pitchFamily="34" charset="0"/>
          <a:ea typeface="微软雅黑" pitchFamily="34" charset="-122"/>
        </a:defRPr>
      </a:lvl7pPr>
      <a:lvl8pPr marL="1667758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Rounded MT Bold" pitchFamily="34" charset="0"/>
          <a:ea typeface="微软雅黑" pitchFamily="34" charset="-122"/>
        </a:defRPr>
      </a:lvl8pPr>
      <a:lvl9pPr marL="2223675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Rounded MT Bold" pitchFamily="34" charset="0"/>
          <a:ea typeface="微软雅黑" pitchFamily="34" charset="-122"/>
        </a:defRPr>
      </a:lvl9pPr>
    </p:titleStyle>
    <p:bodyStyle>
      <a:lvl1pPr marL="0" indent="-414360" algn="l" defTabSz="917966" rtl="0" eaLnBrk="1" fontAlgn="base" latinLnBrk="0" hangingPunct="1">
        <a:lnSpc>
          <a:spcPts val="3112"/>
        </a:lnSpc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l"/>
        <a:defRPr lang="zh-CN" altLang="en-US" sz="1800" b="0" kern="1200" spc="100" baseline="0" smtClean="0">
          <a:solidFill>
            <a:schemeClr val="accent1">
              <a:lumMod val="25000"/>
            </a:schemeClr>
          </a:solidFill>
          <a:latin typeface="+mn-ea"/>
          <a:ea typeface="+mn-ea"/>
          <a:cs typeface="+mn-cs"/>
        </a:defRPr>
      </a:lvl1pPr>
      <a:lvl2pPr marL="902029" indent="-345832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3"/>
        <a:defRPr sz="1600" spc="121">
          <a:solidFill>
            <a:srgbClr val="0D0D0D"/>
          </a:solidFill>
          <a:latin typeface="+mn-ea"/>
          <a:ea typeface="+mn-ea"/>
        </a:defRPr>
      </a:lvl2pPr>
      <a:lvl3pPr marL="1388106" indent="-275709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Wingdings" pitchFamily="2" charset="2"/>
        <a:defRPr b="1">
          <a:solidFill>
            <a:schemeClr val="tx1"/>
          </a:solidFill>
          <a:latin typeface="+mn-lt"/>
          <a:ea typeface="黑体" pitchFamily="49" charset="-122"/>
        </a:defRPr>
      </a:lvl3pPr>
      <a:lvl4pPr marL="1944303" indent="-275709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宋体" pitchFamily="2" charset="-122"/>
        </a:defRPr>
      </a:lvl4pPr>
      <a:lvl5pPr marL="2500502" indent="-275709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itchFamily="2" charset="-122"/>
        </a:defRPr>
      </a:lvl5pPr>
      <a:lvl6pPr marL="3057553" indent="-27796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itchFamily="2" charset="-122"/>
        </a:defRPr>
      </a:lvl6pPr>
      <a:lvl7pPr marL="3613471" indent="-27796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itchFamily="2" charset="-122"/>
        </a:defRPr>
      </a:lvl7pPr>
      <a:lvl8pPr marL="4169392" indent="-27796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itchFamily="2" charset="-122"/>
        </a:defRPr>
      </a:lvl8pPr>
      <a:lvl9pPr marL="4725312" indent="-27796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111183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919" algn="l" defTabSz="111183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1837" algn="l" defTabSz="111183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7758" algn="l" defTabSz="111183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3675" algn="l" defTabSz="111183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9595" algn="l" defTabSz="111183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5512" algn="l" defTabSz="111183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91432" algn="l" defTabSz="111183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7352" algn="l" defTabSz="111183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51133" y="6746831"/>
            <a:ext cx="11303526" cy="45278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5400000">
            <a:off x="-2665677" y="3632580"/>
            <a:ext cx="6273605" cy="45452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5400000" flipV="1">
            <a:off x="8611418" y="3626140"/>
            <a:ext cx="6286485" cy="45452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80486" y="505625"/>
            <a:ext cx="10674174" cy="45276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646445" y="3012626"/>
            <a:ext cx="8662120" cy="518155"/>
          </a:xfrm>
          <a:prstGeom prst="rect">
            <a:avLst/>
          </a:prstGeom>
          <a:noFill/>
        </p:spPr>
        <p:txBody>
          <a:bodyPr wrap="square" lIns="90772" tIns="45386" rIns="90772" bIns="45386" rtlCol="0">
            <a:spAutoFit/>
          </a:bodyPr>
          <a:lstStyle/>
          <a:p>
            <a:pPr lvl="0" algn="ctr"/>
            <a:r>
              <a:rPr lang="zh-CN" altLang="en-US" sz="2800" spc="99">
                <a:solidFill>
                  <a:srgbClr val="0066CC"/>
                </a:solidFill>
                <a:latin typeface="+mn-ea"/>
                <a:ea typeface="+mn-ea"/>
              </a:rPr>
              <a:t>课前网络测试：看到老师桌面的打“</a:t>
            </a:r>
            <a:r>
              <a:rPr lang="en-US" altLang="zh-CN" sz="2800" spc="99">
                <a:solidFill>
                  <a:srgbClr val="0066CC"/>
                </a:solidFill>
                <a:latin typeface="+mn-ea"/>
                <a:ea typeface="+mn-ea"/>
              </a:rPr>
              <a:t>1</a:t>
            </a:r>
            <a:r>
              <a:rPr lang="zh-CN" altLang="en-US" sz="2800" spc="99">
                <a:solidFill>
                  <a:srgbClr val="0066CC"/>
                </a:solidFill>
                <a:latin typeface="+mn-ea"/>
                <a:ea typeface="+mn-ea"/>
              </a:rPr>
              <a:t>”</a:t>
            </a:r>
          </a:p>
        </p:txBody>
      </p:sp>
      <p:sp>
        <p:nvSpPr>
          <p:cNvPr id="9" name="矩形 8"/>
          <p:cNvSpPr/>
          <p:nvPr/>
        </p:nvSpPr>
        <p:spPr>
          <a:xfrm>
            <a:off x="451133" y="505625"/>
            <a:ext cx="636280" cy="45276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986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0" y="1062137"/>
            <a:ext cx="732961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 bwMode="auto">
          <a:xfrm>
            <a:off x="223664" y="1062137"/>
            <a:ext cx="1972792" cy="542832"/>
          </a:xfrm>
          <a:prstGeom prst="roundRect">
            <a:avLst/>
          </a:prstGeom>
          <a:noFill/>
          <a:ln w="38100" cap="flat" cmpd="thinThick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797" tIns="45898" rIns="91797" bIns="45898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29580" y="4158481"/>
            <a:ext cx="7123459" cy="1944216"/>
          </a:xfrm>
          <a:prstGeom prst="roundRect">
            <a:avLst>
              <a:gd name="adj" fmla="val 5828"/>
            </a:avLst>
          </a:prstGeom>
          <a:noFill/>
          <a:ln w="38100" cap="flat" cmpd="thinThick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797" tIns="45898" rIns="91797" bIns="45898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276575" y="152366"/>
            <a:ext cx="6344262" cy="615838"/>
          </a:xfrm>
        </p:spPr>
        <p:txBody>
          <a:bodyPr/>
          <a:lstStyle/>
          <a:p>
            <a:r>
              <a:rPr lang="zh-CN" altLang="en-US"/>
              <a:t>课程所代表的价值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054" y="918121"/>
            <a:ext cx="4248472" cy="3746747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utoShape 37"/>
          <p:cNvSpPr>
            <a:spLocks noChangeArrowheads="1"/>
          </p:cNvSpPr>
          <p:nvPr/>
        </p:nvSpPr>
        <p:spPr bwMode="auto">
          <a:xfrm>
            <a:off x="9037215" y="4664868"/>
            <a:ext cx="1878333" cy="507584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60528" tIns="30265" rIns="60528" bIns="30265" anchor="ctr"/>
          <a:lstStyle/>
          <a:p>
            <a:pPr algn="ctr" defTabSz="605279"/>
            <a:r>
              <a:rPr lang="zh-CN" altLang="en-US" sz="1800" smtClean="0">
                <a:solidFill>
                  <a:srgbClr val="FFFFFF"/>
                </a:solidFill>
                <a:latin typeface="微软雅黑" pitchFamily="34" charset="-122"/>
              </a:rPr>
              <a:t>我们的</a:t>
            </a:r>
            <a:r>
              <a:rPr lang="en-US" altLang="zh-CN" sz="1800" smtClean="0">
                <a:solidFill>
                  <a:srgbClr val="FFFFFF"/>
                </a:solidFill>
                <a:latin typeface="微软雅黑" pitchFamily="34" charset="-122"/>
              </a:rPr>
              <a:t>VIP</a:t>
            </a:r>
            <a:r>
              <a:rPr lang="zh-CN" altLang="en-US" sz="1800" smtClean="0">
                <a:solidFill>
                  <a:srgbClr val="FFFFFF"/>
                </a:solidFill>
                <a:latin typeface="微软雅黑" pitchFamily="34" charset="-122"/>
              </a:rPr>
              <a:t>课程</a:t>
            </a:r>
            <a:endParaRPr lang="zh-CN" altLang="en-US" sz="1800" dirty="0">
              <a:solidFill>
                <a:srgbClr val="FFFFFF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8915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38" y="1062137"/>
            <a:ext cx="7290157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 bwMode="auto">
          <a:xfrm>
            <a:off x="223664" y="1062137"/>
            <a:ext cx="1972792" cy="542832"/>
          </a:xfrm>
          <a:prstGeom prst="roundRect">
            <a:avLst/>
          </a:prstGeom>
          <a:noFill/>
          <a:ln w="38100" cap="flat" cmpd="thinThick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797" tIns="45898" rIns="91797" bIns="45898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24248" y="3006354"/>
            <a:ext cx="6912768" cy="3816424"/>
          </a:xfrm>
          <a:prstGeom prst="roundRect">
            <a:avLst>
              <a:gd name="adj" fmla="val 3485"/>
            </a:avLst>
          </a:prstGeom>
          <a:noFill/>
          <a:ln w="38100" cap="flat" cmpd="thinThick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797" tIns="45898" rIns="91797" bIns="45898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054" y="918121"/>
            <a:ext cx="4248472" cy="3746747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276575" y="152366"/>
            <a:ext cx="6344262" cy="615838"/>
          </a:xfrm>
        </p:spPr>
        <p:txBody>
          <a:bodyPr/>
          <a:lstStyle/>
          <a:p>
            <a:r>
              <a:rPr lang="zh-CN" altLang="en-US"/>
              <a:t>课程所代表的价值</a:t>
            </a:r>
          </a:p>
        </p:txBody>
      </p:sp>
      <p:sp>
        <p:nvSpPr>
          <p:cNvPr id="7" name="AutoShape 37"/>
          <p:cNvSpPr>
            <a:spLocks noChangeArrowheads="1"/>
          </p:cNvSpPr>
          <p:nvPr/>
        </p:nvSpPr>
        <p:spPr bwMode="auto">
          <a:xfrm>
            <a:off x="9037215" y="4664868"/>
            <a:ext cx="1878333" cy="507584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60528" tIns="30265" rIns="60528" bIns="30265" anchor="ctr"/>
          <a:lstStyle/>
          <a:p>
            <a:pPr algn="ctr" defTabSz="605279"/>
            <a:r>
              <a:rPr lang="zh-CN" altLang="en-US" sz="1800" smtClean="0">
                <a:solidFill>
                  <a:srgbClr val="FFFFFF"/>
                </a:solidFill>
                <a:latin typeface="微软雅黑" pitchFamily="34" charset="-122"/>
              </a:rPr>
              <a:t>我们的</a:t>
            </a:r>
            <a:r>
              <a:rPr lang="en-US" altLang="zh-CN" sz="1800" smtClean="0">
                <a:solidFill>
                  <a:srgbClr val="FFFFFF"/>
                </a:solidFill>
                <a:latin typeface="微软雅黑" pitchFamily="34" charset="-122"/>
              </a:rPr>
              <a:t>VIP</a:t>
            </a:r>
            <a:r>
              <a:rPr lang="zh-CN" altLang="en-US" sz="1800" smtClean="0">
                <a:solidFill>
                  <a:srgbClr val="FFFFFF"/>
                </a:solidFill>
                <a:latin typeface="微软雅黑" pitchFamily="34" charset="-122"/>
              </a:rPr>
              <a:t>课程</a:t>
            </a:r>
            <a:endParaRPr lang="zh-CN" altLang="en-US" sz="1800" dirty="0">
              <a:solidFill>
                <a:srgbClr val="FFFFFF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62750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.NET</a:t>
            </a:r>
            <a:r>
              <a:rPr lang="zh-CN" altLang="en-US" smtClean="0"/>
              <a:t>课程面向的开发方向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2689090" y="2502297"/>
            <a:ext cx="2088232" cy="864096"/>
          </a:xfrm>
          <a:prstGeom prst="rect">
            <a:avLst/>
          </a:prstGeom>
          <a:solidFill>
            <a:srgbClr val="0099FF"/>
          </a:solidFill>
          <a:ln w="28575" algn="ctr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none" lIns="110789" tIns="55394" rIns="110789" bIns="55394" anchor="ctr"/>
          <a:lstStyle/>
          <a:p>
            <a:pPr algn="ctr"/>
            <a:r>
              <a:rPr lang="zh-CN" altLang="en-US" sz="2400" b="1">
                <a:latin typeface="+mn-ea"/>
                <a:ea typeface="+mn-ea"/>
              </a:rPr>
              <a:t>桌面应用开发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777322" y="2502297"/>
            <a:ext cx="2088232" cy="864096"/>
          </a:xfrm>
          <a:prstGeom prst="rect">
            <a:avLst/>
          </a:prstGeom>
          <a:solidFill>
            <a:srgbClr val="92D050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lIns="110789" tIns="55394" rIns="110789" bIns="55394" anchor="ctr"/>
          <a:lstStyle/>
          <a:p>
            <a:pPr algn="ctr"/>
            <a:r>
              <a:rPr lang="zh-CN" altLang="en-US" sz="2400" smtClean="0">
                <a:latin typeface="+mn-ea"/>
                <a:ea typeface="+mn-ea"/>
              </a:rPr>
              <a:t>工业控制系统</a:t>
            </a: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876975" y="2502297"/>
            <a:ext cx="4320480" cy="864096"/>
          </a:xfrm>
          <a:prstGeom prst="rect">
            <a:avLst/>
          </a:prstGeom>
          <a:solidFill>
            <a:srgbClr val="0099FF"/>
          </a:solidFill>
          <a:ln w="28575" algn="ctr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none" lIns="110789" tIns="55394" rIns="110789" bIns="55394" anchor="ctr"/>
          <a:lstStyle/>
          <a:p>
            <a:pPr algn="ctr"/>
            <a:r>
              <a:rPr lang="en-US" altLang="zh-CN" sz="2400" b="1" smtClean="0">
                <a:latin typeface="+mn-ea"/>
                <a:ea typeface="+mn-ea"/>
              </a:rPr>
              <a:t>WEB</a:t>
            </a:r>
            <a:r>
              <a:rPr lang="zh-CN" altLang="en-US" sz="2400" b="1" smtClean="0">
                <a:latin typeface="+mn-ea"/>
                <a:ea typeface="+mn-ea"/>
              </a:rPr>
              <a:t>应用系统 </a:t>
            </a:r>
            <a:r>
              <a:rPr lang="en-US" altLang="zh-CN" sz="2400" b="1" smtClean="0">
                <a:latin typeface="+mn-ea"/>
                <a:ea typeface="+mn-ea"/>
              </a:rPr>
              <a:t>+ </a:t>
            </a:r>
            <a:r>
              <a:rPr lang="zh-CN" altLang="en-US" sz="2400" b="1" smtClean="0">
                <a:latin typeface="+mn-ea"/>
                <a:ea typeface="+mn-ea"/>
              </a:rPr>
              <a:t>企业网站</a:t>
            </a:r>
            <a:endParaRPr lang="zh-CN" altLang="en-US" sz="2400" b="1"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676207" y="4086473"/>
            <a:ext cx="2088232" cy="864096"/>
          </a:xfrm>
          <a:prstGeom prst="rect">
            <a:avLst/>
          </a:prstGeom>
          <a:solidFill>
            <a:srgbClr val="009900"/>
          </a:solidFill>
          <a:ln w="28575" algn="ctr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none" lIns="110789" tIns="55394" rIns="110789" bIns="55394" anchor="ctr"/>
          <a:lstStyle/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n-ea"/>
                <a:ea typeface="+mn-ea"/>
              </a:rPr>
              <a:t>手机</a:t>
            </a:r>
            <a:r>
              <a:rPr lang="en-US" altLang="zh-CN" sz="2400" smtClean="0">
                <a:solidFill>
                  <a:schemeClr val="bg1"/>
                </a:solidFill>
                <a:latin typeface="+mn-ea"/>
                <a:ea typeface="+mn-ea"/>
              </a:rPr>
              <a:t>APP</a:t>
            </a:r>
            <a:endParaRPr lang="zh-CN" altLang="en-US" sz="24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769854" y="4084307"/>
            <a:ext cx="4187885" cy="864096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lIns="110789" tIns="55394" rIns="110789" bIns="55394" anchor="ctr"/>
          <a:lstStyle/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n-ea"/>
                <a:ea typeface="+mn-ea"/>
              </a:rPr>
              <a:t>基于</a:t>
            </a:r>
            <a:r>
              <a:rPr lang="en-US" altLang="zh-CN" sz="2400" smtClean="0">
                <a:solidFill>
                  <a:schemeClr val="bg1"/>
                </a:solidFill>
                <a:latin typeface="+mn-ea"/>
                <a:ea typeface="+mn-ea"/>
              </a:rPr>
              <a:t>.NET</a:t>
            </a:r>
            <a:r>
              <a:rPr lang="zh-CN" altLang="en-US" sz="2400" smtClean="0">
                <a:solidFill>
                  <a:schemeClr val="bg1"/>
                </a:solidFill>
                <a:latin typeface="+mn-ea"/>
                <a:ea typeface="+mn-ea"/>
              </a:rPr>
              <a:t>开发</a:t>
            </a:r>
            <a:r>
              <a:rPr lang="en-US" altLang="zh-CN" sz="2400" smtClean="0">
                <a:solidFill>
                  <a:schemeClr val="bg1"/>
                </a:solidFill>
                <a:latin typeface="+mn-ea"/>
                <a:ea typeface="+mn-ea"/>
              </a:rPr>
              <a:t>Android</a:t>
            </a:r>
            <a:r>
              <a:rPr lang="zh-CN" altLang="en-US" sz="2400" smtClean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sz="2400" smtClean="0">
                <a:solidFill>
                  <a:schemeClr val="bg1"/>
                </a:solidFill>
                <a:latin typeface="+mn-ea"/>
                <a:ea typeface="+mn-ea"/>
              </a:rPr>
              <a:t>IOS</a:t>
            </a:r>
            <a:endParaRPr lang="zh-CN" altLang="en-US" sz="24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2676207" y="4076934"/>
            <a:ext cx="6281532" cy="878841"/>
          </a:xfrm>
          <a:prstGeom prst="roundRect">
            <a:avLst>
              <a:gd name="adj" fmla="val 3163"/>
            </a:avLst>
          </a:prstGeom>
          <a:noFill/>
          <a:ln w="38100" cap="flat" cmpd="thinThick" algn="ctr">
            <a:solidFill>
              <a:srgbClr val="006699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797" tIns="45898" rIns="91797" bIns="45898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4932759" y="1494185"/>
            <a:ext cx="1720673" cy="422318"/>
          </a:xfrm>
          <a:prstGeom prst="roundRect">
            <a:avLst/>
          </a:prstGeom>
          <a:solidFill>
            <a:srgbClr val="007DDA"/>
          </a:solidFill>
          <a:ln w="12700"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9" tIns="45705" rIns="91409" bIns="45705" anchor="ctr"/>
          <a:lstStyle/>
          <a:p>
            <a:pPr algn="ctr" defTabSz="914096"/>
            <a:r>
              <a:rPr lang="zh-CN" altLang="en-US" sz="1600" smtClean="0">
                <a:solidFill>
                  <a:srgbClr val="FFFFFF"/>
                </a:solidFill>
                <a:latin typeface="+mj-ea"/>
                <a:ea typeface="+mj-ea"/>
              </a:rPr>
              <a:t>主流就业方向</a:t>
            </a:r>
            <a:endParaRPr lang="zh-CN" altLang="en-US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6" name="右大括号 15"/>
          <p:cNvSpPr/>
          <p:nvPr/>
        </p:nvSpPr>
        <p:spPr bwMode="auto">
          <a:xfrm rot="5400000" flipH="1">
            <a:off x="5553335" y="225758"/>
            <a:ext cx="358062" cy="3873393"/>
          </a:xfrm>
          <a:prstGeom prst="rightBrace">
            <a:avLst/>
          </a:prstGeom>
          <a:noFill/>
          <a:ln w="31750" cap="flat" cmpd="thinThick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797" tIns="45898" rIns="91797" bIns="45898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39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课程的学习内容、形式和要求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 bwMode="auto">
          <a:xfrm>
            <a:off x="3702515" y="1644537"/>
            <a:ext cx="1152128" cy="350310"/>
          </a:xfrm>
          <a:prstGeom prst="roundRect">
            <a:avLst/>
          </a:prstGeom>
          <a:solidFill>
            <a:srgbClr val="007DDA"/>
          </a:solidFill>
          <a:ln w="12700"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9" tIns="45705" rIns="91409" bIns="45705" anchor="ctr"/>
          <a:lstStyle/>
          <a:p>
            <a:pPr algn="ctr" defTabSz="914096"/>
            <a:r>
              <a:rPr lang="zh-CN" altLang="en-US" sz="1600" smtClean="0">
                <a:solidFill>
                  <a:srgbClr val="FFFFFF"/>
                </a:solidFill>
                <a:latin typeface="+mj-ea"/>
                <a:ea typeface="+mj-ea"/>
              </a:rPr>
              <a:t>课堂直播</a:t>
            </a:r>
            <a:endParaRPr lang="zh-CN" altLang="en-US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2421323" y="4168211"/>
            <a:ext cx="1152128" cy="350310"/>
          </a:xfrm>
          <a:prstGeom prst="roundRect">
            <a:avLst/>
          </a:prstGeom>
          <a:solidFill>
            <a:srgbClr val="007DDA"/>
          </a:solidFill>
          <a:ln w="12700"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9" tIns="45705" rIns="91409" bIns="45705" anchor="ctr"/>
          <a:lstStyle/>
          <a:p>
            <a:pPr algn="ctr" defTabSz="914096"/>
            <a:r>
              <a:rPr lang="zh-CN" altLang="en-US" sz="1600" smtClean="0">
                <a:solidFill>
                  <a:srgbClr val="FFFFFF"/>
                </a:solidFill>
                <a:latin typeface="+mj-ea"/>
                <a:ea typeface="+mj-ea"/>
              </a:rPr>
              <a:t>课程升级</a:t>
            </a:r>
            <a:endParaRPr lang="zh-CN" altLang="en-US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288" y="2182726"/>
            <a:ext cx="1705727" cy="131665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87" y="2147680"/>
            <a:ext cx="1949078" cy="142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67" y="2244203"/>
            <a:ext cx="1664120" cy="96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AutoShape 4"/>
          <p:cNvSpPr>
            <a:spLocks noChangeArrowheads="1"/>
          </p:cNvSpPr>
          <p:nvPr/>
        </p:nvSpPr>
        <p:spPr bwMode="auto">
          <a:xfrm>
            <a:off x="544463" y="5271099"/>
            <a:ext cx="7742426" cy="468501"/>
          </a:xfrm>
          <a:prstGeom prst="roundRect">
            <a:avLst>
              <a:gd name="adj" fmla="val 10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/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600" b="1" smtClean="0">
                <a:latin typeface="+mn-ea"/>
                <a:ea typeface="+mn-ea"/>
              </a:rPr>
              <a:t>录播</a:t>
            </a:r>
            <a:r>
              <a:rPr lang="zh-CN" altLang="en-US" sz="1600" smtClean="0">
                <a:latin typeface="+mn-ea"/>
                <a:ea typeface="+mn-ea"/>
              </a:rPr>
              <a:t> </a:t>
            </a:r>
            <a:r>
              <a:rPr lang="en-US" altLang="zh-CN" sz="1600" smtClean="0">
                <a:latin typeface="+mn-ea"/>
                <a:ea typeface="+mn-ea"/>
              </a:rPr>
              <a:t>+ </a:t>
            </a:r>
            <a:r>
              <a:rPr lang="zh-CN" altLang="en-US" sz="1600" b="1" smtClean="0">
                <a:latin typeface="+mn-ea"/>
                <a:ea typeface="+mn-ea"/>
              </a:rPr>
              <a:t>直播</a:t>
            </a:r>
            <a:r>
              <a:rPr lang="zh-CN" altLang="en-US" sz="1600" smtClean="0">
                <a:latin typeface="+mn-ea"/>
                <a:ea typeface="+mn-ea"/>
              </a:rPr>
              <a:t> </a:t>
            </a:r>
            <a:r>
              <a:rPr lang="en-US" altLang="zh-CN" sz="1600" smtClean="0">
                <a:latin typeface="+mn-ea"/>
                <a:ea typeface="+mn-ea"/>
              </a:rPr>
              <a:t>+ </a:t>
            </a:r>
            <a:r>
              <a:rPr lang="zh-CN" altLang="en-US" sz="1600" b="1" smtClean="0">
                <a:latin typeface="+mn-ea"/>
                <a:ea typeface="+mn-ea"/>
              </a:rPr>
              <a:t>教材</a:t>
            </a:r>
            <a:r>
              <a:rPr lang="zh-CN" altLang="en-US" sz="1600" smtClean="0">
                <a:latin typeface="+mn-ea"/>
                <a:ea typeface="+mn-ea"/>
              </a:rPr>
              <a:t> </a:t>
            </a:r>
            <a:r>
              <a:rPr lang="en-US" altLang="zh-CN" sz="1600" smtClean="0">
                <a:latin typeface="+mn-ea"/>
                <a:ea typeface="+mn-ea"/>
              </a:rPr>
              <a:t>+ </a:t>
            </a:r>
            <a:r>
              <a:rPr lang="zh-CN" altLang="en-US" sz="1600" b="1" smtClean="0">
                <a:latin typeface="+mn-ea"/>
                <a:ea typeface="+mn-ea"/>
              </a:rPr>
              <a:t>答疑</a:t>
            </a:r>
            <a:r>
              <a:rPr lang="zh-CN" altLang="en-US" sz="1600" smtClean="0">
                <a:latin typeface="+mn-ea"/>
                <a:ea typeface="+mn-ea"/>
              </a:rPr>
              <a:t> </a:t>
            </a:r>
            <a:r>
              <a:rPr lang="en-US" altLang="zh-CN" sz="1600" smtClean="0">
                <a:latin typeface="+mn-ea"/>
                <a:ea typeface="+mn-ea"/>
              </a:rPr>
              <a:t>+ </a:t>
            </a:r>
            <a:r>
              <a:rPr lang="zh-CN" altLang="en-US" sz="1600" b="1" smtClean="0">
                <a:latin typeface="+mn-ea"/>
                <a:ea typeface="+mn-ea"/>
              </a:rPr>
              <a:t>升级 </a:t>
            </a:r>
            <a:r>
              <a:rPr lang="en-US" altLang="zh-CN" sz="1600" b="1" smtClean="0">
                <a:latin typeface="+mn-ea"/>
                <a:ea typeface="+mn-ea"/>
              </a:rPr>
              <a:t>=&gt; 500</a:t>
            </a:r>
            <a:r>
              <a:rPr lang="zh-CN" altLang="en-US" sz="1600" smtClean="0">
                <a:latin typeface="+mn-ea"/>
                <a:ea typeface="+mn-ea"/>
              </a:rPr>
              <a:t>课时，</a:t>
            </a:r>
            <a:r>
              <a:rPr lang="en-US" altLang="zh-CN" sz="1600" smtClean="0">
                <a:latin typeface="+mn-ea"/>
                <a:ea typeface="+mn-ea"/>
              </a:rPr>
              <a:t>4-6</a:t>
            </a:r>
            <a:r>
              <a:rPr lang="zh-CN" altLang="en-US" sz="1600" smtClean="0">
                <a:latin typeface="+mn-ea"/>
                <a:ea typeface="+mn-ea"/>
              </a:rPr>
              <a:t>个月学</a:t>
            </a:r>
            <a:r>
              <a:rPr lang="zh-CN" altLang="en-US" sz="1600">
                <a:latin typeface="+mn-ea"/>
                <a:ea typeface="+mn-ea"/>
              </a:rPr>
              <a:t>完，积累</a:t>
            </a:r>
            <a:r>
              <a:rPr lang="en-US" altLang="zh-CN" sz="1600" b="1">
                <a:latin typeface="+mn-ea"/>
                <a:ea typeface="+mn-ea"/>
              </a:rPr>
              <a:t>3-4</a:t>
            </a:r>
            <a:r>
              <a:rPr lang="zh-CN" altLang="en-US" sz="1600">
                <a:latin typeface="+mn-ea"/>
                <a:ea typeface="+mn-ea"/>
              </a:rPr>
              <a:t>年</a:t>
            </a:r>
            <a:r>
              <a:rPr lang="zh-CN" altLang="en-US" sz="1600" smtClean="0">
                <a:latin typeface="+mn-ea"/>
                <a:ea typeface="+mn-ea"/>
              </a:rPr>
              <a:t>经验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8292469" y="5271099"/>
            <a:ext cx="3399062" cy="471558"/>
          </a:xfrm>
          <a:prstGeom prst="roundRect">
            <a:avLst>
              <a:gd name="adj" fmla="val 10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lIns="91797" tIns="45898" rIns="91797" bIns="45898" anchor="ctr"/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600" b="1" smtClean="0">
                <a:latin typeface="+mj-ea"/>
                <a:ea typeface="+mj-ea"/>
              </a:rPr>
              <a:t> 掌握薪水</a:t>
            </a:r>
            <a:r>
              <a:rPr lang="en-US" altLang="zh-CN" sz="1600" b="1" smtClean="0">
                <a:solidFill>
                  <a:srgbClr val="FF0000"/>
                </a:solidFill>
                <a:latin typeface="+mj-ea"/>
                <a:ea typeface="+mj-ea"/>
              </a:rPr>
              <a:t>15000</a:t>
            </a:r>
            <a:r>
              <a:rPr lang="en-US" altLang="zh-CN" sz="1600" b="1" smtClean="0">
                <a:latin typeface="+mj-ea"/>
                <a:ea typeface="+mj-ea"/>
              </a:rPr>
              <a:t>-</a:t>
            </a:r>
            <a:r>
              <a:rPr lang="en-US" altLang="zh-CN" sz="1600" b="1" smtClean="0">
                <a:solidFill>
                  <a:srgbClr val="FF0000"/>
                </a:solidFill>
                <a:latin typeface="+mj-ea"/>
                <a:ea typeface="+mj-ea"/>
              </a:rPr>
              <a:t>20000</a:t>
            </a:r>
            <a:r>
              <a:rPr lang="en-US" altLang="zh-CN" sz="1600" b="1" smtClean="0">
                <a:latin typeface="+mj-ea"/>
                <a:ea typeface="+mj-ea"/>
              </a:rPr>
              <a:t>/</a:t>
            </a:r>
            <a:r>
              <a:rPr lang="zh-CN" altLang="en-US" sz="1600" b="1" smtClean="0">
                <a:latin typeface="+mj-ea"/>
                <a:ea typeface="+mj-ea"/>
              </a:rPr>
              <a:t>月的技术</a:t>
            </a:r>
            <a:endParaRPr lang="en-US" altLang="zh-CN" sz="1600" b="1" smtClean="0">
              <a:latin typeface="+mj-ea"/>
              <a:ea typeface="+mj-ea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1043286" y="1646788"/>
            <a:ext cx="1152128" cy="350310"/>
          </a:xfrm>
          <a:prstGeom prst="roundRect">
            <a:avLst/>
          </a:prstGeom>
          <a:solidFill>
            <a:srgbClr val="007DDA"/>
          </a:solidFill>
          <a:ln w="12700"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9" tIns="45705" rIns="91409" bIns="45705" anchor="ctr"/>
          <a:lstStyle/>
          <a:p>
            <a:pPr algn="ctr" defTabSz="914096"/>
            <a:r>
              <a:rPr lang="zh-CN" altLang="en-US" sz="1600" b="1" smtClean="0">
                <a:solidFill>
                  <a:srgbClr val="FFCB25"/>
                </a:solidFill>
                <a:latin typeface="+mj-ea"/>
                <a:ea typeface="+mj-ea"/>
              </a:rPr>
              <a:t>专业录播</a:t>
            </a:r>
            <a:endParaRPr lang="zh-CN" altLang="en-US" sz="1600" b="1" dirty="0">
              <a:solidFill>
                <a:srgbClr val="FFCB25"/>
              </a:solidFill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75" y="2172547"/>
            <a:ext cx="2158771" cy="1337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89" y="2317950"/>
            <a:ext cx="1368152" cy="988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圆角矩形 31"/>
          <p:cNvSpPr/>
          <p:nvPr/>
        </p:nvSpPr>
        <p:spPr bwMode="auto">
          <a:xfrm>
            <a:off x="9933088" y="1646788"/>
            <a:ext cx="1152128" cy="350310"/>
          </a:xfrm>
          <a:prstGeom prst="roundRect">
            <a:avLst/>
          </a:prstGeom>
          <a:solidFill>
            <a:srgbClr val="007DDA"/>
          </a:solidFill>
          <a:ln w="12700"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9" tIns="45705" rIns="91409" bIns="45705" anchor="ctr"/>
          <a:lstStyle/>
          <a:p>
            <a:pPr algn="ctr" defTabSz="914096"/>
            <a:r>
              <a:rPr lang="zh-CN" altLang="en-US" sz="1600" smtClean="0">
                <a:solidFill>
                  <a:srgbClr val="FFFFFF"/>
                </a:solidFill>
                <a:latin typeface="+mj-ea"/>
                <a:ea typeface="+mj-ea"/>
              </a:rPr>
              <a:t>即时答疑</a:t>
            </a:r>
            <a:endParaRPr lang="zh-CN" altLang="en-US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3" name="加号 32"/>
          <p:cNvSpPr/>
          <p:nvPr/>
        </p:nvSpPr>
        <p:spPr bwMode="auto">
          <a:xfrm>
            <a:off x="2633366" y="2512578"/>
            <a:ext cx="643210" cy="557261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765" tIns="45883" rIns="91765" bIns="45883" anchor="ctr"/>
          <a:lstStyle/>
          <a:p>
            <a:pPr algn="ctr" defTabSz="917661"/>
            <a:endParaRPr lang="zh-CN" altLang="en-US" sz="1600" spc="100">
              <a:solidFill>
                <a:srgbClr val="FFFFFF"/>
              </a:solidFill>
              <a:latin typeface="微软雅黑" pitchFamily="34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109" y="2259851"/>
            <a:ext cx="2528066" cy="122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圆角矩形 33"/>
          <p:cNvSpPr/>
          <p:nvPr/>
        </p:nvSpPr>
        <p:spPr bwMode="auto">
          <a:xfrm>
            <a:off x="6797181" y="1646788"/>
            <a:ext cx="1159914" cy="350310"/>
          </a:xfrm>
          <a:prstGeom prst="roundRect">
            <a:avLst/>
          </a:prstGeom>
          <a:solidFill>
            <a:srgbClr val="007DDA"/>
          </a:solidFill>
          <a:ln w="12700"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9" tIns="45705" rIns="91409" bIns="45705" anchor="ctr"/>
          <a:lstStyle/>
          <a:p>
            <a:pPr algn="ctr" defTabSz="914096"/>
            <a:r>
              <a:rPr lang="zh-CN" altLang="en-US" sz="1600" smtClean="0">
                <a:solidFill>
                  <a:srgbClr val="FFFFFF"/>
                </a:solidFill>
                <a:latin typeface="+mj-ea"/>
                <a:ea typeface="+mj-ea"/>
              </a:rPr>
              <a:t>指导教材</a:t>
            </a:r>
            <a:endParaRPr lang="zh-CN" altLang="en-US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6" name="加号 35"/>
          <p:cNvSpPr/>
          <p:nvPr/>
        </p:nvSpPr>
        <p:spPr bwMode="auto">
          <a:xfrm>
            <a:off x="5477577" y="2533416"/>
            <a:ext cx="643210" cy="557261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765" tIns="45883" rIns="91765" bIns="45883" anchor="ctr"/>
          <a:lstStyle/>
          <a:p>
            <a:pPr algn="ctr" defTabSz="917661"/>
            <a:endParaRPr lang="zh-CN" altLang="en-US" sz="1600" spc="10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37" name="加号 36"/>
          <p:cNvSpPr/>
          <p:nvPr/>
        </p:nvSpPr>
        <p:spPr bwMode="auto">
          <a:xfrm>
            <a:off x="8826053" y="2553255"/>
            <a:ext cx="643210" cy="557261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765" tIns="45883" rIns="91765" bIns="45883" anchor="ctr"/>
          <a:lstStyle/>
          <a:p>
            <a:pPr algn="ctr" defTabSz="917661"/>
            <a:endParaRPr lang="zh-CN" altLang="en-US" sz="1600" spc="10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38" name="右大括号 37"/>
          <p:cNvSpPr/>
          <p:nvPr/>
        </p:nvSpPr>
        <p:spPr bwMode="auto">
          <a:xfrm rot="5400000">
            <a:off x="2751799" y="2331019"/>
            <a:ext cx="434027" cy="3063796"/>
          </a:xfrm>
          <a:prstGeom prst="rightBrace">
            <a:avLst/>
          </a:prstGeom>
          <a:noFill/>
          <a:ln w="31750" cap="flat" cmpd="thinThick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797" tIns="45898" rIns="91797" bIns="45898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8263" y="6838603"/>
            <a:ext cx="4896696" cy="308136"/>
          </a:xfrm>
          <a:prstGeom prst="rect">
            <a:avLst/>
          </a:prstGeom>
          <a:noFill/>
        </p:spPr>
        <p:txBody>
          <a:bodyPr wrap="square" lIns="91797" tIns="45898" rIns="91797" bIns="45898" rtlCol="0">
            <a:spAutoFit/>
          </a:bodyPr>
          <a:lstStyle/>
          <a:p>
            <a:r>
              <a:rPr lang="zh-CN" altLang="en-US" sz="1400" spc="100" smtClean="0">
                <a:solidFill>
                  <a:srgbClr val="006699"/>
                </a:solidFill>
                <a:latin typeface="+mn-ea"/>
                <a:ea typeface="+mn-ea"/>
              </a:rPr>
              <a:t>课程</a:t>
            </a:r>
            <a:r>
              <a:rPr lang="zh-CN" altLang="en-US" sz="1400" spc="100" smtClean="0">
                <a:solidFill>
                  <a:srgbClr val="006699"/>
                </a:solidFill>
                <a:latin typeface="+mn-ea"/>
                <a:ea typeface="+mn-ea"/>
              </a:rPr>
              <a:t>大纲、视频、课件、项目</a:t>
            </a:r>
            <a:r>
              <a:rPr lang="zh-CN" altLang="en-US" sz="1400" spc="100" smtClean="0">
                <a:solidFill>
                  <a:srgbClr val="006699"/>
                </a:solidFill>
                <a:latin typeface="+mn-ea"/>
                <a:ea typeface="+mn-ea"/>
              </a:rPr>
              <a:t>效果演示</a:t>
            </a:r>
            <a:endParaRPr lang="zh-CN" altLang="en-US" sz="1400" b="1" spc="100" dirty="0">
              <a:solidFill>
                <a:schemeClr val="accent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544463" y="6010431"/>
            <a:ext cx="7742426" cy="468501"/>
          </a:xfrm>
          <a:prstGeom prst="roundRect">
            <a:avLst>
              <a:gd name="adj" fmla="val 10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/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600" smtClean="0">
                <a:latin typeface="+mn-ea"/>
                <a:ea typeface="+mn-ea"/>
              </a:rPr>
              <a:t>紧跟企业最新的技术需求，按照“</a:t>
            </a:r>
            <a:r>
              <a:rPr lang="zh-CN" altLang="en-US" sz="1600" b="1" smtClean="0">
                <a:latin typeface="+mn-ea"/>
                <a:ea typeface="+mn-ea"/>
              </a:rPr>
              <a:t>二、八</a:t>
            </a:r>
            <a:r>
              <a:rPr lang="zh-CN" altLang="en-US" sz="1600" smtClean="0">
                <a:latin typeface="+mn-ea"/>
                <a:ea typeface="+mn-ea"/>
              </a:rPr>
              <a:t>”原则设计课程内容，快速提高学习效率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8286888" y="6010431"/>
            <a:ext cx="3405097" cy="461232"/>
          </a:xfrm>
          <a:prstGeom prst="roundRect">
            <a:avLst>
              <a:gd name="adj" fmla="val 10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lIns="91797" tIns="45898" rIns="91797" bIns="45898" anchor="ctr"/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600" b="1" smtClean="0">
                <a:latin typeface="+mj-ea"/>
                <a:ea typeface="+mj-ea"/>
              </a:rPr>
              <a:t>相当于实体培训 </a:t>
            </a:r>
            <a:r>
              <a:rPr lang="en-US" altLang="zh-CN" sz="1800" b="1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en-US" altLang="zh-CN" sz="1800" b="1" smtClean="0">
                <a:solidFill>
                  <a:srgbClr val="FF0000"/>
                </a:solidFill>
                <a:latin typeface="+mj-ea"/>
                <a:ea typeface="+mj-ea"/>
              </a:rPr>
              <a:t>-4 </a:t>
            </a:r>
            <a:r>
              <a:rPr lang="zh-CN" altLang="en-US" sz="1600" b="1" smtClean="0">
                <a:latin typeface="+mj-ea"/>
                <a:ea typeface="+mj-ea"/>
              </a:rPr>
              <a:t>万的课程价值</a:t>
            </a:r>
            <a:endParaRPr lang="en-US" altLang="zh-CN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42650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跟老师最重要的是学什么？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编程规范</a:t>
            </a:r>
            <a:endParaRPr lang="en-US" altLang="zh-CN" smtClean="0"/>
          </a:p>
          <a:p>
            <a:pPr lvl="1"/>
            <a:r>
              <a:rPr lang="zh-CN" altLang="en-US" smtClean="0"/>
              <a:t>学习面向对象标准</a:t>
            </a:r>
            <a:r>
              <a:rPr lang="zh-CN" altLang="en-US"/>
              <a:t>的编程方式和代码</a:t>
            </a:r>
            <a:r>
              <a:rPr lang="zh-CN" altLang="en-US" smtClean="0"/>
              <a:t>规范（展示代码）</a:t>
            </a:r>
            <a:endParaRPr lang="en-US" altLang="zh-CN" smtClean="0"/>
          </a:p>
          <a:p>
            <a:r>
              <a:rPr lang="zh-CN" altLang="en-US" smtClean="0"/>
              <a:t>项目经验</a:t>
            </a:r>
            <a:endParaRPr lang="en-US" altLang="zh-CN" smtClean="0"/>
          </a:p>
          <a:p>
            <a:pPr lvl="1"/>
            <a:r>
              <a:rPr lang="zh-CN" altLang="en-US" smtClean="0"/>
              <a:t>所学技术在项目中那个地方使用，如何使用，也就是项目经验、开发技巧</a:t>
            </a:r>
            <a:endParaRPr lang="en-US" altLang="zh-CN" smtClean="0"/>
          </a:p>
          <a:p>
            <a:r>
              <a:rPr lang="zh-CN" altLang="en-US" smtClean="0"/>
              <a:t>自学能力</a:t>
            </a:r>
            <a:endParaRPr lang="en-US" altLang="zh-CN" smtClean="0"/>
          </a:p>
          <a:p>
            <a:pPr lvl="1"/>
            <a:r>
              <a:rPr lang="zh-CN" altLang="en-US" smtClean="0"/>
              <a:t>培养很强的自学能力（企业非常注重）</a:t>
            </a:r>
            <a:endParaRPr lang="en-US" altLang="zh-CN" smtClean="0"/>
          </a:p>
          <a:p>
            <a:r>
              <a:rPr lang="zh-CN" altLang="en-US" smtClean="0"/>
              <a:t>节约时间</a:t>
            </a:r>
            <a:endParaRPr lang="en-US" altLang="zh-CN" smtClean="0"/>
          </a:p>
          <a:p>
            <a:pPr lvl="1"/>
            <a:r>
              <a:rPr lang="zh-CN" altLang="en-US" smtClean="0"/>
              <a:t>一直</a:t>
            </a:r>
            <a:r>
              <a:rPr lang="zh-CN" altLang="en-US"/>
              <a:t>更新新的技术可以</a:t>
            </a:r>
            <a:r>
              <a:rPr lang="zh-CN" altLang="en-US" smtClean="0"/>
              <a:t>节约自学</a:t>
            </a:r>
            <a:r>
              <a:rPr lang="zh-CN" altLang="en-US"/>
              <a:t>的时间</a:t>
            </a:r>
            <a:r>
              <a:rPr lang="zh-CN" altLang="en-US" smtClean="0"/>
              <a:t>，节约时间就是获得更多的机会收入</a:t>
            </a:r>
            <a:endParaRPr lang="en-US" altLang="zh-CN" smtClean="0"/>
          </a:p>
          <a:p>
            <a:pPr lvl="1"/>
            <a:endParaRPr lang="en-US" altLang="zh-CN"/>
          </a:p>
          <a:p>
            <a:pPr marL="556197" lvl="1" indent="0">
              <a:buNone/>
            </a:pPr>
            <a:endParaRPr lang="en-US" altLang="zh-CN"/>
          </a:p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4853" y="6534745"/>
            <a:ext cx="2801722" cy="308136"/>
          </a:xfrm>
          <a:prstGeom prst="rect">
            <a:avLst/>
          </a:prstGeom>
          <a:noFill/>
        </p:spPr>
        <p:txBody>
          <a:bodyPr wrap="square" lIns="91797" tIns="45898" rIns="91797" bIns="45898" rtlCol="0">
            <a:spAutoFit/>
          </a:bodyPr>
          <a:lstStyle/>
          <a:p>
            <a:r>
              <a:rPr lang="zh-CN" altLang="en-US" sz="1400" spc="100" smtClean="0">
                <a:solidFill>
                  <a:srgbClr val="006699"/>
                </a:solidFill>
                <a:latin typeface="+mn-ea"/>
                <a:ea typeface="+mn-ea"/>
              </a:rPr>
              <a:t>项目</a:t>
            </a:r>
            <a:r>
              <a:rPr lang="zh-CN" altLang="en-US" sz="1400" spc="100" smtClean="0">
                <a:solidFill>
                  <a:srgbClr val="006699"/>
                </a:solidFill>
                <a:latin typeface="+mn-ea"/>
                <a:ea typeface="+mn-ea"/>
              </a:rPr>
              <a:t>源码、项目效果</a:t>
            </a:r>
            <a:endParaRPr lang="zh-CN" altLang="en-US" sz="1400" b="1" spc="100" dirty="0">
              <a:solidFill>
                <a:schemeClr val="accent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425335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课程学费和超价值体现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 bwMode="auto">
          <a:xfrm>
            <a:off x="3702515" y="1644537"/>
            <a:ext cx="1152128" cy="350310"/>
          </a:xfrm>
          <a:prstGeom prst="roundRect">
            <a:avLst/>
          </a:prstGeom>
          <a:solidFill>
            <a:srgbClr val="007DDA"/>
          </a:solidFill>
          <a:ln w="12700"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9" tIns="45705" rIns="91409" bIns="45705" anchor="ctr"/>
          <a:lstStyle/>
          <a:p>
            <a:pPr algn="ctr" defTabSz="914096"/>
            <a:r>
              <a:rPr lang="zh-CN" altLang="en-US" sz="1600" smtClean="0">
                <a:solidFill>
                  <a:srgbClr val="FFFFFF"/>
                </a:solidFill>
                <a:latin typeface="+mj-ea"/>
                <a:ea typeface="+mj-ea"/>
              </a:rPr>
              <a:t>课堂直播</a:t>
            </a:r>
            <a:endParaRPr lang="zh-CN" altLang="en-US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2421323" y="4168211"/>
            <a:ext cx="1152128" cy="350310"/>
          </a:xfrm>
          <a:prstGeom prst="roundRect">
            <a:avLst/>
          </a:prstGeom>
          <a:solidFill>
            <a:srgbClr val="007DDA"/>
          </a:solidFill>
          <a:ln w="12700"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9" tIns="45705" rIns="91409" bIns="45705" anchor="ctr"/>
          <a:lstStyle/>
          <a:p>
            <a:pPr algn="ctr" defTabSz="914096"/>
            <a:r>
              <a:rPr lang="zh-CN" altLang="en-US" sz="1600" smtClean="0">
                <a:solidFill>
                  <a:srgbClr val="FFFFFF"/>
                </a:solidFill>
                <a:latin typeface="+mj-ea"/>
                <a:ea typeface="+mj-ea"/>
              </a:rPr>
              <a:t>课程升级</a:t>
            </a:r>
            <a:endParaRPr lang="zh-CN" altLang="en-US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288" y="2182726"/>
            <a:ext cx="1705727" cy="131665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87" y="2147680"/>
            <a:ext cx="1949078" cy="142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67" y="2244203"/>
            <a:ext cx="1664120" cy="96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AutoShape 4"/>
          <p:cNvSpPr>
            <a:spLocks noChangeArrowheads="1"/>
          </p:cNvSpPr>
          <p:nvPr/>
        </p:nvSpPr>
        <p:spPr bwMode="auto">
          <a:xfrm>
            <a:off x="544463" y="5271099"/>
            <a:ext cx="7742426" cy="468501"/>
          </a:xfrm>
          <a:prstGeom prst="roundRect">
            <a:avLst>
              <a:gd name="adj" fmla="val 10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/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600" b="1" smtClean="0">
                <a:latin typeface="+mn-ea"/>
                <a:ea typeface="+mn-ea"/>
              </a:rPr>
              <a:t>录播</a:t>
            </a:r>
            <a:r>
              <a:rPr lang="zh-CN" altLang="en-US" sz="1600" smtClean="0">
                <a:latin typeface="+mn-ea"/>
                <a:ea typeface="+mn-ea"/>
              </a:rPr>
              <a:t> </a:t>
            </a:r>
            <a:r>
              <a:rPr lang="en-US" altLang="zh-CN" sz="1600" smtClean="0">
                <a:latin typeface="+mn-ea"/>
                <a:ea typeface="+mn-ea"/>
              </a:rPr>
              <a:t>+ </a:t>
            </a:r>
            <a:r>
              <a:rPr lang="zh-CN" altLang="en-US" sz="1600" b="1" smtClean="0">
                <a:latin typeface="+mn-ea"/>
                <a:ea typeface="+mn-ea"/>
              </a:rPr>
              <a:t>直播</a:t>
            </a:r>
            <a:r>
              <a:rPr lang="zh-CN" altLang="en-US" sz="1600" smtClean="0">
                <a:latin typeface="+mn-ea"/>
                <a:ea typeface="+mn-ea"/>
              </a:rPr>
              <a:t> </a:t>
            </a:r>
            <a:r>
              <a:rPr lang="en-US" altLang="zh-CN" sz="1600" smtClean="0">
                <a:latin typeface="+mn-ea"/>
                <a:ea typeface="+mn-ea"/>
              </a:rPr>
              <a:t>+ </a:t>
            </a:r>
            <a:r>
              <a:rPr lang="zh-CN" altLang="en-US" sz="1600" b="1" smtClean="0">
                <a:latin typeface="+mn-ea"/>
                <a:ea typeface="+mn-ea"/>
              </a:rPr>
              <a:t>教材</a:t>
            </a:r>
            <a:r>
              <a:rPr lang="zh-CN" altLang="en-US" sz="1600" smtClean="0">
                <a:latin typeface="+mn-ea"/>
                <a:ea typeface="+mn-ea"/>
              </a:rPr>
              <a:t> </a:t>
            </a:r>
            <a:r>
              <a:rPr lang="en-US" altLang="zh-CN" sz="1600" smtClean="0">
                <a:latin typeface="+mn-ea"/>
                <a:ea typeface="+mn-ea"/>
              </a:rPr>
              <a:t>+ </a:t>
            </a:r>
            <a:r>
              <a:rPr lang="zh-CN" altLang="en-US" sz="1600" b="1" smtClean="0">
                <a:latin typeface="+mn-ea"/>
                <a:ea typeface="+mn-ea"/>
              </a:rPr>
              <a:t>答疑</a:t>
            </a:r>
            <a:r>
              <a:rPr lang="zh-CN" altLang="en-US" sz="1600" smtClean="0">
                <a:latin typeface="+mn-ea"/>
                <a:ea typeface="+mn-ea"/>
              </a:rPr>
              <a:t> </a:t>
            </a:r>
            <a:r>
              <a:rPr lang="en-US" altLang="zh-CN" sz="1600" smtClean="0">
                <a:latin typeface="+mn-ea"/>
                <a:ea typeface="+mn-ea"/>
              </a:rPr>
              <a:t>+ </a:t>
            </a:r>
            <a:r>
              <a:rPr lang="zh-CN" altLang="en-US" sz="1600" b="1" smtClean="0">
                <a:latin typeface="+mn-ea"/>
                <a:ea typeface="+mn-ea"/>
              </a:rPr>
              <a:t>升级 </a:t>
            </a:r>
            <a:r>
              <a:rPr lang="en-US" altLang="zh-CN" sz="1600" b="1" smtClean="0">
                <a:latin typeface="+mn-ea"/>
                <a:ea typeface="+mn-ea"/>
              </a:rPr>
              <a:t>=&gt; 500</a:t>
            </a:r>
            <a:r>
              <a:rPr lang="zh-CN" altLang="en-US" sz="1600" smtClean="0">
                <a:latin typeface="+mn-ea"/>
                <a:ea typeface="+mn-ea"/>
              </a:rPr>
              <a:t>课时，</a:t>
            </a:r>
            <a:r>
              <a:rPr lang="en-US" altLang="zh-CN" sz="1600" smtClean="0">
                <a:latin typeface="+mn-ea"/>
                <a:ea typeface="+mn-ea"/>
              </a:rPr>
              <a:t>4-6</a:t>
            </a:r>
            <a:r>
              <a:rPr lang="zh-CN" altLang="en-US" sz="1600" smtClean="0">
                <a:latin typeface="+mn-ea"/>
                <a:ea typeface="+mn-ea"/>
              </a:rPr>
              <a:t>个月学</a:t>
            </a:r>
            <a:r>
              <a:rPr lang="zh-CN" altLang="en-US" sz="1600">
                <a:latin typeface="+mn-ea"/>
                <a:ea typeface="+mn-ea"/>
              </a:rPr>
              <a:t>完，积累</a:t>
            </a:r>
            <a:r>
              <a:rPr lang="en-US" altLang="zh-CN" sz="1600" b="1">
                <a:latin typeface="+mn-ea"/>
                <a:ea typeface="+mn-ea"/>
              </a:rPr>
              <a:t>3-4</a:t>
            </a:r>
            <a:r>
              <a:rPr lang="zh-CN" altLang="en-US" sz="1600">
                <a:latin typeface="+mn-ea"/>
                <a:ea typeface="+mn-ea"/>
              </a:rPr>
              <a:t>年</a:t>
            </a:r>
            <a:r>
              <a:rPr lang="zh-CN" altLang="en-US" sz="1600" smtClean="0">
                <a:latin typeface="+mn-ea"/>
                <a:ea typeface="+mn-ea"/>
              </a:rPr>
              <a:t>经验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8292469" y="5271099"/>
            <a:ext cx="3399062" cy="471558"/>
          </a:xfrm>
          <a:prstGeom prst="roundRect">
            <a:avLst>
              <a:gd name="adj" fmla="val 10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lIns="91797" tIns="45898" rIns="91797" bIns="45898" anchor="ctr"/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600" b="1" smtClean="0">
                <a:latin typeface="+mj-ea"/>
                <a:ea typeface="+mj-ea"/>
              </a:rPr>
              <a:t> 掌握薪水</a:t>
            </a:r>
            <a:r>
              <a:rPr lang="en-US" altLang="zh-CN" sz="1600" b="1" smtClean="0">
                <a:solidFill>
                  <a:srgbClr val="FF0000"/>
                </a:solidFill>
                <a:latin typeface="+mj-ea"/>
                <a:ea typeface="+mj-ea"/>
              </a:rPr>
              <a:t>15000</a:t>
            </a:r>
            <a:r>
              <a:rPr lang="en-US" altLang="zh-CN" sz="1600" b="1" smtClean="0">
                <a:latin typeface="+mj-ea"/>
                <a:ea typeface="+mj-ea"/>
              </a:rPr>
              <a:t>-</a:t>
            </a:r>
            <a:r>
              <a:rPr lang="en-US" altLang="zh-CN" sz="1600" b="1" smtClean="0">
                <a:solidFill>
                  <a:srgbClr val="FF0000"/>
                </a:solidFill>
                <a:latin typeface="+mj-ea"/>
                <a:ea typeface="+mj-ea"/>
              </a:rPr>
              <a:t>20000</a:t>
            </a:r>
            <a:r>
              <a:rPr lang="en-US" altLang="zh-CN" sz="1600" b="1" smtClean="0">
                <a:latin typeface="+mj-ea"/>
                <a:ea typeface="+mj-ea"/>
              </a:rPr>
              <a:t>/</a:t>
            </a:r>
            <a:r>
              <a:rPr lang="zh-CN" altLang="en-US" sz="1600" b="1" smtClean="0">
                <a:latin typeface="+mj-ea"/>
                <a:ea typeface="+mj-ea"/>
              </a:rPr>
              <a:t>月的技术</a:t>
            </a:r>
            <a:endParaRPr lang="en-US" altLang="zh-CN" sz="1600" b="1" smtClean="0">
              <a:latin typeface="+mj-ea"/>
              <a:ea typeface="+mj-ea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1043286" y="1646788"/>
            <a:ext cx="1152128" cy="350310"/>
          </a:xfrm>
          <a:prstGeom prst="roundRect">
            <a:avLst/>
          </a:prstGeom>
          <a:solidFill>
            <a:srgbClr val="007DDA"/>
          </a:solidFill>
          <a:ln w="12700"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9" tIns="45705" rIns="91409" bIns="45705" anchor="ctr"/>
          <a:lstStyle/>
          <a:p>
            <a:pPr algn="ctr" defTabSz="914096"/>
            <a:r>
              <a:rPr lang="zh-CN" altLang="en-US" sz="1600" b="1" smtClean="0">
                <a:solidFill>
                  <a:srgbClr val="FFCB25"/>
                </a:solidFill>
                <a:latin typeface="+mj-ea"/>
                <a:ea typeface="+mj-ea"/>
              </a:rPr>
              <a:t>专业录播</a:t>
            </a:r>
            <a:endParaRPr lang="zh-CN" altLang="en-US" sz="1600" b="1" dirty="0">
              <a:solidFill>
                <a:srgbClr val="FFCB25"/>
              </a:solidFill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75" y="2172547"/>
            <a:ext cx="2158771" cy="1337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89" y="2317950"/>
            <a:ext cx="1368152" cy="988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圆角矩形 31"/>
          <p:cNvSpPr/>
          <p:nvPr/>
        </p:nvSpPr>
        <p:spPr bwMode="auto">
          <a:xfrm>
            <a:off x="9933088" y="1646788"/>
            <a:ext cx="1152128" cy="350310"/>
          </a:xfrm>
          <a:prstGeom prst="roundRect">
            <a:avLst/>
          </a:prstGeom>
          <a:solidFill>
            <a:srgbClr val="007DDA"/>
          </a:solidFill>
          <a:ln w="12700"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9" tIns="45705" rIns="91409" bIns="45705" anchor="ctr"/>
          <a:lstStyle/>
          <a:p>
            <a:pPr algn="ctr" defTabSz="914096"/>
            <a:r>
              <a:rPr lang="zh-CN" altLang="en-US" sz="1600" smtClean="0">
                <a:solidFill>
                  <a:srgbClr val="FFFFFF"/>
                </a:solidFill>
                <a:latin typeface="+mj-ea"/>
                <a:ea typeface="+mj-ea"/>
              </a:rPr>
              <a:t>即时答疑</a:t>
            </a:r>
            <a:endParaRPr lang="zh-CN" altLang="en-US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3" name="加号 32"/>
          <p:cNvSpPr/>
          <p:nvPr/>
        </p:nvSpPr>
        <p:spPr bwMode="auto">
          <a:xfrm>
            <a:off x="2633366" y="2512578"/>
            <a:ext cx="643210" cy="557261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765" tIns="45883" rIns="91765" bIns="45883" anchor="ctr"/>
          <a:lstStyle/>
          <a:p>
            <a:pPr algn="ctr" defTabSz="917661"/>
            <a:endParaRPr lang="zh-CN" altLang="en-US" sz="1600" spc="100">
              <a:solidFill>
                <a:srgbClr val="FFFFFF"/>
              </a:solidFill>
              <a:latin typeface="微软雅黑" pitchFamily="34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109" y="2259851"/>
            <a:ext cx="2528066" cy="122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圆角矩形 33"/>
          <p:cNvSpPr/>
          <p:nvPr/>
        </p:nvSpPr>
        <p:spPr bwMode="auto">
          <a:xfrm>
            <a:off x="6797181" y="1646788"/>
            <a:ext cx="1159914" cy="350310"/>
          </a:xfrm>
          <a:prstGeom prst="roundRect">
            <a:avLst/>
          </a:prstGeom>
          <a:solidFill>
            <a:srgbClr val="007DDA"/>
          </a:solidFill>
          <a:ln w="12700"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09" tIns="45705" rIns="91409" bIns="45705" anchor="ctr"/>
          <a:lstStyle/>
          <a:p>
            <a:pPr algn="ctr" defTabSz="914096"/>
            <a:r>
              <a:rPr lang="zh-CN" altLang="en-US" sz="1600" smtClean="0">
                <a:solidFill>
                  <a:srgbClr val="FFFFFF"/>
                </a:solidFill>
                <a:latin typeface="+mj-ea"/>
                <a:ea typeface="+mj-ea"/>
              </a:rPr>
              <a:t>指导教材</a:t>
            </a:r>
            <a:endParaRPr lang="zh-CN" altLang="en-US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6" name="加号 35"/>
          <p:cNvSpPr/>
          <p:nvPr/>
        </p:nvSpPr>
        <p:spPr bwMode="auto">
          <a:xfrm>
            <a:off x="5477577" y="2533416"/>
            <a:ext cx="643210" cy="557261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765" tIns="45883" rIns="91765" bIns="45883" anchor="ctr"/>
          <a:lstStyle/>
          <a:p>
            <a:pPr algn="ctr" defTabSz="917661"/>
            <a:endParaRPr lang="zh-CN" altLang="en-US" sz="1600" spc="10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37" name="加号 36"/>
          <p:cNvSpPr/>
          <p:nvPr/>
        </p:nvSpPr>
        <p:spPr bwMode="auto">
          <a:xfrm>
            <a:off x="8826053" y="2553255"/>
            <a:ext cx="643210" cy="557261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765" tIns="45883" rIns="91765" bIns="45883" anchor="ctr"/>
          <a:lstStyle/>
          <a:p>
            <a:pPr algn="ctr" defTabSz="917661"/>
            <a:endParaRPr lang="zh-CN" altLang="en-US" sz="1600" spc="10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38" name="右大括号 37"/>
          <p:cNvSpPr/>
          <p:nvPr/>
        </p:nvSpPr>
        <p:spPr bwMode="auto">
          <a:xfrm rot="5400000">
            <a:off x="2751799" y="2331019"/>
            <a:ext cx="434027" cy="3063796"/>
          </a:xfrm>
          <a:prstGeom prst="rightBrace">
            <a:avLst/>
          </a:prstGeom>
          <a:noFill/>
          <a:ln w="31750" cap="flat" cmpd="thinThick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797" tIns="45898" rIns="91797" bIns="45898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7227490" y="6162934"/>
            <a:ext cx="4464496" cy="481083"/>
          </a:xfrm>
          <a:prstGeom prst="roundRect">
            <a:avLst>
              <a:gd name="adj" fmla="val 10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lIns="91797" tIns="45898" rIns="91797" bIns="45898" anchor="ctr"/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600" b="1" smtClean="0">
                <a:latin typeface="+mj-ea"/>
                <a:ea typeface="+mj-ea"/>
              </a:rPr>
              <a:t>相当于实体培训 </a:t>
            </a:r>
            <a:r>
              <a:rPr lang="en-US" altLang="zh-CN" sz="1800" b="1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en-US" altLang="zh-CN" sz="1800" b="1" smtClean="0">
                <a:solidFill>
                  <a:srgbClr val="FF0000"/>
                </a:solidFill>
                <a:latin typeface="+mj-ea"/>
                <a:ea typeface="+mj-ea"/>
              </a:rPr>
              <a:t>-4 </a:t>
            </a:r>
            <a:r>
              <a:rPr lang="zh-CN" altLang="en-US" sz="1600" b="1" smtClean="0">
                <a:latin typeface="+mj-ea"/>
                <a:ea typeface="+mj-ea"/>
              </a:rPr>
              <a:t>万的课程价值，甚至更多</a:t>
            </a:r>
            <a:endParaRPr lang="en-US" altLang="zh-CN" sz="1600" b="1" dirty="0">
              <a:latin typeface="+mj-ea"/>
              <a:ea typeface="+mj-ea"/>
            </a:endParaRP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544463" y="6162933"/>
            <a:ext cx="6683027" cy="481083"/>
          </a:xfrm>
          <a:prstGeom prst="roundRect">
            <a:avLst>
              <a:gd name="adj" fmla="val 10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lIns="91797" tIns="45898" rIns="91797" bIns="45898" anchor="ctr"/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600" b="1" smtClean="0">
                <a:latin typeface="+mj-ea"/>
                <a:ea typeface="+mj-ea"/>
              </a:rPr>
              <a:t>学费 </a:t>
            </a:r>
            <a:r>
              <a:rPr lang="en-US" altLang="zh-CN" sz="1800" b="1" smtClean="0">
                <a:solidFill>
                  <a:srgbClr val="009900"/>
                </a:solidFill>
                <a:latin typeface="+mj-ea"/>
                <a:ea typeface="+mj-ea"/>
              </a:rPr>
              <a:t>3500 </a:t>
            </a:r>
            <a:r>
              <a:rPr lang="zh-CN" altLang="en-US" sz="1600" b="1" smtClean="0">
                <a:latin typeface="+mj-ea"/>
                <a:ea typeface="+mj-ea"/>
              </a:rPr>
              <a:t>元</a:t>
            </a:r>
            <a:endParaRPr lang="en-US" altLang="zh-CN" sz="1600" b="1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4350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报名后的四项保障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39" y="990129"/>
            <a:ext cx="870989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user\Desktop\获奖图片\已经优化\1.领奖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903" y="3798441"/>
            <a:ext cx="3842868" cy="2882153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sp>
        <p:nvSpPr>
          <p:cNvPr id="5" name="圆角矩形标注 4"/>
          <p:cNvSpPr/>
          <p:nvPr/>
        </p:nvSpPr>
        <p:spPr bwMode="auto">
          <a:xfrm>
            <a:off x="7237015" y="2502297"/>
            <a:ext cx="2664296" cy="380953"/>
          </a:xfrm>
          <a:prstGeom prst="wedgeRoundRectCallout">
            <a:avLst>
              <a:gd name="adj1" fmla="val -60463"/>
              <a:gd name="adj2" fmla="val 23267"/>
              <a:gd name="adj3" fmla="val 16667"/>
            </a:avLst>
          </a:prstGeom>
          <a:solidFill>
            <a:srgbClr val="00B0F0"/>
          </a:solidFill>
          <a:ln w="127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2435" tIns="46218" rIns="92435" bIns="46218" anchor="ctr"/>
          <a:lstStyle/>
          <a:p>
            <a:pPr algn="ctr" defTabSz="924360"/>
            <a:r>
              <a:rPr lang="zh-CN" altLang="en-US" sz="1600" spc="101" smtClean="0">
                <a:solidFill>
                  <a:srgbClr val="FFFFFF"/>
                </a:solidFill>
                <a:latin typeface="微软雅黑" pitchFamily="34" charset="-122"/>
              </a:rPr>
              <a:t>报名费用交到腾讯课堂</a:t>
            </a:r>
            <a:endParaRPr lang="zh-CN" altLang="en-US" sz="1600" spc="101">
              <a:solidFill>
                <a:srgbClr val="FFFFFF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7898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" y="0"/>
            <a:ext cx="12169775" cy="730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8303" y="3582417"/>
            <a:ext cx="10684579" cy="785224"/>
          </a:xfrm>
          <a:prstGeom prst="rect">
            <a:avLst/>
          </a:prstGeom>
          <a:noFill/>
        </p:spPr>
        <p:txBody>
          <a:bodyPr wrap="square" lIns="91829" tIns="45915" rIns="91829" bIns="45915"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3600" spc="30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3600" spc="30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加老师</a:t>
            </a:r>
            <a:r>
              <a:rPr lang="en-US" altLang="zh-CN" sz="3600" spc="301" smtClean="0">
                <a:solidFill>
                  <a:srgbClr val="000000"/>
                </a:solidFill>
                <a:latin typeface="+mn-lt"/>
                <a:ea typeface="微软雅黑" pitchFamily="34" charset="-122"/>
              </a:rPr>
              <a:t>QQ</a:t>
            </a:r>
            <a:r>
              <a:rPr lang="zh-CN" altLang="en-US" sz="3600" spc="30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600" b="1" spc="30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293</a:t>
            </a:r>
            <a:r>
              <a:rPr lang="en-US" altLang="zh-CN" sz="3600" b="1" spc="301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en-US" altLang="zh-CN" sz="3600" b="1" spc="30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8878</a:t>
            </a:r>
            <a:endParaRPr lang="zh-CN" altLang="en-US" sz="3600" b="1" spc="30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9689" y="1624089"/>
            <a:ext cx="9712163" cy="708310"/>
          </a:xfrm>
          <a:prstGeom prst="rect">
            <a:avLst/>
          </a:prstGeom>
          <a:noFill/>
        </p:spPr>
        <p:txBody>
          <a:bodyPr wrap="none" lIns="91861" tIns="45930" rIns="91861" bIns="45930">
            <a:spAutoFit/>
          </a:bodyPr>
          <a:lstStyle/>
          <a:p>
            <a:pPr algn="ctr"/>
            <a:r>
              <a:rPr lang="zh-CN" altLang="en-US" sz="4000" b="1" spc="50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+mj-ea"/>
                <a:ea typeface="+mj-ea"/>
              </a:rPr>
              <a:t>想参加</a:t>
            </a:r>
            <a:r>
              <a:rPr lang="en-US" altLang="zh-CN" sz="4000" b="1" spc="50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+mj-ea"/>
                <a:ea typeface="+mj-ea"/>
              </a:rPr>
              <a:t>VIP</a:t>
            </a:r>
            <a:r>
              <a:rPr lang="zh-CN" altLang="en-US" sz="4000" b="1" spc="50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+mj-ea"/>
                <a:ea typeface="+mj-ea"/>
              </a:rPr>
              <a:t>课程学习的学员请打“</a:t>
            </a:r>
            <a:r>
              <a:rPr lang="en-US" altLang="zh-CN" sz="4000" b="1" spc="50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+mj-ea"/>
                <a:ea typeface="+mj-ea"/>
              </a:rPr>
              <a:t>1</a:t>
            </a:r>
            <a:r>
              <a:rPr lang="zh-CN" altLang="en-US" sz="4000" b="1" spc="50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+mj-ea"/>
                <a:ea typeface="+mj-ea"/>
              </a:rPr>
              <a:t>”</a:t>
            </a:r>
            <a:endParaRPr lang="zh-CN" altLang="en-US" sz="4000" b="1" spc="50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4855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51133" y="6746831"/>
            <a:ext cx="11303526" cy="45278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5400000">
            <a:off x="-2665677" y="3632580"/>
            <a:ext cx="6273605" cy="45452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5400000" flipV="1">
            <a:off x="8611418" y="3626140"/>
            <a:ext cx="6286485" cy="45452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80486" y="505625"/>
            <a:ext cx="10674174" cy="45276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1133" y="505625"/>
            <a:ext cx="636280" cy="45276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80" y="2298380"/>
            <a:ext cx="10113962" cy="3143250"/>
          </a:xfrm>
          <a:prstGeom prst="round2DiagRect">
            <a:avLst>
              <a:gd name="adj1" fmla="val 0"/>
              <a:gd name="adj2" fmla="val 0"/>
            </a:avLst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71836" y="904022"/>
            <a:ext cx="8662120" cy="518155"/>
          </a:xfrm>
          <a:prstGeom prst="rect">
            <a:avLst/>
          </a:prstGeom>
          <a:noFill/>
        </p:spPr>
        <p:txBody>
          <a:bodyPr wrap="square" lIns="90772" tIns="45386" rIns="90772" bIns="45386" rtlCol="0">
            <a:spAutoFit/>
          </a:bodyPr>
          <a:lstStyle/>
          <a:p>
            <a:pPr lvl="0" algn="ctr"/>
            <a:r>
              <a:rPr lang="en-US" altLang="zh-CN" sz="2800" spc="99" smtClean="0">
                <a:solidFill>
                  <a:srgbClr val="0066CC"/>
                </a:solidFill>
                <a:latin typeface="+mn-ea"/>
                <a:ea typeface="+mn-ea"/>
              </a:rPr>
              <a:t>【</a:t>
            </a:r>
            <a:r>
              <a:rPr lang="zh-CN" altLang="en-US" sz="2800" spc="99">
                <a:solidFill>
                  <a:srgbClr val="0066CC"/>
                </a:solidFill>
                <a:latin typeface="+mn-ea"/>
                <a:ea typeface="+mn-ea"/>
              </a:rPr>
              <a:t>最新</a:t>
            </a:r>
            <a:r>
              <a:rPr lang="en-US" altLang="zh-CN" sz="2800" spc="99" smtClean="0">
                <a:solidFill>
                  <a:srgbClr val="0066CC"/>
                </a:solidFill>
                <a:latin typeface="+mn-ea"/>
                <a:ea typeface="+mn-ea"/>
              </a:rPr>
              <a:t>C#</a:t>
            </a:r>
            <a:r>
              <a:rPr lang="zh-CN" altLang="en-US" sz="2800" spc="99" smtClean="0">
                <a:solidFill>
                  <a:srgbClr val="0066CC"/>
                </a:solidFill>
                <a:latin typeface="+mn-ea"/>
                <a:ea typeface="+mn-ea"/>
              </a:rPr>
              <a:t>基础精品课一套</a:t>
            </a:r>
            <a:r>
              <a:rPr lang="en-US" altLang="zh-CN" sz="2800" spc="99" smtClean="0">
                <a:solidFill>
                  <a:srgbClr val="0066CC"/>
                </a:solidFill>
                <a:latin typeface="+mn-ea"/>
                <a:ea typeface="+mn-ea"/>
              </a:rPr>
              <a:t>】</a:t>
            </a:r>
            <a:r>
              <a:rPr lang="zh-CN" altLang="en-US" sz="2800" spc="99" smtClean="0">
                <a:solidFill>
                  <a:srgbClr val="0066CC"/>
                </a:solidFill>
                <a:latin typeface="+mn-ea"/>
                <a:ea typeface="+mn-ea"/>
              </a:rPr>
              <a:t>资 料 发 放 说 明</a:t>
            </a:r>
            <a:endParaRPr lang="zh-CN" altLang="en-US" sz="2800" spc="99">
              <a:solidFill>
                <a:srgbClr val="0066CC"/>
              </a:solidFill>
              <a:latin typeface="+mn-ea"/>
              <a:ea typeface="+mn-ea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986731" y="2319117"/>
            <a:ext cx="10114011" cy="3143250"/>
          </a:xfrm>
          <a:prstGeom prst="roundRect">
            <a:avLst>
              <a:gd name="adj" fmla="val 980"/>
            </a:avLst>
          </a:prstGeom>
          <a:noFill/>
          <a:ln w="38100" cap="flat" cmpd="thinThick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797" tIns="45898" rIns="91797" bIns="45898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7716366" y="3831286"/>
            <a:ext cx="3384376" cy="1631082"/>
          </a:xfrm>
          <a:prstGeom prst="roundRect">
            <a:avLst>
              <a:gd name="adj" fmla="val 980"/>
            </a:avLst>
          </a:prstGeom>
          <a:noFill/>
          <a:ln w="38100" cap="flat" cmpd="thinThick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797" tIns="45898" rIns="91797" bIns="45898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7" name="流程图: 联系 16"/>
          <p:cNvSpPr/>
          <p:nvPr/>
        </p:nvSpPr>
        <p:spPr bwMode="auto">
          <a:xfrm>
            <a:off x="735133" y="2127287"/>
            <a:ext cx="503196" cy="383659"/>
          </a:xfrm>
          <a:prstGeom prst="flowChartConnector">
            <a:avLst/>
          </a:prstGeom>
          <a:solidFill>
            <a:srgbClr val="00B0F0"/>
          </a:solidFill>
          <a:ln w="127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2435" tIns="46218" rIns="92435" bIns="46218" anchor="ctr"/>
          <a:lstStyle/>
          <a:p>
            <a:pPr algn="ctr" defTabSz="924360"/>
            <a:r>
              <a:rPr lang="en-US" altLang="zh-CN" sz="1600" b="1" spc="101">
                <a:solidFill>
                  <a:srgbClr val="FFFFFF"/>
                </a:solidFill>
                <a:latin typeface="微软雅黑"/>
              </a:rPr>
              <a:t>1</a:t>
            </a:r>
            <a:endParaRPr lang="zh-CN" altLang="en-US" sz="1600" b="1" spc="101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8" name="流程图: 联系 17"/>
          <p:cNvSpPr/>
          <p:nvPr/>
        </p:nvSpPr>
        <p:spPr bwMode="auto">
          <a:xfrm>
            <a:off x="7667566" y="5078709"/>
            <a:ext cx="503196" cy="383659"/>
          </a:xfrm>
          <a:prstGeom prst="flowChartConnector">
            <a:avLst/>
          </a:prstGeom>
          <a:solidFill>
            <a:srgbClr val="00B0F0"/>
          </a:solidFill>
          <a:ln w="127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2435" tIns="46218" rIns="92435" bIns="46218" anchor="ctr"/>
          <a:lstStyle/>
          <a:p>
            <a:pPr algn="ctr" defTabSz="924360"/>
            <a:r>
              <a:rPr lang="en-US" altLang="zh-CN" sz="1600" b="1" spc="101" smtClean="0">
                <a:solidFill>
                  <a:srgbClr val="FFFFFF"/>
                </a:solidFill>
                <a:latin typeface="微软雅黑"/>
              </a:rPr>
              <a:t>2</a:t>
            </a:r>
            <a:endParaRPr lang="zh-CN" altLang="en-US" sz="1600" b="1" spc="101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9" name="圆角矩形标注 18"/>
          <p:cNvSpPr/>
          <p:nvPr/>
        </p:nvSpPr>
        <p:spPr bwMode="auto">
          <a:xfrm>
            <a:off x="1111427" y="1566193"/>
            <a:ext cx="1584176" cy="380953"/>
          </a:xfrm>
          <a:prstGeom prst="wedgeRoundRectCallout">
            <a:avLst>
              <a:gd name="adj1" fmla="val -49543"/>
              <a:gd name="adj2" fmla="val 135781"/>
              <a:gd name="adj3" fmla="val 16667"/>
            </a:avLst>
          </a:prstGeom>
          <a:solidFill>
            <a:srgbClr val="00B0F0"/>
          </a:solidFill>
          <a:ln w="127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2435" tIns="46218" rIns="92435" bIns="46218" anchor="ctr"/>
          <a:lstStyle/>
          <a:p>
            <a:pPr algn="ctr" defTabSz="924360"/>
            <a:r>
              <a:rPr lang="zh-CN" altLang="en-US" sz="1600" spc="101" smtClean="0">
                <a:solidFill>
                  <a:srgbClr val="FFFFFF"/>
                </a:solidFill>
                <a:latin typeface="微软雅黑" pitchFamily="34" charset="-122"/>
              </a:rPr>
              <a:t>加群下载</a:t>
            </a:r>
            <a:endParaRPr lang="zh-CN" altLang="en-US" sz="1600" spc="101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20" name="圆角矩形标注 19"/>
          <p:cNvSpPr/>
          <p:nvPr/>
        </p:nvSpPr>
        <p:spPr bwMode="auto">
          <a:xfrm>
            <a:off x="6924278" y="5886723"/>
            <a:ext cx="3888432" cy="380953"/>
          </a:xfrm>
          <a:prstGeom prst="wedgeRoundRectCallout">
            <a:avLst>
              <a:gd name="adj1" fmla="val -26286"/>
              <a:gd name="adj2" fmla="val -156755"/>
              <a:gd name="adj3" fmla="val 16667"/>
            </a:avLst>
          </a:prstGeom>
          <a:solidFill>
            <a:srgbClr val="00B0F0"/>
          </a:solidFill>
          <a:ln w="127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2435" tIns="46218" rIns="92435" bIns="46218" anchor="ctr"/>
          <a:lstStyle/>
          <a:p>
            <a:pPr algn="ctr" defTabSz="924360"/>
            <a:r>
              <a:rPr lang="zh-CN" altLang="en-US" sz="1600" spc="101" smtClean="0">
                <a:solidFill>
                  <a:srgbClr val="FFFFFF"/>
                </a:solidFill>
                <a:latin typeface="微软雅黑" pitchFamily="34" charset="-122"/>
              </a:rPr>
              <a:t>加老师好友下载：</a:t>
            </a:r>
            <a:r>
              <a:rPr lang="en-US" altLang="zh-CN" sz="1800" b="1" spc="101" smtClean="0">
                <a:solidFill>
                  <a:srgbClr val="FFFFFF"/>
                </a:solidFill>
                <a:latin typeface="微软雅黑" pitchFamily="34" charset="-122"/>
              </a:rPr>
              <a:t>293</a:t>
            </a:r>
            <a:r>
              <a:rPr lang="en-US" altLang="zh-CN" sz="1800" b="1" spc="101" smtClean="0">
                <a:solidFill>
                  <a:srgbClr val="C00000"/>
                </a:solidFill>
                <a:latin typeface="微软雅黑" pitchFamily="34" charset="-122"/>
              </a:rPr>
              <a:t>400</a:t>
            </a:r>
            <a:r>
              <a:rPr lang="en-US" altLang="zh-CN" sz="1800" b="1" spc="101" smtClean="0">
                <a:solidFill>
                  <a:srgbClr val="FFFFFF"/>
                </a:solidFill>
                <a:latin typeface="微软雅黑" pitchFamily="34" charset="-122"/>
              </a:rPr>
              <a:t>8878</a:t>
            </a:r>
            <a:endParaRPr lang="zh-CN" altLang="en-US" sz="1800" b="1" spc="101">
              <a:solidFill>
                <a:srgbClr val="FFFFFF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3775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636" y="2574305"/>
            <a:ext cx="8743337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451133" y="6746831"/>
            <a:ext cx="11303526" cy="45278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5400000">
            <a:off x="-2665677" y="3632580"/>
            <a:ext cx="6273605" cy="45452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5400000" flipV="1">
            <a:off x="8611418" y="3626140"/>
            <a:ext cx="6286485" cy="45452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80486" y="505625"/>
            <a:ext cx="10674174" cy="45276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1133" y="505625"/>
            <a:ext cx="636280" cy="45276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71836" y="904022"/>
            <a:ext cx="8662120" cy="518155"/>
          </a:xfrm>
          <a:prstGeom prst="rect">
            <a:avLst/>
          </a:prstGeom>
          <a:noFill/>
        </p:spPr>
        <p:txBody>
          <a:bodyPr wrap="square" lIns="90772" tIns="45386" rIns="90772" bIns="45386" rtlCol="0">
            <a:spAutoFit/>
          </a:bodyPr>
          <a:lstStyle/>
          <a:p>
            <a:pPr lvl="0" algn="ctr"/>
            <a:r>
              <a:rPr lang="en-US" altLang="zh-CN" sz="2800" spc="99" smtClean="0">
                <a:solidFill>
                  <a:srgbClr val="0066CC"/>
                </a:solidFill>
                <a:latin typeface="+mn-ea"/>
                <a:ea typeface="+mn-ea"/>
              </a:rPr>
              <a:t>【C#</a:t>
            </a:r>
            <a:r>
              <a:rPr lang="zh-CN" altLang="en-US" sz="2800" spc="99" smtClean="0">
                <a:solidFill>
                  <a:srgbClr val="0066CC"/>
                </a:solidFill>
                <a:latin typeface="+mn-ea"/>
                <a:ea typeface="+mn-ea"/>
              </a:rPr>
              <a:t>高级开发直播课</a:t>
            </a:r>
            <a:r>
              <a:rPr lang="en-US" altLang="zh-CN" sz="2800" spc="99" smtClean="0">
                <a:solidFill>
                  <a:srgbClr val="0066CC"/>
                </a:solidFill>
                <a:latin typeface="+mn-ea"/>
                <a:ea typeface="+mn-ea"/>
              </a:rPr>
              <a:t>】</a:t>
            </a:r>
            <a:r>
              <a:rPr lang="zh-CN" altLang="en-US" sz="2800" spc="99" smtClean="0">
                <a:solidFill>
                  <a:srgbClr val="0066CC"/>
                </a:solidFill>
                <a:latin typeface="+mn-ea"/>
                <a:ea typeface="+mn-ea"/>
              </a:rPr>
              <a:t>资 料 发 放 说 明</a:t>
            </a:r>
            <a:endParaRPr lang="zh-CN" altLang="en-US" sz="2800" spc="99">
              <a:solidFill>
                <a:srgbClr val="0066CC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3224" y="1919359"/>
            <a:ext cx="10704163" cy="498947"/>
          </a:xfrm>
          <a:prstGeom prst="rect">
            <a:avLst/>
          </a:prstGeom>
          <a:noFill/>
        </p:spPr>
        <p:txBody>
          <a:bodyPr wrap="square" lIns="90770" tIns="45385" rIns="90770" bIns="45385" rtlCol="0">
            <a:spAutoFit/>
          </a:bodyPr>
          <a:lstStyle>
            <a:defPPr>
              <a:defRPr lang="zh-CN"/>
            </a:defPPr>
            <a:lvl1pPr>
              <a:defRPr sz="2400" spc="229">
                <a:solidFill>
                  <a:srgbClr val="006699"/>
                </a:solidFill>
                <a:latin typeface="+mn-ea"/>
                <a:ea typeface="+mn-ea"/>
              </a:defRPr>
            </a:lvl1pPr>
            <a:lvl2pPr marL="550863" indent="-93663"/>
            <a:lvl3pPr marL="1104900" indent="-190500"/>
            <a:lvl4pPr marL="1658938" indent="-287338"/>
            <a:lvl5pPr marL="2212975" indent="-384175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>
              <a:lnSpc>
                <a:spcPct val="150000"/>
              </a:lnSpc>
            </a:pPr>
            <a:r>
              <a:rPr lang="zh-CN" altLang="en-US" sz="2000" spc="99" smtClean="0">
                <a:solidFill>
                  <a:schemeClr val="tx1"/>
                </a:solidFill>
              </a:rPr>
              <a:t>报名</a:t>
            </a:r>
            <a:r>
              <a:rPr lang="en-US" altLang="zh-CN" sz="2000" spc="99" smtClean="0">
                <a:solidFill>
                  <a:schemeClr val="tx1"/>
                </a:solidFill>
              </a:rPr>
              <a:t>《</a:t>
            </a:r>
            <a:r>
              <a:rPr lang="zh-CN" altLang="en-US" sz="2000" spc="99" smtClean="0">
                <a:solidFill>
                  <a:schemeClr val="tx1"/>
                </a:solidFill>
              </a:rPr>
              <a:t>微收费课堂</a:t>
            </a:r>
            <a:r>
              <a:rPr lang="en-US" altLang="zh-CN" sz="2000" spc="99" smtClean="0">
                <a:solidFill>
                  <a:schemeClr val="tx1"/>
                </a:solidFill>
              </a:rPr>
              <a:t>》</a:t>
            </a:r>
            <a:r>
              <a:rPr lang="zh-CN" altLang="en-US" sz="2000" spc="99" smtClean="0">
                <a:solidFill>
                  <a:schemeClr val="tx1"/>
                </a:solidFill>
              </a:rPr>
              <a:t>能下载相关源码和资料，随时回看重点视频，老师答疑更多。</a:t>
            </a:r>
            <a:endParaRPr lang="zh-CN" altLang="en-US" sz="2000" b="1" spc="99" dirty="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 bwMode="auto">
          <a:xfrm rot="16200000" flipH="1">
            <a:off x="7405120" y="2918003"/>
            <a:ext cx="560571" cy="320716"/>
          </a:xfrm>
          <a:prstGeom prst="rightArrow">
            <a:avLst>
              <a:gd name="adj1" fmla="val 50000"/>
              <a:gd name="adj2" fmla="val 106662"/>
            </a:avLst>
          </a:prstGeom>
          <a:solidFill>
            <a:srgbClr val="00B0F0"/>
          </a:solidFill>
          <a:ln w="127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2435" tIns="46218" rIns="92435" bIns="46218" anchor="ctr"/>
          <a:lstStyle/>
          <a:p>
            <a:pPr defTabSz="924360"/>
            <a:endParaRPr lang="zh-CN" altLang="en-US" sz="1800" spc="101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 bwMode="auto">
          <a:xfrm>
            <a:off x="8461151" y="2625400"/>
            <a:ext cx="792088" cy="380953"/>
          </a:xfrm>
          <a:prstGeom prst="wedgeRoundRectCallout">
            <a:avLst>
              <a:gd name="adj1" fmla="val -38749"/>
              <a:gd name="adj2" fmla="val 137700"/>
              <a:gd name="adj3" fmla="val 16667"/>
            </a:avLst>
          </a:prstGeom>
          <a:solidFill>
            <a:srgbClr val="00B0F0"/>
          </a:solidFill>
          <a:ln w="127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2435" tIns="46218" rIns="92435" bIns="46218" anchor="ctr"/>
          <a:lstStyle/>
          <a:p>
            <a:pPr algn="ctr" defTabSz="924360"/>
            <a:r>
              <a:rPr lang="en-US" altLang="zh-CN" sz="1600" spc="101" smtClean="0">
                <a:solidFill>
                  <a:srgbClr val="FFFFFF"/>
                </a:solidFill>
                <a:latin typeface="微软雅黑" pitchFamily="34" charset="-122"/>
              </a:rPr>
              <a:t>20</a:t>
            </a:r>
            <a:r>
              <a:rPr lang="zh-CN" altLang="en-US" sz="1600" spc="101" smtClean="0">
                <a:solidFill>
                  <a:srgbClr val="FFFFFF"/>
                </a:solidFill>
                <a:latin typeface="微软雅黑" pitchFamily="34" charset="-122"/>
              </a:rPr>
              <a:t>元</a:t>
            </a:r>
            <a:endParaRPr lang="zh-CN" altLang="en-US" sz="1600" spc="101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 bwMode="auto">
          <a:xfrm>
            <a:off x="9469263" y="2615993"/>
            <a:ext cx="792088" cy="380953"/>
          </a:xfrm>
          <a:prstGeom prst="wedgeRoundRectCallout">
            <a:avLst>
              <a:gd name="adj1" fmla="val -38749"/>
              <a:gd name="adj2" fmla="val 137700"/>
              <a:gd name="adj3" fmla="val 16667"/>
            </a:avLst>
          </a:prstGeom>
          <a:solidFill>
            <a:srgbClr val="00B0F0"/>
          </a:solidFill>
          <a:ln w="127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2435" tIns="46218" rIns="92435" bIns="46218" anchor="ctr"/>
          <a:lstStyle/>
          <a:p>
            <a:pPr algn="ctr" defTabSz="924360"/>
            <a:r>
              <a:rPr lang="en-US" altLang="zh-CN" sz="1600" spc="101" smtClean="0">
                <a:solidFill>
                  <a:srgbClr val="FFFFFF"/>
                </a:solidFill>
                <a:latin typeface="微软雅黑" pitchFamily="34" charset="-122"/>
              </a:rPr>
              <a:t>25</a:t>
            </a:r>
            <a:r>
              <a:rPr lang="zh-CN" altLang="en-US" sz="1600" spc="101" smtClean="0">
                <a:solidFill>
                  <a:srgbClr val="FFFFFF"/>
                </a:solidFill>
                <a:latin typeface="微软雅黑" pitchFamily="34" charset="-122"/>
              </a:rPr>
              <a:t>元</a:t>
            </a:r>
            <a:endParaRPr lang="zh-CN" altLang="en-US" sz="1600" spc="101">
              <a:solidFill>
                <a:srgbClr val="FFFFFF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2559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51133" y="6746831"/>
            <a:ext cx="11303526" cy="45278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5400000">
            <a:off x="-2665677" y="3632580"/>
            <a:ext cx="6273605" cy="45452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5400000" flipV="1">
            <a:off x="8611418" y="3626140"/>
            <a:ext cx="6286485" cy="45452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80486" y="505625"/>
            <a:ext cx="10674174" cy="45276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646445" y="792398"/>
            <a:ext cx="8662120" cy="518155"/>
          </a:xfrm>
          <a:prstGeom prst="rect">
            <a:avLst/>
          </a:prstGeom>
          <a:noFill/>
        </p:spPr>
        <p:txBody>
          <a:bodyPr wrap="square" lIns="90772" tIns="45386" rIns="90772" bIns="45386" rtlCol="0">
            <a:spAutoFit/>
          </a:bodyPr>
          <a:lstStyle/>
          <a:p>
            <a:pPr lvl="0" algn="ctr"/>
            <a:r>
              <a:rPr lang="zh-CN" altLang="en-US" sz="2800" spc="99">
                <a:solidFill>
                  <a:srgbClr val="0066CC"/>
                </a:solidFill>
                <a:latin typeface="+mn-ea"/>
                <a:ea typeface="+mn-ea"/>
              </a:rPr>
              <a:t>课 程 学 习 说 明</a:t>
            </a:r>
          </a:p>
        </p:txBody>
      </p:sp>
      <p:sp>
        <p:nvSpPr>
          <p:cNvPr id="9" name="矩形 8"/>
          <p:cNvSpPr/>
          <p:nvPr/>
        </p:nvSpPr>
        <p:spPr>
          <a:xfrm>
            <a:off x="451133" y="505625"/>
            <a:ext cx="636280" cy="45276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702229" y="1492728"/>
            <a:ext cx="10751741" cy="4800204"/>
          </a:xfrm>
          <a:prstGeom prst="rect">
            <a:avLst/>
          </a:prstGeom>
        </p:spPr>
        <p:txBody>
          <a:bodyPr lIns="90772" tIns="45386" rIns="90772" bIns="45386"/>
          <a:lstStyle>
            <a:lvl1pPr marL="0" indent="-412738" algn="l" defTabSz="914375" rtl="0" eaLnBrk="1" fontAlgn="base" latinLnBrk="0" hangingPunct="1">
              <a:lnSpc>
                <a:spcPts val="3099"/>
              </a:lnSpc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  <a:defRPr lang="zh-CN" altLang="en-US" sz="2000" b="0" kern="1200" spc="182" smtClean="0">
                <a:solidFill>
                  <a:schemeClr val="accent1">
                    <a:lumMod val="25000"/>
                  </a:schemeClr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898501" indent="-34447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3"/>
              <a:defRPr sz="1600" spc="121">
                <a:solidFill>
                  <a:srgbClr val="0D0D0D"/>
                </a:solidFill>
                <a:latin typeface="宋体" pitchFamily="2" charset="-122"/>
                <a:ea typeface="宋体" pitchFamily="2" charset="-122"/>
              </a:defRPr>
            </a:lvl2pPr>
            <a:lvl3pPr marL="1382676" indent="-27463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Wingdings" pitchFamily="2" charset="2"/>
              <a:defRPr b="1">
                <a:solidFill>
                  <a:schemeClr val="tx1"/>
                </a:solidFill>
                <a:latin typeface="+mn-lt"/>
                <a:ea typeface="黑体" pitchFamily="49" charset="-122"/>
              </a:defRPr>
            </a:lvl3pPr>
            <a:lvl4pPr marL="1936698" indent="-27463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490722" indent="-27463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3045594" indent="-276873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599337" indent="-276873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4153084" indent="-276873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4706829" indent="-276873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zh-CN" altLang="en-US" smtClean="0">
                <a:latin typeface="+mj-ea"/>
                <a:ea typeface="+mj-ea"/>
              </a:rPr>
              <a:t>课堂规范</a:t>
            </a:r>
            <a:endParaRPr lang="en-US" altLang="zh-CN">
              <a:latin typeface="+mj-ea"/>
              <a:ea typeface="+mj-ea"/>
            </a:endParaRPr>
          </a:p>
          <a:p>
            <a:pPr lvl="1"/>
            <a:r>
              <a:rPr lang="zh-CN" altLang="en-US" smtClean="0">
                <a:latin typeface="+mj-ea"/>
                <a:ea typeface="+mj-ea"/>
              </a:rPr>
              <a:t>需要课堂互动时，请大家积极发言。</a:t>
            </a:r>
            <a:endParaRPr lang="en-US" altLang="zh-CN" smtClean="0">
              <a:latin typeface="+mj-ea"/>
              <a:ea typeface="+mj-ea"/>
            </a:endParaRPr>
          </a:p>
          <a:p>
            <a:pPr lvl="1"/>
            <a:r>
              <a:rPr lang="zh-CN" altLang="en-US">
                <a:latin typeface="+mj-ea"/>
                <a:ea typeface="+mj-ea"/>
              </a:rPr>
              <a:t>禁止发送与授课无关内容。</a:t>
            </a:r>
            <a:endParaRPr lang="en-US" altLang="zh-CN">
              <a:latin typeface="+mj-ea"/>
              <a:ea typeface="+mj-ea"/>
            </a:endParaRPr>
          </a:p>
          <a:p>
            <a:pPr lvl="1"/>
            <a:endParaRPr lang="en-US" altLang="zh-CN">
              <a:latin typeface="+mj-ea"/>
              <a:ea typeface="+mj-ea"/>
            </a:endParaRPr>
          </a:p>
          <a:p>
            <a:r>
              <a:rPr lang="zh-CN" altLang="en-US" smtClean="0">
                <a:latin typeface="+mj-ea"/>
                <a:ea typeface="+mj-ea"/>
              </a:rPr>
              <a:t>问题答疑</a:t>
            </a:r>
            <a:endParaRPr lang="en-US" altLang="zh-CN" smtClean="0">
              <a:latin typeface="+mj-ea"/>
              <a:ea typeface="+mj-ea"/>
            </a:endParaRPr>
          </a:p>
          <a:p>
            <a:pPr lvl="1"/>
            <a:r>
              <a:rPr lang="zh-CN" altLang="en-US">
                <a:latin typeface="+mj-ea"/>
                <a:ea typeface="+mj-ea"/>
              </a:rPr>
              <a:t>授课中课堂会禁止发言，不同内容留有不同答疑时间。</a:t>
            </a:r>
            <a:endParaRPr lang="en-US" altLang="zh-CN">
              <a:latin typeface="+mj-ea"/>
              <a:ea typeface="+mj-ea"/>
            </a:endParaRPr>
          </a:p>
          <a:p>
            <a:pPr lvl="1"/>
            <a:r>
              <a:rPr lang="zh-CN" altLang="en-US" smtClean="0">
                <a:latin typeface="+mj-ea"/>
                <a:ea typeface="+mj-ea"/>
              </a:rPr>
              <a:t>公开课中只解答与授课内容相关的问题，只有</a:t>
            </a:r>
            <a:r>
              <a:rPr lang="en-US" altLang="zh-CN" smtClean="0">
                <a:latin typeface="+mj-ea"/>
                <a:ea typeface="+mj-ea"/>
              </a:rPr>
              <a:t>VIP</a:t>
            </a:r>
            <a:r>
              <a:rPr lang="zh-CN" altLang="en-US" smtClean="0">
                <a:latin typeface="+mj-ea"/>
                <a:ea typeface="+mj-ea"/>
              </a:rPr>
              <a:t>直播课程才解答工作问题。</a:t>
            </a:r>
            <a:endParaRPr lang="en-US" altLang="zh-CN" smtClean="0">
              <a:latin typeface="+mj-ea"/>
              <a:ea typeface="+mj-ea"/>
            </a:endParaRPr>
          </a:p>
          <a:p>
            <a:pPr lvl="1"/>
            <a:endParaRPr lang="en-US" altLang="zh-CN">
              <a:latin typeface="+mj-ea"/>
              <a:ea typeface="+mj-ea"/>
            </a:endParaRPr>
          </a:p>
          <a:p>
            <a:endParaRPr lang="en-US" altLang="zh-CN" smtClean="0">
              <a:latin typeface="+mj-ea"/>
              <a:ea typeface="+mj-ea"/>
            </a:endParaRPr>
          </a:p>
          <a:p>
            <a:pPr indent="0">
              <a:buNone/>
            </a:pPr>
            <a:r>
              <a:rPr lang="en-US" altLang="zh-CN" smtClean="0">
                <a:latin typeface="+mj-ea"/>
                <a:ea typeface="+mj-ea"/>
              </a:rPr>
              <a:t>                         </a:t>
            </a:r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9737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51133" y="6746831"/>
            <a:ext cx="11303526" cy="45278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5400000">
            <a:off x="-2665677" y="3632580"/>
            <a:ext cx="6273605" cy="45452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5400000" flipV="1">
            <a:off x="8611418" y="3626140"/>
            <a:ext cx="6286485" cy="45452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80486" y="505625"/>
            <a:ext cx="10674174" cy="45276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396363" y="1926233"/>
            <a:ext cx="4583718" cy="518155"/>
          </a:xfrm>
          <a:prstGeom prst="rect">
            <a:avLst/>
          </a:prstGeom>
          <a:noFill/>
        </p:spPr>
        <p:txBody>
          <a:bodyPr wrap="square" lIns="90772" tIns="45386" rIns="90772" bIns="45386" rtlCol="0">
            <a:spAutoFit/>
          </a:bodyPr>
          <a:lstStyle/>
          <a:p>
            <a:pPr lvl="0" algn="ctr"/>
            <a:r>
              <a:rPr lang="zh-CN" altLang="en-US" sz="2800" spc="99" smtClean="0">
                <a:solidFill>
                  <a:srgbClr val="0066CC"/>
                </a:solidFill>
                <a:latin typeface="+mn-ea"/>
                <a:ea typeface="+mn-ea"/>
              </a:rPr>
              <a:t>关注课程微信号</a:t>
            </a:r>
            <a:endParaRPr lang="zh-CN" altLang="en-US" sz="2800" spc="99">
              <a:solidFill>
                <a:srgbClr val="0066CC"/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1133" y="505625"/>
            <a:ext cx="636280" cy="45276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D:\课程详情和banner\综合\logo和微信二维码\喜科堂互联教育微信二维码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544" y="2862337"/>
            <a:ext cx="2077355" cy="207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:\[2]_课件备份\【1】NET\2016-精品公开课【授课课件】\评论按钮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490" y="1932224"/>
            <a:ext cx="4537083" cy="377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96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14143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今日授课\最新课件模板\PPT封面\net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9775" cy="730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9700" y="1710209"/>
            <a:ext cx="9793088" cy="1108355"/>
          </a:xfrm>
          <a:prstGeom prst="rect">
            <a:avLst/>
          </a:prstGeom>
          <a:noFill/>
        </p:spPr>
        <p:txBody>
          <a:bodyPr wrap="square" lIns="91797" tIns="45898" rIns="91797" bIns="45898" rtlCol="0">
            <a:spAutoFit/>
          </a:bodyPr>
          <a:lstStyle>
            <a:defPPr>
              <a:defRPr lang="zh-CN"/>
            </a:defPPr>
            <a:lvl1pPr>
              <a:defRPr sz="2200">
                <a:latin typeface="汉仪长美黑简" pitchFamily="49" charset="-122"/>
                <a:ea typeface="汉仪长美黑简" pitchFamily="49" charset="-122"/>
              </a:defRPr>
            </a:lvl1pPr>
          </a:lstStyle>
          <a:p>
            <a:pPr algn="ctr"/>
            <a:r>
              <a:rPr lang="zh-CN" altLang="en-US" sz="6600" spc="-300">
                <a:solidFill>
                  <a:schemeClr val="bg1"/>
                </a:solidFill>
              </a:rPr>
              <a:t>喜科堂互联教育</a:t>
            </a:r>
          </a:p>
        </p:txBody>
      </p:sp>
    </p:spTree>
    <p:extLst>
      <p:ext uri="{BB962C8B-B14F-4D97-AF65-F5344CB8AC3E}">
        <p14:creationId xmlns:p14="http://schemas.microsoft.com/office/powerpoint/2010/main" val="70958822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50187" y="2175912"/>
            <a:ext cx="7208961" cy="175333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spc="30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《.N</a:t>
            </a:r>
            <a:r>
              <a:rPr lang="en-US" altLang="zh-CN" sz="4000" b="1" spc="300" smtClean="0">
                <a:solidFill>
                  <a:srgbClr val="BC8F00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4000" b="1" spc="3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4000" b="1" spc="30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顶级工程师</a:t>
            </a:r>
            <a:r>
              <a:rPr lang="en-US" altLang="zh-CN" sz="4000" b="1" spc="30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en-US" altLang="zh-CN" sz="4000" spc="300" smtClean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8303" y="1134144"/>
            <a:ext cx="10585176" cy="116477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10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凝聚</a:t>
            </a:r>
            <a:r>
              <a:rPr lang="zh-CN" altLang="en-US" sz="2800" spc="10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老师十几年工作经验，从零基础系统学习的全套课程</a:t>
            </a:r>
            <a:endParaRPr lang="en-US" altLang="zh-CN" sz="2800" spc="10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30057" y="4252203"/>
            <a:ext cx="7399246" cy="91439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200" smtClean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特别适合学生就业、转行就业、或在职提升</a:t>
            </a:r>
            <a:endParaRPr lang="zh-CN" altLang="en-US" sz="2400" b="1" spc="200" dirty="0">
              <a:solidFill>
                <a:srgbClr val="99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1133" y="6746831"/>
            <a:ext cx="11303526" cy="45278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-2665677" y="3632580"/>
            <a:ext cx="6273605" cy="45452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5400000" flipV="1">
            <a:off x="8611418" y="3626140"/>
            <a:ext cx="6286485" cy="45452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80486" y="505625"/>
            <a:ext cx="10674174" cy="45276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1133" y="505625"/>
            <a:ext cx="636280" cy="45276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72" tIns="45386" rIns="90772" bIns="4538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4977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6575" y="152366"/>
            <a:ext cx="6344262" cy="615838"/>
          </a:xfrm>
        </p:spPr>
        <p:txBody>
          <a:bodyPr/>
          <a:lstStyle/>
          <a:p>
            <a:r>
              <a:rPr lang="zh-CN" altLang="en-US" smtClean="0"/>
              <a:t>课程所代表的价值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3" y="1153871"/>
            <a:ext cx="6846549" cy="565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圆角矩形 9"/>
          <p:cNvSpPr/>
          <p:nvPr/>
        </p:nvSpPr>
        <p:spPr bwMode="auto">
          <a:xfrm>
            <a:off x="223663" y="1043087"/>
            <a:ext cx="1972792" cy="542832"/>
          </a:xfrm>
          <a:prstGeom prst="roundRect">
            <a:avLst/>
          </a:prstGeom>
          <a:noFill/>
          <a:ln w="38100" cap="flat" cmpd="thinThick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797" tIns="45898" rIns="91797" bIns="45898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322897" y="4610255"/>
            <a:ext cx="6626085" cy="2196928"/>
          </a:xfrm>
          <a:prstGeom prst="roundRect">
            <a:avLst>
              <a:gd name="adj" fmla="val 5828"/>
            </a:avLst>
          </a:prstGeom>
          <a:noFill/>
          <a:ln w="38100" cap="flat" cmpd="thinThick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797" tIns="45898" rIns="91797" bIns="45898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054" y="918121"/>
            <a:ext cx="4248472" cy="3746747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utoShape 37"/>
          <p:cNvSpPr>
            <a:spLocks noChangeArrowheads="1"/>
          </p:cNvSpPr>
          <p:nvPr/>
        </p:nvSpPr>
        <p:spPr bwMode="auto">
          <a:xfrm>
            <a:off x="9037215" y="4664868"/>
            <a:ext cx="1878333" cy="507584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60528" tIns="30265" rIns="60528" bIns="30265" anchor="ctr"/>
          <a:lstStyle/>
          <a:p>
            <a:pPr algn="ctr" defTabSz="605279"/>
            <a:r>
              <a:rPr lang="zh-CN" altLang="en-US" sz="1800" smtClean="0">
                <a:solidFill>
                  <a:srgbClr val="FFFFFF"/>
                </a:solidFill>
                <a:latin typeface="微软雅黑" pitchFamily="34" charset="-122"/>
              </a:rPr>
              <a:t>我们的</a:t>
            </a:r>
            <a:r>
              <a:rPr lang="en-US" altLang="zh-CN" sz="1800" smtClean="0">
                <a:solidFill>
                  <a:srgbClr val="FFFFFF"/>
                </a:solidFill>
                <a:latin typeface="微软雅黑" pitchFamily="34" charset="-122"/>
              </a:rPr>
              <a:t>VIP</a:t>
            </a:r>
            <a:r>
              <a:rPr lang="zh-CN" altLang="en-US" sz="1800" smtClean="0">
                <a:solidFill>
                  <a:srgbClr val="FFFFFF"/>
                </a:solidFill>
                <a:latin typeface="微软雅黑" pitchFamily="34" charset="-122"/>
              </a:rPr>
              <a:t>课程</a:t>
            </a:r>
            <a:endParaRPr lang="zh-CN" altLang="en-US" sz="1800" dirty="0">
              <a:solidFill>
                <a:srgbClr val="FFFFFF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2029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s1">
  <a:themeElements>
    <a:clrScheme name="s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1">
      <a:majorFont>
        <a:latin typeface="Arial Rounded MT Bold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58A8">
            <a:alpha val="0"/>
          </a:srgbClr>
        </a:solidFill>
        <a:ln w="28575" algn="ctr">
          <a:solidFill>
            <a:srgbClr val="BC8F00"/>
          </a:solidFill>
          <a:miter lim="800000"/>
          <a:headEnd/>
          <a:tailEnd/>
        </a:ln>
        <a:effectLst/>
      </a:spPr>
      <a:bodyPr wrap="none" lIns="110789" tIns="55394" rIns="110789" bIns="55394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1750" cap="flat" cmpd="thinThick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63500" dir="2212194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方正流行体简体" pitchFamily="65" charset="-122"/>
          </a:defRPr>
        </a:defPPr>
      </a:lstStyle>
    </a:lnDef>
  </a:objectDefaults>
  <a:extraClrSchemeLst>
    <a:extraClrScheme>
      <a:clrScheme name="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21060</TotalTime>
  <Words>497</Words>
  <Application>Microsoft Office PowerPoint</Application>
  <PresentationFormat>自定义</PresentationFormat>
  <Paragraphs>75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5_s1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课程所代表的价值</vt:lpstr>
      <vt:lpstr>课程所代表的价值</vt:lpstr>
      <vt:lpstr>课程所代表的价值</vt:lpstr>
      <vt:lpstr>.NET课程面向的开发方向</vt:lpstr>
      <vt:lpstr>课程的学习内容、形式和要求</vt:lpstr>
      <vt:lpstr>跟老师最重要的是学什么？</vt:lpstr>
      <vt:lpstr>课程学费和超价值体现</vt:lpstr>
      <vt:lpstr>报名后的四项保障</vt:lpstr>
      <vt:lpstr>PowerPoint 演示文稿</vt:lpstr>
    </vt:vector>
  </TitlesOfParts>
  <Company>BeiJing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YAOYUAN</dc:creator>
  <cp:lastModifiedBy>user</cp:lastModifiedBy>
  <cp:revision>3155</cp:revision>
  <dcterms:created xsi:type="dcterms:W3CDTF">2005-06-22T06:00:03Z</dcterms:created>
  <dcterms:modified xsi:type="dcterms:W3CDTF">2016-06-15T10:01:57Z</dcterms:modified>
</cp:coreProperties>
</file>